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344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38" y="210"/>
      </p:cViewPr>
      <p:guideLst>
        <p:guide orient="horz" pos="2160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DBEF9-8426-4C92-8252-07482F3CC5B1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85800"/>
            <a:ext cx="6172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C023E-9971-429A-AED6-82219C3CE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64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C023E-9971-429A-AED6-82219C3CE53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823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286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7C65C89-E105-C008-6E8B-D688CC41A3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-1591"/>
            <a:ext cx="990600" cy="9076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F910849-4E17-3AB3-C054-249712DB0B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0"/>
            <a:ext cx="1143000" cy="9159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F0E60487-6420-9010-ED7F-BD9A923BECA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199" y="76200"/>
            <a:ext cx="1447801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41A4925-3356-0BC5-8B21-30794D8FCAC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2819400" cy="915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133600" y="1535684"/>
            <a:ext cx="693420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90"/>
              </a:spcBef>
            </a:pPr>
            <a:r>
              <a:rPr lang="en-US" sz="2000" spc="-25" dirty="0">
                <a:solidFill>
                  <a:srgbClr val="001F5F"/>
                </a:solidFill>
              </a:rPr>
              <a:t>ATME</a:t>
            </a:r>
            <a:r>
              <a:rPr lang="en-US" sz="2000" spc="-100" dirty="0">
                <a:solidFill>
                  <a:srgbClr val="001F5F"/>
                </a:solidFill>
              </a:rPr>
              <a:t> </a:t>
            </a:r>
            <a:r>
              <a:rPr lang="en-US" sz="2000" dirty="0">
                <a:solidFill>
                  <a:srgbClr val="001F5F"/>
                </a:solidFill>
              </a:rPr>
              <a:t>COLLEGE</a:t>
            </a:r>
            <a:r>
              <a:rPr lang="en-US" sz="2000" spc="-80" dirty="0">
                <a:solidFill>
                  <a:srgbClr val="001F5F"/>
                </a:solidFill>
              </a:rPr>
              <a:t> </a:t>
            </a:r>
            <a:r>
              <a:rPr lang="en-US" sz="2000" dirty="0">
                <a:solidFill>
                  <a:srgbClr val="001F5F"/>
                </a:solidFill>
              </a:rPr>
              <a:t>OF</a:t>
            </a:r>
            <a:r>
              <a:rPr lang="en-US" sz="2000" spc="-175" dirty="0">
                <a:solidFill>
                  <a:srgbClr val="001F5F"/>
                </a:solidFill>
              </a:rPr>
              <a:t> </a:t>
            </a:r>
            <a:r>
              <a:rPr lang="en-US" sz="2000" spc="-10" dirty="0">
                <a:solidFill>
                  <a:srgbClr val="001F5F"/>
                </a:solidFill>
              </a:rPr>
              <a:t>ENGINEERING</a:t>
            </a:r>
            <a:endParaRPr lang="en-US" sz="2000" dirty="0"/>
          </a:p>
          <a:p>
            <a:pPr algn="ctr">
              <a:spcBef>
                <a:spcPts val="595"/>
              </a:spcBef>
            </a:pPr>
            <a:r>
              <a:rPr lang="en-US" spc="-35" dirty="0">
                <a:solidFill>
                  <a:srgbClr val="FF0066"/>
                </a:solidFill>
              </a:rPr>
              <a:t>DEPARTMENT</a:t>
            </a:r>
            <a:r>
              <a:rPr lang="en-US" spc="-6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OF</a:t>
            </a:r>
            <a:r>
              <a:rPr lang="en-US" spc="-13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COMPUTER</a:t>
            </a:r>
            <a:r>
              <a:rPr lang="en-US" spc="-2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SCIENCE</a:t>
            </a:r>
            <a:r>
              <a:rPr lang="en-US" spc="-2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&amp;</a:t>
            </a:r>
            <a:r>
              <a:rPr lang="en-US" spc="-50" dirty="0">
                <a:solidFill>
                  <a:srgbClr val="FF0066"/>
                </a:solidFill>
              </a:rPr>
              <a:t> DESIGN </a:t>
            </a:r>
            <a:r>
              <a:rPr lang="en-US" spc="-10" dirty="0">
                <a:solidFill>
                  <a:srgbClr val="FF0066"/>
                </a:solidFill>
              </a:rPr>
              <a:t>ENGINEERING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52600" y="2868612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0000"/>
                </a:solidFill>
              </a:rPr>
              <a:t>MODULE -1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5806634"/>
            <a:ext cx="5058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b="1" dirty="0">
                <a:solidFill>
                  <a:srgbClr val="001F5F"/>
                </a:solidFill>
                <a:latin typeface="Times New Roman"/>
                <a:cs typeface="Times New Roman"/>
              </a:rPr>
              <a:t>Subject:</a:t>
            </a:r>
            <a:r>
              <a:rPr lang="en-US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en-US" b="1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MULTIMEDIA SYSTEM AND DESIGN</a:t>
            </a:r>
          </a:p>
          <a:p>
            <a:pPr marL="12700">
              <a:lnSpc>
                <a:spcPct val="100000"/>
              </a:lnSpc>
            </a:pPr>
            <a:r>
              <a:rPr lang="en-US" b="1" dirty="0" smtClean="0">
                <a:solidFill>
                  <a:srgbClr val="001F5F"/>
                </a:solidFill>
                <a:latin typeface="Times New Roman"/>
                <a:cs typeface="Times New Roman"/>
              </a:rPr>
              <a:t>Subject</a:t>
            </a:r>
            <a:r>
              <a:rPr lang="en-US" b="1" spc="-5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en-US" b="1" dirty="0">
                <a:solidFill>
                  <a:srgbClr val="001F5F"/>
                </a:solidFill>
                <a:latin typeface="Times New Roman"/>
                <a:cs typeface="Times New Roman"/>
              </a:rPr>
              <a:t>Code:</a:t>
            </a:r>
            <a:r>
              <a:rPr lang="en-US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 smtClean="0">
                <a:solidFill>
                  <a:srgbClr val="001F5F"/>
                </a:solidFill>
                <a:latin typeface="Times New Roman"/>
                <a:cs typeface="Times New Roman"/>
              </a:rPr>
              <a:t>BCG613A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8153400" y="5253499"/>
            <a:ext cx="4800600" cy="1752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Presented By,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rgbClr val="002060"/>
                </a:solidFill>
              </a:rPr>
              <a:t>Divya</a:t>
            </a:r>
            <a:r>
              <a:rPr lang="en-US" sz="2000" dirty="0" smtClean="0">
                <a:solidFill>
                  <a:srgbClr val="002060"/>
                </a:solidFill>
              </a:rPr>
              <a:t> .N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Assistant Professor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30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800" y="1600200"/>
            <a:ext cx="61722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1. Home Entertainment</a:t>
            </a:r>
            <a:br>
              <a:rPr lang="en-US" b="1" dirty="0"/>
            </a:br>
            <a:r>
              <a:rPr lang="en-US" dirty="0"/>
              <a:t>Multimedia is widely used for entertainment purposes.</a:t>
            </a:r>
            <a:br>
              <a:rPr lang="en-US" dirty="0"/>
            </a:br>
            <a:r>
              <a:rPr lang="en-US" dirty="0"/>
              <a:t>Examples:</a:t>
            </a:r>
            <a:br>
              <a:rPr lang="en-US" dirty="0"/>
            </a:br>
            <a:r>
              <a:rPr lang="en-US" dirty="0"/>
              <a:t>Video games with graphics, sound, and animation</a:t>
            </a:r>
            <a:br>
              <a:rPr lang="en-US" dirty="0"/>
            </a:br>
            <a:r>
              <a:rPr lang="en-US" dirty="0"/>
              <a:t>Animated movies and cartoons</a:t>
            </a:r>
            <a:br>
              <a:rPr lang="en-US" dirty="0"/>
            </a:br>
            <a:r>
              <a:rPr lang="en-US" dirty="0"/>
              <a:t>Interactive encyclopedias and educational games</a:t>
            </a:r>
            <a:br>
              <a:rPr lang="en-US" dirty="0"/>
            </a:br>
            <a:r>
              <a:rPr lang="en-US" dirty="0"/>
              <a:t>Music videos and digital streaming platforms</a:t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788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62000" y="8461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2. Education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Multimedia plays an important role in teaching and learning.</a:t>
            </a:r>
          </a:p>
          <a:p>
            <a:r>
              <a:rPr lang="en-US" smtClean="0"/>
              <a:t>Uses in education:</a:t>
            </a:r>
          </a:p>
          <a:p>
            <a:r>
              <a:rPr lang="en-US" smtClean="0"/>
              <a:t>E-learning and online courses</a:t>
            </a:r>
          </a:p>
          <a:p>
            <a:r>
              <a:rPr lang="en-US" smtClean="0"/>
              <a:t>Interactive tutorials with text, images, audio, and video</a:t>
            </a:r>
          </a:p>
          <a:p>
            <a:r>
              <a:rPr lang="en-US" smtClean="0"/>
              <a:t>Virtual laboratories and simulations</a:t>
            </a:r>
          </a:p>
          <a:p>
            <a:r>
              <a:rPr lang="en-US" smtClean="0"/>
              <a:t>Smart classrooms with presentations and animations</a:t>
            </a:r>
          </a:p>
          <a:p>
            <a:r>
              <a:rPr lang="en-US" smtClean="0"/>
              <a:t>📌 </a:t>
            </a:r>
            <a:r>
              <a:rPr lang="en-US" b="1" smtClean="0"/>
              <a:t>Benefit:</a:t>
            </a:r>
            <a:r>
              <a:rPr lang="en-US" smtClean="0"/>
              <a:t> Helps students understand complex topics easily.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211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62000" y="8461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3. Training</a:t>
            </a:r>
            <a:br>
              <a:rPr lang="en-US" b="1" smtClean="0"/>
            </a:b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Multimedia is used in professional training programs.</a:t>
            </a:r>
          </a:p>
          <a:p>
            <a:r>
              <a:rPr lang="en-US" smtClean="0"/>
              <a:t>Examples:</a:t>
            </a:r>
          </a:p>
          <a:p>
            <a:r>
              <a:rPr lang="en-US" smtClean="0"/>
              <a:t>Computer-based training (CBT) for employees</a:t>
            </a:r>
          </a:p>
          <a:p>
            <a:r>
              <a:rPr lang="en-US" smtClean="0"/>
              <a:t>Flight simulators for pilot training</a:t>
            </a:r>
          </a:p>
          <a:p>
            <a:r>
              <a:rPr lang="en-US" smtClean="0"/>
              <a:t>Military training simulations</a:t>
            </a:r>
          </a:p>
          <a:p>
            <a:r>
              <a:rPr lang="en-US" smtClean="0"/>
              <a:t>Medical training using virtual surgery simulations</a:t>
            </a:r>
          </a:p>
          <a:p>
            <a:r>
              <a:rPr lang="en-US" smtClean="0"/>
              <a:t>📌 </a:t>
            </a:r>
            <a:r>
              <a:rPr lang="en-US" b="1" smtClean="0"/>
              <a:t>Benefit:</a:t>
            </a:r>
            <a:r>
              <a:rPr lang="en-US" smtClean="0"/>
              <a:t> Provides practical experience without real-world risk.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476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95400"/>
            <a:ext cx="5575971" cy="287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606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1814" y="857729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4. Information Dissemination</a:t>
            </a:r>
            <a:br>
              <a:rPr lang="en-US" b="1" smtClean="0"/>
            </a:b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Multimedia helps in spreading information effectively.</a:t>
            </a:r>
          </a:p>
          <a:p>
            <a:r>
              <a:rPr lang="en-US" smtClean="0"/>
              <a:t>Examples:</a:t>
            </a:r>
          </a:p>
          <a:p>
            <a:r>
              <a:rPr lang="en-US" smtClean="0"/>
              <a:t>Railway and airport information kiosks</a:t>
            </a:r>
          </a:p>
          <a:p>
            <a:r>
              <a:rPr lang="en-US" smtClean="0"/>
              <a:t>Digital notice boards</a:t>
            </a:r>
          </a:p>
          <a:p>
            <a:r>
              <a:rPr lang="en-US" smtClean="0"/>
              <a:t>Online digital libraries</a:t>
            </a:r>
          </a:p>
          <a:p>
            <a:r>
              <a:rPr lang="en-US" smtClean="0"/>
              <a:t>Interactive museum displays</a:t>
            </a:r>
          </a:p>
          <a:p>
            <a:r>
              <a:rPr lang="en-US" smtClean="0"/>
              <a:t>📌 </a:t>
            </a:r>
            <a:r>
              <a:rPr lang="en-US" b="1" smtClean="0"/>
              <a:t>Benefit:</a:t>
            </a:r>
            <a:r>
              <a:rPr lang="en-US" smtClean="0"/>
              <a:t> Information becomes more attractive and easy to access.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582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Multimedia is very important in the medical field.</a:t>
            </a:r>
          </a:p>
          <a:p>
            <a:r>
              <a:rPr lang="en-US" smtClean="0"/>
              <a:t>Uses:</a:t>
            </a:r>
          </a:p>
          <a:p>
            <a:r>
              <a:rPr lang="en-US" smtClean="0"/>
              <a:t>Telemedicine (online doctor consultation)</a:t>
            </a:r>
          </a:p>
          <a:p>
            <a:r>
              <a:rPr lang="en-US" smtClean="0"/>
              <a:t>3D imaging for diagnosis (MRI, CT scans)</a:t>
            </a:r>
          </a:p>
          <a:p>
            <a:r>
              <a:rPr lang="en-US" smtClean="0"/>
              <a:t>Virtual surgery training</a:t>
            </a:r>
          </a:p>
          <a:p>
            <a:r>
              <a:rPr lang="en-US" smtClean="0"/>
              <a:t>Medical education using animations and videos</a:t>
            </a:r>
          </a:p>
          <a:p>
            <a:r>
              <a:rPr lang="en-US" smtClean="0"/>
              <a:t>📌 </a:t>
            </a:r>
            <a:r>
              <a:rPr lang="en-US" b="1" smtClean="0"/>
              <a:t>Benefit:</a:t>
            </a:r>
            <a:r>
              <a:rPr lang="en-US" smtClean="0"/>
              <a:t> Helps doctors diagnose and treat patients more accurately.</a:t>
            </a:r>
          </a:p>
          <a:p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609600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5. Medicine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702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43000"/>
            <a:ext cx="3733800" cy="2484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48000"/>
            <a:ext cx="4172245" cy="278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102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62000" y="870255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Communication</a:t>
            </a:r>
            <a:br>
              <a:rPr lang="en-US" b="1" smtClean="0"/>
            </a:b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Multimedia improves digital communication.</a:t>
            </a:r>
          </a:p>
          <a:p>
            <a:r>
              <a:rPr lang="en-US" smtClean="0"/>
              <a:t>Examples:</a:t>
            </a:r>
          </a:p>
          <a:p>
            <a:r>
              <a:rPr lang="en-US" smtClean="0"/>
              <a:t>Video conferencing (Zoom, Google Meet)</a:t>
            </a:r>
          </a:p>
          <a:p>
            <a:r>
              <a:rPr lang="en-US" smtClean="0"/>
              <a:t>Video calls and voice calls</a:t>
            </a:r>
          </a:p>
          <a:p>
            <a:r>
              <a:rPr lang="en-US" smtClean="0"/>
              <a:t>Email with images, audio, and video attachments</a:t>
            </a:r>
          </a:p>
          <a:p>
            <a:r>
              <a:rPr lang="en-US" smtClean="0"/>
              <a:t>Video-on-demand services (YouTube, Netflix)</a:t>
            </a:r>
          </a:p>
          <a:p>
            <a:r>
              <a:rPr lang="en-US" smtClean="0"/>
              <a:t>📌 </a:t>
            </a:r>
            <a:r>
              <a:rPr lang="en-US" b="1" smtClean="0"/>
              <a:t>Benefit:</a:t>
            </a:r>
            <a:r>
              <a:rPr lang="en-US" smtClean="0"/>
              <a:t> Makes communication more interactive and real-time.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94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47800" y="762000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Business and Commerce</a:t>
            </a:r>
            <a:br>
              <a:rPr lang="en-US" b="1" smtClean="0"/>
            </a:b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Multimedia supports business activities.</a:t>
            </a:r>
          </a:p>
          <a:p>
            <a:pPr marL="0" indent="0">
              <a:buNone/>
            </a:pPr>
            <a:r>
              <a:rPr lang="en-US" dirty="0" smtClean="0"/>
              <a:t>Uses:</a:t>
            </a:r>
          </a:p>
          <a:p>
            <a:r>
              <a:rPr lang="en-US" dirty="0" smtClean="0"/>
              <a:t>Online shopping websites (Amazon, </a:t>
            </a:r>
            <a:r>
              <a:rPr lang="en-US" dirty="0" err="1" smtClean="0"/>
              <a:t>Flipkart</a:t>
            </a:r>
            <a:r>
              <a:rPr lang="en-US" dirty="0" smtClean="0"/>
              <a:t>)</a:t>
            </a:r>
          </a:p>
          <a:p>
            <a:r>
              <a:rPr lang="en-US" dirty="0" smtClean="0"/>
              <a:t>Product catalogs with images and videos</a:t>
            </a:r>
          </a:p>
          <a:p>
            <a:r>
              <a:rPr lang="en-US" dirty="0" smtClean="0"/>
              <a:t>Virtual product demonstrations</a:t>
            </a:r>
          </a:p>
          <a:p>
            <a:r>
              <a:rPr lang="en-US" dirty="0" smtClean="0"/>
              <a:t>Digital marketing and advertisements</a:t>
            </a:r>
          </a:p>
          <a:p>
            <a:r>
              <a:rPr lang="en-US" dirty="0" smtClean="0"/>
              <a:t>📌 </a:t>
            </a:r>
            <a:r>
              <a:rPr lang="en-US" b="1" dirty="0" smtClean="0"/>
              <a:t>Benefit:</a:t>
            </a:r>
            <a:r>
              <a:rPr lang="en-US" dirty="0" smtClean="0"/>
              <a:t> Helps customers understand products better.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557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790812"/>
            <a:ext cx="6553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Analog and Digital Representations</a:t>
            </a:r>
          </a:p>
          <a:p>
            <a:pPr algn="ctr"/>
            <a:endParaRPr lang="en-US" sz="2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Analog Representation</a:t>
            </a:r>
          </a:p>
          <a:p>
            <a:r>
              <a:rPr lang="en-US" b="1" dirty="0" smtClean="0"/>
              <a:t>Continuous</a:t>
            </a:r>
            <a:r>
              <a:rPr lang="en-US" dirty="0" smtClean="0"/>
              <a:t> signals that vary smoothly over time or space.</a:t>
            </a:r>
          </a:p>
          <a:p>
            <a:r>
              <a:rPr lang="en-US" dirty="0" smtClean="0"/>
              <a:t>Examples: natural sound waves, human voice, analog video.</a:t>
            </a:r>
          </a:p>
          <a:p>
            <a:r>
              <a:rPr lang="en-US" dirty="0" smtClean="0"/>
              <a:t>Represented by continuous functions.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Digital Representation</a:t>
            </a:r>
          </a:p>
          <a:p>
            <a:r>
              <a:rPr lang="en-US" b="1" dirty="0" smtClean="0"/>
              <a:t>Discrete</a:t>
            </a:r>
            <a:r>
              <a:rPr lang="en-US" dirty="0" smtClean="0"/>
              <a:t> values (digital code), finite set of numbers.</a:t>
            </a:r>
          </a:p>
          <a:p>
            <a:r>
              <a:rPr lang="en-US" dirty="0" smtClean="0"/>
              <a:t>Computers represent media as binary sequences (0s and 1s).</a:t>
            </a:r>
          </a:p>
          <a:p>
            <a:r>
              <a:rPr lang="en-US" dirty="0" smtClean="0"/>
              <a:t>Easier for storage, manipulation, compression, transmission. 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" y="3352800"/>
            <a:ext cx="6477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Digitization</a:t>
            </a:r>
          </a:p>
          <a:p>
            <a:pPr algn="ctr"/>
            <a:endParaRPr lang="en-US" sz="2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Digitization</a:t>
            </a:r>
            <a:r>
              <a:rPr lang="en-US" dirty="0" smtClean="0"/>
              <a:t> is the process of converting an analog signal into a digital one. It includes: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Sampling:</a:t>
            </a:r>
            <a:r>
              <a:rPr lang="en-US" dirty="0" smtClean="0"/>
              <a:t> measuring the signal amplitude at regular time intervals (samples).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Quantization:</a:t>
            </a:r>
            <a:r>
              <a:rPr lang="en-US" dirty="0" smtClean="0"/>
              <a:t> assigning each sample to a discrete value within a set of defined levels.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Encoding:</a:t>
            </a:r>
            <a:r>
              <a:rPr lang="en-US" dirty="0" smtClean="0"/>
              <a:t> converting quantized values into binary code words.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925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14478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Introduction to Multimedia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2309446"/>
            <a:ext cx="731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Multimedia is the </a:t>
            </a:r>
            <a:r>
              <a:rPr lang="en-US" b="1" dirty="0" smtClean="0"/>
              <a:t>computer-controlled integration</a:t>
            </a:r>
            <a:r>
              <a:rPr lang="en-US" dirty="0" smtClean="0"/>
              <a:t> of multiple media elements.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It includes </a:t>
            </a:r>
            <a:r>
              <a:rPr lang="en-US" b="1" dirty="0" smtClean="0"/>
              <a:t>text, graphics, images, sound, animation, and video</a:t>
            </a:r>
            <a:r>
              <a:rPr lang="en-US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Enables information to be </a:t>
            </a:r>
            <a:r>
              <a:rPr lang="en-US" b="1" dirty="0" smtClean="0"/>
              <a:t>presented, stored, transmitted, and processed digitally</a:t>
            </a:r>
            <a:r>
              <a:rPr lang="en-US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Combines multiple media types to </a:t>
            </a:r>
            <a:r>
              <a:rPr lang="en-US" b="1" dirty="0" smtClean="0"/>
              <a:t>enhance communication</a:t>
            </a:r>
            <a:r>
              <a:rPr lang="en-US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Increases </a:t>
            </a:r>
            <a:r>
              <a:rPr lang="en-US" b="1" dirty="0" smtClean="0"/>
              <a:t>user interactivity</a:t>
            </a:r>
            <a:r>
              <a:rPr lang="en-US" dirty="0" smtClean="0"/>
              <a:t> and engagement.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Widely used in </a:t>
            </a:r>
            <a:r>
              <a:rPr lang="en-US" b="1" dirty="0" smtClean="0"/>
              <a:t>education, entertainment, business, and scientific applications</a:t>
            </a:r>
            <a:r>
              <a:rPr lang="en-US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81400" y="65532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76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524000"/>
            <a:ext cx="66294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Nyquist’s</a:t>
            </a:r>
            <a:r>
              <a:rPr lang="en-US" sz="2400" b="1" dirty="0" smtClean="0"/>
              <a:t> Sampling Theorem</a:t>
            </a:r>
          </a:p>
          <a:p>
            <a:pPr algn="ctr"/>
            <a:endParaRPr lang="en-US" b="1" dirty="0" smtClean="0"/>
          </a:p>
          <a:p>
            <a:r>
              <a:rPr lang="en-US" dirty="0" smtClean="0"/>
              <a:t>The </a:t>
            </a:r>
            <a:r>
              <a:rPr lang="en-US" b="1" dirty="0" err="1" smtClean="0"/>
              <a:t>Nyquist</a:t>
            </a:r>
            <a:r>
              <a:rPr lang="en-US" b="1" dirty="0" smtClean="0"/>
              <a:t>-Shannon Sampling Theorem</a:t>
            </a:r>
            <a:r>
              <a:rPr lang="en-US" dirty="0" smtClean="0"/>
              <a:t> states:</a:t>
            </a:r>
          </a:p>
          <a:p>
            <a:r>
              <a:rPr lang="en-US" dirty="0" smtClean="0"/>
              <a:t>To accurately reconstruct a band-limited analog signal from its samples without distortion, the </a:t>
            </a:r>
            <a:r>
              <a:rPr lang="en-US" b="1" dirty="0" smtClean="0"/>
              <a:t>sampling frequency (</a:t>
            </a:r>
            <a:r>
              <a:rPr lang="en-US" b="1" dirty="0" err="1" smtClean="0"/>
              <a:t>fs</a:t>
            </a:r>
            <a:r>
              <a:rPr lang="en-US" b="1" dirty="0" smtClean="0"/>
              <a:t>)</a:t>
            </a:r>
            <a:r>
              <a:rPr lang="en-US" dirty="0" smtClean="0"/>
              <a:t> must be </a:t>
            </a:r>
            <a:r>
              <a:rPr lang="en-US" b="1" dirty="0" smtClean="0"/>
              <a:t>at least twice the highest frequency (</a:t>
            </a:r>
            <a:r>
              <a:rPr lang="en-US" b="1" dirty="0" err="1" smtClean="0"/>
              <a:t>fmax</a:t>
            </a:r>
            <a:r>
              <a:rPr lang="en-US" b="1" dirty="0" smtClean="0"/>
              <a:t>)</a:t>
            </a:r>
            <a:r>
              <a:rPr lang="en-US" dirty="0" smtClean="0"/>
              <a:t> in the signal:</a:t>
            </a:r>
          </a:p>
          <a:p>
            <a:r>
              <a:rPr lang="en-US" b="1" dirty="0" err="1" smtClean="0"/>
              <a:t>fs</a:t>
            </a:r>
            <a:r>
              <a:rPr lang="en-US" b="1" dirty="0" smtClean="0"/>
              <a:t> ≥ 2 × </a:t>
            </a:r>
            <a:r>
              <a:rPr lang="en-US" b="1" dirty="0" err="1" smtClean="0"/>
              <a:t>fmax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This </a:t>
            </a:r>
            <a:r>
              <a:rPr lang="en-US" b="1" dirty="0" smtClean="0"/>
              <a:t>minimum rate</a:t>
            </a:r>
            <a:r>
              <a:rPr lang="en-US" dirty="0" smtClean="0"/>
              <a:t> is called the </a:t>
            </a:r>
            <a:r>
              <a:rPr lang="en-US" b="1" dirty="0" err="1" smtClean="0"/>
              <a:t>Nyquist</a:t>
            </a:r>
            <a:r>
              <a:rPr lang="en-US" b="1" dirty="0" smtClean="0"/>
              <a:t> rate</a:t>
            </a:r>
            <a:r>
              <a:rPr lang="en-US" dirty="0" smtClean="0"/>
              <a:t>. Sampling below this causes </a:t>
            </a:r>
            <a:r>
              <a:rPr lang="en-US" b="1" dirty="0" smtClean="0"/>
              <a:t>aliasing</a:t>
            </a:r>
            <a:r>
              <a:rPr lang="en-US" dirty="0" smtClean="0"/>
              <a:t> — distortion due to overlapping frequency components.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361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752600"/>
            <a:ext cx="74676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Quantization Error</a:t>
            </a:r>
          </a:p>
          <a:p>
            <a:pPr algn="ctr"/>
            <a:endParaRPr lang="en-US" sz="2400" b="1" dirty="0" smtClean="0"/>
          </a:p>
          <a:p>
            <a:r>
              <a:rPr lang="en-US" b="1" dirty="0" smtClean="0"/>
              <a:t>Quantization</a:t>
            </a:r>
            <a:r>
              <a:rPr lang="en-US" dirty="0" smtClean="0"/>
              <a:t> assigns continuous amplitude levels to discrete levels. Because of this rounding, the quantized sample differs slightly from the original.</a:t>
            </a:r>
          </a:p>
          <a:p>
            <a:r>
              <a:rPr lang="en-US" b="1" dirty="0" smtClean="0"/>
              <a:t>Quantization Error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difference</a:t>
            </a:r>
            <a:r>
              <a:rPr lang="en-US" dirty="0" smtClean="0"/>
              <a:t> between the real signal value and the nearest quantized level.</a:t>
            </a:r>
          </a:p>
          <a:p>
            <a:r>
              <a:rPr lang="en-US" dirty="0" smtClean="0"/>
              <a:t>Represents an error or noise in digital output.</a:t>
            </a:r>
          </a:p>
          <a:p>
            <a:r>
              <a:rPr lang="en-US" b="1" dirty="0" smtClean="0"/>
              <a:t>Smaller error</a:t>
            </a:r>
            <a:r>
              <a:rPr lang="en-US" dirty="0" smtClean="0"/>
              <a:t> comes from more quantization levels (higher bit depth).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52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1295398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Components of Multimedia</a:t>
            </a:r>
          </a:p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1941729"/>
            <a:ext cx="6096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Multimedia integrates </a:t>
            </a:r>
            <a:r>
              <a:rPr lang="en-US" b="1" dirty="0" smtClean="0"/>
              <a:t>text, graphics, images, audio, animation, and video</a:t>
            </a:r>
            <a:r>
              <a:rPr lang="en-US" dirty="0" smtClean="0"/>
              <a:t> under computer control.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Each component plays a </a:t>
            </a:r>
            <a:r>
              <a:rPr lang="en-US" b="1" dirty="0" smtClean="0"/>
              <a:t>specific role</a:t>
            </a:r>
            <a:r>
              <a:rPr lang="en-US" dirty="0" smtClean="0"/>
              <a:t> in effective communication.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Proper integration creates </a:t>
            </a:r>
            <a:r>
              <a:rPr lang="en-US" b="1" dirty="0" smtClean="0"/>
              <a:t>interactive and engaging multimedia applications</a:t>
            </a:r>
            <a:r>
              <a:rPr lang="en-US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Text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Graphics and Images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Audio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Animation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Video</a:t>
            </a: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5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990600"/>
            <a:ext cx="6858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3200" dirty="0" smtClean="0"/>
              <a:t>Text</a:t>
            </a:r>
            <a:r>
              <a:rPr lang="en-US" dirty="0" smtClean="0"/>
              <a:t> </a:t>
            </a:r>
          </a:p>
          <a:p>
            <a:pPr algn="ctr"/>
            <a:endParaRPr lang="en-US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Text is the most fundamental component of multimedia.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Used for titles, headings, menus, labels, instructions, and content explanation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Simple to create and consumes less storage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Provides clarity and structure to multimedia applications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Can be formatted using fonts, colors, styles, and sizes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Text acts as the backbone of multimedia communication.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3903345"/>
            <a:ext cx="74031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dirty="0" smtClean="0"/>
              <a:t>Graphics</a:t>
            </a:r>
            <a:r>
              <a:rPr lang="en-US" sz="2400" dirty="0" smtClean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Graphics are visual representations such as drawings, diagrams, charts, and illustrations.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Used to represent information that is difficult to explain using text alone Improves visual appeal and understanding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Can be vector graphics or raster images Commonly used in user interfaces, presentations, and educational content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Graphics help in simplifying complex concepts.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97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38200"/>
            <a:ext cx="5715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dirty="0" smtClean="0"/>
              <a:t>Images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Images are static visual representations such as photographs or scanned pictures.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Captured using cameras or scanners Stored in digital formats like JPEG, PNG, BMP, etc.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Provide realism and visual detail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Widely used in advertisements, medical imaging, and digital libraries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Images enhance the realistic appearance of multimedia content.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3822602"/>
            <a:ext cx="5257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dirty="0" smtClean="0"/>
              <a:t>Audio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Audio includes speech, music, and sound effects. Makes multimedia more engaging and interactive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Used for narration, background music, alerts, and feedback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Digitized using sampling and quantization Audio formats include WAV, MP3, MIDI, etc.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Audio improves user involvement and understanding.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25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371600"/>
            <a:ext cx="8991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 Animation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Animation is the display of a sequence of images to create the illusion of movement.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Explains processes, simulations, and dynamic events Can be 2D or 3D animation Useful in education, training, and entertainment Helps visualize changes over time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 Animation is effective for demonstrating concepts that involve motion.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9631" y="3200400"/>
            <a:ext cx="838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dirty="0" smtClean="0"/>
              <a:t>Video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Video consists of real-world moving images captured using cameras.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Combines visuals with sound Provides high realism Requires large storage and high processing power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 Used in movies, video lectures, surveillance, and conferencing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Video delivers maximum information richness among multimedia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738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524000"/>
            <a:ext cx="7162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Multimedia Presentation and Production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multimedia presentation</a:t>
            </a:r>
            <a:r>
              <a:rPr lang="en-US" dirty="0" smtClean="0"/>
              <a:t> is a structured form of communication consisting of multiple media elements (text, graphics, audio, video, animation) integrated to deliver information effectively.</a:t>
            </a:r>
          </a:p>
          <a:p>
            <a:endParaRPr lang="en-US" dirty="0" smtClean="0"/>
          </a:p>
          <a:p>
            <a:r>
              <a:rPr lang="en-US" b="1" dirty="0" smtClean="0"/>
              <a:t>Production</a:t>
            </a:r>
            <a:r>
              <a:rPr lang="en-US" dirty="0" smtClean="0"/>
              <a:t> involves:</a:t>
            </a:r>
          </a:p>
          <a:p>
            <a:r>
              <a:rPr lang="en-US" dirty="0" smtClean="0"/>
              <a:t>Designing content flow</a:t>
            </a:r>
          </a:p>
          <a:p>
            <a:r>
              <a:rPr lang="en-US" dirty="0" smtClean="0"/>
              <a:t>Synchronizing media elements</a:t>
            </a:r>
          </a:p>
          <a:p>
            <a:r>
              <a:rPr lang="en-US" dirty="0" smtClean="0"/>
              <a:t>Encoding and authoring for display or interaction</a:t>
            </a:r>
          </a:p>
          <a:p>
            <a:r>
              <a:rPr lang="en-US" dirty="0" smtClean="0"/>
              <a:t>Testing for platform compatibility. 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953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752600"/>
            <a:ext cx="6705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Characteristics of a Multimedia Presentation</a:t>
            </a:r>
          </a:p>
          <a:p>
            <a:pPr algn="ctr"/>
            <a:endParaRPr lang="en-US" b="1" dirty="0" smtClean="0"/>
          </a:p>
          <a:p>
            <a:r>
              <a:rPr lang="en-US" dirty="0" smtClean="0"/>
              <a:t>Multimedia presentations typically have the following characteristics: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Integration of Media Types</a:t>
            </a:r>
            <a:endParaRPr lang="en-US" dirty="0" smtClean="0"/>
          </a:p>
          <a:p>
            <a:pPr lvl="1"/>
            <a:r>
              <a:rPr lang="en-US" dirty="0" smtClean="0"/>
              <a:t>Text, images, sound, animation, video combined coherently.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b="1" dirty="0" smtClean="0"/>
              <a:t>Interactive Navigation</a:t>
            </a:r>
            <a:endParaRPr lang="en-US" dirty="0" smtClean="0"/>
          </a:p>
          <a:p>
            <a:r>
              <a:rPr lang="en-US" dirty="0" smtClean="0"/>
              <a:t>Users can interact with the content (links, menus, buttons).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Nonlinear Structure</a:t>
            </a:r>
            <a:endParaRPr lang="en-US" dirty="0" smtClean="0"/>
          </a:p>
          <a:p>
            <a:r>
              <a:rPr lang="en-US" dirty="0" smtClean="0"/>
              <a:t>Not strictly sequential; users can choose paths.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Enhanced Communication</a:t>
            </a:r>
            <a:endParaRPr lang="en-US" dirty="0" smtClean="0"/>
          </a:p>
          <a:p>
            <a:r>
              <a:rPr lang="en-US" dirty="0" smtClean="0"/>
              <a:t>Multi-sensory engagement improves understanding and retention.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/>
              <a:t>Platform Independence</a:t>
            </a:r>
            <a:r>
              <a:rPr lang="en-US" dirty="0" smtClean="0"/>
              <a:t> </a:t>
            </a:r>
            <a:r>
              <a:rPr lang="en-US" i="1" dirty="0" smtClean="0"/>
              <a:t>(when designed correctly)</a:t>
            </a:r>
            <a:endParaRPr lang="en-US" dirty="0" smtClean="0"/>
          </a:p>
          <a:p>
            <a:r>
              <a:rPr lang="en-US" dirty="0" smtClean="0"/>
              <a:t>Can run on different systems with suitable formats/software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147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524000"/>
            <a:ext cx="5943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Uses of Multimedia</a:t>
            </a:r>
          </a:p>
          <a:p>
            <a:pPr algn="ctr"/>
            <a:endParaRPr lang="en-US" sz="2800" b="1" dirty="0" smtClean="0"/>
          </a:p>
          <a:p>
            <a:r>
              <a:rPr lang="en-US" dirty="0" smtClean="0"/>
              <a:t>Multimedia is widely used in:</a:t>
            </a:r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Education &amp; Training</a:t>
            </a:r>
            <a:r>
              <a:rPr lang="en-US" dirty="0" smtClean="0"/>
              <a:t> – e-learning modules, tutorials. 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Entertainment</a:t>
            </a:r>
            <a:r>
              <a:rPr lang="en-US" dirty="0" smtClean="0"/>
              <a:t> – games, films, interactive content. 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Business Presentations</a:t>
            </a:r>
            <a:r>
              <a:rPr lang="en-US" dirty="0" smtClean="0"/>
              <a:t> – sales pitches, marketing. 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Engineering &amp; CAD/CAM Tools</a:t>
            </a:r>
            <a:r>
              <a:rPr lang="en-US" dirty="0" smtClean="0"/>
              <a:t> – displaying design data. 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Database Systems</a:t>
            </a:r>
            <a:r>
              <a:rPr lang="en-US" dirty="0" smtClean="0"/>
              <a:t> – multimedia search and retrieval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4770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Department of computer science and Engineering-CSD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723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1319</Words>
  <Application>Microsoft Office PowerPoint</Application>
  <PresentationFormat>Custom</PresentationFormat>
  <Paragraphs>190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31</cp:revision>
  <dcterms:created xsi:type="dcterms:W3CDTF">2006-08-16T00:00:00Z</dcterms:created>
  <dcterms:modified xsi:type="dcterms:W3CDTF">2026-02-27T04:55:08Z</dcterms:modified>
</cp:coreProperties>
</file>