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9"/>
  </p:notesMasterIdLst>
  <p:sldIdLst>
    <p:sldId id="260" r:id="rId2"/>
    <p:sldId id="264" r:id="rId3"/>
    <p:sldId id="262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2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DD018-859F-4AD0-B41E-5196BCF496A3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3B2DE-DC12-479F-8E9E-502DAE3DB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20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C023E-9971-429A-AED6-82219C3CE53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23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6470276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33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7AD69-F1B2-4BC2-A660-C7A2618C5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470276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444" y="-1591"/>
            <a:ext cx="733778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778" y="3"/>
            <a:ext cx="846667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34" y="76200"/>
            <a:ext cx="1072445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4" y="3"/>
            <a:ext cx="2088444" cy="91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0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80445" y="1535689"/>
            <a:ext cx="51364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90"/>
              </a:spcBef>
            </a:pPr>
            <a:r>
              <a:rPr lang="en-US" sz="2000" spc="-25" dirty="0">
                <a:solidFill>
                  <a:srgbClr val="001F5F"/>
                </a:solidFill>
              </a:rPr>
              <a:t>ATME</a:t>
            </a:r>
            <a:r>
              <a:rPr lang="en-US" sz="2000" spc="-100" dirty="0">
                <a:solidFill>
                  <a:srgbClr val="001F5F"/>
                </a:solidFill>
              </a:rPr>
              <a:t> </a:t>
            </a:r>
            <a:r>
              <a:rPr lang="en-US" sz="2000" dirty="0">
                <a:solidFill>
                  <a:srgbClr val="001F5F"/>
                </a:solidFill>
              </a:rPr>
              <a:t>COLLEGE</a:t>
            </a:r>
            <a:r>
              <a:rPr lang="en-US" sz="2000" spc="-80" dirty="0">
                <a:solidFill>
                  <a:srgbClr val="001F5F"/>
                </a:solidFill>
              </a:rPr>
              <a:t> </a:t>
            </a:r>
            <a:r>
              <a:rPr lang="en-US" sz="2000" dirty="0">
                <a:solidFill>
                  <a:srgbClr val="001F5F"/>
                </a:solidFill>
              </a:rPr>
              <a:t>OF</a:t>
            </a:r>
            <a:r>
              <a:rPr lang="en-US" sz="2000" spc="-175" dirty="0">
                <a:solidFill>
                  <a:srgbClr val="001F5F"/>
                </a:solidFill>
              </a:rPr>
              <a:t> </a:t>
            </a:r>
            <a:r>
              <a:rPr lang="en-US" sz="2000" spc="-10" dirty="0">
                <a:solidFill>
                  <a:srgbClr val="001F5F"/>
                </a:solidFill>
              </a:rPr>
              <a:t>ENGINEERING</a:t>
            </a:r>
            <a:endParaRPr lang="en-US" sz="2000" dirty="0">
              <a:solidFill>
                <a:prstClr val="black"/>
              </a:solidFill>
            </a:endParaRPr>
          </a:p>
          <a:p>
            <a:pPr algn="ctr">
              <a:spcBef>
                <a:spcPts val="595"/>
              </a:spcBef>
            </a:pPr>
            <a:r>
              <a:rPr lang="en-US" spc="-35" dirty="0">
                <a:solidFill>
                  <a:srgbClr val="FF0066"/>
                </a:solidFill>
              </a:rPr>
              <a:t>DEPARTMENT</a:t>
            </a:r>
            <a:r>
              <a:rPr lang="en-US" spc="-6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OF</a:t>
            </a:r>
            <a:r>
              <a:rPr lang="en-US" spc="-13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COMPUTER</a:t>
            </a:r>
            <a:r>
              <a:rPr lang="en-US" spc="-2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SCIENCE</a:t>
            </a:r>
            <a:r>
              <a:rPr lang="en-US" spc="-25" dirty="0">
                <a:solidFill>
                  <a:srgbClr val="FF0066"/>
                </a:solidFill>
              </a:rPr>
              <a:t> </a:t>
            </a:r>
            <a:r>
              <a:rPr lang="en-US" dirty="0">
                <a:solidFill>
                  <a:srgbClr val="FF0066"/>
                </a:solidFill>
              </a:rPr>
              <a:t>&amp;</a:t>
            </a:r>
            <a:r>
              <a:rPr lang="en-US" spc="-50" dirty="0">
                <a:solidFill>
                  <a:srgbClr val="FF0066"/>
                </a:solidFill>
              </a:rPr>
              <a:t> DESIGN </a:t>
            </a:r>
            <a:r>
              <a:rPr lang="en-US" spc="-10" dirty="0">
                <a:solidFill>
                  <a:srgbClr val="FF0066"/>
                </a:solidFill>
              </a:rPr>
              <a:t>ENGINEERING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98222" y="2868612"/>
            <a:ext cx="5757333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0000"/>
                </a:solidFill>
              </a:rPr>
              <a:t>MODULE -2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444" y="5806637"/>
            <a:ext cx="3747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/>
            <a:r>
              <a:rPr lang="en-US" b="1" dirty="0">
                <a:solidFill>
                  <a:srgbClr val="001F5F"/>
                </a:solidFill>
                <a:latin typeface="Times New Roman"/>
                <a:cs typeface="Times New Roman"/>
              </a:rPr>
              <a:t>Subject:</a:t>
            </a:r>
            <a:r>
              <a:rPr lang="en-US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 MULTIMEDIA SYSTEM AND DESIGN</a:t>
            </a:r>
          </a:p>
          <a:p>
            <a:pPr marL="12700"/>
            <a:r>
              <a:rPr lang="en-US" b="1" dirty="0">
                <a:solidFill>
                  <a:srgbClr val="001F5F"/>
                </a:solidFill>
                <a:latin typeface="Times New Roman"/>
                <a:cs typeface="Times New Roman"/>
              </a:rPr>
              <a:t>Subject</a:t>
            </a:r>
            <a:r>
              <a:rPr lang="en-US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001F5F"/>
                </a:solidFill>
                <a:latin typeface="Times New Roman"/>
                <a:cs typeface="Times New Roman"/>
              </a:rPr>
              <a:t>Code:</a:t>
            </a:r>
            <a:r>
              <a:rPr lang="en-US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001F5F"/>
                </a:solidFill>
                <a:latin typeface="Times New Roman"/>
                <a:cs typeface="Times New Roman"/>
              </a:rPr>
              <a:t>BCG613A</a:t>
            </a:r>
            <a:endParaRPr lang="en-US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039556" y="5253499"/>
            <a:ext cx="3556000" cy="1752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Presented By,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err="1" smtClean="0">
                <a:solidFill>
                  <a:srgbClr val="002060"/>
                </a:solidFill>
              </a:rPr>
              <a:t>Divya</a:t>
            </a:r>
            <a:r>
              <a:rPr lang="en-US" sz="2000" dirty="0" smtClean="0">
                <a:solidFill>
                  <a:srgbClr val="002060"/>
                </a:solidFill>
              </a:rPr>
              <a:t> .N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Assistant Professor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8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838201"/>
            <a:ext cx="7772400" cy="762000"/>
          </a:xfrm>
        </p:spPr>
        <p:txBody>
          <a:bodyPr/>
          <a:lstStyle/>
          <a:p>
            <a:r>
              <a:rPr lang="en-US" dirty="0"/>
              <a:t>Image Types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76400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Images are categorized into types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Hard Copy </a:t>
            </a:r>
            <a:r>
              <a:rPr lang="en-US" dirty="0" err="1">
                <a:solidFill>
                  <a:schemeClr val="tx1"/>
                </a:solidFill>
              </a:rPr>
              <a:t>vs</a:t>
            </a:r>
            <a:r>
              <a:rPr lang="en-US" dirty="0">
                <a:solidFill>
                  <a:schemeClr val="tx1"/>
                </a:solidFill>
              </a:rPr>
              <a:t> Soft </a:t>
            </a:r>
            <a:r>
              <a:rPr lang="en-US" dirty="0" smtClean="0">
                <a:solidFill>
                  <a:schemeClr val="tx1"/>
                </a:solidFill>
              </a:rPr>
              <a:t>Copy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Continuous Tone, Half-tone and </a:t>
            </a:r>
            <a:r>
              <a:rPr lang="en-US" dirty="0" err="1">
                <a:solidFill>
                  <a:schemeClr val="tx1"/>
                </a:solidFill>
              </a:rPr>
              <a:t>Bitone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58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066800"/>
            <a:ext cx="6400800" cy="1752600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Hard Copy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Printed on paper, cloth, plastic etc.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Physical form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Example: Printed photograph</a:t>
            </a:r>
          </a:p>
          <a:p>
            <a:pPr algn="l"/>
            <a:r>
              <a:rPr lang="en-US" b="1" dirty="0">
                <a:solidFill>
                  <a:schemeClr val="tx1"/>
                </a:solidFill>
              </a:rPr>
              <a:t>Soft Copy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Electronic form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Seen on monitor, TV, mobile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Example: JPEG image on computer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08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524000"/>
            <a:ext cx="6400800" cy="1752600"/>
          </a:xfrm>
        </p:spPr>
        <p:txBody>
          <a:bodyPr/>
          <a:lstStyle/>
          <a:p>
            <a:pPr algn="l"/>
            <a:r>
              <a:rPr lang="en-US" sz="2000" b="1" dirty="0">
                <a:solidFill>
                  <a:schemeClr val="tx1"/>
                </a:solidFill>
              </a:rPr>
              <a:t>Continuous Tone Image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Contains many shades of color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Smooth variation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Example: Original photograph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Used </a:t>
            </a:r>
            <a:r>
              <a:rPr lang="en-US" sz="2000" dirty="0">
                <a:solidFill>
                  <a:schemeClr val="tx1"/>
                </a:solidFill>
              </a:rPr>
              <a:t>in digital cameras</a:t>
            </a:r>
          </a:p>
          <a:p>
            <a:pPr algn="l"/>
            <a:r>
              <a:rPr lang="en-US" sz="2000" b="1" dirty="0" smtClean="0">
                <a:solidFill>
                  <a:schemeClr val="tx1"/>
                </a:solidFill>
              </a:rPr>
              <a:t>Half-tone </a:t>
            </a:r>
            <a:r>
              <a:rPr lang="en-US" sz="2000" b="1" dirty="0">
                <a:solidFill>
                  <a:schemeClr val="tx1"/>
                </a:solidFill>
              </a:rPr>
              <a:t>Image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Used in newspapers &amp; magazines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Printer cannot print full color range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So image is converted into tiny dots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Closer look: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Dark areas → More dots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Light areas → Fewer dot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717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6400800" cy="1752600"/>
          </a:xfrm>
        </p:spPr>
        <p:txBody>
          <a:bodyPr/>
          <a:lstStyle/>
          <a:p>
            <a:pPr algn="l"/>
            <a:r>
              <a:rPr lang="en-US" b="1" dirty="0" err="1">
                <a:solidFill>
                  <a:schemeClr val="tx1"/>
                </a:solidFill>
              </a:rPr>
              <a:t>Bitonal</a:t>
            </a:r>
            <a:r>
              <a:rPr lang="en-US" b="1" dirty="0">
                <a:solidFill>
                  <a:schemeClr val="tx1"/>
                </a:solidFill>
              </a:rPr>
              <a:t> Image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Only two colors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Usually Black &amp; White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No grey shades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Used for: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Special effects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Scanned documents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Signatures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31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7772400" cy="1470025"/>
          </a:xfrm>
        </p:spPr>
        <p:txBody>
          <a:bodyPr/>
          <a:lstStyle/>
          <a:p>
            <a:r>
              <a:rPr lang="en-US" dirty="0"/>
              <a:t>Color Models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286000"/>
            <a:ext cx="7467600" cy="1752600"/>
          </a:xfrm>
        </p:spPr>
        <p:txBody>
          <a:bodyPr/>
          <a:lstStyle/>
          <a:p>
            <a:pPr marL="514350" indent="-514350" algn="l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</a:rPr>
              <a:t>Elementary colors are known as primary colors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</a:rPr>
              <a:t>Primary colors mixed produce composite colors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</a:rPr>
              <a:t>Two primary colors mixed equally produce secondary color.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828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772400" cy="1908175"/>
          </a:xfrm>
        </p:spPr>
        <p:txBody>
          <a:bodyPr/>
          <a:lstStyle/>
          <a:p>
            <a:r>
              <a:rPr lang="en-US" b="1" dirty="0"/>
              <a:t>RGB Model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371600"/>
            <a:ext cx="64008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Used </a:t>
            </a:r>
            <a:r>
              <a:rPr lang="en-US" sz="2800" dirty="0">
                <a:solidFill>
                  <a:schemeClr val="tx1"/>
                </a:solidFill>
              </a:rPr>
              <a:t>in: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TV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Computer monitor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Mobile screens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Primary Colors: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Red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Green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Blue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This is called </a:t>
            </a:r>
            <a:r>
              <a:rPr lang="en-US" sz="2800" b="1" dirty="0">
                <a:solidFill>
                  <a:schemeClr val="tx1"/>
                </a:solidFill>
              </a:rPr>
              <a:t>Additive Color Model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24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990600"/>
            <a:ext cx="7696200" cy="1752600"/>
          </a:xfrm>
        </p:spPr>
        <p:txBody>
          <a:bodyPr/>
          <a:lstStyle/>
          <a:p>
            <a:pPr algn="l"/>
            <a:r>
              <a:rPr lang="en-US" sz="2000" b="1" dirty="0">
                <a:solidFill>
                  <a:schemeClr val="tx1"/>
                </a:solidFill>
              </a:rPr>
              <a:t>How RGB Works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Each color has intensity </a:t>
            </a:r>
            <a:r>
              <a:rPr lang="en-US" sz="2000" dirty="0" smtClean="0">
                <a:solidFill>
                  <a:schemeClr val="tx1"/>
                </a:solidFill>
              </a:rPr>
              <a:t>value:0</a:t>
            </a:r>
            <a:r>
              <a:rPr lang="en-US" sz="2000" dirty="0">
                <a:solidFill>
                  <a:schemeClr val="tx1"/>
                </a:solidFill>
              </a:rPr>
              <a:t>% to 100%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AutoShape 2" descr="Gener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5181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31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772400" cy="1470025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47731"/>
              </p:ext>
            </p:extLst>
          </p:nvPr>
        </p:nvGraphicFramePr>
        <p:xfrm>
          <a:off x="990600" y="2057400"/>
          <a:ext cx="7010400" cy="3200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524000"/>
                <a:gridCol w="1981200"/>
                <a:gridCol w="1752600"/>
              </a:tblGrid>
              <a:tr h="558921">
                <a:tc>
                  <a:txBody>
                    <a:bodyPr/>
                    <a:lstStyle/>
                    <a:p>
                      <a:r>
                        <a:rPr lang="en-US" dirty="0"/>
                        <a:t>Red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Green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Blue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Result</a:t>
                      </a:r>
                    </a:p>
                  </a:txBody>
                  <a:tcPr anchor="ctr"/>
                </a:tc>
              </a:tr>
              <a:tr h="558921"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Red</a:t>
                      </a:r>
                    </a:p>
                  </a:txBody>
                  <a:tcPr anchor="ctr"/>
                </a:tc>
              </a:tr>
              <a:tr h="558921"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</a:t>
                      </a:r>
                    </a:p>
                  </a:txBody>
                  <a:tcPr anchor="ctr"/>
                </a:tc>
              </a:tr>
              <a:tr h="558921"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White</a:t>
                      </a:r>
                    </a:p>
                  </a:txBody>
                  <a:tcPr anchor="ctr"/>
                </a:tc>
              </a:tr>
              <a:tr h="964714"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0%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0%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Black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2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762000"/>
            <a:ext cx="7772400" cy="1470025"/>
          </a:xfrm>
        </p:spPr>
        <p:txBody>
          <a:bodyPr/>
          <a:lstStyle/>
          <a:p>
            <a:r>
              <a:rPr lang="en-US" dirty="0" smtClean="0"/>
              <a:t>Text Compression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447800"/>
            <a:ext cx="8001000" cy="1752600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en-US" sz="6200" dirty="0" smtClean="0">
                <a:solidFill>
                  <a:schemeClr val="tx1"/>
                </a:solidFill>
              </a:rPr>
              <a:t>Text compression is the process of </a:t>
            </a:r>
            <a:r>
              <a:rPr lang="en-US" sz="6200" b="1" dirty="0" smtClean="0">
                <a:solidFill>
                  <a:schemeClr val="tx1"/>
                </a:solidFill>
              </a:rPr>
              <a:t>reducing the number of bits required to represent text data</a:t>
            </a:r>
            <a:r>
              <a:rPr lang="en-US" sz="6200" dirty="0" smtClean="0">
                <a:solidFill>
                  <a:schemeClr val="tx1"/>
                </a:solidFill>
              </a:rPr>
              <a:t> without losing information (Lossless compression).</a:t>
            </a:r>
          </a:p>
          <a:p>
            <a:pPr algn="l"/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en-US" sz="5100" dirty="0" smtClean="0">
                <a:solidFill>
                  <a:schemeClr val="tx1"/>
                </a:solidFill>
              </a:rPr>
              <a:t>In multimedia systems, text compression is important because:</a:t>
            </a:r>
          </a:p>
          <a:p>
            <a:pPr algn="l"/>
            <a:r>
              <a:rPr lang="en-US" sz="5100" dirty="0" smtClean="0">
                <a:solidFill>
                  <a:schemeClr val="tx1"/>
                </a:solidFill>
              </a:rPr>
              <a:t>Text files occupy storage space.</a:t>
            </a:r>
          </a:p>
          <a:p>
            <a:pPr algn="l"/>
            <a:r>
              <a:rPr lang="en-US" sz="5100" dirty="0" smtClean="0">
                <a:solidFill>
                  <a:schemeClr val="tx1"/>
                </a:solidFill>
              </a:rPr>
              <a:t>Transmission over networks becomes faster.</a:t>
            </a:r>
          </a:p>
          <a:p>
            <a:pPr algn="l"/>
            <a:r>
              <a:rPr lang="en-US" sz="5100" dirty="0" smtClean="0">
                <a:solidFill>
                  <a:schemeClr val="tx1"/>
                </a:solidFill>
              </a:rPr>
              <a:t>Reduces bandwidth usage.</a:t>
            </a:r>
          </a:p>
          <a:p>
            <a:pPr algn="l"/>
            <a:endParaRPr lang="en-US" sz="5100" dirty="0" smtClean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873" y="3164681"/>
            <a:ext cx="8153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Why Text Compression Works?</a:t>
            </a:r>
          </a:p>
          <a:p>
            <a:r>
              <a:rPr lang="en-US" dirty="0" smtClean="0"/>
              <a:t>Text contains:</a:t>
            </a:r>
          </a:p>
          <a:p>
            <a:r>
              <a:rPr lang="en-US" dirty="0" smtClean="0"/>
              <a:t>Repeated characters</a:t>
            </a:r>
          </a:p>
          <a:p>
            <a:r>
              <a:rPr lang="en-US" dirty="0" smtClean="0"/>
              <a:t>Repeated words</a:t>
            </a:r>
          </a:p>
          <a:p>
            <a:r>
              <a:rPr lang="en-US" dirty="0" smtClean="0"/>
              <a:t>Unequal frequency of characters</a:t>
            </a:r>
          </a:p>
          <a:p>
            <a:r>
              <a:rPr lang="en-US" dirty="0" smtClean="0"/>
              <a:t>Example:</a:t>
            </a:r>
            <a:br>
              <a:rPr lang="en-US" dirty="0" smtClean="0"/>
            </a:br>
            <a:r>
              <a:rPr lang="en-US" dirty="0" smtClean="0"/>
              <a:t>In English text,</a:t>
            </a:r>
            <a:br>
              <a:rPr lang="en-US" dirty="0" smtClean="0"/>
            </a:br>
            <a:r>
              <a:rPr lang="en-US" dirty="0" smtClean="0"/>
              <a:t>e appears more frequently than z.</a:t>
            </a:r>
          </a:p>
          <a:p>
            <a:r>
              <a:rPr lang="en-US" dirty="0" smtClean="0"/>
              <a:t>So instead of giving equal bits to all characters, we assign:</a:t>
            </a:r>
          </a:p>
          <a:p>
            <a:r>
              <a:rPr lang="en-US" b="1" dirty="0" smtClean="0"/>
              <a:t>Short codes → Frequent characters</a:t>
            </a:r>
            <a:endParaRPr lang="en-US" dirty="0" smtClean="0"/>
          </a:p>
          <a:p>
            <a:r>
              <a:rPr lang="en-US" b="1" dirty="0" smtClean="0"/>
              <a:t>Long codes → Rare characters</a:t>
            </a:r>
            <a:endParaRPr lang="en-US" dirty="0" smtClean="0"/>
          </a:p>
          <a:p>
            <a:r>
              <a:rPr lang="en-US" dirty="0" smtClean="0"/>
              <a:t>This reduces total file size.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05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95400" y="2413338"/>
            <a:ext cx="75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This is a </a:t>
            </a:r>
            <a:r>
              <a:rPr lang="en-US" sz="2400" b="1" dirty="0"/>
              <a:t>statistical compression technique</a:t>
            </a:r>
            <a:r>
              <a:rPr lang="en-US" sz="2400" dirty="0"/>
              <a:t>.</a:t>
            </a:r>
          </a:p>
          <a:p>
            <a:r>
              <a:rPr lang="en-US" sz="2400" b="1" dirty="0"/>
              <a:t>Steps:</a:t>
            </a:r>
          </a:p>
          <a:p>
            <a:r>
              <a:rPr lang="en-US" sz="2400" dirty="0"/>
              <a:t>Count frequency of each character</a:t>
            </a:r>
          </a:p>
          <a:p>
            <a:r>
              <a:rPr lang="en-US" sz="2400" dirty="0"/>
              <a:t>Build a binary tree</a:t>
            </a:r>
          </a:p>
          <a:p>
            <a:r>
              <a:rPr lang="en-US" sz="2400" dirty="0"/>
              <a:t>Assign binary codes:</a:t>
            </a:r>
          </a:p>
          <a:p>
            <a:pPr lvl="1"/>
            <a:r>
              <a:rPr lang="en-US" sz="2400" dirty="0"/>
              <a:t>Frequent characters → Short code</a:t>
            </a:r>
          </a:p>
          <a:p>
            <a:pPr lvl="1"/>
            <a:r>
              <a:rPr lang="en-US" sz="2400" dirty="0"/>
              <a:t>Rare characters → Long code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5400" y="1295399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Huffman Coding</a:t>
            </a:r>
            <a:br>
              <a:rPr lang="en-US" sz="3600" b="1" dirty="0"/>
            </a:b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4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r>
              <a:rPr lang="en-US" dirty="0"/>
              <a:t>Lempel–</a:t>
            </a:r>
            <a:r>
              <a:rPr lang="en-US" dirty="0" err="1"/>
              <a:t>Ziv</a:t>
            </a:r>
            <a:r>
              <a:rPr lang="en-US" dirty="0"/>
              <a:t>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14600"/>
            <a:ext cx="6400800" cy="1752600"/>
          </a:xfrm>
        </p:spPr>
        <p:txBody>
          <a:bodyPr/>
          <a:lstStyle/>
          <a:p>
            <a:pPr algn="l"/>
            <a:r>
              <a:rPr lang="en-US" sz="1800" dirty="0">
                <a:solidFill>
                  <a:schemeClr val="tx1"/>
                </a:solidFill>
              </a:rPr>
              <a:t>Lempel–</a:t>
            </a:r>
            <a:r>
              <a:rPr lang="en-US" sz="1800" dirty="0" err="1">
                <a:solidFill>
                  <a:schemeClr val="tx1"/>
                </a:solidFill>
              </a:rPr>
              <a:t>Ziv</a:t>
            </a:r>
            <a:r>
              <a:rPr lang="en-US" sz="1800" dirty="0">
                <a:solidFill>
                  <a:schemeClr val="tx1"/>
                </a:solidFill>
              </a:rPr>
              <a:t> (LZ) is a </a:t>
            </a:r>
            <a:r>
              <a:rPr lang="en-US" sz="1800" b="1" dirty="0">
                <a:solidFill>
                  <a:schemeClr val="tx1"/>
                </a:solidFill>
              </a:rPr>
              <a:t>lossless compression technique</a:t>
            </a:r>
            <a:r>
              <a:rPr lang="en-US" sz="18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Unlike Huffman coding: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❌ It does NOT count frequency first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✔ It replaces repeated patterns with references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✔ It builds a </a:t>
            </a:r>
            <a:r>
              <a:rPr lang="en-US" sz="1800" b="1" dirty="0">
                <a:solidFill>
                  <a:schemeClr val="tx1"/>
                </a:solidFill>
              </a:rPr>
              <a:t>dictionary dynamically</a:t>
            </a:r>
            <a:endParaRPr lang="en-US" sz="1800" dirty="0">
              <a:solidFill>
                <a:schemeClr val="tx1"/>
              </a:solidFill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It is the base for: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ZIP compression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GIF</a:t>
            </a:r>
          </a:p>
          <a:p>
            <a:pPr algn="l"/>
            <a:r>
              <a:rPr lang="en-US" sz="1800" dirty="0">
                <a:solidFill>
                  <a:schemeClr val="tx1"/>
                </a:solidFill>
              </a:rPr>
              <a:t>PNG</a:t>
            </a:r>
          </a:p>
          <a:p>
            <a:pPr algn="l"/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5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14401"/>
            <a:ext cx="7772400" cy="914400"/>
          </a:xfrm>
        </p:spPr>
        <p:txBody>
          <a:bodyPr/>
          <a:lstStyle/>
          <a:p>
            <a:r>
              <a:rPr lang="en-US" dirty="0"/>
              <a:t>Lempel–</a:t>
            </a:r>
            <a:r>
              <a:rPr lang="en-US" dirty="0" err="1"/>
              <a:t>Ziv</a:t>
            </a:r>
            <a:r>
              <a:rPr lang="en-US" dirty="0"/>
              <a:t>–Welch (LZW)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362200"/>
            <a:ext cx="6400800" cy="175260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It is a </a:t>
            </a:r>
            <a:r>
              <a:rPr lang="en-US" sz="2000" b="1" dirty="0">
                <a:solidFill>
                  <a:schemeClr val="tx1"/>
                </a:solidFill>
              </a:rPr>
              <a:t>lossless compression technique</a:t>
            </a:r>
            <a:r>
              <a:rPr lang="en-US" sz="2000" dirty="0">
                <a:solidFill>
                  <a:schemeClr val="tx1"/>
                </a:solidFill>
              </a:rPr>
              <a:t> that: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Builds a dictionary </a:t>
            </a:r>
            <a:r>
              <a:rPr lang="en-US" sz="2000" dirty="0" smtClean="0">
                <a:solidFill>
                  <a:schemeClr val="tx1"/>
                </a:solidFill>
              </a:rPr>
              <a:t>dynamically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Does NOT send the dictionary </a:t>
            </a:r>
            <a:r>
              <a:rPr lang="en-US" sz="2000" dirty="0" smtClean="0">
                <a:solidFill>
                  <a:schemeClr val="tx1"/>
                </a:solidFill>
              </a:rPr>
              <a:t>separately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Sends </a:t>
            </a:r>
            <a:r>
              <a:rPr lang="en-US" sz="2000" dirty="0">
                <a:solidFill>
                  <a:schemeClr val="tx1"/>
                </a:solidFill>
              </a:rPr>
              <a:t>only dictionary </a:t>
            </a:r>
            <a:r>
              <a:rPr lang="en-US" sz="2000" dirty="0" smtClean="0">
                <a:solidFill>
                  <a:schemeClr val="tx1"/>
                </a:solidFill>
              </a:rPr>
              <a:t>indices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tx1"/>
                </a:solidFill>
              </a:rPr>
              <a:t>Very </a:t>
            </a:r>
            <a:r>
              <a:rPr lang="en-US" sz="2000" dirty="0">
                <a:solidFill>
                  <a:schemeClr val="tx1"/>
                </a:solidFill>
              </a:rPr>
              <a:t>efficient for text with repeated patterns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Used in: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GIF files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TIFF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UNIX compress</a:t>
            </a:r>
          </a:p>
          <a:p>
            <a:pPr algn="l"/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255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7772400" cy="1470025"/>
          </a:xfrm>
        </p:spPr>
        <p:txBody>
          <a:bodyPr/>
          <a:lstStyle/>
          <a:p>
            <a:r>
              <a:rPr lang="en-US" dirty="0"/>
              <a:t>File Format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08" y="1676400"/>
            <a:ext cx="8201891" cy="175260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A </a:t>
            </a:r>
            <a:r>
              <a:rPr lang="en-US" sz="2000" b="1" dirty="0">
                <a:solidFill>
                  <a:schemeClr val="tx1"/>
                </a:solidFill>
              </a:rPr>
              <a:t>file format</a:t>
            </a:r>
            <a:r>
              <a:rPr lang="en-US" sz="2000" dirty="0">
                <a:solidFill>
                  <a:schemeClr val="tx1"/>
                </a:solidFill>
              </a:rPr>
              <a:t> is the structure or organization used to store data in a file.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227483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TXT</a:t>
            </a:r>
          </a:p>
          <a:p>
            <a:r>
              <a:rPr lang="en-US" dirty="0"/>
              <a:t>Plain text</a:t>
            </a:r>
          </a:p>
          <a:p>
            <a:r>
              <a:rPr lang="en-US" dirty="0"/>
              <a:t>No formatting</a:t>
            </a:r>
          </a:p>
          <a:p>
            <a:r>
              <a:rPr lang="en-US" dirty="0"/>
              <a:t>Uses ASCII or </a:t>
            </a:r>
            <a:r>
              <a:rPr lang="en-US" dirty="0" smtClean="0"/>
              <a:t>Unicode</a:t>
            </a:r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/>
              <a:t> </a:t>
            </a:r>
            <a:r>
              <a:rPr lang="en-US" b="1" dirty="0"/>
              <a:t>DOC / DOCX</a:t>
            </a:r>
          </a:p>
          <a:p>
            <a:r>
              <a:rPr lang="en-US" dirty="0"/>
              <a:t>Used by Microsoft Word</a:t>
            </a:r>
          </a:p>
          <a:p>
            <a:r>
              <a:rPr lang="en-US" dirty="0"/>
              <a:t>Contains formatted text</a:t>
            </a:r>
          </a:p>
          <a:p>
            <a:r>
              <a:rPr lang="en-US" dirty="0"/>
              <a:t>Stores fonts, styles, images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90945" y="486796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/>
              <a:t>RTF (Rich Text Format)</a:t>
            </a:r>
            <a:r>
              <a:rPr lang="en-US" dirty="0"/>
              <a:t> is a document file format used to store </a:t>
            </a:r>
            <a:r>
              <a:rPr lang="en-US" b="1" dirty="0"/>
              <a:t>formatted text</a:t>
            </a:r>
            <a:r>
              <a:rPr lang="en-US" dirty="0"/>
              <a:t>.</a:t>
            </a:r>
          </a:p>
          <a:p>
            <a:r>
              <a:rPr lang="en-US" dirty="0"/>
              <a:t>It was developed by</a:t>
            </a:r>
            <a:br>
              <a:rPr lang="en-US" dirty="0"/>
            </a:br>
            <a:r>
              <a:rPr lang="en-US" dirty="0"/>
              <a:t>Microsoft</a:t>
            </a:r>
            <a:br>
              <a:rPr lang="en-US" dirty="0"/>
            </a:br>
            <a:r>
              <a:rPr lang="en-US" dirty="0"/>
              <a:t>for easy document exchange between different word processors.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3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143000"/>
            <a:ext cx="6400800" cy="17526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PDF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Portable Document Format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Developed by Adobe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Same layout across all </a:t>
            </a:r>
            <a:r>
              <a:rPr lang="en-US" sz="1800" dirty="0" smtClean="0">
                <a:solidFill>
                  <a:schemeClr val="tx1"/>
                </a:solidFill>
              </a:rPr>
              <a:t>devices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PostScript</a:t>
            </a:r>
          </a:p>
          <a:p>
            <a:pPr algn="l"/>
            <a:r>
              <a:rPr lang="en-US" sz="1600" b="1" dirty="0">
                <a:solidFill>
                  <a:schemeClr val="tx1"/>
                </a:solidFill>
              </a:rPr>
              <a:t>PostScript</a:t>
            </a:r>
            <a:r>
              <a:rPr lang="en-US" sz="1600" dirty="0">
                <a:solidFill>
                  <a:schemeClr val="tx1"/>
                </a:solidFill>
              </a:rPr>
              <a:t> is a </a:t>
            </a:r>
            <a:r>
              <a:rPr lang="en-US" sz="1600" b="1" dirty="0">
                <a:solidFill>
                  <a:schemeClr val="tx1"/>
                </a:solidFill>
              </a:rPr>
              <a:t>page description language (PDL)</a:t>
            </a:r>
            <a:r>
              <a:rPr lang="en-US" sz="1600" dirty="0">
                <a:solidFill>
                  <a:schemeClr val="tx1"/>
                </a:solidFill>
              </a:rPr>
              <a:t> used to describe the layout and content of a printed page.</a:t>
            </a:r>
          </a:p>
          <a:p>
            <a:pPr algn="l"/>
            <a:r>
              <a:rPr lang="en-US" sz="1600" dirty="0">
                <a:solidFill>
                  <a:schemeClr val="tx1"/>
                </a:solidFill>
              </a:rPr>
              <a:t>It was developed by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Adobe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in 1982.</a:t>
            </a:r>
          </a:p>
          <a:p>
            <a:pPr algn="l"/>
            <a:r>
              <a:rPr lang="en-US" sz="1600" dirty="0">
                <a:solidFill>
                  <a:schemeClr val="tx1"/>
                </a:solidFill>
              </a:rPr>
              <a:t>It is mainly used in: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Printers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Desktop </a:t>
            </a:r>
            <a:r>
              <a:rPr lang="en-US" sz="1600" dirty="0" smtClean="0">
                <a:solidFill>
                  <a:schemeClr val="tx1"/>
                </a:solidFill>
              </a:rPr>
              <a:t>publishing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High-quality </a:t>
            </a:r>
            <a:r>
              <a:rPr lang="en-US" sz="1600" dirty="0">
                <a:solidFill>
                  <a:schemeClr val="tx1"/>
                </a:solidFill>
              </a:rPr>
              <a:t>printing systems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94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1"/>
            <a:ext cx="7772400" cy="838200"/>
          </a:xfrm>
        </p:spPr>
        <p:txBody>
          <a:bodyPr/>
          <a:lstStyle/>
          <a:p>
            <a:r>
              <a:rPr lang="en-US" dirty="0"/>
              <a:t>Image Introduction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752600"/>
            <a:ext cx="6400800" cy="175260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An </a:t>
            </a:r>
            <a:r>
              <a:rPr lang="en-US" sz="2000" b="1" dirty="0">
                <a:solidFill>
                  <a:schemeClr val="tx1"/>
                </a:solidFill>
              </a:rPr>
              <a:t>image</a:t>
            </a:r>
            <a:r>
              <a:rPr lang="en-US" sz="2000" dirty="0">
                <a:solidFill>
                  <a:schemeClr val="tx1"/>
                </a:solidFill>
              </a:rPr>
              <a:t> is a visual representation of something (object, person, scene, diagram, etc.).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In multimedia, images are used to </a:t>
            </a:r>
            <a:r>
              <a:rPr lang="en-US" sz="2000" b="1" dirty="0">
                <a:solidFill>
                  <a:schemeClr val="tx1"/>
                </a:solidFill>
              </a:rPr>
              <a:t>communicate information visually</a:t>
            </a:r>
            <a:r>
              <a:rPr lang="en-US" sz="2000" dirty="0">
                <a:solidFill>
                  <a:schemeClr val="tx1"/>
                </a:solidFill>
              </a:rPr>
              <a:t> instead of only using text.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Example: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Photograph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Drawing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Diagram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Chart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Logo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67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47800"/>
            <a:ext cx="7772400" cy="1470025"/>
          </a:xfrm>
        </p:spPr>
        <p:txBody>
          <a:bodyPr/>
          <a:lstStyle/>
          <a:p>
            <a:pPr algn="l"/>
            <a:r>
              <a:rPr lang="en-US" sz="1800" dirty="0"/>
              <a:t>➤</a:t>
            </a:r>
            <a:r>
              <a:rPr lang="en-US" dirty="0"/>
              <a:t> </a:t>
            </a:r>
            <a:r>
              <a:rPr lang="en-US" sz="2000" dirty="0"/>
              <a:t>“Device dependent on the physical properties of devices…”</a:t>
            </a:r>
            <a:br>
              <a:rPr lang="en-US" sz="2000" dirty="0"/>
            </a:br>
            <a:r>
              <a:rPr lang="en-US" sz="2000" dirty="0"/>
              <a:t>➤ “Device independent color models also exist…”</a:t>
            </a:r>
            <a:br>
              <a:rPr lang="en-US" sz="2000" dirty="0"/>
            </a:br>
            <a:r>
              <a:rPr lang="en-US" sz="2000" dirty="0"/>
              <a:t>➤ “One well known device independent color model is the HSB Model…”</a:t>
            </a:r>
            <a:br>
              <a:rPr lang="en-US" sz="2000" dirty="0"/>
            </a:br>
            <a:r>
              <a:rPr lang="en-US" sz="2000" dirty="0"/>
              <a:t>➤ “Total range of colors in a color model is known as its gamut.”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00400"/>
            <a:ext cx="6400800" cy="1752600"/>
          </a:xfrm>
        </p:spPr>
        <p:txBody>
          <a:bodyPr/>
          <a:lstStyle/>
          <a:p>
            <a:pPr algn="l"/>
            <a:r>
              <a:rPr lang="en-US" sz="2000" b="1" dirty="0">
                <a:solidFill>
                  <a:schemeClr val="tx1"/>
                </a:solidFill>
              </a:rPr>
              <a:t>“Image processing involves three stages</a:t>
            </a:r>
            <a:r>
              <a:rPr lang="en-US" sz="2000" b="1" dirty="0" smtClean="0">
                <a:solidFill>
                  <a:schemeClr val="tx1"/>
                </a:solidFill>
              </a:rPr>
              <a:t>:</a:t>
            </a:r>
            <a:endParaRPr lang="en-US" sz="2000" b="1" dirty="0">
              <a:solidFill>
                <a:schemeClr val="tx1"/>
              </a:solidFill>
            </a:endParaRPr>
          </a:p>
          <a:p>
            <a:pPr algn="l"/>
            <a:r>
              <a:rPr lang="en-US" sz="2000" dirty="0">
                <a:solidFill>
                  <a:schemeClr val="tx1"/>
                </a:solidFill>
              </a:rPr>
              <a:t>There are 3 stages: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</a:rPr>
              <a:t>Input</a:t>
            </a:r>
            <a:endParaRPr lang="en-US" sz="2000" dirty="0">
              <a:solidFill>
                <a:schemeClr val="tx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</a:rPr>
              <a:t>Editing</a:t>
            </a:r>
            <a:endParaRPr lang="en-US" sz="2000" dirty="0">
              <a:solidFill>
                <a:schemeClr val="tx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</a:rPr>
              <a:t>Output</a:t>
            </a:r>
            <a:endParaRPr lang="en-US" sz="2000" dirty="0">
              <a:solidFill>
                <a:schemeClr val="tx1"/>
              </a:solidFill>
            </a:endParaRPr>
          </a:p>
          <a:p>
            <a:pPr algn="l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Department of computer science and Engineering-CSD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00882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695</Words>
  <Application>Microsoft Office PowerPoint</Application>
  <PresentationFormat>On-screen Show (4:3)</PresentationFormat>
  <Paragraphs>179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1_Office Theme</vt:lpstr>
      <vt:lpstr>PowerPoint Presentation</vt:lpstr>
      <vt:lpstr>Text Compression</vt:lpstr>
      <vt:lpstr>PowerPoint Presentation</vt:lpstr>
      <vt:lpstr>Lempel–Ziv Coding</vt:lpstr>
      <vt:lpstr>Lempel–Ziv–Welch (LZW) Coding</vt:lpstr>
      <vt:lpstr>File Format</vt:lpstr>
      <vt:lpstr>PowerPoint Presentation</vt:lpstr>
      <vt:lpstr>Image Introduction</vt:lpstr>
      <vt:lpstr>➤ “Device dependent on the physical properties of devices…” ➤ “Device independent color models also exist…” ➤ “One well known device independent color model is the HSB Model…” ➤ “Total range of colors in a color model is known as its gamut.”</vt:lpstr>
      <vt:lpstr>Image Types</vt:lpstr>
      <vt:lpstr>PowerPoint Presentation</vt:lpstr>
      <vt:lpstr>PowerPoint Presentation</vt:lpstr>
      <vt:lpstr>PowerPoint Presentation</vt:lpstr>
      <vt:lpstr>Color Models</vt:lpstr>
      <vt:lpstr>RGB Model </vt:lpstr>
      <vt:lpstr>PowerPoint Presentation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 Compression</dc:title>
  <dc:creator>DELL</dc:creator>
  <cp:lastModifiedBy>DELL</cp:lastModifiedBy>
  <cp:revision>30</cp:revision>
  <dcterms:created xsi:type="dcterms:W3CDTF">2026-02-22T14:53:52Z</dcterms:created>
  <dcterms:modified xsi:type="dcterms:W3CDTF">2026-02-27T05:02:31Z</dcterms:modified>
</cp:coreProperties>
</file>