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0"/>
  </p:notesMasterIdLst>
  <p:handoutMasterIdLst>
    <p:handoutMasterId r:id="rId61"/>
  </p:handoutMasterIdLst>
  <p:sldIdLst>
    <p:sldId id="256" r:id="rId2"/>
    <p:sldId id="270" r:id="rId3"/>
    <p:sldId id="271" r:id="rId4"/>
    <p:sldId id="272" r:id="rId5"/>
    <p:sldId id="258" r:id="rId6"/>
    <p:sldId id="264" r:id="rId7"/>
    <p:sldId id="259" r:id="rId8"/>
    <p:sldId id="257" r:id="rId9"/>
    <p:sldId id="260" r:id="rId10"/>
    <p:sldId id="261" r:id="rId11"/>
    <p:sldId id="262" r:id="rId12"/>
    <p:sldId id="263"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265" r:id="rId39"/>
    <p:sldId id="266" r:id="rId40"/>
    <p:sldId id="268" r:id="rId41"/>
    <p:sldId id="269" r:id="rId42"/>
    <p:sldId id="267" r:id="rId43"/>
    <p:sldId id="273" r:id="rId44"/>
    <p:sldId id="281" r:id="rId45"/>
    <p:sldId id="274" r:id="rId46"/>
    <p:sldId id="275" r:id="rId47"/>
    <p:sldId id="276" r:id="rId48"/>
    <p:sldId id="277" r:id="rId49"/>
    <p:sldId id="278" r:id="rId50"/>
    <p:sldId id="279" r:id="rId51"/>
    <p:sldId id="280" r:id="rId52"/>
    <p:sldId id="282" r:id="rId53"/>
    <p:sldId id="283" r:id="rId54"/>
    <p:sldId id="284" r:id="rId55"/>
    <p:sldId id="285" r:id="rId56"/>
    <p:sldId id="286" r:id="rId57"/>
    <p:sldId id="287" r:id="rId58"/>
    <p:sldId id="288"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400" y="-1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C9D3C2-D635-499E-BC08-6347F944AC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993E8879-1226-40F3-B3C3-1316ED21D1E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9459F9C-9EFF-4412-91F5-3180B58936A3}" type="datetimeFigureOut">
              <a:rPr lang="en-IN" smtClean="0"/>
              <a:t>24-02-2026</a:t>
            </a:fld>
            <a:endParaRPr lang="en-IN"/>
          </a:p>
        </p:txBody>
      </p:sp>
      <p:sp>
        <p:nvSpPr>
          <p:cNvPr id="4" name="Footer Placeholder 3">
            <a:extLst>
              <a:ext uri="{FF2B5EF4-FFF2-40B4-BE49-F238E27FC236}">
                <a16:creationId xmlns:a16="http://schemas.microsoft.com/office/drawing/2014/main" id="{7D85199D-9A2C-4327-8FDC-7A0B2F2908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27AD66EB-6784-4C83-808C-3639EF1D317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D11818-D1FB-4C2F-899E-353CBE5F97B0}" type="slidenum">
              <a:rPr lang="en-IN" smtClean="0"/>
              <a:t>‹#›</a:t>
            </a:fld>
            <a:endParaRPr lang="en-IN"/>
          </a:p>
        </p:txBody>
      </p:sp>
    </p:spTree>
    <p:extLst>
      <p:ext uri="{BB962C8B-B14F-4D97-AF65-F5344CB8AC3E}">
        <p14:creationId xmlns:p14="http://schemas.microsoft.com/office/powerpoint/2010/main" val="325621155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0A7696E-1078-4ECA-9783-065CAC59ECDB}" type="datetimeFigureOut">
              <a:rPr lang="en-IN" smtClean="0"/>
              <a:t>24-02-2026</a:t>
            </a:fld>
            <a:endParaRPr lang="en-I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B3431C-4779-4933-82F6-D832663D277E}" type="slidenum">
              <a:rPr lang="en-IN" smtClean="0"/>
              <a:t>‹#›</a:t>
            </a:fld>
            <a:endParaRPr lang="en-IN"/>
          </a:p>
        </p:txBody>
      </p:sp>
    </p:spTree>
    <p:extLst>
      <p:ext uri="{BB962C8B-B14F-4D97-AF65-F5344CB8AC3E}">
        <p14:creationId xmlns:p14="http://schemas.microsoft.com/office/powerpoint/2010/main" val="1617023633"/>
      </p:ext>
    </p:extLst>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DD12A-35C7-4F5C-8A93-550545922C15}"/>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IN"/>
          </a:p>
        </p:txBody>
      </p:sp>
      <p:sp>
        <p:nvSpPr>
          <p:cNvPr id="3" name="Subtitle 2">
            <a:extLst>
              <a:ext uri="{FF2B5EF4-FFF2-40B4-BE49-F238E27FC236}">
                <a16:creationId xmlns:a16="http://schemas.microsoft.com/office/drawing/2014/main" id="{B1808B41-E5E9-4160-B813-10FC13D7687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F4B0D362-864E-4BEB-83CB-702DAA85FE4E}"/>
              </a:ext>
            </a:extLst>
          </p:cNvPr>
          <p:cNvSpPr>
            <a:spLocks noGrp="1"/>
          </p:cNvSpPr>
          <p:nvPr>
            <p:ph type="dt" sz="half" idx="10"/>
          </p:nvPr>
        </p:nvSpPr>
        <p:spPr/>
        <p:txBody>
          <a:bodyPr/>
          <a:lstStyle/>
          <a:p>
            <a:fld id="{4D46660F-90F5-4591-A821-9F95B71FECCE}" type="datetime1">
              <a:rPr lang="en-US" smtClean="0"/>
              <a:t>2/24/2026</a:t>
            </a:fld>
            <a:endParaRPr lang="en-US"/>
          </a:p>
        </p:txBody>
      </p:sp>
      <p:sp>
        <p:nvSpPr>
          <p:cNvPr id="5" name="Footer Placeholder 4">
            <a:extLst>
              <a:ext uri="{FF2B5EF4-FFF2-40B4-BE49-F238E27FC236}">
                <a16:creationId xmlns:a16="http://schemas.microsoft.com/office/drawing/2014/main" id="{E80DDBE1-0148-4DBB-B553-FBA408B15B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34DE18-1B24-4D13-AC76-2411D56A3314}"/>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267274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010A7-7A6E-4A50-B871-0F7BD27EA425}"/>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C3A5BBAA-F6BB-448C-B97C-924569FF0B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CDDEF83-02B8-4745-AE27-E8DEAA0E2016}"/>
              </a:ext>
            </a:extLst>
          </p:cNvPr>
          <p:cNvSpPr>
            <a:spLocks noGrp="1"/>
          </p:cNvSpPr>
          <p:nvPr>
            <p:ph type="dt" sz="half" idx="10"/>
          </p:nvPr>
        </p:nvSpPr>
        <p:spPr/>
        <p:txBody>
          <a:bodyPr/>
          <a:lstStyle/>
          <a:p>
            <a:fld id="{499CC48F-B62A-4261-AEC5-D771477765C4}" type="datetime1">
              <a:rPr lang="en-US" smtClean="0"/>
              <a:t>2/24/2026</a:t>
            </a:fld>
            <a:endParaRPr lang="en-US"/>
          </a:p>
        </p:txBody>
      </p:sp>
      <p:sp>
        <p:nvSpPr>
          <p:cNvPr id="5" name="Footer Placeholder 4">
            <a:extLst>
              <a:ext uri="{FF2B5EF4-FFF2-40B4-BE49-F238E27FC236}">
                <a16:creationId xmlns:a16="http://schemas.microsoft.com/office/drawing/2014/main" id="{E9904291-BBF7-4526-962F-FB31BFBC36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CEA1C8-ADA0-4591-AC8F-FB85D1BD3FCD}"/>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42625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D3AAB27-CE02-4E3B-817B-C0501FCDDD7F}"/>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B82DF2F-E0F0-4AE9-BC04-2CBC65D8A28A}"/>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CD82B89-9821-49D9-B810-D9BFE90D4810}"/>
              </a:ext>
            </a:extLst>
          </p:cNvPr>
          <p:cNvSpPr>
            <a:spLocks noGrp="1"/>
          </p:cNvSpPr>
          <p:nvPr>
            <p:ph type="dt" sz="half" idx="10"/>
          </p:nvPr>
        </p:nvSpPr>
        <p:spPr/>
        <p:txBody>
          <a:bodyPr/>
          <a:lstStyle/>
          <a:p>
            <a:fld id="{47BC4E88-DE7B-47F1-8C23-E12EA34FE42F}" type="datetime1">
              <a:rPr lang="en-US" smtClean="0"/>
              <a:t>2/24/2026</a:t>
            </a:fld>
            <a:endParaRPr lang="en-US"/>
          </a:p>
        </p:txBody>
      </p:sp>
      <p:sp>
        <p:nvSpPr>
          <p:cNvPr id="5" name="Footer Placeholder 4">
            <a:extLst>
              <a:ext uri="{FF2B5EF4-FFF2-40B4-BE49-F238E27FC236}">
                <a16:creationId xmlns:a16="http://schemas.microsoft.com/office/drawing/2014/main" id="{33966FD6-9B4E-4FF2-8D64-BDBEC62237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4B2A44-BD34-4F4D-A292-F9663AAA9A14}"/>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16066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2B04B-45B2-4ADA-AE51-5945634F9A41}"/>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4DDAF8EA-0072-40B7-A60E-3D82304DC15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649451C-F6CE-457F-AA71-0ADE84288AE0}"/>
              </a:ext>
            </a:extLst>
          </p:cNvPr>
          <p:cNvSpPr>
            <a:spLocks noGrp="1"/>
          </p:cNvSpPr>
          <p:nvPr>
            <p:ph type="dt" sz="half" idx="10"/>
          </p:nvPr>
        </p:nvSpPr>
        <p:spPr/>
        <p:txBody>
          <a:bodyPr/>
          <a:lstStyle/>
          <a:p>
            <a:fld id="{0C8270AD-9910-42E7-9D5A-58EA58B90E3B}" type="datetime1">
              <a:rPr lang="en-US" smtClean="0"/>
              <a:t>2/24/2026</a:t>
            </a:fld>
            <a:endParaRPr lang="en-US"/>
          </a:p>
        </p:txBody>
      </p:sp>
      <p:sp>
        <p:nvSpPr>
          <p:cNvPr id="5" name="Footer Placeholder 4">
            <a:extLst>
              <a:ext uri="{FF2B5EF4-FFF2-40B4-BE49-F238E27FC236}">
                <a16:creationId xmlns:a16="http://schemas.microsoft.com/office/drawing/2014/main" id="{9DDD29EE-0D8E-442D-9079-B4DBF55372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68D9D87-FEA2-4C6F-B0A3-752BEC736E79}"/>
              </a:ext>
            </a:extLst>
          </p:cNvPr>
          <p:cNvSpPr>
            <a:spLocks noGrp="1"/>
          </p:cNvSpPr>
          <p:nvPr>
            <p:ph type="sldNum" sz="quarter" idx="12"/>
          </p:nvPr>
        </p:nvSpPr>
        <p:spPr/>
        <p:txBody>
          <a:bodyPr/>
          <a:lstStyle/>
          <a:p>
            <a:fld id="{B6F15528-21DE-4FAA-801E-634DDDAF4B2B}" type="slidenum">
              <a:rPr lang="en-US" smtClean="0"/>
              <a:pPr/>
              <a:t>‹#›</a:t>
            </a:fld>
            <a:endParaRPr lang="en-US"/>
          </a:p>
        </p:txBody>
      </p:sp>
      <p:pic>
        <p:nvPicPr>
          <p:cNvPr id="7" name="Picture 6">
            <a:extLst>
              <a:ext uri="{FF2B5EF4-FFF2-40B4-BE49-F238E27FC236}">
                <a16:creationId xmlns:a16="http://schemas.microsoft.com/office/drawing/2014/main" id="{663DDFA2-0C39-45D6-9C95-74764239FE4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15812" y="194890"/>
            <a:ext cx="8712376" cy="1129085"/>
          </a:xfrm>
          <a:prstGeom prst="rect">
            <a:avLst/>
          </a:prstGeom>
        </p:spPr>
      </p:pic>
    </p:spTree>
    <p:extLst>
      <p:ext uri="{BB962C8B-B14F-4D97-AF65-F5344CB8AC3E}">
        <p14:creationId xmlns:p14="http://schemas.microsoft.com/office/powerpoint/2010/main" val="499147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D17163-FAB5-491F-B66B-08B22588288E}"/>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87017134-DEB5-49E5-95AD-17A61278476B}"/>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97293DF-25AD-4437-BCBA-12949D7F6457}"/>
              </a:ext>
            </a:extLst>
          </p:cNvPr>
          <p:cNvSpPr>
            <a:spLocks noGrp="1"/>
          </p:cNvSpPr>
          <p:nvPr>
            <p:ph type="dt" sz="half" idx="10"/>
          </p:nvPr>
        </p:nvSpPr>
        <p:spPr/>
        <p:txBody>
          <a:bodyPr/>
          <a:lstStyle/>
          <a:p>
            <a:fld id="{0CA53C78-0010-4FE4-ACEC-9CF808726E81}" type="datetime1">
              <a:rPr lang="en-US" smtClean="0"/>
              <a:t>2/24/2026</a:t>
            </a:fld>
            <a:endParaRPr lang="en-US"/>
          </a:p>
        </p:txBody>
      </p:sp>
      <p:sp>
        <p:nvSpPr>
          <p:cNvPr id="5" name="Footer Placeholder 4">
            <a:extLst>
              <a:ext uri="{FF2B5EF4-FFF2-40B4-BE49-F238E27FC236}">
                <a16:creationId xmlns:a16="http://schemas.microsoft.com/office/drawing/2014/main" id="{5B7ED5CC-9474-4798-969F-102B5F65C0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DD5F52-D1CB-4DF9-88C5-165418E11F33}"/>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8392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AB558-28F3-4224-8703-8CB900253147}"/>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AC2A0481-08CD-4E65-9529-272DE077DB95}"/>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AB3937E8-88A3-4523-9FF7-F4AA273290BF}"/>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CC954F3F-4C9A-4B20-9529-C61682635FCC}"/>
              </a:ext>
            </a:extLst>
          </p:cNvPr>
          <p:cNvSpPr>
            <a:spLocks noGrp="1"/>
          </p:cNvSpPr>
          <p:nvPr>
            <p:ph type="dt" sz="half" idx="10"/>
          </p:nvPr>
        </p:nvSpPr>
        <p:spPr/>
        <p:txBody>
          <a:bodyPr/>
          <a:lstStyle/>
          <a:p>
            <a:fld id="{BD620058-6F9E-4C97-84BC-84611BAC6D60}" type="datetime1">
              <a:rPr lang="en-US" smtClean="0"/>
              <a:t>2/24/2026</a:t>
            </a:fld>
            <a:endParaRPr lang="en-US"/>
          </a:p>
        </p:txBody>
      </p:sp>
      <p:sp>
        <p:nvSpPr>
          <p:cNvPr id="6" name="Footer Placeholder 5">
            <a:extLst>
              <a:ext uri="{FF2B5EF4-FFF2-40B4-BE49-F238E27FC236}">
                <a16:creationId xmlns:a16="http://schemas.microsoft.com/office/drawing/2014/main" id="{46A9C324-B982-4D82-86BF-11D4A636FF2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5CD87D-923C-41AC-9E8D-8E63B19E6267}"/>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65425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F1EF8-E6E0-4243-9547-F59555CA3CD7}"/>
              </a:ext>
            </a:extLst>
          </p:cNvPr>
          <p:cNvSpPr>
            <a:spLocks noGrp="1"/>
          </p:cNvSpPr>
          <p:nvPr>
            <p:ph type="title"/>
          </p:nvPr>
        </p:nvSpPr>
        <p:spPr>
          <a:xfrm>
            <a:off x="629841" y="365126"/>
            <a:ext cx="78867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31F3EC3E-1EE7-46F3-97EF-E112615EFC01}"/>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8BDF11BD-E85A-4ED5-BCD9-1C456C026612}"/>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CFCF23CA-CF42-43B7-B9B1-EDED762354DD}"/>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9EAA3DB9-1111-4C06-ADED-2B61F78992E2}"/>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763CC89F-D474-4D6A-AE76-7599532F8C4A}"/>
              </a:ext>
            </a:extLst>
          </p:cNvPr>
          <p:cNvSpPr>
            <a:spLocks noGrp="1"/>
          </p:cNvSpPr>
          <p:nvPr>
            <p:ph type="dt" sz="half" idx="10"/>
          </p:nvPr>
        </p:nvSpPr>
        <p:spPr/>
        <p:txBody>
          <a:bodyPr/>
          <a:lstStyle/>
          <a:p>
            <a:fld id="{673142EB-0185-4D93-A20E-B30D4CF24517}" type="datetime1">
              <a:rPr lang="en-US" smtClean="0"/>
              <a:t>2/24/2026</a:t>
            </a:fld>
            <a:endParaRPr lang="en-US"/>
          </a:p>
        </p:txBody>
      </p:sp>
      <p:sp>
        <p:nvSpPr>
          <p:cNvPr id="8" name="Footer Placeholder 7">
            <a:extLst>
              <a:ext uri="{FF2B5EF4-FFF2-40B4-BE49-F238E27FC236}">
                <a16:creationId xmlns:a16="http://schemas.microsoft.com/office/drawing/2014/main" id="{583F0BE0-3498-4A59-9957-17DA31689AA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D73C26-79C2-4504-B504-130B93A5F942}"/>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6624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34523-DC1A-4DF6-A81C-D2C799B6FD57}"/>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8E941ED7-F544-405D-9149-0833B7AADC49}"/>
              </a:ext>
            </a:extLst>
          </p:cNvPr>
          <p:cNvSpPr>
            <a:spLocks noGrp="1"/>
          </p:cNvSpPr>
          <p:nvPr>
            <p:ph type="dt" sz="half" idx="10"/>
          </p:nvPr>
        </p:nvSpPr>
        <p:spPr/>
        <p:txBody>
          <a:bodyPr/>
          <a:lstStyle/>
          <a:p>
            <a:fld id="{697B0ECA-ED01-474B-8361-EFFD484F5E40}" type="datetime1">
              <a:rPr lang="en-US" smtClean="0"/>
              <a:t>2/24/2026</a:t>
            </a:fld>
            <a:endParaRPr lang="en-US"/>
          </a:p>
        </p:txBody>
      </p:sp>
      <p:sp>
        <p:nvSpPr>
          <p:cNvPr id="4" name="Footer Placeholder 3">
            <a:extLst>
              <a:ext uri="{FF2B5EF4-FFF2-40B4-BE49-F238E27FC236}">
                <a16:creationId xmlns:a16="http://schemas.microsoft.com/office/drawing/2014/main" id="{AD2076D9-86F9-41BF-A0EF-19F1DA05E61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ADA227C-6FBA-434F-8D65-5531A5691324}"/>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138222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5061655-D865-4A3D-A52F-276354E614EB}"/>
              </a:ext>
            </a:extLst>
          </p:cNvPr>
          <p:cNvSpPr>
            <a:spLocks noGrp="1"/>
          </p:cNvSpPr>
          <p:nvPr>
            <p:ph type="dt" sz="half" idx="10"/>
          </p:nvPr>
        </p:nvSpPr>
        <p:spPr/>
        <p:txBody>
          <a:bodyPr/>
          <a:lstStyle/>
          <a:p>
            <a:fld id="{B2C7372E-367E-4E9B-9DFA-06722491A7BB}" type="datetime1">
              <a:rPr lang="en-US" smtClean="0"/>
              <a:t>2/24/2026</a:t>
            </a:fld>
            <a:endParaRPr lang="en-US"/>
          </a:p>
        </p:txBody>
      </p:sp>
      <p:sp>
        <p:nvSpPr>
          <p:cNvPr id="3" name="Footer Placeholder 2">
            <a:extLst>
              <a:ext uri="{FF2B5EF4-FFF2-40B4-BE49-F238E27FC236}">
                <a16:creationId xmlns:a16="http://schemas.microsoft.com/office/drawing/2014/main" id="{2486992A-AFE7-4CA8-A509-C105F9BB514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FE900B-8C4A-4847-A949-65363392A284}"/>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59917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02EB4-9068-4302-B04A-71AF592FB106}"/>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7B3113E7-21F1-4927-8E03-AEAA889B3670}"/>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4AED11D4-EC23-40FF-B7BD-0C5FBCC4F953}"/>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5C0A840F-1760-458A-81B4-988B9845B76F}"/>
              </a:ext>
            </a:extLst>
          </p:cNvPr>
          <p:cNvSpPr>
            <a:spLocks noGrp="1"/>
          </p:cNvSpPr>
          <p:nvPr>
            <p:ph type="dt" sz="half" idx="10"/>
          </p:nvPr>
        </p:nvSpPr>
        <p:spPr/>
        <p:txBody>
          <a:bodyPr/>
          <a:lstStyle/>
          <a:p>
            <a:fld id="{CA49DA68-15A8-4E4B-B479-40C42CE9EDB4}" type="datetime1">
              <a:rPr lang="en-US" smtClean="0"/>
              <a:t>2/24/2026</a:t>
            </a:fld>
            <a:endParaRPr lang="en-US"/>
          </a:p>
        </p:txBody>
      </p:sp>
      <p:sp>
        <p:nvSpPr>
          <p:cNvPr id="6" name="Footer Placeholder 5">
            <a:extLst>
              <a:ext uri="{FF2B5EF4-FFF2-40B4-BE49-F238E27FC236}">
                <a16:creationId xmlns:a16="http://schemas.microsoft.com/office/drawing/2014/main" id="{5720C0AF-5B1C-4F10-9A85-0EA796DE4D0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EC20F60-BAEA-4D94-AC0C-E02DD14F1782}"/>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414416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42FEC-586B-4EF0-ABC6-6773D5C165A1}"/>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091C1237-F200-486C-9C4A-867B3716525F}"/>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N"/>
          </a:p>
        </p:txBody>
      </p:sp>
      <p:sp>
        <p:nvSpPr>
          <p:cNvPr id="4" name="Text Placeholder 3">
            <a:extLst>
              <a:ext uri="{FF2B5EF4-FFF2-40B4-BE49-F238E27FC236}">
                <a16:creationId xmlns:a16="http://schemas.microsoft.com/office/drawing/2014/main" id="{CC2A15F2-6905-4A43-8BE1-3FD9FCDB168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4C14E963-D961-451D-B525-9451FF611690}"/>
              </a:ext>
            </a:extLst>
          </p:cNvPr>
          <p:cNvSpPr>
            <a:spLocks noGrp="1"/>
          </p:cNvSpPr>
          <p:nvPr>
            <p:ph type="dt" sz="half" idx="10"/>
          </p:nvPr>
        </p:nvSpPr>
        <p:spPr/>
        <p:txBody>
          <a:bodyPr/>
          <a:lstStyle/>
          <a:p>
            <a:fld id="{124AB8CD-4BE5-465E-B2E2-7241F82E13A9}" type="datetime1">
              <a:rPr lang="en-US" smtClean="0"/>
              <a:t>2/24/2026</a:t>
            </a:fld>
            <a:endParaRPr lang="en-US"/>
          </a:p>
        </p:txBody>
      </p:sp>
      <p:sp>
        <p:nvSpPr>
          <p:cNvPr id="6" name="Footer Placeholder 5">
            <a:extLst>
              <a:ext uri="{FF2B5EF4-FFF2-40B4-BE49-F238E27FC236}">
                <a16:creationId xmlns:a16="http://schemas.microsoft.com/office/drawing/2014/main" id="{F6E49A95-BB4A-4C25-A221-E6145829D1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6DB4CF-CED5-4804-BEA6-17EF5C465411}"/>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51914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648AAED-133F-4D46-9B56-25B658342034}"/>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7D04CD18-58F3-494A-B54E-D12FBCB9710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03F7C1F-9F90-45C4-B5CF-980A9A35B764}"/>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7A0483C-A263-4B68-9EE0-D0AB9591FF68}" type="datetime1">
              <a:rPr lang="en-US" smtClean="0"/>
              <a:t>2/24/2026</a:t>
            </a:fld>
            <a:endParaRPr lang="en-US"/>
          </a:p>
        </p:txBody>
      </p:sp>
      <p:sp>
        <p:nvSpPr>
          <p:cNvPr id="5" name="Footer Placeholder 4">
            <a:extLst>
              <a:ext uri="{FF2B5EF4-FFF2-40B4-BE49-F238E27FC236}">
                <a16:creationId xmlns:a16="http://schemas.microsoft.com/office/drawing/2014/main" id="{FB9B66FF-2DF1-4CCD-9391-BF818F7DE14A}"/>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7281AE1-33A7-4BD8-A0E6-8FD7406F27D7}"/>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42805524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200" b="1" dirty="0">
                <a:latin typeface="Times New Roman" pitchFamily="18" charset="0"/>
                <a:cs typeface="Times New Roman" pitchFamily="18" charset="0"/>
              </a:rPr>
              <a:t>Artificial Intelligence (AI) </a:t>
            </a:r>
            <a:endParaRPr lang="en-IN" sz="3200" b="1" dirty="0">
              <a:latin typeface="Times New Roman" pitchFamily="18" charset="0"/>
              <a:cs typeface="Times New Roman" pitchFamily="18" charset="0"/>
            </a:endParaRPr>
          </a:p>
        </p:txBody>
      </p:sp>
      <p:sp>
        <p:nvSpPr>
          <p:cNvPr id="3" name="Subtitle 2"/>
          <p:cNvSpPr>
            <a:spLocks noGrp="1"/>
          </p:cNvSpPr>
          <p:nvPr>
            <p:ph type="subTitle" idx="1"/>
          </p:nvPr>
        </p:nvSpPr>
        <p:spPr/>
        <p:txBody>
          <a:bodyPr>
            <a:normAutofit/>
          </a:bodyPr>
          <a:lstStyle/>
          <a:p>
            <a:r>
              <a:rPr lang="en-US" b="1" dirty="0">
                <a:latin typeface="Times New Roman" pitchFamily="18" charset="0"/>
                <a:cs typeface="Times New Roman" pitchFamily="18" charset="0"/>
              </a:rPr>
              <a:t>Introduction</a:t>
            </a:r>
            <a:endParaRPr lang="en-IN" b="1" dirty="0">
              <a:latin typeface="Times New Roman" pitchFamily="18" charset="0"/>
              <a:cs typeface="Times New Roman" pitchFamily="18" charset="0"/>
            </a:endParaRPr>
          </a:p>
        </p:txBody>
      </p:sp>
      <p:sp>
        <p:nvSpPr>
          <p:cNvPr id="4" name="TextBox 3"/>
          <p:cNvSpPr txBox="1"/>
          <p:nvPr/>
        </p:nvSpPr>
        <p:spPr>
          <a:xfrm>
            <a:off x="4454702" y="4800600"/>
            <a:ext cx="4562475" cy="1200329"/>
          </a:xfrm>
          <a:prstGeom prst="rect">
            <a:avLst/>
          </a:prstGeom>
          <a:ln/>
        </p:spPr>
        <p:style>
          <a:lnRef idx="1">
            <a:schemeClr val="accent5"/>
          </a:lnRef>
          <a:fillRef idx="3">
            <a:schemeClr val="accent5"/>
          </a:fillRef>
          <a:effectRef idx="2">
            <a:schemeClr val="accent5"/>
          </a:effectRef>
          <a:fontRef idx="minor">
            <a:schemeClr val="lt1"/>
          </a:fontRef>
        </p:style>
        <p:txBody>
          <a:bodyPr wrap="square" rtlCol="0">
            <a:spAutoFit/>
          </a:bodyPr>
          <a:lstStyle/>
          <a:p>
            <a:pPr algn="ctr"/>
            <a:r>
              <a:rPr lang="en-US" b="1" dirty="0">
                <a:latin typeface="Cambria" panose="02040503050406030204" pitchFamily="18" charset="0"/>
                <a:ea typeface="Cambria" panose="02040503050406030204" pitchFamily="18" charset="0"/>
              </a:rPr>
              <a:t>Ms. Apoorva  S M</a:t>
            </a:r>
          </a:p>
          <a:p>
            <a:pPr algn="ctr"/>
            <a:r>
              <a:rPr lang="en-US" b="1" dirty="0">
                <a:latin typeface="Cambria" panose="02040503050406030204" pitchFamily="18" charset="0"/>
                <a:ea typeface="Cambria" panose="02040503050406030204" pitchFamily="18" charset="0"/>
              </a:rPr>
              <a:t>Assistant Professor</a:t>
            </a:r>
          </a:p>
          <a:p>
            <a:pPr algn="ctr"/>
            <a:r>
              <a:rPr lang="en-US" b="1" dirty="0">
                <a:latin typeface="Cambria" panose="02040503050406030204" pitchFamily="18" charset="0"/>
                <a:ea typeface="Cambria" panose="02040503050406030204" pitchFamily="18" charset="0"/>
              </a:rPr>
              <a:t>Dept. of CSE (AI &amp; ML)</a:t>
            </a:r>
          </a:p>
          <a:p>
            <a:pPr algn="ctr"/>
            <a:r>
              <a:rPr lang="en-US" b="1" dirty="0">
                <a:latin typeface="Cambria" panose="02040503050406030204" pitchFamily="18" charset="0"/>
                <a:ea typeface="Cambria" panose="02040503050406030204" pitchFamily="18" charset="0"/>
              </a:rPr>
              <a:t>ATMECE, Mysuru</a:t>
            </a:r>
          </a:p>
        </p:txBody>
      </p:sp>
      <p:pic>
        <p:nvPicPr>
          <p:cNvPr id="7" name="Picture 6">
            <a:extLst>
              <a:ext uri="{FF2B5EF4-FFF2-40B4-BE49-F238E27FC236}">
                <a16:creationId xmlns:a16="http://schemas.microsoft.com/office/drawing/2014/main" id="{9F36CE7E-2CDE-4483-84F8-7EFAA48087F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04801" y="152400"/>
            <a:ext cx="8712376" cy="1129085"/>
          </a:xfrm>
          <a:prstGeom prst="rect">
            <a:avLst/>
          </a:prstGeom>
        </p:spPr>
      </p:pic>
    </p:spTree>
    <p:extLst>
      <p:ext uri="{BB962C8B-B14F-4D97-AF65-F5344CB8AC3E}">
        <p14:creationId xmlns:p14="http://schemas.microsoft.com/office/powerpoint/2010/main" val="206330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1159608"/>
            <a:ext cx="7772400" cy="731838"/>
          </a:xfrm>
        </p:spPr>
        <p:txBody>
          <a:bodyPr>
            <a:normAutofit/>
          </a:bodyPr>
          <a:lstStyle/>
          <a:p>
            <a:r>
              <a:rPr lang="en-US" b="1" dirty="0">
                <a:solidFill>
                  <a:schemeClr val="bg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Unsupervised Learning</a:t>
            </a:r>
            <a:endParaRPr lang="en-IN"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2061683"/>
            <a:ext cx="83058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057400" y="6176948"/>
            <a:ext cx="4025461" cy="369332"/>
          </a:xfrm>
          <a:prstGeom prst="rect">
            <a:avLst/>
          </a:prstGeom>
          <a:noFill/>
        </p:spPr>
        <p:txBody>
          <a:bodyPr wrap="none" rtlCol="0">
            <a:spAutoFit/>
          </a:bodyPr>
          <a:lstStyle/>
          <a:p>
            <a:pPr algn="ctr"/>
            <a:r>
              <a:rPr lang="en-US" b="1" dirty="0">
                <a:latin typeface="Times New Roman" pitchFamily="18" charset="0"/>
                <a:cs typeface="Times New Roman" pitchFamily="18" charset="0"/>
              </a:rPr>
              <a:t>Fig.3 </a:t>
            </a:r>
            <a:r>
              <a:rPr lang="en-US" dirty="0">
                <a:latin typeface="Times New Roman" pitchFamily="18" charset="0"/>
                <a:cs typeface="Times New Roman" pitchFamily="18" charset="0"/>
              </a:rPr>
              <a:t>– concept of unsupervised learning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5395621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447800"/>
            <a:ext cx="7772400" cy="427038"/>
          </a:xfrm>
        </p:spPr>
        <p:txBody>
          <a:bodyPr>
            <a:normAutofit fontScale="90000"/>
          </a:bodyPr>
          <a:lstStyle/>
          <a:p>
            <a:r>
              <a:rPr lang="en-US" b="1" dirty="0">
                <a:solidFill>
                  <a:schemeClr val="bg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Semi-Supervised Learning</a:t>
            </a:r>
            <a:endParaRPr lang="en-IN" dirty="0"/>
          </a:p>
        </p:txBody>
      </p:sp>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800" y="2153506"/>
            <a:ext cx="6134100" cy="386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630991" y="6019800"/>
            <a:ext cx="4249882" cy="369332"/>
          </a:xfrm>
          <a:prstGeom prst="rect">
            <a:avLst/>
          </a:prstGeom>
        </p:spPr>
        <p:txBody>
          <a:bodyPr wrap="none">
            <a:spAutoFit/>
          </a:bodyPr>
          <a:lstStyle/>
          <a:p>
            <a:pPr algn="ctr"/>
            <a:r>
              <a:rPr lang="en-US" b="1" dirty="0">
                <a:latin typeface="Times New Roman" pitchFamily="18" charset="0"/>
                <a:cs typeface="Times New Roman" pitchFamily="18" charset="0"/>
              </a:rPr>
              <a:t>Fig.4</a:t>
            </a:r>
            <a:r>
              <a:rPr lang="en-US" dirty="0">
                <a:latin typeface="Times New Roman" pitchFamily="18" charset="0"/>
                <a:cs typeface="Times New Roman" pitchFamily="18" charset="0"/>
              </a:rPr>
              <a:t>– concept of semi-supervised learning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2980563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600200"/>
            <a:ext cx="7772400" cy="655638"/>
          </a:xfrm>
        </p:spPr>
        <p:txBody>
          <a:bodyPr>
            <a:normAutofit/>
          </a:bodyPr>
          <a:lstStyle/>
          <a:p>
            <a:r>
              <a:rPr lang="en-US" b="1" dirty="0">
                <a:solidFill>
                  <a:schemeClr val="bg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Reinforcement Learning</a:t>
            </a:r>
            <a:endParaRPr lang="en-IN" dirty="0"/>
          </a:p>
        </p:txBody>
      </p:sp>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8977" y="2438400"/>
            <a:ext cx="8386435"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569847" y="5650468"/>
            <a:ext cx="4044697" cy="369332"/>
          </a:xfrm>
          <a:prstGeom prst="rect">
            <a:avLst/>
          </a:prstGeom>
        </p:spPr>
        <p:txBody>
          <a:bodyPr wrap="none">
            <a:spAutoFit/>
          </a:bodyPr>
          <a:lstStyle/>
          <a:p>
            <a:pPr algn="ctr"/>
            <a:r>
              <a:rPr lang="en-US" b="1" dirty="0">
                <a:latin typeface="Times New Roman" pitchFamily="18" charset="0"/>
                <a:cs typeface="Times New Roman" pitchFamily="18" charset="0"/>
              </a:rPr>
              <a:t>Fig.5</a:t>
            </a:r>
            <a:r>
              <a:rPr lang="en-US" dirty="0">
                <a:latin typeface="Times New Roman" pitchFamily="18" charset="0"/>
                <a:cs typeface="Times New Roman" pitchFamily="18" charset="0"/>
              </a:rPr>
              <a:t>– concept of reinforcement learning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880481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493838"/>
            <a:ext cx="8305800" cy="334962"/>
          </a:xfrm>
        </p:spPr>
        <p:txBody>
          <a:bodyPr>
            <a:normAutofit fontScale="90000"/>
          </a:bodyPr>
          <a:lstStyle/>
          <a:p>
            <a:r>
              <a:rPr lang="en-US" b="1" dirty="0">
                <a:latin typeface="Times New Roman" pitchFamily="18" charset="0"/>
                <a:cs typeface="Times New Roman" pitchFamily="18" charset="0"/>
              </a:rPr>
              <a:t>Module-1: What is AI? </a:t>
            </a:r>
            <a:endParaRPr lang="en-IN" b="1" dirty="0">
              <a:latin typeface="Times New Roman" pitchFamily="18" charset="0"/>
              <a:cs typeface="Times New Roman" pitchFamily="18" charset="0"/>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1828800"/>
            <a:ext cx="8610600" cy="4817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20671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219200"/>
            <a:ext cx="9067800" cy="655638"/>
          </a:xfrm>
        </p:spPr>
        <p:txBody>
          <a:bodyPr>
            <a:normAutofit/>
          </a:bodyPr>
          <a:lstStyle/>
          <a:p>
            <a:r>
              <a:rPr lang="en-US" b="1" dirty="0">
                <a:latin typeface="Times New Roman" pitchFamily="18" charset="0"/>
                <a:cs typeface="Times New Roman" pitchFamily="18" charset="0"/>
              </a:rPr>
              <a:t>Acting humanly: The Turing Test approach</a:t>
            </a:r>
            <a:endParaRPr lang="en-IN" dirty="0">
              <a:latin typeface="Times New Roman" pitchFamily="18" charset="0"/>
              <a:cs typeface="Times New Roman" pitchFamily="18" charset="0"/>
            </a:endParaRPr>
          </a:p>
        </p:txBody>
      </p:sp>
      <p:sp>
        <p:nvSpPr>
          <p:cNvPr id="3" name="Content Placeholder 2"/>
          <p:cNvSpPr>
            <a:spLocks noGrp="1"/>
          </p:cNvSpPr>
          <p:nvPr>
            <p:ph idx="1"/>
          </p:nvPr>
        </p:nvSpPr>
        <p:spPr>
          <a:xfrm>
            <a:off x="152400" y="1785037"/>
            <a:ext cx="8534400" cy="4572000"/>
          </a:xfrm>
        </p:spPr>
        <p:txBody>
          <a:bodyPr>
            <a:noAutofit/>
          </a:bodyPr>
          <a:lstStyle/>
          <a:p>
            <a:pPr algn="just"/>
            <a:r>
              <a:rPr lang="en-US" sz="2400" dirty="0">
                <a:latin typeface="Times New Roman" pitchFamily="18" charset="0"/>
                <a:cs typeface="Times New Roman" pitchFamily="18" charset="0"/>
              </a:rPr>
              <a:t>The </a:t>
            </a:r>
            <a:r>
              <a:rPr lang="en-US" sz="2400" b="1" dirty="0">
                <a:latin typeface="Times New Roman" pitchFamily="18" charset="0"/>
                <a:cs typeface="Times New Roman" pitchFamily="18" charset="0"/>
              </a:rPr>
              <a:t>Turing Test</a:t>
            </a:r>
            <a:r>
              <a:rPr lang="en-US" sz="2400" dirty="0">
                <a:latin typeface="Times New Roman" pitchFamily="18" charset="0"/>
                <a:cs typeface="Times New Roman" pitchFamily="18" charset="0"/>
              </a:rPr>
              <a:t>, proposed by Alan Turing (1950), was designed to provide a satisfactory operational definition of intelligence. A computer passes the test if a human interrogator, after posing some written questions, cannot tell whether the written responses come from a person </a:t>
            </a:r>
            <a:r>
              <a:rPr lang="en-IN" sz="2400" dirty="0">
                <a:latin typeface="Times New Roman" pitchFamily="18" charset="0"/>
                <a:cs typeface="Times New Roman" pitchFamily="18" charset="0"/>
              </a:rPr>
              <a:t>or from a computer.</a:t>
            </a:r>
          </a:p>
          <a:p>
            <a:pPr algn="just"/>
            <a:r>
              <a:rPr lang="en-US" sz="2400" b="1" dirty="0">
                <a:latin typeface="Times New Roman" pitchFamily="18" charset="0"/>
                <a:cs typeface="Times New Roman" pitchFamily="18" charset="0"/>
              </a:rPr>
              <a:t>natural language processing </a:t>
            </a:r>
            <a:r>
              <a:rPr lang="en-US" sz="2400" dirty="0">
                <a:latin typeface="Times New Roman" pitchFamily="18" charset="0"/>
                <a:cs typeface="Times New Roman" pitchFamily="18" charset="0"/>
              </a:rPr>
              <a:t>to enable it to communicate successfully in English;</a:t>
            </a:r>
          </a:p>
          <a:p>
            <a:pPr algn="just"/>
            <a:r>
              <a:rPr lang="en-US" sz="2400" b="1" dirty="0">
                <a:latin typeface="Times New Roman" pitchFamily="18" charset="0"/>
                <a:cs typeface="Times New Roman" pitchFamily="18" charset="0"/>
              </a:rPr>
              <a:t>knowledge representation </a:t>
            </a:r>
            <a:r>
              <a:rPr lang="en-US" sz="2400" dirty="0">
                <a:latin typeface="Times New Roman" pitchFamily="18" charset="0"/>
                <a:cs typeface="Times New Roman" pitchFamily="18" charset="0"/>
              </a:rPr>
              <a:t>to store what it knows or hears;</a:t>
            </a:r>
          </a:p>
          <a:p>
            <a:pPr algn="just"/>
            <a:r>
              <a:rPr lang="en-US" sz="2400" b="1" dirty="0">
                <a:latin typeface="Times New Roman" pitchFamily="18" charset="0"/>
                <a:cs typeface="Times New Roman" pitchFamily="18" charset="0"/>
              </a:rPr>
              <a:t>automated reasoning </a:t>
            </a:r>
            <a:r>
              <a:rPr lang="en-US" sz="2400" dirty="0">
                <a:latin typeface="Times New Roman" pitchFamily="18" charset="0"/>
                <a:cs typeface="Times New Roman" pitchFamily="18" charset="0"/>
              </a:rPr>
              <a:t>to use the stored information to answer questions and to draw</a:t>
            </a:r>
            <a:r>
              <a:rPr lang="en-IN" sz="2400" dirty="0">
                <a:latin typeface="Times New Roman" pitchFamily="18" charset="0"/>
                <a:cs typeface="Times New Roman" pitchFamily="18" charset="0"/>
              </a:rPr>
              <a:t> new conclusions;</a:t>
            </a:r>
          </a:p>
          <a:p>
            <a:pPr algn="just"/>
            <a:r>
              <a:rPr lang="en-US" sz="2400" b="1" dirty="0">
                <a:latin typeface="Times New Roman" pitchFamily="18" charset="0"/>
                <a:cs typeface="Times New Roman" pitchFamily="18" charset="0"/>
              </a:rPr>
              <a:t>machine learning </a:t>
            </a:r>
            <a:r>
              <a:rPr lang="en-US" sz="2400" dirty="0">
                <a:latin typeface="Times New Roman" pitchFamily="18" charset="0"/>
                <a:cs typeface="Times New Roman" pitchFamily="18" charset="0"/>
              </a:rPr>
              <a:t>to adapt to new circumstances and to detect and extrapolate patterns.</a:t>
            </a:r>
            <a:endParaRPr lang="en-IN" sz="2400" dirty="0">
              <a:latin typeface="Times New Roman" pitchFamily="18" charset="0"/>
              <a:cs typeface="Times New Roman" pitchFamily="18" charset="0"/>
            </a:endParaRPr>
          </a:p>
        </p:txBody>
      </p:sp>
    </p:spTree>
    <p:extLst>
      <p:ext uri="{BB962C8B-B14F-4D97-AF65-F5344CB8AC3E}">
        <p14:creationId xmlns:p14="http://schemas.microsoft.com/office/powerpoint/2010/main" val="1439007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9706" y="941798"/>
            <a:ext cx="8382000" cy="1143000"/>
          </a:xfrm>
        </p:spPr>
        <p:txBody>
          <a:bodyPr>
            <a:normAutofit/>
          </a:bodyPr>
          <a:lstStyle/>
          <a:p>
            <a:r>
              <a:rPr lang="en-US" sz="3200" b="1" dirty="0">
                <a:latin typeface="Times New Roman" pitchFamily="18" charset="0"/>
                <a:cs typeface="Times New Roman" pitchFamily="18" charset="0"/>
              </a:rPr>
              <a:t>Acting humanly: The Turing Test approach</a:t>
            </a:r>
            <a:endParaRPr lang="en-IN" sz="3200" dirty="0"/>
          </a:p>
        </p:txBody>
      </p:sp>
      <p:sp>
        <p:nvSpPr>
          <p:cNvPr id="3" name="Content Placeholder 2"/>
          <p:cNvSpPr>
            <a:spLocks noGrp="1"/>
          </p:cNvSpPr>
          <p:nvPr>
            <p:ph idx="1"/>
          </p:nvPr>
        </p:nvSpPr>
        <p:spPr>
          <a:xfrm>
            <a:off x="304800" y="2057400"/>
            <a:ext cx="8382000" cy="4572000"/>
          </a:xfrm>
        </p:spPr>
        <p:txBody>
          <a:bodyPr>
            <a:noAutofit/>
          </a:bodyPr>
          <a:lstStyle/>
          <a:p>
            <a:pPr algn="just"/>
            <a:r>
              <a:rPr lang="en-US" sz="3200" dirty="0">
                <a:latin typeface="Times New Roman" pitchFamily="18" charset="0"/>
                <a:cs typeface="Times New Roman" pitchFamily="18" charset="0"/>
              </a:rPr>
              <a:t>Turing’s test deliberately avoided direct physical interaction between the interrogator and the computer, because </a:t>
            </a:r>
            <a:r>
              <a:rPr lang="en-US" sz="3200" i="1" dirty="0">
                <a:latin typeface="Times New Roman" pitchFamily="18" charset="0"/>
                <a:cs typeface="Times New Roman" pitchFamily="18" charset="0"/>
              </a:rPr>
              <a:t>physical </a:t>
            </a:r>
            <a:r>
              <a:rPr lang="en-US" sz="3200" dirty="0">
                <a:latin typeface="Times New Roman" pitchFamily="18" charset="0"/>
                <a:cs typeface="Times New Roman" pitchFamily="18" charset="0"/>
              </a:rPr>
              <a:t>simulation of a person is unnecessary for intelligence.</a:t>
            </a:r>
          </a:p>
          <a:p>
            <a:pPr algn="just"/>
            <a:r>
              <a:rPr lang="en-US" sz="3200" dirty="0">
                <a:latin typeface="Times New Roman" pitchFamily="18" charset="0"/>
                <a:cs typeface="Times New Roman" pitchFamily="18" charset="0"/>
              </a:rPr>
              <a:t>To pass the total Turing Test, the computer will need</a:t>
            </a:r>
          </a:p>
          <a:p>
            <a:pPr algn="just"/>
            <a:r>
              <a:rPr lang="en-US" sz="3200" b="1" dirty="0">
                <a:latin typeface="Times New Roman" pitchFamily="18" charset="0"/>
                <a:cs typeface="Times New Roman" pitchFamily="18" charset="0"/>
              </a:rPr>
              <a:t>computer vision </a:t>
            </a:r>
            <a:r>
              <a:rPr lang="en-US" sz="3200" dirty="0">
                <a:latin typeface="Times New Roman" pitchFamily="18" charset="0"/>
                <a:cs typeface="Times New Roman" pitchFamily="18" charset="0"/>
              </a:rPr>
              <a:t>to perceive objects, and</a:t>
            </a:r>
          </a:p>
          <a:p>
            <a:pPr algn="just"/>
            <a:r>
              <a:rPr lang="en-US" sz="3200" b="1" dirty="0">
                <a:latin typeface="Times New Roman" pitchFamily="18" charset="0"/>
                <a:cs typeface="Times New Roman" pitchFamily="18" charset="0"/>
              </a:rPr>
              <a:t>robotics </a:t>
            </a:r>
            <a:r>
              <a:rPr lang="en-US" sz="3200" dirty="0">
                <a:latin typeface="Times New Roman" pitchFamily="18" charset="0"/>
                <a:cs typeface="Times New Roman" pitchFamily="18" charset="0"/>
              </a:rPr>
              <a:t>to manipulate objects and move about.</a:t>
            </a:r>
            <a:endParaRPr lang="en-IN" sz="3200" dirty="0">
              <a:latin typeface="Times New Roman" pitchFamily="18" charset="0"/>
              <a:cs typeface="Times New Roman" pitchFamily="18" charset="0"/>
            </a:endParaRPr>
          </a:p>
        </p:txBody>
      </p:sp>
    </p:spTree>
    <p:extLst>
      <p:ext uri="{BB962C8B-B14F-4D97-AF65-F5344CB8AC3E}">
        <p14:creationId xmlns:p14="http://schemas.microsoft.com/office/powerpoint/2010/main" val="29847239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099" y="1219200"/>
            <a:ext cx="8839200" cy="609600"/>
          </a:xfrm>
        </p:spPr>
        <p:txBody>
          <a:bodyPr>
            <a:noAutofit/>
          </a:bodyPr>
          <a:lstStyle/>
          <a:p>
            <a:r>
              <a:rPr lang="en-US" sz="2800" b="1" dirty="0">
                <a:latin typeface="Times New Roman" pitchFamily="18" charset="0"/>
                <a:cs typeface="Times New Roman" pitchFamily="18" charset="0"/>
              </a:rPr>
              <a:t>Thinking humanly: The cognitive modeling approach</a:t>
            </a:r>
            <a:endParaRPr lang="en-IN" sz="2800" dirty="0">
              <a:latin typeface="Times New Roman" pitchFamily="18" charset="0"/>
              <a:cs typeface="Times New Roman" pitchFamily="18" charset="0"/>
            </a:endParaRPr>
          </a:p>
        </p:txBody>
      </p:sp>
      <p:sp>
        <p:nvSpPr>
          <p:cNvPr id="3" name="Content Placeholder 2"/>
          <p:cNvSpPr>
            <a:spLocks noGrp="1"/>
          </p:cNvSpPr>
          <p:nvPr>
            <p:ph idx="1"/>
          </p:nvPr>
        </p:nvSpPr>
        <p:spPr>
          <a:xfrm>
            <a:off x="156681" y="1828800"/>
            <a:ext cx="8763000" cy="5181600"/>
          </a:xfrm>
        </p:spPr>
        <p:txBody>
          <a:bodyPr>
            <a:noAutofit/>
          </a:bodyPr>
          <a:lstStyle/>
          <a:p>
            <a:pPr algn="just"/>
            <a:r>
              <a:rPr lang="en-US" sz="2000" dirty="0">
                <a:latin typeface="Times New Roman" pitchFamily="18" charset="0"/>
                <a:cs typeface="Times New Roman" pitchFamily="18" charset="0"/>
              </a:rPr>
              <a:t>If we are going to say that a given program thinks like a human, we must have some way of determining how humans think. </a:t>
            </a:r>
          </a:p>
          <a:p>
            <a:pPr algn="just"/>
            <a:r>
              <a:rPr lang="en-US" sz="2000" dirty="0">
                <a:latin typeface="Times New Roman" pitchFamily="18" charset="0"/>
                <a:cs typeface="Times New Roman" pitchFamily="18" charset="0"/>
              </a:rPr>
              <a:t>We need to get </a:t>
            </a:r>
            <a:r>
              <a:rPr lang="en-US" sz="2000" i="1" dirty="0">
                <a:latin typeface="Times New Roman" pitchFamily="18" charset="0"/>
                <a:cs typeface="Times New Roman" pitchFamily="18" charset="0"/>
              </a:rPr>
              <a:t>inside </a:t>
            </a:r>
            <a:r>
              <a:rPr lang="en-US" sz="2000" dirty="0">
                <a:latin typeface="Times New Roman" pitchFamily="18" charset="0"/>
                <a:cs typeface="Times New Roman" pitchFamily="18" charset="0"/>
              </a:rPr>
              <a:t>the actual workings of human minds.  There are three ways to do this: through introspection—trying to catch our own thoughts as they go by; through psychological experiments—observing a person in action; and through brain imaging—observing the brain in action. Once we have a sufficiently precise theory of the mind, it becomes possible to express the theory as a computer program. </a:t>
            </a:r>
          </a:p>
          <a:p>
            <a:pPr algn="just"/>
            <a:r>
              <a:rPr lang="en-US" sz="2000" dirty="0">
                <a:latin typeface="Times New Roman" pitchFamily="18" charset="0"/>
                <a:cs typeface="Times New Roman" pitchFamily="18" charset="0"/>
              </a:rPr>
              <a:t>If the program’s input–output behavior matches corresponding human behavior, that is evidence that some of the program’s mechanisms could also be operating in humans. For example, Allen Newell and Herbert Simon, who developed GPS, the “General Problem Solver” (Newell and Simon, 1961), were not content merely to have their program solve problems correctly. They were more concerned with comparing the trace of its reasoning steps to traces of human subjects solving the same problems.</a:t>
            </a:r>
          </a:p>
        </p:txBody>
      </p:sp>
    </p:spTree>
    <p:extLst>
      <p:ext uri="{BB962C8B-B14F-4D97-AF65-F5344CB8AC3E}">
        <p14:creationId xmlns:p14="http://schemas.microsoft.com/office/powerpoint/2010/main" val="28391392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1371600"/>
            <a:ext cx="8458200" cy="1143000"/>
          </a:xfrm>
        </p:spPr>
        <p:txBody>
          <a:bodyPr>
            <a:normAutofit/>
          </a:bodyPr>
          <a:lstStyle/>
          <a:p>
            <a:r>
              <a:rPr lang="en-US" b="1" dirty="0">
                <a:latin typeface="Times New Roman" pitchFamily="18" charset="0"/>
                <a:cs typeface="Times New Roman" pitchFamily="18" charset="0"/>
              </a:rPr>
              <a:t>Thinking humanly: The cognitive modeling approach</a:t>
            </a:r>
            <a:endParaRPr lang="en-IN" dirty="0"/>
          </a:p>
        </p:txBody>
      </p:sp>
      <p:sp>
        <p:nvSpPr>
          <p:cNvPr id="3" name="Content Placeholder 2"/>
          <p:cNvSpPr>
            <a:spLocks noGrp="1"/>
          </p:cNvSpPr>
          <p:nvPr>
            <p:ph idx="1"/>
          </p:nvPr>
        </p:nvSpPr>
        <p:spPr>
          <a:xfrm>
            <a:off x="238125" y="2590800"/>
            <a:ext cx="8534400" cy="4572000"/>
          </a:xfrm>
        </p:spPr>
        <p:txBody>
          <a:bodyPr>
            <a:normAutofit/>
          </a:bodyPr>
          <a:lstStyle/>
          <a:p>
            <a:pPr algn="just"/>
            <a:r>
              <a:rPr lang="en-US" sz="2800" dirty="0">
                <a:latin typeface="Times New Roman" pitchFamily="18" charset="0"/>
                <a:cs typeface="Times New Roman" pitchFamily="18" charset="0"/>
              </a:rPr>
              <a:t> The interdisciplinary field of </a:t>
            </a:r>
            <a:r>
              <a:rPr lang="en-US" sz="2800" b="1" dirty="0">
                <a:latin typeface="Times New Roman" pitchFamily="18" charset="0"/>
                <a:cs typeface="Times New Roman" pitchFamily="18" charset="0"/>
              </a:rPr>
              <a:t>cognitive science </a:t>
            </a:r>
            <a:r>
              <a:rPr lang="en-US" sz="2800" dirty="0">
                <a:latin typeface="Times New Roman" pitchFamily="18" charset="0"/>
                <a:cs typeface="Times New Roman" pitchFamily="18" charset="0"/>
              </a:rPr>
              <a:t>brings together computer models from AI and experimental techniques from psychology to construct precise and testable theories of the human mind.</a:t>
            </a:r>
            <a:endParaRPr lang="en-IN" sz="2800" dirty="0">
              <a:latin typeface="Times New Roman" pitchFamily="18" charset="0"/>
              <a:cs typeface="Times New Roman" pitchFamily="18" charset="0"/>
            </a:endParaRPr>
          </a:p>
          <a:p>
            <a:pPr algn="just"/>
            <a:r>
              <a:rPr lang="en-US" sz="2800" dirty="0">
                <a:latin typeface="Times New Roman" pitchFamily="18" charset="0"/>
                <a:cs typeface="Times New Roman" pitchFamily="18" charset="0"/>
              </a:rPr>
              <a:t>Real cognitive science, however, is necessarily based on experimental investigation of actual humans or animals.</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204029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2025" y="1447800"/>
            <a:ext cx="8915400" cy="533400"/>
          </a:xfrm>
        </p:spPr>
        <p:txBody>
          <a:bodyPr>
            <a:noAutofit/>
          </a:bodyPr>
          <a:lstStyle/>
          <a:p>
            <a:r>
              <a:rPr lang="en-US" sz="2800" b="1" dirty="0">
                <a:latin typeface="Times New Roman" pitchFamily="18" charset="0"/>
                <a:cs typeface="Times New Roman" pitchFamily="18" charset="0"/>
              </a:rPr>
              <a:t>Thinking rationally: The “laws of thought” approach</a:t>
            </a:r>
            <a:endParaRPr lang="en-IN" sz="2800" dirty="0">
              <a:latin typeface="Times New Roman" pitchFamily="18" charset="0"/>
              <a:cs typeface="Times New Roman" pitchFamily="18" charset="0"/>
            </a:endParaRPr>
          </a:p>
        </p:txBody>
      </p:sp>
      <p:sp>
        <p:nvSpPr>
          <p:cNvPr id="3" name="Content Placeholder 2"/>
          <p:cNvSpPr>
            <a:spLocks noGrp="1"/>
          </p:cNvSpPr>
          <p:nvPr>
            <p:ph idx="1"/>
          </p:nvPr>
        </p:nvSpPr>
        <p:spPr>
          <a:xfrm>
            <a:off x="0" y="1981200"/>
            <a:ext cx="8686800" cy="5257800"/>
          </a:xfrm>
        </p:spPr>
        <p:txBody>
          <a:bodyPr>
            <a:normAutofit/>
          </a:bodyPr>
          <a:lstStyle/>
          <a:p>
            <a:pPr algn="just"/>
            <a:r>
              <a:rPr lang="en-US" sz="2000" dirty="0">
                <a:latin typeface="Times New Roman" pitchFamily="18" charset="0"/>
                <a:cs typeface="Times New Roman" pitchFamily="18" charset="0"/>
              </a:rPr>
              <a:t>The Greek philosopher Aristotle was one of the first to attempt to codify “right thinking,” that is, irrefutable reasoning processes. His </a:t>
            </a:r>
            <a:r>
              <a:rPr lang="en-US" sz="2000" b="1" dirty="0">
                <a:latin typeface="Times New Roman" pitchFamily="18" charset="0"/>
                <a:cs typeface="Times New Roman" pitchFamily="18" charset="0"/>
              </a:rPr>
              <a:t>syllogisms </a:t>
            </a:r>
            <a:r>
              <a:rPr lang="en-US" sz="2000" dirty="0">
                <a:latin typeface="Times New Roman" pitchFamily="18" charset="0"/>
                <a:cs typeface="Times New Roman" pitchFamily="18" charset="0"/>
              </a:rPr>
              <a:t>provided patterns for argument structures that always yielded correct conclusions when given correct premises—for example, “Socrates is a man; all men are mortal; therefore, Socrates is mortal.” These laws of thought were supposed to govern the operation of the mind; their study initiated the field called </a:t>
            </a:r>
            <a:r>
              <a:rPr lang="en-US" sz="2000" b="1" dirty="0">
                <a:latin typeface="Times New Roman" pitchFamily="18" charset="0"/>
                <a:cs typeface="Times New Roman" pitchFamily="18" charset="0"/>
              </a:rPr>
              <a:t>logic</a:t>
            </a:r>
            <a:r>
              <a:rPr lang="en-US" sz="2000" dirty="0">
                <a:latin typeface="Times New Roman" pitchFamily="18" charset="0"/>
                <a:cs typeface="Times New Roman" pitchFamily="18" charset="0"/>
              </a:rPr>
              <a:t>.</a:t>
            </a:r>
          </a:p>
          <a:p>
            <a:pPr algn="just"/>
            <a:r>
              <a:rPr lang="en-US" sz="2000" dirty="0">
                <a:latin typeface="Times New Roman" pitchFamily="18" charset="0"/>
                <a:cs typeface="Times New Roman" pitchFamily="18" charset="0"/>
              </a:rPr>
              <a:t>Logicians in the 19th century developed a precise notation for statements about all kinds of objects in the world and the relations among them. (Contrast this with ordinary arithmetic notation, which provides only for statements about </a:t>
            </a:r>
            <a:r>
              <a:rPr lang="en-US" sz="2000" i="1" dirty="0">
                <a:latin typeface="Times New Roman" pitchFamily="18" charset="0"/>
                <a:cs typeface="Times New Roman" pitchFamily="18" charset="0"/>
              </a:rPr>
              <a:t>numbers</a:t>
            </a:r>
            <a:r>
              <a:rPr lang="en-US" sz="2000" dirty="0">
                <a:latin typeface="Times New Roman" pitchFamily="18" charset="0"/>
                <a:cs typeface="Times New Roman" pitchFamily="18" charset="0"/>
              </a:rPr>
              <a:t>.) </a:t>
            </a:r>
          </a:p>
          <a:p>
            <a:pPr algn="just"/>
            <a:r>
              <a:rPr lang="en-US" sz="2000" dirty="0">
                <a:latin typeface="Times New Roman" pitchFamily="18" charset="0"/>
                <a:cs typeface="Times New Roman" pitchFamily="18" charset="0"/>
              </a:rPr>
              <a:t>By 1965, programs existed that could, in principle, solve </a:t>
            </a:r>
            <a:r>
              <a:rPr lang="en-US" sz="2000" i="1" dirty="0">
                <a:latin typeface="Times New Roman" pitchFamily="18" charset="0"/>
                <a:cs typeface="Times New Roman" pitchFamily="18" charset="0"/>
              </a:rPr>
              <a:t>any </a:t>
            </a:r>
            <a:r>
              <a:rPr lang="en-US" sz="2000" dirty="0">
                <a:latin typeface="Times New Roman" pitchFamily="18" charset="0"/>
                <a:cs typeface="Times New Roman" pitchFamily="18" charset="0"/>
              </a:rPr>
              <a:t>solvable problem described in logical notation. (Although if no solution exists, the program might loop forever.) The so-called </a:t>
            </a:r>
            <a:r>
              <a:rPr lang="en-US" sz="2000" b="1" dirty="0" err="1">
                <a:latin typeface="Times New Roman" pitchFamily="18" charset="0"/>
                <a:cs typeface="Times New Roman" pitchFamily="18" charset="0"/>
              </a:rPr>
              <a:t>logicist</a:t>
            </a:r>
            <a:r>
              <a:rPr lang="en-US" sz="2000" b="1" dirty="0">
                <a:latin typeface="Times New Roman" pitchFamily="18" charset="0"/>
                <a:cs typeface="Times New Roman" pitchFamily="18" charset="0"/>
              </a:rPr>
              <a:t> </a:t>
            </a:r>
            <a:r>
              <a:rPr lang="en-US" sz="2000" dirty="0">
                <a:latin typeface="Times New Roman" pitchFamily="18" charset="0"/>
                <a:cs typeface="Times New Roman" pitchFamily="18" charset="0"/>
              </a:rPr>
              <a:t>tradition within artificial intelligence hopes to build on such programs to create intelligent systems.</a:t>
            </a:r>
            <a:endParaRPr lang="en-IN" sz="2000" dirty="0">
              <a:latin typeface="Times New Roman" pitchFamily="18" charset="0"/>
              <a:cs typeface="Times New Roman" pitchFamily="18" charset="0"/>
            </a:endParaRPr>
          </a:p>
        </p:txBody>
      </p:sp>
    </p:spTree>
    <p:extLst>
      <p:ext uri="{BB962C8B-B14F-4D97-AF65-F5344CB8AC3E}">
        <p14:creationId xmlns:p14="http://schemas.microsoft.com/office/powerpoint/2010/main" val="31218651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8610600" cy="1143000"/>
          </a:xfrm>
        </p:spPr>
        <p:txBody>
          <a:bodyPr>
            <a:noAutofit/>
          </a:bodyPr>
          <a:lstStyle/>
          <a:p>
            <a:r>
              <a:rPr lang="en-US" sz="3200" b="1" dirty="0">
                <a:latin typeface="Times New Roman" pitchFamily="18" charset="0"/>
                <a:cs typeface="Times New Roman" pitchFamily="18" charset="0"/>
              </a:rPr>
              <a:t>Acting rationally: The rational agent approach</a:t>
            </a:r>
            <a:endParaRPr lang="en-IN" sz="3200" dirty="0">
              <a:latin typeface="Times New Roman" pitchFamily="18" charset="0"/>
              <a:cs typeface="Times New Roman" pitchFamily="18" charset="0"/>
            </a:endParaRPr>
          </a:p>
        </p:txBody>
      </p:sp>
      <p:sp>
        <p:nvSpPr>
          <p:cNvPr id="3" name="Content Placeholder 2"/>
          <p:cNvSpPr>
            <a:spLocks noGrp="1"/>
          </p:cNvSpPr>
          <p:nvPr>
            <p:ph idx="1"/>
          </p:nvPr>
        </p:nvSpPr>
        <p:spPr>
          <a:xfrm>
            <a:off x="152400" y="1981200"/>
            <a:ext cx="8534400" cy="4572000"/>
          </a:xfrm>
        </p:spPr>
        <p:txBody>
          <a:bodyPr>
            <a:normAutofit/>
          </a:bodyPr>
          <a:lstStyle/>
          <a:p>
            <a:pPr algn="just"/>
            <a:r>
              <a:rPr lang="en-US" sz="2800" dirty="0">
                <a:latin typeface="Times New Roman" pitchFamily="18" charset="0"/>
                <a:cs typeface="Times New Roman" pitchFamily="18" charset="0"/>
              </a:rPr>
              <a:t>An </a:t>
            </a:r>
            <a:r>
              <a:rPr lang="en-US" sz="2800" b="1" dirty="0">
                <a:latin typeface="Times New Roman" pitchFamily="18" charset="0"/>
                <a:cs typeface="Times New Roman" pitchFamily="18" charset="0"/>
              </a:rPr>
              <a:t>agent </a:t>
            </a:r>
            <a:r>
              <a:rPr lang="en-US" sz="2800" dirty="0">
                <a:latin typeface="Times New Roman" pitchFamily="18" charset="0"/>
                <a:cs typeface="Times New Roman" pitchFamily="18" charset="0"/>
              </a:rPr>
              <a:t>is just something that acts (</a:t>
            </a:r>
            <a:r>
              <a:rPr lang="en-US" sz="2800" i="1" dirty="0">
                <a:latin typeface="Times New Roman" pitchFamily="18" charset="0"/>
                <a:cs typeface="Times New Roman" pitchFamily="18" charset="0"/>
              </a:rPr>
              <a:t>agent </a:t>
            </a:r>
            <a:r>
              <a:rPr lang="en-US" sz="2800" dirty="0">
                <a:latin typeface="Times New Roman" pitchFamily="18" charset="0"/>
                <a:cs typeface="Times New Roman" pitchFamily="18" charset="0"/>
              </a:rPr>
              <a:t>comes from the Latin </a:t>
            </a:r>
            <a:r>
              <a:rPr lang="en-US" sz="2800" i="1" dirty="0" err="1">
                <a:latin typeface="Times New Roman" pitchFamily="18" charset="0"/>
                <a:cs typeface="Times New Roman" pitchFamily="18" charset="0"/>
              </a:rPr>
              <a:t>agere</a:t>
            </a:r>
            <a:r>
              <a:rPr lang="en-US" sz="2800" dirty="0">
                <a:latin typeface="Times New Roman" pitchFamily="18" charset="0"/>
                <a:cs typeface="Times New Roman" pitchFamily="18" charset="0"/>
              </a:rPr>
              <a:t>, to do). Of course, all computer programs do something, but computer agents are expected to do more: operate autonomously, perceive their environment, persist over a prolonged time period, adapt to change, and create and pursue goals. </a:t>
            </a:r>
          </a:p>
          <a:p>
            <a:pPr algn="just"/>
            <a:r>
              <a:rPr lang="en-US" sz="2800" dirty="0">
                <a:latin typeface="Times New Roman" pitchFamily="18" charset="0"/>
                <a:cs typeface="Times New Roman" pitchFamily="18" charset="0"/>
              </a:rPr>
              <a:t>A </a:t>
            </a:r>
            <a:r>
              <a:rPr lang="en-US" sz="2800" b="1" dirty="0">
                <a:latin typeface="Times New Roman" pitchFamily="18" charset="0"/>
                <a:cs typeface="Times New Roman" pitchFamily="18" charset="0"/>
              </a:rPr>
              <a:t>rational agent </a:t>
            </a:r>
            <a:r>
              <a:rPr lang="en-US" sz="2800" dirty="0">
                <a:latin typeface="Times New Roman" pitchFamily="18" charset="0"/>
                <a:cs typeface="Times New Roman" pitchFamily="18" charset="0"/>
              </a:rPr>
              <a:t>is one that acts so as to achieve the best outcome or, when there is uncertainty, the best expected outcome.</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3514207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789" y="1401762"/>
            <a:ext cx="7772400" cy="503238"/>
          </a:xfrm>
        </p:spPr>
        <p:txBody>
          <a:bodyPr>
            <a:normAutofit fontScale="90000"/>
          </a:bodyPr>
          <a:lstStyle/>
          <a:p>
            <a:pPr algn="ctr"/>
            <a:br>
              <a:rPr lang="en-US" b="1" dirty="0">
                <a:latin typeface="Times New Roman" pitchFamily="18" charset="0"/>
                <a:cs typeface="Times New Roman" pitchFamily="18" charset="0"/>
              </a:rPr>
            </a:br>
            <a:r>
              <a:rPr lang="en-US" b="1" dirty="0">
                <a:latin typeface="Times New Roman" pitchFamily="18" charset="0"/>
                <a:cs typeface="Times New Roman" pitchFamily="18" charset="0"/>
              </a:rPr>
              <a:t>Module-1 and Module-2 </a:t>
            </a:r>
            <a:endParaRPr lang="en-IN" b="1" dirty="0">
              <a:latin typeface="Times New Roman" pitchFamily="18" charset="0"/>
              <a:cs typeface="Times New Roman" pitchFamily="18" charset="0"/>
            </a:endParaRPr>
          </a:p>
        </p:txBody>
      </p:sp>
      <p:sp>
        <p:nvSpPr>
          <p:cNvPr id="3" name="Content Placeholder 2"/>
          <p:cNvSpPr>
            <a:spLocks noGrp="1"/>
          </p:cNvSpPr>
          <p:nvPr>
            <p:ph idx="1"/>
          </p:nvPr>
        </p:nvSpPr>
        <p:spPr>
          <a:xfrm>
            <a:off x="502523" y="2590800"/>
            <a:ext cx="8458200" cy="4572000"/>
          </a:xfrm>
        </p:spPr>
        <p:txBody>
          <a:bodyPr/>
          <a:lstStyle/>
          <a:p>
            <a:pPr algn="just"/>
            <a:r>
              <a:rPr lang="en-US" dirty="0">
                <a:latin typeface="Times New Roman" pitchFamily="18" charset="0"/>
                <a:cs typeface="Times New Roman" pitchFamily="18" charset="0"/>
              </a:rPr>
              <a:t>Module-1:Introduction: What is AI? Foundations and History of AI Intelligent Agents: Agents and environment, Concept of Rationality, The nature of environment, The structure of agents.</a:t>
            </a:r>
          </a:p>
          <a:p>
            <a:pPr algn="just"/>
            <a:r>
              <a:rPr lang="en-US" dirty="0">
                <a:latin typeface="Times New Roman" pitchFamily="18" charset="0"/>
                <a:cs typeface="Times New Roman" pitchFamily="18" charset="0"/>
              </a:rPr>
              <a:t>Module-2 Problem‐solving: Problem‐solving agents, Example problems, Searching for Solutions Uninformed Search Strategies: Breadth First search, Depth First Search, Iterative deepening depth first search;</a:t>
            </a:r>
            <a:endParaRPr lang="en-IN" dirty="0">
              <a:latin typeface="Times New Roman" pitchFamily="18" charset="0"/>
              <a:cs typeface="Times New Roman" pitchFamily="18" charset="0"/>
            </a:endParaRPr>
          </a:p>
        </p:txBody>
      </p:sp>
      <p:pic>
        <p:nvPicPr>
          <p:cNvPr id="5" name="Picture 4">
            <a:extLst>
              <a:ext uri="{FF2B5EF4-FFF2-40B4-BE49-F238E27FC236}">
                <a16:creationId xmlns:a16="http://schemas.microsoft.com/office/drawing/2014/main" id="{71867AFA-EB01-4CA8-8304-241BE09A166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812" y="228600"/>
            <a:ext cx="8712376" cy="1129085"/>
          </a:xfrm>
          <a:prstGeom prst="rect">
            <a:avLst/>
          </a:prstGeom>
        </p:spPr>
      </p:pic>
    </p:spTree>
    <p:extLst>
      <p:ext uri="{BB962C8B-B14F-4D97-AF65-F5344CB8AC3E}">
        <p14:creationId xmlns:p14="http://schemas.microsoft.com/office/powerpoint/2010/main" val="40077432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1113" y="1143000"/>
            <a:ext cx="8490626" cy="655638"/>
          </a:xfrm>
        </p:spPr>
        <p:txBody>
          <a:bodyPr>
            <a:noAutofit/>
          </a:bodyPr>
          <a:lstStyle/>
          <a:p>
            <a:r>
              <a:rPr lang="en-US" sz="3200" b="1" dirty="0">
                <a:latin typeface="Times New Roman" pitchFamily="18" charset="0"/>
                <a:cs typeface="Times New Roman" pitchFamily="18" charset="0"/>
              </a:rPr>
              <a:t>The History of artificial intelligence </a:t>
            </a:r>
            <a:endParaRPr lang="en-IN"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228600" y="1905000"/>
            <a:ext cx="8382000" cy="5029200"/>
          </a:xfrm>
        </p:spPr>
        <p:txBody>
          <a:bodyPr>
            <a:normAutofit/>
          </a:bodyPr>
          <a:lstStyle/>
          <a:p>
            <a:pPr algn="just"/>
            <a:r>
              <a:rPr lang="en-US" sz="2800" b="1" dirty="0">
                <a:latin typeface="Times New Roman" pitchFamily="18" charset="0"/>
                <a:cs typeface="Times New Roman" pitchFamily="18" charset="0"/>
              </a:rPr>
              <a:t>1943-1955</a:t>
            </a:r>
            <a:r>
              <a:rPr lang="en-US" sz="2800" dirty="0">
                <a:latin typeface="Times New Roman" pitchFamily="18" charset="0"/>
                <a:cs typeface="Times New Roman" pitchFamily="18" charset="0"/>
              </a:rPr>
              <a:t> (the gestation of artificial intelligence) : The first work that is now generally recognized as AI was done by Warren McCulloch and Walter Pitts (1943) McCulloch and Pitts also suggested that suitably defined networks could learn. Donald </a:t>
            </a:r>
            <a:r>
              <a:rPr lang="en-US" sz="2800" dirty="0" err="1">
                <a:latin typeface="Times New Roman" pitchFamily="18" charset="0"/>
                <a:cs typeface="Times New Roman" pitchFamily="18" charset="0"/>
              </a:rPr>
              <a:t>Hebb</a:t>
            </a:r>
            <a:r>
              <a:rPr lang="en-US" sz="2800" dirty="0">
                <a:latin typeface="Times New Roman" pitchFamily="18" charset="0"/>
                <a:cs typeface="Times New Roman" pitchFamily="18" charset="0"/>
              </a:rPr>
              <a:t> (1949) demonstrated a simple updating rule for modifying the connection strengths between neurons. His rule, now called </a:t>
            </a:r>
            <a:r>
              <a:rPr lang="en-US" sz="2800" dirty="0" err="1">
                <a:latin typeface="Times New Roman" pitchFamily="18" charset="0"/>
                <a:cs typeface="Times New Roman" pitchFamily="18" charset="0"/>
              </a:rPr>
              <a:t>Hebbian</a:t>
            </a:r>
            <a:r>
              <a:rPr lang="en-US" sz="2800" dirty="0">
                <a:latin typeface="Times New Roman" pitchFamily="18" charset="0"/>
                <a:cs typeface="Times New Roman" pitchFamily="18" charset="0"/>
              </a:rPr>
              <a:t> learning, remains an influential model to this day.</a:t>
            </a:r>
          </a:p>
          <a:p>
            <a:pPr algn="just"/>
            <a:r>
              <a:rPr lang="en-US" sz="2800" b="1" dirty="0">
                <a:latin typeface="Times New Roman" pitchFamily="18" charset="0"/>
                <a:cs typeface="Times New Roman" pitchFamily="18" charset="0"/>
              </a:rPr>
              <a:t>1956 (the birth of artificial intelligence) </a:t>
            </a:r>
            <a:r>
              <a:rPr lang="en-US" sz="2800" dirty="0">
                <a:latin typeface="Times New Roman" pitchFamily="18" charset="0"/>
                <a:cs typeface="Times New Roman" pitchFamily="18" charset="0"/>
              </a:rPr>
              <a:t>: John </a:t>
            </a:r>
            <a:r>
              <a:rPr lang="en-US" sz="2800" dirty="0" err="1">
                <a:latin typeface="Times New Roman" pitchFamily="18" charset="0"/>
                <a:cs typeface="Times New Roman" pitchFamily="18" charset="0"/>
              </a:rPr>
              <a:t>Mccarthy</a:t>
            </a:r>
            <a:r>
              <a:rPr lang="en-US" sz="2800" dirty="0">
                <a:latin typeface="Times New Roman" pitchFamily="18" charset="0"/>
                <a:cs typeface="Times New Roman" pitchFamily="18" charset="0"/>
              </a:rPr>
              <a:t> and other researchers from U.S discussed neural nets and gave birth to artificial intelligence field. </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195824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371600"/>
            <a:ext cx="7772400" cy="579438"/>
          </a:xfrm>
        </p:spPr>
        <p:txBody>
          <a:bodyPr>
            <a:normAutofit/>
          </a:bodyPr>
          <a:lstStyle/>
          <a:p>
            <a:r>
              <a:rPr lang="en-US" b="1" dirty="0">
                <a:latin typeface="Times New Roman" pitchFamily="18" charset="0"/>
                <a:cs typeface="Times New Roman" pitchFamily="18" charset="0"/>
              </a:rPr>
              <a:t>The History of artificial intelligence </a:t>
            </a:r>
            <a:endParaRPr lang="en-IN" dirty="0"/>
          </a:p>
        </p:txBody>
      </p:sp>
      <p:sp>
        <p:nvSpPr>
          <p:cNvPr id="3" name="Content Placeholder 2"/>
          <p:cNvSpPr>
            <a:spLocks noGrp="1"/>
          </p:cNvSpPr>
          <p:nvPr>
            <p:ph idx="1"/>
          </p:nvPr>
        </p:nvSpPr>
        <p:spPr>
          <a:xfrm>
            <a:off x="31679" y="2133600"/>
            <a:ext cx="8763000" cy="4953000"/>
          </a:xfrm>
        </p:spPr>
        <p:txBody>
          <a:bodyPr/>
          <a:lstStyle/>
          <a:p>
            <a:pPr algn="just"/>
            <a:r>
              <a:rPr lang="en-US" b="1" dirty="0">
                <a:latin typeface="Times New Roman" pitchFamily="18" charset="0"/>
                <a:cs typeface="Times New Roman" pitchFamily="18" charset="0"/>
              </a:rPr>
              <a:t>1952-1969 (Early enthusiasm, great expectations) : </a:t>
            </a:r>
            <a:r>
              <a:rPr lang="en-US" dirty="0">
                <a:latin typeface="Times New Roman" pitchFamily="18" charset="0"/>
                <a:cs typeface="Times New Roman" pitchFamily="18" charset="0"/>
              </a:rPr>
              <a:t>In 1958, In MIT AI Lab Memo No. 1, McCarthy defined the high-level language </a:t>
            </a:r>
            <a:r>
              <a:rPr lang="en-US" b="1" dirty="0">
                <a:latin typeface="Times New Roman" pitchFamily="18" charset="0"/>
                <a:cs typeface="Times New Roman" pitchFamily="18" charset="0"/>
              </a:rPr>
              <a:t>Lisp</a:t>
            </a:r>
            <a:r>
              <a:rPr lang="en-US" dirty="0">
                <a:latin typeface="Times New Roman" pitchFamily="18" charset="0"/>
                <a:cs typeface="Times New Roman" pitchFamily="18" charset="0"/>
              </a:rPr>
              <a:t>, which was to become the dominant AI programming language  for the next 30 years. With Lisp, McCarthy had the tool he needed, but access to scarce and expensive computing resources was also a serious problem. In response, he and others at MIT invented </a:t>
            </a:r>
            <a:r>
              <a:rPr lang="en-US" b="1" dirty="0">
                <a:latin typeface="Times New Roman" pitchFamily="18" charset="0"/>
                <a:cs typeface="Times New Roman" pitchFamily="18" charset="0"/>
              </a:rPr>
              <a:t>time sharing</a:t>
            </a:r>
            <a:r>
              <a:rPr lang="en-US" dirty="0">
                <a:latin typeface="Times New Roman" pitchFamily="18" charset="0"/>
                <a:cs typeface="Times New Roman" pitchFamily="18" charset="0"/>
              </a:rPr>
              <a:t>. </a:t>
            </a:r>
          </a:p>
          <a:p>
            <a:pPr algn="just"/>
            <a:r>
              <a:rPr lang="en-US" dirty="0">
                <a:latin typeface="Times New Roman" pitchFamily="18" charset="0"/>
                <a:cs typeface="Times New Roman" pitchFamily="18" charset="0"/>
              </a:rPr>
              <a:t>In 1963, McCarthy started the AI lab at Stanford. </a:t>
            </a:r>
          </a:p>
          <a:p>
            <a:pPr algn="just"/>
            <a:r>
              <a:rPr lang="en-US" dirty="0">
                <a:latin typeface="Times New Roman" pitchFamily="18" charset="0"/>
                <a:cs typeface="Times New Roman" pitchFamily="18" charset="0"/>
              </a:rPr>
              <a:t>Frank Rosenblatt introduced </a:t>
            </a:r>
            <a:r>
              <a:rPr lang="en-US" b="1" dirty="0">
                <a:latin typeface="Times New Roman" pitchFamily="18" charset="0"/>
                <a:cs typeface="Times New Roman" pitchFamily="18" charset="0"/>
              </a:rPr>
              <a:t>perceptron</a:t>
            </a:r>
            <a:r>
              <a:rPr lang="en-US" dirty="0">
                <a:latin typeface="Times New Roman" pitchFamily="18" charset="0"/>
                <a:cs typeface="Times New Roman" pitchFamily="18" charset="0"/>
              </a:rPr>
              <a:t> network in the year 1962.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5817001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19200"/>
            <a:ext cx="7772400" cy="731838"/>
          </a:xfrm>
        </p:spPr>
        <p:txBody>
          <a:bodyPr>
            <a:normAutofit/>
          </a:bodyPr>
          <a:lstStyle/>
          <a:p>
            <a:r>
              <a:rPr lang="en-US" b="1" dirty="0">
                <a:latin typeface="Times New Roman" pitchFamily="18" charset="0"/>
                <a:cs typeface="Times New Roman" pitchFamily="18" charset="0"/>
              </a:rPr>
              <a:t>The History of artificial intelligence </a:t>
            </a:r>
            <a:endParaRPr lang="en-IN" dirty="0"/>
          </a:p>
        </p:txBody>
      </p:sp>
      <p:sp>
        <p:nvSpPr>
          <p:cNvPr id="3" name="Content Placeholder 2"/>
          <p:cNvSpPr>
            <a:spLocks noGrp="1"/>
          </p:cNvSpPr>
          <p:nvPr>
            <p:ph idx="1"/>
          </p:nvPr>
        </p:nvSpPr>
        <p:spPr>
          <a:xfrm>
            <a:off x="152400" y="2103438"/>
            <a:ext cx="8534400" cy="5105400"/>
          </a:xfrm>
        </p:spPr>
        <p:txBody>
          <a:bodyPr>
            <a:noAutofit/>
          </a:bodyPr>
          <a:lstStyle/>
          <a:p>
            <a:pPr algn="just"/>
            <a:r>
              <a:rPr lang="en-US" sz="1800" b="1" dirty="0">
                <a:latin typeface="Times New Roman" pitchFamily="18" charset="0"/>
                <a:cs typeface="Times New Roman" pitchFamily="18" charset="0"/>
              </a:rPr>
              <a:t>A dose of reality (1966–1973) </a:t>
            </a:r>
            <a:r>
              <a:rPr lang="en-US" sz="1800" dirty="0">
                <a:latin typeface="Times New Roman" pitchFamily="18" charset="0"/>
                <a:cs typeface="Times New Roman" pitchFamily="18" charset="0"/>
              </a:rPr>
              <a:t>: the back-propagation algorithm for multi-layer perceptron neural network or for multi-layered networks was introduced in the year 1969. </a:t>
            </a:r>
          </a:p>
          <a:p>
            <a:pPr algn="just"/>
            <a:r>
              <a:rPr lang="en-US" sz="1800" b="1" dirty="0">
                <a:latin typeface="Times New Roman" pitchFamily="18" charset="0"/>
                <a:cs typeface="Times New Roman" pitchFamily="18" charset="0"/>
              </a:rPr>
              <a:t>Knowledge-based systems: The key to power? (1969–1979) : </a:t>
            </a:r>
            <a:r>
              <a:rPr lang="en-US" sz="1800" dirty="0">
                <a:latin typeface="Times New Roman" pitchFamily="18" charset="0"/>
                <a:cs typeface="Times New Roman" pitchFamily="18" charset="0"/>
              </a:rPr>
              <a:t>the Knowledge based systems were introduced between 1969 to 1979. the DENDRAL program (Buchanan et al., 1969) was an early example of this approach.</a:t>
            </a:r>
          </a:p>
          <a:p>
            <a:pPr algn="just"/>
            <a:r>
              <a:rPr lang="en-US" sz="1800" dirty="0">
                <a:latin typeface="Times New Roman" pitchFamily="18" charset="0"/>
                <a:cs typeface="Times New Roman" pitchFamily="18" charset="0"/>
              </a:rPr>
              <a:t>It was developed at Stanford, where Ed </a:t>
            </a:r>
            <a:r>
              <a:rPr lang="en-US" sz="1800" dirty="0" err="1">
                <a:latin typeface="Times New Roman" pitchFamily="18" charset="0"/>
                <a:cs typeface="Times New Roman" pitchFamily="18" charset="0"/>
              </a:rPr>
              <a:t>Feigenbaum</a:t>
            </a:r>
            <a:r>
              <a:rPr lang="en-US" sz="1800" dirty="0">
                <a:latin typeface="Times New Roman" pitchFamily="18" charset="0"/>
                <a:cs typeface="Times New Roman" pitchFamily="18" charset="0"/>
              </a:rPr>
              <a:t> (a former student of Herbert Simon), Bruce Buchanan (a philosopher turned computer scientist), and Joshua Lederberg (a Nobel laureate geneticist) teamed up to solve the problem of inferring molecular structure from the information provided by a mass spectrometer. The input to the program consists of the elementary formula of the molecule (e.g., C6H13NO2) and the mass spectrum giving the masses of the various fragments of the molecule generated when it is bombarded by an electron beam. For example, the mass spectrum might contain a peak at m = 15, corresponding to the mass of a methyl (CH3) fragment.</a:t>
            </a:r>
            <a:endParaRPr lang="en-IN" sz="1800" dirty="0">
              <a:latin typeface="Times New Roman" pitchFamily="18" charset="0"/>
              <a:cs typeface="Times New Roman" pitchFamily="18" charset="0"/>
            </a:endParaRPr>
          </a:p>
        </p:txBody>
      </p:sp>
    </p:spTree>
    <p:extLst>
      <p:ext uri="{BB962C8B-B14F-4D97-AF65-F5344CB8AC3E}">
        <p14:creationId xmlns:p14="http://schemas.microsoft.com/office/powerpoint/2010/main" val="1277994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95400"/>
            <a:ext cx="7772400" cy="639762"/>
          </a:xfrm>
        </p:spPr>
        <p:txBody>
          <a:bodyPr>
            <a:normAutofit/>
          </a:bodyPr>
          <a:lstStyle/>
          <a:p>
            <a:r>
              <a:rPr lang="en-US" b="1" dirty="0">
                <a:latin typeface="Times New Roman" pitchFamily="18" charset="0"/>
                <a:cs typeface="Times New Roman" pitchFamily="18" charset="0"/>
              </a:rPr>
              <a:t>The History of artificial intelligence </a:t>
            </a:r>
            <a:endParaRPr lang="en-IN" dirty="0"/>
          </a:p>
        </p:txBody>
      </p:sp>
      <p:sp>
        <p:nvSpPr>
          <p:cNvPr id="3" name="Content Placeholder 2"/>
          <p:cNvSpPr>
            <a:spLocks noGrp="1"/>
          </p:cNvSpPr>
          <p:nvPr>
            <p:ph idx="1"/>
          </p:nvPr>
        </p:nvSpPr>
        <p:spPr>
          <a:xfrm>
            <a:off x="228600" y="2133600"/>
            <a:ext cx="8382000" cy="4953000"/>
          </a:xfrm>
        </p:spPr>
        <p:txBody>
          <a:bodyPr>
            <a:normAutofit/>
          </a:bodyPr>
          <a:lstStyle/>
          <a:p>
            <a:pPr algn="just"/>
            <a:r>
              <a:rPr lang="en-US" b="1" dirty="0">
                <a:latin typeface="Times New Roman" pitchFamily="18" charset="0"/>
                <a:cs typeface="Times New Roman" pitchFamily="18" charset="0"/>
              </a:rPr>
              <a:t>AI becomes an industry (1980–present) : </a:t>
            </a:r>
            <a:r>
              <a:rPr lang="en-US" dirty="0">
                <a:latin typeface="Times New Roman" pitchFamily="18" charset="0"/>
                <a:cs typeface="Times New Roman" pitchFamily="18" charset="0"/>
              </a:rPr>
              <a:t>The first successful commercial expert system, R1, began operation at the Digital Equipment Corporation (McDermott, 1982). The program helped configure orders for new computer systems; by 1986, it was saving the company an estimated $40 million a year. By 1988, DEC’s AI group had 40 expert systems deployed, with more on the way. DuPont had 100 in use and 500 in development, saving an estimated $10 million a year. Nearly every major </a:t>
            </a:r>
            <a:r>
              <a:rPr lang="en-US" dirty="0" err="1">
                <a:latin typeface="Times New Roman" pitchFamily="18" charset="0"/>
                <a:cs typeface="Times New Roman" pitchFamily="18" charset="0"/>
              </a:rPr>
              <a:t>U.S.corporation</a:t>
            </a:r>
            <a:r>
              <a:rPr lang="en-US" dirty="0">
                <a:latin typeface="Times New Roman" pitchFamily="18" charset="0"/>
                <a:cs typeface="Times New Roman" pitchFamily="18" charset="0"/>
              </a:rPr>
              <a:t> had its own AI group and was either using or investigating expert systems.</a:t>
            </a:r>
          </a:p>
          <a:p>
            <a:pPr algn="just"/>
            <a:r>
              <a:rPr lang="en-US" dirty="0">
                <a:latin typeface="Times New Roman" pitchFamily="18" charset="0"/>
                <a:cs typeface="Times New Roman" pitchFamily="18" charset="0"/>
              </a:rPr>
              <a:t>In 1981, the Japanese announced the “Fifth Generation” project, a 10-year plan to build intelligent computers running Prolog. In response, the United States formed the Microelectronics and Computer Technology Corporation (MCC) as a research consortium designed to assure national competitiveness.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2232873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8440" y="838200"/>
            <a:ext cx="7772400" cy="1143000"/>
          </a:xfrm>
        </p:spPr>
        <p:txBody>
          <a:bodyPr>
            <a:normAutofit/>
          </a:bodyPr>
          <a:lstStyle/>
          <a:p>
            <a:r>
              <a:rPr lang="en-US" b="1" dirty="0">
                <a:latin typeface="Times New Roman" pitchFamily="18" charset="0"/>
                <a:cs typeface="Times New Roman" pitchFamily="18" charset="0"/>
              </a:rPr>
              <a:t>The History of artificial intelligence </a:t>
            </a:r>
            <a:endParaRPr lang="en-IN" dirty="0"/>
          </a:p>
        </p:txBody>
      </p:sp>
      <p:sp>
        <p:nvSpPr>
          <p:cNvPr id="3" name="Content Placeholder 2"/>
          <p:cNvSpPr>
            <a:spLocks noGrp="1"/>
          </p:cNvSpPr>
          <p:nvPr>
            <p:ph idx="1"/>
          </p:nvPr>
        </p:nvSpPr>
        <p:spPr>
          <a:xfrm>
            <a:off x="290244" y="1905000"/>
            <a:ext cx="8382000" cy="4572000"/>
          </a:xfrm>
        </p:spPr>
        <p:txBody>
          <a:bodyPr>
            <a:normAutofit/>
          </a:bodyPr>
          <a:lstStyle/>
          <a:p>
            <a:pPr algn="just"/>
            <a:r>
              <a:rPr lang="en-US" b="1" dirty="0">
                <a:latin typeface="Times New Roman" pitchFamily="18" charset="0"/>
                <a:cs typeface="Times New Roman" pitchFamily="18" charset="0"/>
              </a:rPr>
              <a:t>The return of neural networks (1986–present) : </a:t>
            </a:r>
            <a:r>
              <a:rPr lang="en-US" dirty="0">
                <a:latin typeface="Times New Roman" pitchFamily="18" charset="0"/>
                <a:cs typeface="Times New Roman" pitchFamily="18" charset="0"/>
              </a:rPr>
              <a:t>In the mid-1980s at least four different groups reinvented the </a:t>
            </a:r>
            <a:r>
              <a:rPr lang="en-US" b="1" dirty="0">
                <a:latin typeface="Times New Roman" pitchFamily="18" charset="0"/>
                <a:cs typeface="Times New Roman" pitchFamily="18" charset="0"/>
              </a:rPr>
              <a:t>back-propagation learning algorithm </a:t>
            </a:r>
            <a:r>
              <a:rPr lang="en-US" dirty="0">
                <a:latin typeface="Times New Roman" pitchFamily="18" charset="0"/>
                <a:cs typeface="Times New Roman" pitchFamily="18" charset="0"/>
              </a:rPr>
              <a:t>first found in 1969 by Bryson and Ho. The algorithm was applied to many learning problems in computer science and psychology, and the widespread dissemination of the results in the collection Parallel Distributed Processing (</a:t>
            </a:r>
            <a:r>
              <a:rPr lang="en-US" dirty="0" err="1">
                <a:latin typeface="Times New Roman" pitchFamily="18" charset="0"/>
                <a:cs typeface="Times New Roman" pitchFamily="18" charset="0"/>
              </a:rPr>
              <a:t>Rumelhart</a:t>
            </a:r>
            <a:r>
              <a:rPr lang="en-US" dirty="0">
                <a:latin typeface="Times New Roman" pitchFamily="18" charset="0"/>
                <a:cs typeface="Times New Roman" pitchFamily="18" charset="0"/>
              </a:rPr>
              <a:t> and McClelland, 1986) caused great excitement.</a:t>
            </a:r>
          </a:p>
          <a:p>
            <a:pPr algn="just"/>
            <a:r>
              <a:rPr lang="en-US" b="1" dirty="0">
                <a:latin typeface="Times New Roman" pitchFamily="18" charset="0"/>
                <a:cs typeface="Times New Roman" pitchFamily="18" charset="0"/>
              </a:rPr>
              <a:t>AI adopts the scientific method (1987–present) : </a:t>
            </a:r>
            <a:r>
              <a:rPr lang="en-US" dirty="0">
                <a:latin typeface="Times New Roman" pitchFamily="18" charset="0"/>
                <a:cs typeface="Times New Roman" pitchFamily="18" charset="0"/>
              </a:rPr>
              <a:t>Recent years have seen a revolution in both the content and the methodology of work in artificial intelligence. It is now more common to build on existing theories than to propose brand-new ones, to base claims on rigorous theorems or hard experimental evidence rather than on intuition, and to show relevance to real-world applications rather than toy examples.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1499441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30" y="1696092"/>
            <a:ext cx="8763000" cy="5181600"/>
          </a:xfrm>
        </p:spPr>
        <p:txBody>
          <a:bodyPr>
            <a:normAutofit/>
          </a:bodyPr>
          <a:lstStyle/>
          <a:p>
            <a:r>
              <a:rPr lang="en-US" b="1" dirty="0">
                <a:latin typeface="Times New Roman" pitchFamily="18" charset="0"/>
                <a:cs typeface="Times New Roman" pitchFamily="18" charset="0"/>
              </a:rPr>
              <a:t>The emergence of intelligent agents (1995–present):</a:t>
            </a:r>
          </a:p>
          <a:p>
            <a:pPr algn="just"/>
            <a:r>
              <a:rPr lang="en-US" dirty="0">
                <a:latin typeface="Times New Roman" pitchFamily="18" charset="0"/>
                <a:cs typeface="Times New Roman" pitchFamily="18" charset="0"/>
              </a:rPr>
              <a:t>human-level AI or HLAI; their first symposium was in HUMAN-LEVEL AI 2004 (</a:t>
            </a:r>
            <a:r>
              <a:rPr lang="en-US" dirty="0" err="1">
                <a:latin typeface="Times New Roman" pitchFamily="18" charset="0"/>
                <a:cs typeface="Times New Roman" pitchFamily="18" charset="0"/>
              </a:rPr>
              <a:t>Minsky</a:t>
            </a:r>
            <a:r>
              <a:rPr lang="en-US" dirty="0">
                <a:latin typeface="Times New Roman" pitchFamily="18" charset="0"/>
                <a:cs typeface="Times New Roman" pitchFamily="18" charset="0"/>
              </a:rPr>
              <a:t> et al., 2004). The effort will require very large knowledge bases; </a:t>
            </a:r>
          </a:p>
          <a:p>
            <a:pPr algn="just"/>
            <a:r>
              <a:rPr lang="en-US" dirty="0" err="1">
                <a:latin typeface="Times New Roman" pitchFamily="18" charset="0"/>
                <a:cs typeface="Times New Roman" pitchFamily="18" charset="0"/>
              </a:rPr>
              <a:t>Hendler</a:t>
            </a:r>
            <a:r>
              <a:rPr lang="en-US" dirty="0">
                <a:latin typeface="Times New Roman" pitchFamily="18" charset="0"/>
                <a:cs typeface="Times New Roman" pitchFamily="18" charset="0"/>
              </a:rPr>
              <a:t> et al. (1995) discuss where these knowledge bases might come from. A related idea is the subfield of Artificial General Intelligence or AGI (</a:t>
            </a:r>
            <a:r>
              <a:rPr lang="en-US" dirty="0" err="1">
                <a:latin typeface="Times New Roman" pitchFamily="18" charset="0"/>
                <a:cs typeface="Times New Roman" pitchFamily="18" charset="0"/>
              </a:rPr>
              <a:t>Goertzel</a:t>
            </a:r>
            <a:r>
              <a:rPr lang="en-US" dirty="0">
                <a:latin typeface="Times New Roman" pitchFamily="18" charset="0"/>
                <a:cs typeface="Times New Roman" pitchFamily="18" charset="0"/>
              </a:rPr>
              <a:t> and ARTIFICIAL GENERAL INTELLIGENCE </a:t>
            </a:r>
            <a:r>
              <a:rPr lang="en-US" dirty="0" err="1">
                <a:latin typeface="Times New Roman" pitchFamily="18" charset="0"/>
                <a:cs typeface="Times New Roman" pitchFamily="18" charset="0"/>
              </a:rPr>
              <a:t>Pennachin</a:t>
            </a:r>
            <a:r>
              <a:rPr lang="en-US" dirty="0">
                <a:latin typeface="Times New Roman" pitchFamily="18" charset="0"/>
                <a:cs typeface="Times New Roman" pitchFamily="18" charset="0"/>
              </a:rPr>
              <a:t>, 2007), which held its first conference and organized the Journal of Artificial General Intelligence in 2008. </a:t>
            </a:r>
          </a:p>
          <a:p>
            <a:pPr algn="just"/>
            <a:r>
              <a:rPr lang="en-US" dirty="0">
                <a:latin typeface="Times New Roman" pitchFamily="18" charset="0"/>
                <a:cs typeface="Times New Roman" pitchFamily="18" charset="0"/>
              </a:rPr>
              <a:t>AGI looks for a universal algorithm for learning and acting in any environment, and has its roots in the work of Ray </a:t>
            </a:r>
            <a:r>
              <a:rPr lang="en-US" dirty="0" err="1">
                <a:latin typeface="Times New Roman" pitchFamily="18" charset="0"/>
                <a:cs typeface="Times New Roman" pitchFamily="18" charset="0"/>
              </a:rPr>
              <a:t>Solomonoff</a:t>
            </a:r>
            <a:r>
              <a:rPr lang="en-US" dirty="0">
                <a:latin typeface="Times New Roman" pitchFamily="18" charset="0"/>
                <a:cs typeface="Times New Roman" pitchFamily="18" charset="0"/>
              </a:rPr>
              <a:t> (1964), one of the attendees of the original 1956 Dartmouth conference. </a:t>
            </a:r>
            <a:endParaRPr lang="en-IN" dirty="0">
              <a:latin typeface="Times New Roman" pitchFamily="18" charset="0"/>
              <a:cs typeface="Times New Roman" pitchFamily="18" charset="0"/>
            </a:endParaRPr>
          </a:p>
        </p:txBody>
      </p:sp>
      <p:sp>
        <p:nvSpPr>
          <p:cNvPr id="5" name="Rectangle 4"/>
          <p:cNvSpPr/>
          <p:nvPr/>
        </p:nvSpPr>
        <p:spPr>
          <a:xfrm>
            <a:off x="392130" y="1219200"/>
            <a:ext cx="8382000" cy="584775"/>
          </a:xfrm>
          <a:prstGeom prst="rect">
            <a:avLst/>
          </a:prstGeom>
        </p:spPr>
        <p:txBody>
          <a:bodyPr wrap="square">
            <a:spAutoFit/>
          </a:bodyPr>
          <a:lstStyle/>
          <a:p>
            <a:r>
              <a:rPr lang="en-US" sz="3200" b="1" dirty="0">
                <a:latin typeface="Times New Roman" pitchFamily="18" charset="0"/>
                <a:cs typeface="Times New Roman" pitchFamily="18" charset="0"/>
              </a:rPr>
              <a:t>The History of artificial intelligence </a:t>
            </a:r>
            <a:endParaRPr lang="en-IN" sz="3200" dirty="0"/>
          </a:p>
        </p:txBody>
      </p:sp>
    </p:spTree>
    <p:extLst>
      <p:ext uri="{BB962C8B-B14F-4D97-AF65-F5344CB8AC3E}">
        <p14:creationId xmlns:p14="http://schemas.microsoft.com/office/powerpoint/2010/main" val="4051140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0107" y="1718157"/>
            <a:ext cx="8844064" cy="4687669"/>
          </a:xfrm>
        </p:spPr>
        <p:txBody>
          <a:bodyPr/>
          <a:lstStyle/>
          <a:p>
            <a:r>
              <a:rPr lang="en-US" b="1" dirty="0">
                <a:latin typeface="Times New Roman" pitchFamily="18" charset="0"/>
                <a:cs typeface="Times New Roman" pitchFamily="18" charset="0"/>
              </a:rPr>
              <a:t>The availability of very large data sets (2001–present): </a:t>
            </a:r>
            <a:endParaRPr lang="en-IN" b="1" dirty="0">
              <a:latin typeface="Times New Roman" pitchFamily="18" charset="0"/>
              <a:cs typeface="Times New Roman" pitchFamily="18" charset="0"/>
            </a:endParaRPr>
          </a:p>
        </p:txBody>
      </p:sp>
      <p:sp>
        <p:nvSpPr>
          <p:cNvPr id="5" name="Rectangle 4"/>
          <p:cNvSpPr/>
          <p:nvPr/>
        </p:nvSpPr>
        <p:spPr>
          <a:xfrm>
            <a:off x="304800" y="1265983"/>
            <a:ext cx="8534400" cy="523220"/>
          </a:xfrm>
          <a:prstGeom prst="rect">
            <a:avLst/>
          </a:prstGeom>
        </p:spPr>
        <p:txBody>
          <a:bodyPr wrap="square">
            <a:spAutoFit/>
          </a:bodyPr>
          <a:lstStyle/>
          <a:p>
            <a:r>
              <a:rPr lang="en-US" sz="2800" b="1" dirty="0">
                <a:latin typeface="Times New Roman" pitchFamily="18" charset="0"/>
                <a:cs typeface="Times New Roman" pitchFamily="18" charset="0"/>
              </a:rPr>
              <a:t>The History of artificial intelligence </a:t>
            </a:r>
            <a:endParaRPr lang="en-IN" sz="2800" dirty="0">
              <a:latin typeface="Times New Roman" pitchFamily="18" charset="0"/>
              <a:cs typeface="Times New Roman" pitchFamily="18" charset="0"/>
            </a:endParaRPr>
          </a:p>
        </p:txBody>
      </p:sp>
      <p:sp>
        <p:nvSpPr>
          <p:cNvPr id="6" name="Rectangle 5"/>
          <p:cNvSpPr/>
          <p:nvPr/>
        </p:nvSpPr>
        <p:spPr>
          <a:xfrm>
            <a:off x="157264" y="2025908"/>
            <a:ext cx="8458200" cy="4832092"/>
          </a:xfrm>
          <a:prstGeom prst="rect">
            <a:avLst/>
          </a:prstGeom>
        </p:spPr>
        <p:txBody>
          <a:bodyPr wrap="square">
            <a:spAutoFit/>
          </a:bodyPr>
          <a:lstStyle/>
          <a:p>
            <a:pPr marL="457200" indent="-457200" algn="just">
              <a:buFont typeface="Arial" pitchFamily="34" charset="0"/>
              <a:buChar char="•"/>
            </a:pPr>
            <a:r>
              <a:rPr lang="en-US" sz="2800" dirty="0">
                <a:latin typeface="Times New Roman" pitchFamily="18" charset="0"/>
                <a:cs typeface="Times New Roman" pitchFamily="18" charset="0"/>
              </a:rPr>
              <a:t>Throughout the 60-year history of computer science, the emphasis has been on the algorithm as the main subject of study. But some recent work in AI suggests that for many problems, it makes more sense to worry about the data and be less picky about what algorithm to apply. </a:t>
            </a:r>
          </a:p>
          <a:p>
            <a:pPr marL="457200" indent="-457200" algn="just">
              <a:buFont typeface="Arial" pitchFamily="34" charset="0"/>
              <a:buChar char="•"/>
            </a:pPr>
            <a:r>
              <a:rPr lang="en-US" sz="2800" dirty="0">
                <a:latin typeface="Times New Roman" pitchFamily="18" charset="0"/>
                <a:cs typeface="Times New Roman" pitchFamily="18" charset="0"/>
              </a:rPr>
              <a:t>This is true because of the increasing availability of very large data sources: for example, trillions of words of English and billions of images from the Web (</a:t>
            </a:r>
            <a:r>
              <a:rPr lang="en-US" sz="2800" dirty="0" err="1">
                <a:latin typeface="Times New Roman" pitchFamily="18" charset="0"/>
                <a:cs typeface="Times New Roman" pitchFamily="18" charset="0"/>
              </a:rPr>
              <a:t>Kilgarriff</a:t>
            </a:r>
            <a:r>
              <a:rPr lang="en-US" sz="2800" dirty="0">
                <a:latin typeface="Times New Roman" pitchFamily="18" charset="0"/>
                <a:cs typeface="Times New Roman" pitchFamily="18" charset="0"/>
              </a:rPr>
              <a:t> and Grefenstette,2006); or billions of base pairs of genomic sequences (Collins et al., 2003).</a:t>
            </a:r>
            <a:endParaRPr lang="en-IN" sz="2800" dirty="0">
              <a:latin typeface="Times New Roman" pitchFamily="18" charset="0"/>
              <a:cs typeface="Times New Roman" pitchFamily="18" charset="0"/>
            </a:endParaRPr>
          </a:p>
        </p:txBody>
      </p:sp>
    </p:spTree>
    <p:extLst>
      <p:ext uri="{BB962C8B-B14F-4D97-AF65-F5344CB8AC3E}">
        <p14:creationId xmlns:p14="http://schemas.microsoft.com/office/powerpoint/2010/main" val="23014115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312" y="1234283"/>
            <a:ext cx="10058400" cy="808038"/>
          </a:xfrm>
        </p:spPr>
        <p:txBody>
          <a:bodyPr>
            <a:noAutofit/>
          </a:bodyPr>
          <a:lstStyle/>
          <a:p>
            <a:r>
              <a:rPr lang="en-GB" sz="2400" b="1" dirty="0">
                <a:solidFill>
                  <a:schemeClr val="tx1"/>
                </a:solidFill>
                <a:latin typeface="Times New Roman" pitchFamily="18" charset="0"/>
                <a:cs typeface="Times New Roman" pitchFamily="18" charset="0"/>
              </a:rPr>
              <a:t>THE FOUNDATIONS OF ARTIFICIAL INTELLIGENCE</a:t>
            </a:r>
            <a:endParaRPr lang="en-IN" sz="2400" dirty="0">
              <a:solidFill>
                <a:schemeClr val="tx1"/>
              </a:solidFill>
              <a:latin typeface="Times New Roman" pitchFamily="18" charset="0"/>
              <a:cs typeface="Times New Roman" pitchFamily="18" charset="0"/>
            </a:endParaRPr>
          </a:p>
        </p:txBody>
      </p:sp>
      <p:pic>
        <p:nvPicPr>
          <p:cNvPr id="4" name="Content Placeholder 11"/>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1312" y="1752600"/>
            <a:ext cx="5105400" cy="4413905"/>
          </a:xfrm>
          <a:prstGeom prst="rect">
            <a:avLst/>
          </a:prstGeom>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1676401"/>
            <a:ext cx="3651018"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47561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617" y="1234281"/>
            <a:ext cx="8534400" cy="579438"/>
          </a:xfrm>
        </p:spPr>
        <p:txBody>
          <a:bodyPr>
            <a:noAutofit/>
          </a:bodyPr>
          <a:lstStyle/>
          <a:p>
            <a:r>
              <a:rPr lang="en-IN" sz="3200" b="1" dirty="0">
                <a:latin typeface="Times New Roman" pitchFamily="18" charset="0"/>
                <a:cs typeface="Times New Roman" pitchFamily="18" charset="0"/>
                <a:sym typeface="+mn-ea"/>
              </a:rPr>
              <a:t>Philosophy</a:t>
            </a:r>
            <a:endParaRPr lang="en-IN" sz="3200" dirty="0">
              <a:latin typeface="Times New Roman" pitchFamily="18" charset="0"/>
              <a:cs typeface="Times New Roman" pitchFamily="18" charset="0"/>
            </a:endParaRPr>
          </a:p>
        </p:txBody>
      </p:sp>
      <p:sp>
        <p:nvSpPr>
          <p:cNvPr id="3" name="Content Placeholder 2"/>
          <p:cNvSpPr>
            <a:spLocks noGrp="1"/>
          </p:cNvSpPr>
          <p:nvPr>
            <p:ph idx="1"/>
          </p:nvPr>
        </p:nvSpPr>
        <p:spPr>
          <a:xfrm>
            <a:off x="160708" y="1776573"/>
            <a:ext cx="6429984" cy="5105400"/>
          </a:xfrm>
        </p:spPr>
        <p:txBody>
          <a:bodyPr>
            <a:normAutofit/>
          </a:bodyPr>
          <a:lstStyle/>
          <a:p>
            <a:pPr marL="457200" indent="-457200" algn="just">
              <a:buFont typeface="Arial" panose="020B0604020202020204" pitchFamily="34" charset="0"/>
              <a:buChar char="•"/>
            </a:pPr>
            <a:r>
              <a:rPr lang="en-US" sz="2800" dirty="0">
                <a:latin typeface="Times New Roman" pitchFamily="18" charset="0"/>
                <a:cs typeface="Times New Roman" pitchFamily="18" charset="0"/>
              </a:rPr>
              <a:t>1. Philosophy (423 BC - present): </a:t>
            </a:r>
          </a:p>
          <a:p>
            <a:pPr marL="457200" indent="-457200" algn="just">
              <a:buFont typeface="Arial" panose="020B0604020202020204" pitchFamily="34" charset="0"/>
              <a:buChar char="•"/>
            </a:pPr>
            <a:r>
              <a:rPr lang="en-US" sz="2800" dirty="0">
                <a:latin typeface="Times New Roman" pitchFamily="18" charset="0"/>
                <a:cs typeface="Times New Roman" pitchFamily="18" charset="0"/>
              </a:rPr>
              <a:t>Can formal rules be used to draw valid conclusions? </a:t>
            </a:r>
          </a:p>
          <a:p>
            <a:pPr marL="457200" indent="-457200" algn="just">
              <a:buFont typeface="Arial" panose="020B0604020202020204" pitchFamily="34" charset="0"/>
              <a:buChar char="•"/>
            </a:pPr>
            <a:r>
              <a:rPr lang="en-US" sz="2800" dirty="0">
                <a:latin typeface="Times New Roman" pitchFamily="18" charset="0"/>
                <a:cs typeface="Times New Roman" pitchFamily="18" charset="0"/>
              </a:rPr>
              <a:t>How does the mind arise from a physical brain? </a:t>
            </a:r>
          </a:p>
          <a:p>
            <a:pPr marL="457200" indent="-457200" algn="just">
              <a:buFont typeface="Arial" panose="020B0604020202020204" pitchFamily="34" charset="0"/>
              <a:buChar char="•"/>
            </a:pPr>
            <a:r>
              <a:rPr lang="en-US" sz="2800" dirty="0">
                <a:latin typeface="Times New Roman" pitchFamily="18" charset="0"/>
                <a:cs typeface="Times New Roman" pitchFamily="18" charset="0"/>
              </a:rPr>
              <a:t>Where does knowledge come from? </a:t>
            </a:r>
          </a:p>
          <a:p>
            <a:pPr marL="457200" indent="-457200" algn="just">
              <a:buFont typeface="Arial" panose="020B0604020202020204" pitchFamily="34" charset="0"/>
              <a:buChar char="•"/>
            </a:pPr>
            <a:r>
              <a:rPr lang="en-US" sz="2800" dirty="0">
                <a:latin typeface="Times New Roman" pitchFamily="18" charset="0"/>
                <a:cs typeface="Times New Roman" pitchFamily="18" charset="0"/>
              </a:rPr>
              <a:t>How does knowledge lead to action? </a:t>
            </a:r>
          </a:p>
          <a:p>
            <a:pPr marL="1005840" lvl="2" indent="-457200" algn="just">
              <a:buFont typeface="Arial" panose="020B0604020202020204" pitchFamily="34" charset="0"/>
              <a:buChar char="•"/>
            </a:pPr>
            <a:r>
              <a:rPr lang="en-US" sz="2800" dirty="0">
                <a:latin typeface="Times New Roman" pitchFamily="18" charset="0"/>
                <a:cs typeface="Times New Roman" pitchFamily="18" charset="0"/>
              </a:rPr>
              <a:t>Logic, methods of reasoning. </a:t>
            </a:r>
          </a:p>
          <a:p>
            <a:pPr marL="1005840" lvl="2" indent="-457200" algn="just">
              <a:buFont typeface="Arial" panose="020B0604020202020204" pitchFamily="34" charset="0"/>
              <a:buChar char="•"/>
            </a:pPr>
            <a:r>
              <a:rPr lang="en-US" sz="2800" dirty="0">
                <a:latin typeface="Times New Roman" pitchFamily="18" charset="0"/>
                <a:cs typeface="Times New Roman" pitchFamily="18" charset="0"/>
              </a:rPr>
              <a:t>Mind as a physical system. </a:t>
            </a:r>
          </a:p>
          <a:p>
            <a:pPr marL="1005840" lvl="2" indent="-457200" algn="just">
              <a:buFont typeface="Arial" panose="020B0604020202020204" pitchFamily="34" charset="0"/>
              <a:buChar char="•"/>
            </a:pPr>
            <a:r>
              <a:rPr lang="en-US" sz="2800" dirty="0">
                <a:latin typeface="Times New Roman" pitchFamily="18" charset="0"/>
                <a:cs typeface="Times New Roman" pitchFamily="18" charset="0"/>
              </a:rPr>
              <a:t>Foundations of learning, language, and rationality.</a:t>
            </a:r>
          </a:p>
          <a:p>
            <a:endParaRPr lang="en-IN" dirty="0"/>
          </a:p>
        </p:txBody>
      </p:sp>
      <p:pic>
        <p:nvPicPr>
          <p:cNvPr id="5" name="Content Placeholder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946861" y="2936477"/>
            <a:ext cx="5623719" cy="2219325"/>
          </a:xfrm>
          <a:prstGeom prst="rect">
            <a:avLst/>
          </a:prstGeom>
        </p:spPr>
      </p:pic>
    </p:spTree>
    <p:extLst>
      <p:ext uri="{BB962C8B-B14F-4D97-AF65-F5344CB8AC3E}">
        <p14:creationId xmlns:p14="http://schemas.microsoft.com/office/powerpoint/2010/main" val="7117693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143000"/>
            <a:ext cx="8458200" cy="655638"/>
          </a:xfrm>
        </p:spPr>
        <p:txBody>
          <a:bodyPr>
            <a:noAutofit/>
          </a:bodyPr>
          <a:lstStyle/>
          <a:p>
            <a:pPr algn="just"/>
            <a:r>
              <a:rPr lang="en-IN" sz="3200" b="1" dirty="0">
                <a:latin typeface="Times New Roman" pitchFamily="18" charset="0"/>
                <a:cs typeface="Times New Roman" pitchFamily="18" charset="0"/>
                <a:sym typeface="+mn-ea"/>
              </a:rPr>
              <a:t>Mathematics</a:t>
            </a:r>
            <a:endParaRPr lang="en-IN" sz="3200" dirty="0">
              <a:latin typeface="Times New Roman" pitchFamily="18" charset="0"/>
              <a:cs typeface="Times New Roman" pitchFamily="18" charset="0"/>
            </a:endParaRPr>
          </a:p>
        </p:txBody>
      </p:sp>
      <p:sp>
        <p:nvSpPr>
          <p:cNvPr id="3" name="Content Placeholder 2"/>
          <p:cNvSpPr>
            <a:spLocks noGrp="1"/>
          </p:cNvSpPr>
          <p:nvPr>
            <p:ph idx="1"/>
          </p:nvPr>
        </p:nvSpPr>
        <p:spPr>
          <a:xfrm>
            <a:off x="152400" y="1728333"/>
            <a:ext cx="8610600" cy="5334000"/>
          </a:xfrm>
        </p:spPr>
        <p:txBody>
          <a:bodyPr>
            <a:normAutofit/>
          </a:bodyPr>
          <a:lstStyle/>
          <a:p>
            <a:pPr marL="457200" indent="-457200" algn="just">
              <a:buFont typeface="Arial" panose="020B0604020202020204" pitchFamily="34" charset="0"/>
              <a:buChar char="•"/>
            </a:pPr>
            <a:r>
              <a:rPr lang="en-US" sz="2000" dirty="0">
                <a:latin typeface="Times New Roman" pitchFamily="18" charset="0"/>
                <a:cs typeface="Times New Roman" pitchFamily="18" charset="0"/>
              </a:rPr>
              <a:t>2. Mathematics (c.800 - present): </a:t>
            </a:r>
          </a:p>
          <a:p>
            <a:pPr marL="828040" indent="-828040" algn="just">
              <a:buFont typeface="Arial" panose="020B0604020202020204" pitchFamily="34" charset="0"/>
              <a:buChar char="•"/>
            </a:pPr>
            <a:r>
              <a:rPr lang="en-US" sz="2000" dirty="0">
                <a:latin typeface="Times New Roman" pitchFamily="18" charset="0"/>
                <a:cs typeface="Times New Roman" pitchFamily="18" charset="0"/>
              </a:rPr>
              <a:t>What are the formal rules to draw valid conclusions? </a:t>
            </a:r>
          </a:p>
          <a:p>
            <a:pPr marL="828040" indent="-828040" algn="just">
              <a:buFont typeface="Arial" panose="020B0604020202020204" pitchFamily="34" charset="0"/>
              <a:buChar char="•"/>
            </a:pPr>
            <a:r>
              <a:rPr lang="en-US" sz="2000" dirty="0">
                <a:latin typeface="Times New Roman" pitchFamily="18" charset="0"/>
                <a:cs typeface="Times New Roman" pitchFamily="18" charset="0"/>
              </a:rPr>
              <a:t>What can be computed? </a:t>
            </a:r>
          </a:p>
          <a:p>
            <a:pPr marL="828040" indent="-828040" algn="just">
              <a:buFont typeface="Arial" panose="020B0604020202020204" pitchFamily="34" charset="0"/>
              <a:buChar char="•"/>
            </a:pPr>
            <a:r>
              <a:rPr lang="en-US" sz="2000" dirty="0">
                <a:latin typeface="Times New Roman" pitchFamily="18" charset="0"/>
                <a:cs typeface="Times New Roman" pitchFamily="18" charset="0"/>
              </a:rPr>
              <a:t>How do we reason with uncertain information? </a:t>
            </a:r>
          </a:p>
          <a:p>
            <a:pPr marL="828040" indent="-828040" algn="just">
              <a:buFont typeface="Arial" panose="020B0604020202020204" pitchFamily="34" charset="0"/>
              <a:buChar char="•"/>
            </a:pPr>
            <a:r>
              <a:rPr lang="en-US" sz="2000" dirty="0">
                <a:latin typeface="Times New Roman" pitchFamily="18" charset="0"/>
                <a:cs typeface="Times New Roman" pitchFamily="18" charset="0"/>
              </a:rPr>
              <a:t>Three areas developed– Logic, Computation and Probability</a:t>
            </a:r>
          </a:p>
          <a:p>
            <a:pPr marL="828040" indent="-828040" algn="just">
              <a:buFont typeface="Arial" panose="020B0604020202020204" pitchFamily="34" charset="0"/>
              <a:buChar char="•"/>
            </a:pPr>
            <a:r>
              <a:rPr lang="en-US" sz="2000" dirty="0">
                <a:latin typeface="Times New Roman" pitchFamily="18" charset="0"/>
                <a:cs typeface="Times New Roman" pitchFamily="18" charset="0"/>
              </a:rPr>
              <a:t>Formal representation and proof </a:t>
            </a:r>
          </a:p>
          <a:p>
            <a:pPr marL="828040" indent="-828040" algn="just">
              <a:buFont typeface="Arial" panose="020B0604020202020204" pitchFamily="34" charset="0"/>
              <a:buChar char="•"/>
            </a:pPr>
            <a:r>
              <a:rPr lang="en-US" sz="2000" dirty="0">
                <a:latin typeface="Times New Roman" pitchFamily="18" charset="0"/>
                <a:cs typeface="Times New Roman" pitchFamily="18" charset="0"/>
              </a:rPr>
              <a:t>Development of Formal logic – 1) Propositional or Boolean logic – 2) Development of First-Order logic by extending the Boolean logic to include objects and relations </a:t>
            </a:r>
          </a:p>
          <a:p>
            <a:pPr marL="828040" indent="-828040" algn="just">
              <a:buFont typeface="Arial" panose="020B0604020202020204" pitchFamily="34" charset="0"/>
              <a:buChar char="•"/>
            </a:pPr>
            <a:r>
              <a:rPr lang="en-US" sz="2000" dirty="0">
                <a:latin typeface="Times New Roman" pitchFamily="18" charset="0"/>
                <a:cs typeface="Times New Roman" pitchFamily="18" charset="0"/>
              </a:rPr>
              <a:t>Algorithms, computation, decidability, tractability First algorithm was developed - Euclid’s algorithm for computing GCD </a:t>
            </a:r>
          </a:p>
          <a:p>
            <a:pPr marL="828040" indent="-828040" algn="just">
              <a:buFont typeface="Arial" panose="020B0604020202020204" pitchFamily="34" charset="0"/>
              <a:buChar char="•"/>
            </a:pPr>
            <a:r>
              <a:rPr lang="en-US" sz="2000" dirty="0">
                <a:latin typeface="Times New Roman" pitchFamily="18" charset="0"/>
                <a:cs typeface="Times New Roman" pitchFamily="18" charset="0"/>
              </a:rPr>
              <a:t>Probability – </a:t>
            </a:r>
            <a:r>
              <a:rPr lang="en-US" sz="2000" dirty="0" err="1">
                <a:latin typeface="Times New Roman" pitchFamily="18" charset="0"/>
                <a:cs typeface="Times New Roman" pitchFamily="18" charset="0"/>
              </a:rPr>
              <a:t>Baye’s</a:t>
            </a:r>
            <a:r>
              <a:rPr lang="en-US" sz="2000" dirty="0">
                <a:latin typeface="Times New Roman" pitchFamily="18" charset="0"/>
                <a:cs typeface="Times New Roman" pitchFamily="18" charset="0"/>
              </a:rPr>
              <a:t> rule is the underlying approach for uncertain reasoning in AI systems.</a:t>
            </a:r>
          </a:p>
          <a:p>
            <a:endParaRPr lang="en-IN" sz="2000" dirty="0"/>
          </a:p>
        </p:txBody>
      </p:sp>
    </p:spTree>
    <p:extLst>
      <p:ext uri="{BB962C8B-B14F-4D97-AF65-F5344CB8AC3E}">
        <p14:creationId xmlns:p14="http://schemas.microsoft.com/office/powerpoint/2010/main" val="1981585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447800"/>
            <a:ext cx="8305800" cy="4572000"/>
          </a:xfrm>
        </p:spPr>
        <p:txBody>
          <a:bodyPr>
            <a:normAutofit/>
          </a:bodyPr>
          <a:lstStyle/>
          <a:p>
            <a:pPr algn="just"/>
            <a:r>
              <a:rPr lang="en-US" dirty="0">
                <a:latin typeface="Times New Roman" pitchFamily="18" charset="0"/>
                <a:cs typeface="Times New Roman" pitchFamily="18" charset="0"/>
              </a:rPr>
              <a:t>Module-3 : Informed Search Strategies: Heuristic functions, Greedy best first search, A*search. Heuristic Functions Logical Agents: Knowledge–based agents, The </a:t>
            </a:r>
            <a:r>
              <a:rPr lang="en-US" dirty="0" err="1">
                <a:latin typeface="Times New Roman" pitchFamily="18" charset="0"/>
                <a:cs typeface="Times New Roman" pitchFamily="18" charset="0"/>
              </a:rPr>
              <a:t>Wumpus</a:t>
            </a:r>
            <a:r>
              <a:rPr lang="en-US" dirty="0">
                <a:latin typeface="Times New Roman" pitchFamily="18" charset="0"/>
                <a:cs typeface="Times New Roman" pitchFamily="18" charset="0"/>
              </a:rPr>
              <a:t> world, Logic, Propositional logic, Reasoning patterns in Propositional Logic.</a:t>
            </a:r>
          </a:p>
          <a:p>
            <a:pPr algn="just"/>
            <a:r>
              <a:rPr lang="en-US" dirty="0">
                <a:latin typeface="Times New Roman" pitchFamily="18" charset="0"/>
                <a:cs typeface="Times New Roman" pitchFamily="18" charset="0"/>
              </a:rPr>
              <a:t>Module-4 : First Order Logic: Representation Revisited, Syntax and Semantics of First Order logic, Using First Order logic. Inference in First Order Logic :Propositional Versus First Order Inference, Unification, Forward Chaining, Backward Chaining, Resolution.</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7541462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504" y="1249362"/>
            <a:ext cx="8839200" cy="731838"/>
          </a:xfrm>
        </p:spPr>
        <p:txBody>
          <a:bodyPr>
            <a:normAutofit/>
          </a:bodyPr>
          <a:lstStyle/>
          <a:p>
            <a:pPr algn="just"/>
            <a:r>
              <a:rPr lang="en-IN" b="1" dirty="0">
                <a:latin typeface="Times New Roman" pitchFamily="18" charset="0"/>
                <a:cs typeface="Times New Roman" pitchFamily="18" charset="0"/>
                <a:sym typeface="+mn-ea"/>
              </a:rPr>
              <a:t>Economics</a:t>
            </a:r>
            <a:endParaRPr lang="en-IN" dirty="0">
              <a:latin typeface="Times New Roman" pitchFamily="18" charset="0"/>
              <a:cs typeface="Times New Roman" pitchFamily="18" charset="0"/>
            </a:endParaRPr>
          </a:p>
        </p:txBody>
      </p:sp>
      <p:sp>
        <p:nvSpPr>
          <p:cNvPr id="3" name="Content Placeholder 2"/>
          <p:cNvSpPr>
            <a:spLocks noGrp="1"/>
          </p:cNvSpPr>
          <p:nvPr>
            <p:ph idx="1"/>
          </p:nvPr>
        </p:nvSpPr>
        <p:spPr>
          <a:xfrm>
            <a:off x="213298" y="1981200"/>
            <a:ext cx="8795426" cy="5410200"/>
          </a:xfrm>
        </p:spPr>
        <p:txBody>
          <a:bodyPr>
            <a:normAutofit/>
          </a:bodyPr>
          <a:lstStyle/>
          <a:p>
            <a:pPr marL="457200" indent="-457200" algn="just">
              <a:buFont typeface="Arial" panose="020B0604020202020204" pitchFamily="34" charset="0"/>
              <a:buChar char="•"/>
            </a:pPr>
            <a:r>
              <a:rPr lang="en-US" sz="2000" dirty="0">
                <a:latin typeface="Times New Roman" pitchFamily="18" charset="0"/>
                <a:cs typeface="Times New Roman" pitchFamily="18" charset="0"/>
              </a:rPr>
              <a:t>Economics : </a:t>
            </a:r>
          </a:p>
          <a:p>
            <a:pPr marL="1279525" indent="-456565" algn="just">
              <a:buFont typeface="Arial" panose="020B0604020202020204" pitchFamily="34" charset="0"/>
              <a:buChar char="•"/>
            </a:pPr>
            <a:r>
              <a:rPr lang="en-US" sz="2000" dirty="0">
                <a:latin typeface="Times New Roman" pitchFamily="18" charset="0"/>
                <a:cs typeface="Times New Roman" pitchFamily="18" charset="0"/>
              </a:rPr>
              <a:t>How should we make decisions so as to maximize payoff? </a:t>
            </a:r>
          </a:p>
          <a:p>
            <a:pPr marL="1279525" indent="-456565" algn="just">
              <a:buFont typeface="Arial" panose="020B0604020202020204" pitchFamily="34" charset="0"/>
              <a:buChar char="•"/>
            </a:pPr>
            <a:r>
              <a:rPr lang="en-US" sz="2000" dirty="0">
                <a:latin typeface="Times New Roman" pitchFamily="18" charset="0"/>
                <a:cs typeface="Times New Roman" pitchFamily="18" charset="0"/>
              </a:rPr>
              <a:t>How should we do this when others may not go along? </a:t>
            </a:r>
          </a:p>
          <a:p>
            <a:pPr marL="1279525" indent="-456565" algn="just">
              <a:buFont typeface="Arial" panose="020B0604020202020204" pitchFamily="34" charset="0"/>
              <a:buChar char="•"/>
            </a:pPr>
            <a:r>
              <a:rPr lang="en-US" sz="2000" dirty="0">
                <a:latin typeface="Times New Roman" pitchFamily="18" charset="0"/>
                <a:cs typeface="Times New Roman" pitchFamily="18" charset="0"/>
              </a:rPr>
              <a:t>How should we do this when the pay off may be far in the future?</a:t>
            </a:r>
          </a:p>
          <a:p>
            <a:pPr marL="460375" indent="-460375" algn="just">
              <a:buFont typeface="Arial" panose="020B0604020202020204" pitchFamily="34" charset="0"/>
              <a:buChar char="•"/>
            </a:pPr>
            <a:r>
              <a:rPr lang="en-US" sz="2000" b="1" dirty="0">
                <a:latin typeface="Times New Roman" pitchFamily="18" charset="0"/>
                <a:cs typeface="Times New Roman" pitchFamily="18" charset="0"/>
              </a:rPr>
              <a:t>Decision theory</a:t>
            </a:r>
            <a:r>
              <a:rPr lang="en-US" sz="2000" dirty="0">
                <a:latin typeface="Times New Roman" pitchFamily="18" charset="0"/>
                <a:cs typeface="Times New Roman" pitchFamily="18" charset="0"/>
              </a:rPr>
              <a:t>, which combines probability theory with utility theory, provides a formal and complete framework for decisions (economic or otherwise) made under uncertainty.</a:t>
            </a:r>
          </a:p>
          <a:p>
            <a:pPr marL="460375" indent="-460375" algn="just">
              <a:buFont typeface="Arial" panose="020B0604020202020204" pitchFamily="34" charset="0"/>
              <a:buChar char="•"/>
            </a:pPr>
            <a:r>
              <a:rPr lang="en-US" sz="2000" b="1" dirty="0">
                <a:latin typeface="Times New Roman" pitchFamily="18" charset="0"/>
                <a:cs typeface="Times New Roman" pitchFamily="18" charset="0"/>
              </a:rPr>
              <a:t>Game theory</a:t>
            </a:r>
            <a:r>
              <a:rPr lang="en-US" sz="2000" dirty="0">
                <a:latin typeface="Times New Roman" pitchFamily="18" charset="0"/>
                <a:cs typeface="Times New Roman" pitchFamily="18" charset="0"/>
              </a:rPr>
              <a:t> included the surprising result that, for some games, a rational agent should adopt policies that are randomized.</a:t>
            </a:r>
          </a:p>
          <a:p>
            <a:pPr marL="460375" indent="-460375" algn="just">
              <a:buFont typeface="Arial" panose="020B0604020202020204" pitchFamily="34" charset="0"/>
              <a:buChar char="•"/>
            </a:pPr>
            <a:r>
              <a:rPr lang="en-US" sz="2000" b="1" dirty="0">
                <a:latin typeface="Times New Roman" pitchFamily="18" charset="0"/>
                <a:cs typeface="Times New Roman" pitchFamily="18" charset="0"/>
              </a:rPr>
              <a:t>Operational Research</a:t>
            </a:r>
            <a:r>
              <a:rPr lang="en-US" sz="2000" dirty="0">
                <a:latin typeface="Times New Roman" pitchFamily="18" charset="0"/>
                <a:cs typeface="Times New Roman" pitchFamily="18" charset="0"/>
              </a:rPr>
              <a:t> how to make rational decisions when payoffs from actions are not immediate but instead result from several actions taken in sequence.</a:t>
            </a:r>
          </a:p>
          <a:p>
            <a:pPr marL="460375" indent="-460375" algn="just">
              <a:buFont typeface="Arial" panose="020B0604020202020204" pitchFamily="34" charset="0"/>
              <a:buChar char="•"/>
            </a:pPr>
            <a:r>
              <a:rPr lang="en-US" sz="2000" b="1" dirty="0">
                <a:latin typeface="Times New Roman" pitchFamily="18" charset="0"/>
                <a:cs typeface="Times New Roman" pitchFamily="18" charset="0"/>
              </a:rPr>
              <a:t>Satisficing</a:t>
            </a:r>
            <a:r>
              <a:rPr lang="en-US" sz="2000" dirty="0">
                <a:latin typeface="Times New Roman" pitchFamily="18" charset="0"/>
                <a:cs typeface="Times New Roman" pitchFamily="18" charset="0"/>
              </a:rPr>
              <a:t>—making decisions that are “good enough,” rather than laboriously calculating an optimal decision</a:t>
            </a:r>
          </a:p>
          <a:p>
            <a:endParaRPr lang="en-IN" sz="1400" dirty="0"/>
          </a:p>
        </p:txBody>
      </p:sp>
    </p:spTree>
    <p:extLst>
      <p:ext uri="{BB962C8B-B14F-4D97-AF65-F5344CB8AC3E}">
        <p14:creationId xmlns:p14="http://schemas.microsoft.com/office/powerpoint/2010/main" val="13363064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0031" y="1143000"/>
            <a:ext cx="8839200" cy="655638"/>
          </a:xfrm>
        </p:spPr>
        <p:txBody>
          <a:bodyPr>
            <a:noAutofit/>
          </a:bodyPr>
          <a:lstStyle/>
          <a:p>
            <a:pPr algn="just"/>
            <a:r>
              <a:rPr lang="en-IN" sz="3200" b="1" dirty="0">
                <a:latin typeface="Times New Roman" pitchFamily="18" charset="0"/>
                <a:cs typeface="Times New Roman" pitchFamily="18" charset="0"/>
                <a:sym typeface="+mn-ea"/>
              </a:rPr>
              <a:t>Neuroscience</a:t>
            </a:r>
            <a:endParaRPr lang="en-IN" sz="3200" dirty="0">
              <a:latin typeface="Times New Roman" pitchFamily="18" charset="0"/>
              <a:cs typeface="Times New Roman" pitchFamily="18" charset="0"/>
            </a:endParaRPr>
          </a:p>
        </p:txBody>
      </p:sp>
      <p:sp>
        <p:nvSpPr>
          <p:cNvPr id="3" name="Content Placeholder 2"/>
          <p:cNvSpPr>
            <a:spLocks noGrp="1"/>
          </p:cNvSpPr>
          <p:nvPr>
            <p:ph idx="1"/>
          </p:nvPr>
        </p:nvSpPr>
        <p:spPr>
          <a:xfrm>
            <a:off x="250031" y="1676400"/>
            <a:ext cx="8796338" cy="5410200"/>
          </a:xfrm>
        </p:spPr>
        <p:txBody>
          <a:bodyPr>
            <a:normAutofit fontScale="47500" lnSpcReduction="20000"/>
          </a:bodyPr>
          <a:lstStyle/>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4. Neuroscience: </a:t>
            </a:r>
          </a:p>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The study of nervous system, particularly the brain.</a:t>
            </a:r>
          </a:p>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The exact way in which the brain enables thought is unknown.</a:t>
            </a:r>
          </a:p>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 However, it does enable thought has the evidence.</a:t>
            </a:r>
          </a:p>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 “A strong blow to the head can lead to mental incapacitation” </a:t>
            </a:r>
          </a:p>
          <a:p>
            <a:pPr marL="457200" indent="-457200" algn="just">
              <a:lnSpc>
                <a:spcPct val="100000"/>
              </a:lnSpc>
              <a:buFont typeface="Arial" panose="020B0604020202020204" pitchFamily="34" charset="0"/>
              <a:buChar char="•"/>
            </a:pPr>
            <a:r>
              <a:rPr lang="en-US" sz="4600" b="1" dirty="0">
                <a:latin typeface="Times New Roman" pitchFamily="18" charset="0"/>
                <a:cs typeface="Times New Roman" pitchFamily="18" charset="0"/>
              </a:rPr>
              <a:t>Neurons</a:t>
            </a:r>
            <a:r>
              <a:rPr lang="en-US" sz="4600" dirty="0">
                <a:latin typeface="Times New Roman" pitchFamily="18" charset="0"/>
                <a:cs typeface="Times New Roman" pitchFamily="18" charset="0"/>
              </a:rPr>
              <a:t> – Brain consists of nerve cells or neurons.</a:t>
            </a:r>
          </a:p>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There is no theory on how an individual memory is stored.</a:t>
            </a:r>
          </a:p>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A collection of simple cells can lead to thought, action, consciousness that “brains cause minds”</a:t>
            </a:r>
          </a:p>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The parts of a nerve cell or neuron. </a:t>
            </a:r>
          </a:p>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Each neuron consists of a cell body or soma, that contains a cell nucleus. </a:t>
            </a:r>
          </a:p>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Branching out from the cell body are a number of fibers called dendrites and a single long fiber called the axon. </a:t>
            </a:r>
          </a:p>
          <a:p>
            <a:pPr marL="457200" indent="-457200" algn="just">
              <a:lnSpc>
                <a:spcPct val="100000"/>
              </a:lnSpc>
              <a:buFont typeface="Arial" panose="020B0604020202020204" pitchFamily="34" charset="0"/>
              <a:buChar char="•"/>
            </a:pPr>
            <a:r>
              <a:rPr lang="en-US" sz="4600" dirty="0">
                <a:latin typeface="Times New Roman" pitchFamily="18" charset="0"/>
                <a:cs typeface="Times New Roman" pitchFamily="18" charset="0"/>
              </a:rPr>
              <a:t>A neuron makes connections with 10 to 100,000 other neurons at junctions called synapses</a:t>
            </a:r>
          </a:p>
          <a:p>
            <a:endParaRPr lang="en-IN" dirty="0"/>
          </a:p>
        </p:txBody>
      </p:sp>
    </p:spTree>
    <p:extLst>
      <p:ext uri="{BB962C8B-B14F-4D97-AF65-F5344CB8AC3E}">
        <p14:creationId xmlns:p14="http://schemas.microsoft.com/office/powerpoint/2010/main" val="11142381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281" y="1341691"/>
            <a:ext cx="8839200" cy="762000"/>
          </a:xfrm>
        </p:spPr>
        <p:txBody>
          <a:bodyPr>
            <a:normAutofit/>
          </a:bodyPr>
          <a:lstStyle/>
          <a:p>
            <a:r>
              <a:rPr lang="en-IN" sz="4400" b="1" dirty="0">
                <a:latin typeface="Times New Roman" pitchFamily="18" charset="0"/>
                <a:cs typeface="Times New Roman" pitchFamily="18" charset="0"/>
                <a:sym typeface="+mn-ea"/>
              </a:rPr>
              <a:t>Neuroscience</a:t>
            </a:r>
            <a:endParaRPr lang="en-IN" sz="4400" dirty="0"/>
          </a:p>
        </p:txBody>
      </p:sp>
      <p:sp>
        <p:nvSpPr>
          <p:cNvPr id="3" name="Content Placeholder 2"/>
          <p:cNvSpPr>
            <a:spLocks noGrp="1"/>
          </p:cNvSpPr>
          <p:nvPr>
            <p:ph idx="1"/>
          </p:nvPr>
        </p:nvSpPr>
        <p:spPr>
          <a:xfrm>
            <a:off x="215581" y="2117390"/>
            <a:ext cx="8610600" cy="4572000"/>
          </a:xfrm>
        </p:spPr>
        <p:txBody>
          <a:bodyPr>
            <a:normAutofit/>
          </a:bodyPr>
          <a:lstStyle/>
          <a:p>
            <a:pPr marL="457200" indent="-457200" algn="just">
              <a:buFont typeface="Arial" panose="020B0604020202020204" pitchFamily="34" charset="0"/>
              <a:buChar char="•"/>
            </a:pPr>
            <a:r>
              <a:rPr lang="en-US" sz="2000" dirty="0">
                <a:latin typeface="Times New Roman" pitchFamily="18" charset="0"/>
                <a:cs typeface="Times New Roman" pitchFamily="18" charset="0"/>
              </a:rPr>
              <a:t>Signals are propagated from neuron to neuron by a complicated electrochemical reaction. </a:t>
            </a:r>
          </a:p>
          <a:p>
            <a:pPr marL="457200" indent="-457200" algn="just">
              <a:buFont typeface="Arial" panose="020B0604020202020204" pitchFamily="34" charset="0"/>
              <a:buChar char="•"/>
            </a:pPr>
            <a:r>
              <a:rPr lang="en-US" sz="2000" dirty="0">
                <a:latin typeface="Times New Roman" pitchFamily="18" charset="0"/>
                <a:cs typeface="Times New Roman" pitchFamily="18" charset="0"/>
              </a:rPr>
              <a:t>The signals control brain activity in the short term and also enable long-term changes in the connectivity of neuron. </a:t>
            </a:r>
          </a:p>
          <a:p>
            <a:pPr marL="457200" indent="-457200" algn="just">
              <a:buFont typeface="Arial" panose="020B0604020202020204" pitchFamily="34" charset="0"/>
              <a:buChar char="•"/>
            </a:pPr>
            <a:r>
              <a:rPr lang="en-US" sz="2000" dirty="0">
                <a:latin typeface="Times New Roman" pitchFamily="18" charset="0"/>
                <a:cs typeface="Times New Roman" pitchFamily="18" charset="0"/>
              </a:rPr>
              <a:t>These mechanisms are thought to form the basis for learning in the brain.</a:t>
            </a:r>
          </a:p>
          <a:p>
            <a:endParaRPr lang="en-IN" sz="2400" dirty="0"/>
          </a:p>
        </p:txBody>
      </p:sp>
      <p:pic>
        <p:nvPicPr>
          <p:cNvPr id="4" name="Content Placeholder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599" y="3886200"/>
            <a:ext cx="7060565" cy="2814320"/>
          </a:xfrm>
          <a:prstGeom prst="rect">
            <a:avLst/>
          </a:prstGeom>
        </p:spPr>
      </p:pic>
    </p:spTree>
    <p:extLst>
      <p:ext uri="{BB962C8B-B14F-4D97-AF65-F5344CB8AC3E}">
        <p14:creationId xmlns:p14="http://schemas.microsoft.com/office/powerpoint/2010/main" val="3306150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720" y="1219200"/>
            <a:ext cx="8534400" cy="731838"/>
          </a:xfrm>
        </p:spPr>
        <p:txBody>
          <a:bodyPr>
            <a:normAutofit/>
          </a:bodyPr>
          <a:lstStyle/>
          <a:p>
            <a:r>
              <a:rPr lang="en-IN" b="1" dirty="0">
                <a:latin typeface="Times New Roman" pitchFamily="18" charset="0"/>
                <a:cs typeface="Times New Roman" pitchFamily="18" charset="0"/>
                <a:sym typeface="+mn-ea"/>
              </a:rPr>
              <a:t>Psychology and Computer Engineering </a:t>
            </a:r>
            <a:endParaRPr lang="en-IN" dirty="0">
              <a:latin typeface="Times New Roman" pitchFamily="18" charset="0"/>
              <a:cs typeface="Times New Roman" pitchFamily="18" charset="0"/>
            </a:endParaRPr>
          </a:p>
        </p:txBody>
      </p:sp>
      <p:sp>
        <p:nvSpPr>
          <p:cNvPr id="3" name="Content Placeholder 2"/>
          <p:cNvSpPr>
            <a:spLocks noGrp="1"/>
          </p:cNvSpPr>
          <p:nvPr>
            <p:ph idx="1"/>
          </p:nvPr>
        </p:nvSpPr>
        <p:spPr>
          <a:xfrm>
            <a:off x="266700" y="2209800"/>
            <a:ext cx="8610600" cy="5334000"/>
          </a:xfrm>
        </p:spPr>
        <p:txBody>
          <a:bodyPr>
            <a:normAutofit/>
          </a:bodyPr>
          <a:lstStyle/>
          <a:p>
            <a:pPr marL="457200" indent="-457200" algn="just">
              <a:buFont typeface="Arial" panose="020B0604020202020204" pitchFamily="34" charset="0"/>
              <a:buChar char="•"/>
            </a:pPr>
            <a:r>
              <a:rPr lang="en-US" sz="2400" dirty="0">
                <a:latin typeface="Times New Roman" pitchFamily="18" charset="0"/>
                <a:cs typeface="Times New Roman" pitchFamily="18" charset="0"/>
              </a:rPr>
              <a:t>5. Psychology (1879 - present):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How do humans and animals think and act? </a:t>
            </a:r>
          </a:p>
          <a:p>
            <a:pPr marL="1005840" lvl="2" indent="-457200" algn="just">
              <a:buFont typeface="Arial" panose="020B0604020202020204" pitchFamily="34" charset="0"/>
              <a:buChar char="•"/>
            </a:pPr>
            <a:r>
              <a:rPr lang="en-US" sz="2400" dirty="0">
                <a:latin typeface="Times New Roman" pitchFamily="18" charset="0"/>
                <a:cs typeface="Times New Roman" pitchFamily="18" charset="0"/>
              </a:rPr>
              <a:t>Adaptation. </a:t>
            </a:r>
          </a:p>
          <a:p>
            <a:pPr marL="1005840" lvl="2" indent="-457200" algn="just">
              <a:buFont typeface="Arial" panose="020B0604020202020204" pitchFamily="34" charset="0"/>
              <a:buChar char="•"/>
            </a:pPr>
            <a:r>
              <a:rPr lang="en-US" sz="2400" dirty="0">
                <a:latin typeface="Times New Roman" pitchFamily="18" charset="0"/>
                <a:cs typeface="Times New Roman" pitchFamily="18" charset="0"/>
              </a:rPr>
              <a:t>Phenomena of perception and motor control. </a:t>
            </a:r>
          </a:p>
          <a:p>
            <a:pPr marL="1005840" lvl="2" indent="-457200" algn="just">
              <a:buFont typeface="Arial" panose="020B0604020202020204" pitchFamily="34" charset="0"/>
              <a:buChar char="•"/>
            </a:pPr>
            <a:r>
              <a:rPr lang="en-US" sz="2400" dirty="0">
                <a:latin typeface="Times New Roman" pitchFamily="18" charset="0"/>
                <a:cs typeface="Times New Roman" pitchFamily="18" charset="0"/>
              </a:rPr>
              <a:t>Experimental techniques.</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6. Computer Engineering: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How can we build an efficient computer?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For artificial intelligence to succeed, we need two things: intelligence and an artifact.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The computer has been the artifact of choice.</a:t>
            </a:r>
          </a:p>
        </p:txBody>
      </p:sp>
    </p:spTree>
    <p:extLst>
      <p:ext uri="{BB962C8B-B14F-4D97-AF65-F5344CB8AC3E}">
        <p14:creationId xmlns:p14="http://schemas.microsoft.com/office/powerpoint/2010/main" val="26900750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700" y="1600200"/>
            <a:ext cx="8610600" cy="5562600"/>
          </a:xfrm>
        </p:spPr>
        <p:txBody>
          <a:bodyPr>
            <a:normAutofit/>
          </a:bodyPr>
          <a:lstStyle/>
          <a:p>
            <a:pPr marL="457200" indent="-457200" algn="just">
              <a:buFont typeface="Arial" panose="020B0604020202020204" pitchFamily="34" charset="0"/>
              <a:buChar char="•"/>
            </a:pPr>
            <a:r>
              <a:rPr lang="en-US" sz="2400" dirty="0">
                <a:latin typeface="Times New Roman" pitchFamily="18" charset="0"/>
                <a:cs typeface="Times New Roman" pitchFamily="18" charset="0"/>
              </a:rPr>
              <a:t>Each generation of computer hardware has brought an increase in speed and capacity and a decrease in price</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In 2005 power dissipation problems led to multiply the number of CPU cores rather than the clock speed.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Current expectations are that future increases in power will come from massive parallelism – Convergence with the properties of the brain.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The software side of computer science has supplied AI with: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The operating systems, programming languages, and tools needed to write modem programs.</a:t>
            </a:r>
          </a:p>
          <a:p>
            <a:endParaRPr lang="en-IN" sz="2400" dirty="0"/>
          </a:p>
          <a:p>
            <a:endParaRPr lang="en-IN" sz="2400" dirty="0"/>
          </a:p>
        </p:txBody>
      </p:sp>
    </p:spTree>
    <p:extLst>
      <p:ext uri="{BB962C8B-B14F-4D97-AF65-F5344CB8AC3E}">
        <p14:creationId xmlns:p14="http://schemas.microsoft.com/office/powerpoint/2010/main" val="38605522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751" y="1219200"/>
            <a:ext cx="8458200" cy="731838"/>
          </a:xfrm>
        </p:spPr>
        <p:txBody>
          <a:bodyPr>
            <a:normAutofit/>
          </a:bodyPr>
          <a:lstStyle/>
          <a:p>
            <a:r>
              <a:rPr lang="en-IN" b="1" dirty="0">
                <a:latin typeface="Times New Roman" pitchFamily="18" charset="0"/>
                <a:cs typeface="Times New Roman" pitchFamily="18" charset="0"/>
                <a:sym typeface="+mn-ea"/>
              </a:rPr>
              <a:t>Control Theory and Cybernetics</a:t>
            </a:r>
            <a:endParaRPr lang="en-IN" dirty="0">
              <a:latin typeface="Times New Roman" pitchFamily="18" charset="0"/>
              <a:cs typeface="Times New Roman" pitchFamily="18" charset="0"/>
            </a:endParaRPr>
          </a:p>
        </p:txBody>
      </p:sp>
      <p:sp>
        <p:nvSpPr>
          <p:cNvPr id="3" name="Content Placeholder 2"/>
          <p:cNvSpPr>
            <a:spLocks noGrp="1"/>
          </p:cNvSpPr>
          <p:nvPr>
            <p:ph idx="1"/>
          </p:nvPr>
        </p:nvSpPr>
        <p:spPr>
          <a:xfrm>
            <a:off x="228600" y="1828800"/>
            <a:ext cx="8686800" cy="5181600"/>
          </a:xfrm>
        </p:spPr>
        <p:txBody>
          <a:bodyPr>
            <a:normAutofit/>
          </a:bodyPr>
          <a:lstStyle/>
          <a:p>
            <a:pPr marL="457200" indent="-457200" algn="just">
              <a:buFont typeface="Arial" panose="020B0604020202020204" pitchFamily="34" charset="0"/>
              <a:buChar char="•"/>
            </a:pPr>
            <a:r>
              <a:rPr lang="en-US" sz="2400" dirty="0">
                <a:latin typeface="Times New Roman" pitchFamily="18" charset="0"/>
                <a:cs typeface="Times New Roman" pitchFamily="18" charset="0"/>
              </a:rPr>
              <a:t>7. Control Theory and Cybernetics: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How can artifacts operate under their own control?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Previous Assumption: Only living things could modify their behavior in response to changes in the environment.</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Machines can modify their behavior in response to the environment (sense/action loop)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Ex: Water-flow regulator, steam engine governor, thermostat.</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The theory of stable feedback systems (1894).</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 Build systems that transition from initial state to goal state with minimum energy. In 1950, control theory could only describe linear systems.</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 AI largely rose as a response to this shortcoming.</a:t>
            </a:r>
          </a:p>
          <a:p>
            <a:endParaRPr lang="en-IN" sz="1800" dirty="0"/>
          </a:p>
        </p:txBody>
      </p:sp>
    </p:spTree>
    <p:extLst>
      <p:ext uri="{BB962C8B-B14F-4D97-AF65-F5344CB8AC3E}">
        <p14:creationId xmlns:p14="http://schemas.microsoft.com/office/powerpoint/2010/main" val="7862401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371600"/>
            <a:ext cx="8534400" cy="655638"/>
          </a:xfrm>
        </p:spPr>
        <p:txBody>
          <a:bodyPr>
            <a:normAutofit/>
          </a:bodyPr>
          <a:lstStyle/>
          <a:p>
            <a:r>
              <a:rPr lang="en-IN" b="1" dirty="0">
                <a:latin typeface="Times New Roman" pitchFamily="18" charset="0"/>
                <a:cs typeface="Times New Roman" pitchFamily="18" charset="0"/>
                <a:sym typeface="+mn-ea"/>
              </a:rPr>
              <a:t>Linguistics</a:t>
            </a:r>
            <a:endParaRPr lang="en-IN" dirty="0">
              <a:latin typeface="Times New Roman" pitchFamily="18" charset="0"/>
              <a:cs typeface="Times New Roman" pitchFamily="18" charset="0"/>
            </a:endParaRPr>
          </a:p>
        </p:txBody>
      </p:sp>
      <p:sp>
        <p:nvSpPr>
          <p:cNvPr id="3" name="Content Placeholder 2"/>
          <p:cNvSpPr>
            <a:spLocks noGrp="1"/>
          </p:cNvSpPr>
          <p:nvPr>
            <p:ph idx="1"/>
          </p:nvPr>
        </p:nvSpPr>
        <p:spPr>
          <a:xfrm>
            <a:off x="152400" y="2209800"/>
            <a:ext cx="8763000" cy="5257800"/>
          </a:xfrm>
        </p:spPr>
        <p:txBody>
          <a:bodyPr>
            <a:normAutofit/>
          </a:bodyPr>
          <a:lstStyle/>
          <a:p>
            <a:pPr marL="457200" indent="-457200" algn="just">
              <a:buFont typeface="Arial" panose="020B0604020202020204" pitchFamily="34" charset="0"/>
              <a:buChar char="•"/>
            </a:pPr>
            <a:r>
              <a:rPr lang="en-US" sz="2400" dirty="0">
                <a:latin typeface="Times New Roman" pitchFamily="18" charset="0"/>
                <a:cs typeface="Times New Roman" pitchFamily="18" charset="0"/>
              </a:rPr>
              <a:t>8. Linguistics (1957-present):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How does language relate to thought? </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Knowledge representation: the study of how to put knowledge into a form that a computer can reason with Grammar.</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 Speech demonstrates human intelligence:</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Analysis of human language reveals thought taking place in ways not understood in other settings. Language and thought are believed to be tightly intertwined.</a:t>
            </a:r>
          </a:p>
          <a:p>
            <a:pPr marL="457200" indent="-457200" algn="just">
              <a:buFont typeface="Arial" panose="020B0604020202020204" pitchFamily="34" charset="0"/>
              <a:buChar char="•"/>
            </a:pPr>
            <a:r>
              <a:rPr lang="en-US" sz="2400" dirty="0">
                <a:latin typeface="Times New Roman" pitchFamily="18" charset="0"/>
                <a:cs typeface="Times New Roman" pitchFamily="18" charset="0"/>
              </a:rPr>
              <a:t>Modern linguistics and AI intersect in a hybrid field called Computational Linguistics or Natural Language Processing (NLP).</a:t>
            </a:r>
          </a:p>
          <a:p>
            <a:endParaRPr lang="en-IN" sz="2000" dirty="0"/>
          </a:p>
        </p:txBody>
      </p:sp>
    </p:spTree>
    <p:extLst>
      <p:ext uri="{BB962C8B-B14F-4D97-AF65-F5344CB8AC3E}">
        <p14:creationId xmlns:p14="http://schemas.microsoft.com/office/powerpoint/2010/main" val="42465732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95400"/>
            <a:ext cx="8686800" cy="609600"/>
          </a:xfrm>
        </p:spPr>
        <p:txBody>
          <a:bodyPr>
            <a:noAutofit/>
          </a:bodyPr>
          <a:lstStyle/>
          <a:p>
            <a:r>
              <a:rPr lang="en-GB" sz="2500" b="1" dirty="0">
                <a:solidFill>
                  <a:schemeClr val="tx1"/>
                </a:solidFill>
                <a:latin typeface="Times New Roman" pitchFamily="18" charset="0"/>
                <a:cs typeface="Times New Roman" pitchFamily="18" charset="0"/>
              </a:rPr>
              <a:t>THE FOUNDATIONS OF ARTIFICIAL INTELLIGENCE</a:t>
            </a:r>
            <a:endParaRPr lang="en-IN" sz="2500" dirty="0"/>
          </a:p>
        </p:txBody>
      </p:sp>
      <p:pic>
        <p:nvPicPr>
          <p:cNvPr id="4" name="Content Placeholder 5"/>
          <p:cNvPicPr>
            <a:picLocks noGrp="1" noChangeAspect="1"/>
          </p:cNvPicPr>
          <p:nvPr>
            <p:ph idx="1"/>
          </p:nvPr>
        </p:nvPicPr>
        <p:blipFill>
          <a:blip r:embed="rId2"/>
          <a:stretch>
            <a:fillRect/>
          </a:stretch>
        </p:blipFill>
        <p:spPr>
          <a:xfrm>
            <a:off x="152400" y="1731963"/>
            <a:ext cx="8839200" cy="4897438"/>
          </a:xfrm>
          <a:prstGeom prst="rect">
            <a:avLst/>
          </a:prstGeom>
        </p:spPr>
      </p:pic>
    </p:spTree>
    <p:extLst>
      <p:ext uri="{BB962C8B-B14F-4D97-AF65-F5344CB8AC3E}">
        <p14:creationId xmlns:p14="http://schemas.microsoft.com/office/powerpoint/2010/main" val="172053482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7699" y="1325562"/>
            <a:ext cx="7772400" cy="579438"/>
          </a:xfrm>
        </p:spPr>
        <p:txBody>
          <a:bodyPr>
            <a:normAutofit/>
          </a:bodyPr>
          <a:lstStyle/>
          <a:p>
            <a:r>
              <a:rPr lang="en-US" b="1" dirty="0">
                <a:latin typeface="Times New Roman" pitchFamily="18" charset="0"/>
                <a:cs typeface="Times New Roman" pitchFamily="18" charset="0"/>
              </a:rPr>
              <a:t>Module-1 Intelligent Agents </a:t>
            </a:r>
            <a:endParaRPr lang="en-IN" b="1" dirty="0">
              <a:latin typeface="Times New Roman" pitchFamily="18" charset="0"/>
              <a:cs typeface="Times New Roman" pitchFamily="18" charset="0"/>
            </a:endParaRPr>
          </a:p>
        </p:txBody>
      </p:sp>
      <p:sp>
        <p:nvSpPr>
          <p:cNvPr id="4" name="TextBox 3"/>
          <p:cNvSpPr txBox="1"/>
          <p:nvPr/>
        </p:nvSpPr>
        <p:spPr>
          <a:xfrm>
            <a:off x="439366" y="1905000"/>
            <a:ext cx="8153400" cy="400110"/>
          </a:xfrm>
          <a:prstGeom prst="rect">
            <a:avLst/>
          </a:prstGeom>
          <a:noFill/>
        </p:spPr>
        <p:txBody>
          <a:bodyPr wrap="square" rtlCol="0">
            <a:spAutoFit/>
          </a:bodyPr>
          <a:lstStyle/>
          <a:p>
            <a:r>
              <a:rPr lang="en-US" sz="2000" b="1" dirty="0">
                <a:latin typeface="Times New Roman" pitchFamily="18" charset="0"/>
                <a:cs typeface="Times New Roman" pitchFamily="18" charset="0"/>
              </a:rPr>
              <a:t>1.1 Agents and Environments </a:t>
            </a:r>
            <a:endParaRPr lang="en-IN" sz="2000" b="1" dirty="0">
              <a:latin typeface="Times New Roman" pitchFamily="18" charset="0"/>
              <a:cs typeface="Times New Roman" pitchFamily="18" charset="0"/>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2590800"/>
            <a:ext cx="7735139" cy="3390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1347931" y="6248400"/>
            <a:ext cx="6371937" cy="369332"/>
          </a:xfrm>
          <a:prstGeom prst="rect">
            <a:avLst/>
          </a:prstGeom>
        </p:spPr>
        <p:txBody>
          <a:bodyPr wrap="none">
            <a:spAutoFit/>
          </a:bodyPr>
          <a:lstStyle/>
          <a:p>
            <a:pPr algn="ctr"/>
            <a:r>
              <a:rPr lang="en-US" b="1" dirty="0">
                <a:latin typeface="Times New Roman" pitchFamily="18" charset="0"/>
                <a:cs typeface="Times New Roman" pitchFamily="18" charset="0"/>
              </a:rPr>
              <a:t>Fig.6</a:t>
            </a:r>
            <a:r>
              <a:rPr lang="en-US" dirty="0">
                <a:latin typeface="Times New Roman" pitchFamily="18" charset="0"/>
                <a:cs typeface="Times New Roman" pitchFamily="18" charset="0"/>
              </a:rPr>
              <a:t>– </a:t>
            </a:r>
            <a:r>
              <a:rPr lang="en-US" dirty="0"/>
              <a:t>Agents interact with environments through sensors and actuators.</a:t>
            </a:r>
            <a:r>
              <a:rPr lang="en-US" dirty="0">
                <a:latin typeface="Times New Roman" pitchFamily="18" charset="0"/>
                <a:cs typeface="Times New Roman" pitchFamily="18" charset="0"/>
              </a:rPr>
              <a:t>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1913984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49361"/>
            <a:ext cx="7772400" cy="655638"/>
          </a:xfrm>
        </p:spPr>
        <p:txBody>
          <a:bodyPr>
            <a:normAutofit/>
          </a:bodyPr>
          <a:lstStyle/>
          <a:p>
            <a:r>
              <a:rPr lang="en-US" b="1" dirty="0">
                <a:latin typeface="Times New Roman" pitchFamily="18" charset="0"/>
                <a:cs typeface="Times New Roman" pitchFamily="18" charset="0"/>
              </a:rPr>
              <a:t>1.1 Agents and Environments </a:t>
            </a:r>
            <a:r>
              <a:rPr lang="en-IN" b="1" dirty="0">
                <a:latin typeface="Times New Roman" pitchFamily="18" charset="0"/>
                <a:cs typeface="Times New Roman" pitchFamily="18" charset="0"/>
              </a:rPr>
              <a:t>Contd.. </a:t>
            </a:r>
            <a:endParaRPr lang="en-IN" dirty="0">
              <a:latin typeface="Times New Roman" pitchFamily="18" charset="0"/>
              <a:cs typeface="Times New Roman" pitchFamily="18" charset="0"/>
            </a:endParaRPr>
          </a:p>
        </p:txBody>
      </p:sp>
      <p:pic>
        <p:nvPicPr>
          <p:cNvPr id="307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1904999"/>
            <a:ext cx="8382000" cy="44406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713689" y="6324600"/>
            <a:ext cx="5818131" cy="400110"/>
          </a:xfrm>
          <a:prstGeom prst="rect">
            <a:avLst/>
          </a:prstGeom>
          <a:noFill/>
        </p:spPr>
        <p:txBody>
          <a:bodyPr wrap="none" rtlCol="0">
            <a:spAutoFit/>
          </a:bodyPr>
          <a:lstStyle/>
          <a:p>
            <a:pPr algn="just"/>
            <a:r>
              <a:rPr lang="en-US" sz="2000" b="1" dirty="0">
                <a:latin typeface="Times New Roman" pitchFamily="18" charset="0"/>
                <a:cs typeface="Times New Roman" pitchFamily="18" charset="0"/>
              </a:rPr>
              <a:t>Fig 7. </a:t>
            </a:r>
            <a:r>
              <a:rPr lang="en-US" sz="2000" dirty="0">
                <a:latin typeface="Times New Roman" pitchFamily="18" charset="0"/>
                <a:cs typeface="Times New Roman" pitchFamily="18" charset="0"/>
              </a:rPr>
              <a:t>A vacuum-cleaner world with just two locations.</a:t>
            </a:r>
            <a:endParaRPr lang="en-IN" sz="2000" dirty="0">
              <a:latin typeface="Times New Roman" pitchFamily="18" charset="0"/>
              <a:cs typeface="Times New Roman" pitchFamily="18" charset="0"/>
            </a:endParaRPr>
          </a:p>
        </p:txBody>
      </p:sp>
    </p:spTree>
    <p:extLst>
      <p:ext uri="{BB962C8B-B14F-4D97-AF65-F5344CB8AC3E}">
        <p14:creationId xmlns:p14="http://schemas.microsoft.com/office/powerpoint/2010/main" val="2959380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8133" y="1524000"/>
            <a:ext cx="7772400" cy="427038"/>
          </a:xfrm>
        </p:spPr>
        <p:txBody>
          <a:bodyPr>
            <a:normAutofit fontScale="90000"/>
          </a:bodyPr>
          <a:lstStyle/>
          <a:p>
            <a:pPr algn="ctr"/>
            <a:r>
              <a:rPr lang="en-US" b="1" dirty="0">
                <a:latin typeface="Times New Roman" pitchFamily="18" charset="0"/>
                <a:cs typeface="Times New Roman" pitchFamily="18" charset="0"/>
              </a:rPr>
              <a:t>Module-5 </a:t>
            </a:r>
            <a:endParaRPr lang="en-IN" b="1" dirty="0">
              <a:latin typeface="Times New Roman" pitchFamily="18" charset="0"/>
              <a:cs typeface="Times New Roman" pitchFamily="18" charset="0"/>
            </a:endParaRPr>
          </a:p>
        </p:txBody>
      </p:sp>
      <p:sp>
        <p:nvSpPr>
          <p:cNvPr id="3" name="Content Placeholder 2"/>
          <p:cNvSpPr>
            <a:spLocks noGrp="1"/>
          </p:cNvSpPr>
          <p:nvPr>
            <p:ph idx="1"/>
          </p:nvPr>
        </p:nvSpPr>
        <p:spPr>
          <a:xfrm>
            <a:off x="231169" y="2362200"/>
            <a:ext cx="8458200" cy="4572000"/>
          </a:xfrm>
        </p:spPr>
        <p:txBody>
          <a:bodyPr/>
          <a:lstStyle/>
          <a:p>
            <a:pPr algn="just"/>
            <a:r>
              <a:rPr lang="en-US" dirty="0">
                <a:latin typeface="Times New Roman" pitchFamily="18" charset="0"/>
                <a:cs typeface="Times New Roman" pitchFamily="18" charset="0"/>
              </a:rPr>
              <a:t>Uncertain Knowledge and Reasoning: Quantifying Uncertainty: Acting under Uncertainty, Basic Probability Notation, Inference using Full Joint Distributions, Independence, </a:t>
            </a:r>
            <a:r>
              <a:rPr lang="en-US" dirty="0" err="1">
                <a:latin typeface="Times New Roman" pitchFamily="18" charset="0"/>
                <a:cs typeface="Times New Roman" pitchFamily="18" charset="0"/>
              </a:rPr>
              <a:t>Baye’s</a:t>
            </a:r>
            <a:r>
              <a:rPr lang="en-US" dirty="0">
                <a:latin typeface="Times New Roman" pitchFamily="18" charset="0"/>
                <a:cs typeface="Times New Roman" pitchFamily="18" charset="0"/>
              </a:rPr>
              <a:t> Rule and its use. </a:t>
            </a:r>
            <a:r>
              <a:rPr lang="en-US" dirty="0" err="1">
                <a:latin typeface="Times New Roman" pitchFamily="18" charset="0"/>
                <a:cs typeface="Times New Roman" pitchFamily="18" charset="0"/>
              </a:rPr>
              <a:t>Wumpus</a:t>
            </a:r>
            <a:r>
              <a:rPr lang="en-US" dirty="0">
                <a:latin typeface="Times New Roman" pitchFamily="18" charset="0"/>
                <a:cs typeface="Times New Roman" pitchFamily="18" charset="0"/>
              </a:rPr>
              <a:t> World Revisited</a:t>
            </a:r>
          </a:p>
          <a:p>
            <a:pPr algn="just"/>
            <a:r>
              <a:rPr lang="en-US" dirty="0">
                <a:latin typeface="Times New Roman" pitchFamily="18" charset="0"/>
                <a:cs typeface="Times New Roman" pitchFamily="18" charset="0"/>
              </a:rPr>
              <a:t>Expert Systems: Representing and using domain knowledge, ES shells. Explanation, knowledge acquisition</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869466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73314"/>
            <a:ext cx="7772400" cy="639762"/>
          </a:xfrm>
        </p:spPr>
        <p:txBody>
          <a:bodyPr>
            <a:normAutofit/>
          </a:bodyPr>
          <a:lstStyle/>
          <a:p>
            <a:r>
              <a:rPr lang="en-US" b="1" dirty="0">
                <a:latin typeface="Times New Roman" pitchFamily="18" charset="0"/>
                <a:cs typeface="Times New Roman" pitchFamily="18" charset="0"/>
              </a:rPr>
              <a:t>1.1 Agents and Environments </a:t>
            </a:r>
            <a:r>
              <a:rPr lang="en-IN" b="1" dirty="0">
                <a:latin typeface="Times New Roman" pitchFamily="18" charset="0"/>
                <a:cs typeface="Times New Roman" pitchFamily="18" charset="0"/>
              </a:rPr>
              <a:t>Contd.. </a:t>
            </a:r>
            <a:endParaRPr lang="en-IN"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1981200"/>
            <a:ext cx="7772400" cy="3965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81000" y="5946233"/>
            <a:ext cx="8534400" cy="707886"/>
          </a:xfrm>
          <a:prstGeom prst="rect">
            <a:avLst/>
          </a:prstGeom>
        </p:spPr>
        <p:txBody>
          <a:bodyPr wrap="square">
            <a:spAutoFit/>
          </a:bodyPr>
          <a:lstStyle/>
          <a:p>
            <a:pPr algn="just"/>
            <a:r>
              <a:rPr lang="en-US" sz="2000" b="1" dirty="0">
                <a:latin typeface="Times New Roman" pitchFamily="18" charset="0"/>
                <a:cs typeface="Times New Roman" pitchFamily="18" charset="0"/>
              </a:rPr>
              <a:t>Fig. 8 </a:t>
            </a:r>
            <a:r>
              <a:rPr lang="en-US" sz="2000" dirty="0">
                <a:latin typeface="Times New Roman" pitchFamily="18" charset="0"/>
                <a:cs typeface="Times New Roman" pitchFamily="18" charset="0"/>
              </a:rPr>
              <a:t>Partial tabulation of a simple agent function for the vacuum-cleaner world shown in </a:t>
            </a:r>
            <a:r>
              <a:rPr lang="en-US" sz="2000" b="1" dirty="0">
                <a:latin typeface="Times New Roman" pitchFamily="18" charset="0"/>
                <a:cs typeface="Times New Roman" pitchFamily="18" charset="0"/>
              </a:rPr>
              <a:t>Fig. 7</a:t>
            </a:r>
            <a:endParaRPr lang="en-IN" sz="2000" b="1" dirty="0">
              <a:latin typeface="Times New Roman" pitchFamily="18" charset="0"/>
              <a:cs typeface="Times New Roman" pitchFamily="18" charset="0"/>
            </a:endParaRPr>
          </a:p>
        </p:txBody>
      </p:sp>
    </p:spTree>
    <p:extLst>
      <p:ext uri="{BB962C8B-B14F-4D97-AF65-F5344CB8AC3E}">
        <p14:creationId xmlns:p14="http://schemas.microsoft.com/office/powerpoint/2010/main" val="36559781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6204" y="1219200"/>
            <a:ext cx="7772400" cy="1143000"/>
          </a:xfrm>
        </p:spPr>
        <p:txBody>
          <a:bodyPr>
            <a:normAutofit/>
          </a:bodyPr>
          <a:lstStyle/>
          <a:p>
            <a:pPr algn="just"/>
            <a:r>
              <a:rPr lang="en-US" sz="2800" b="1" dirty="0">
                <a:latin typeface="Times New Roman" pitchFamily="18" charset="0"/>
                <a:cs typeface="Times New Roman" pitchFamily="18" charset="0"/>
              </a:rPr>
              <a:t>1.2 Good Behaviour : Concept of Rationality </a:t>
            </a:r>
            <a:endParaRPr lang="en-IN" sz="2800" b="1" dirty="0">
              <a:latin typeface="Times New Roman" pitchFamily="18" charset="0"/>
              <a:cs typeface="Times New Roman" pitchFamily="18" charset="0"/>
            </a:endParaRPr>
          </a:p>
        </p:txBody>
      </p:sp>
      <p:sp>
        <p:nvSpPr>
          <p:cNvPr id="3" name="Content Placeholder 2"/>
          <p:cNvSpPr>
            <a:spLocks noGrp="1"/>
          </p:cNvSpPr>
          <p:nvPr>
            <p:ph idx="1"/>
          </p:nvPr>
        </p:nvSpPr>
        <p:spPr>
          <a:xfrm>
            <a:off x="152400" y="2057400"/>
            <a:ext cx="8686800" cy="4572000"/>
          </a:xfrm>
        </p:spPr>
        <p:txBody>
          <a:bodyPr>
            <a:normAutofit/>
          </a:bodyPr>
          <a:lstStyle/>
          <a:p>
            <a:pPr algn="just"/>
            <a:r>
              <a:rPr lang="en-US" dirty="0">
                <a:latin typeface="Times New Roman" pitchFamily="18" charset="0"/>
                <a:cs typeface="Times New Roman" pitchFamily="18" charset="0"/>
              </a:rPr>
              <a:t>What is rational at any given time depends on four things: </a:t>
            </a:r>
          </a:p>
          <a:p>
            <a:pPr algn="just"/>
            <a:r>
              <a:rPr lang="en-US" dirty="0">
                <a:latin typeface="Times New Roman" pitchFamily="18" charset="0"/>
                <a:cs typeface="Times New Roman" pitchFamily="18" charset="0"/>
              </a:rPr>
              <a:t>The performance measure that defines the criterion of success.</a:t>
            </a:r>
          </a:p>
          <a:p>
            <a:pPr algn="just"/>
            <a:r>
              <a:rPr lang="en-US" dirty="0">
                <a:latin typeface="Times New Roman" pitchFamily="18" charset="0"/>
                <a:cs typeface="Times New Roman" pitchFamily="18" charset="0"/>
              </a:rPr>
              <a:t> The agent’s prior knowledge of the environment. </a:t>
            </a:r>
          </a:p>
          <a:p>
            <a:pPr algn="just"/>
            <a:r>
              <a:rPr lang="en-US" dirty="0">
                <a:latin typeface="Times New Roman" pitchFamily="18" charset="0"/>
                <a:cs typeface="Times New Roman" pitchFamily="18" charset="0"/>
              </a:rPr>
              <a:t>The actions that the agent can perform. </a:t>
            </a:r>
          </a:p>
          <a:p>
            <a:pPr algn="just"/>
            <a:r>
              <a:rPr lang="en-US" dirty="0">
                <a:latin typeface="Times New Roman" pitchFamily="18" charset="0"/>
                <a:cs typeface="Times New Roman" pitchFamily="18" charset="0"/>
              </a:rPr>
              <a:t>The agent’s percept sequence to date. </a:t>
            </a:r>
          </a:p>
          <a:p>
            <a:pPr algn="just"/>
            <a:r>
              <a:rPr lang="en-US" dirty="0">
                <a:latin typeface="Times New Roman" pitchFamily="18" charset="0"/>
                <a:cs typeface="Times New Roman" pitchFamily="18" charset="0"/>
              </a:rPr>
              <a:t>This leads to a definition of a rational agent:</a:t>
            </a:r>
          </a:p>
          <a:p>
            <a:pPr algn="just"/>
            <a:r>
              <a:rPr lang="en-US" dirty="0">
                <a:latin typeface="Times New Roman" pitchFamily="18" charset="0"/>
                <a:cs typeface="Times New Roman" pitchFamily="18" charset="0"/>
              </a:rPr>
              <a:t>For each possible percept sequence, a rational agent should select an action that is expected to maximize its performance measure, given the evidence provided by the percept sequence and whatever built-in knowledge the agent has.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81899365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279" y="1473681"/>
            <a:ext cx="10287000" cy="350838"/>
          </a:xfrm>
        </p:spPr>
        <p:txBody>
          <a:bodyPr>
            <a:noAutofit/>
          </a:bodyPr>
          <a:lstStyle/>
          <a:p>
            <a:r>
              <a:rPr lang="en-US" sz="2800" b="1" dirty="0">
                <a:latin typeface="Times New Roman" pitchFamily="18" charset="0"/>
                <a:cs typeface="Times New Roman" pitchFamily="18" charset="0"/>
              </a:rPr>
              <a:t>1.2 Good Behaviour : Concept of Rationality Contd.. </a:t>
            </a:r>
            <a:endParaRPr lang="en-IN" sz="2800" dirty="0"/>
          </a:p>
        </p:txBody>
      </p:sp>
      <p:sp>
        <p:nvSpPr>
          <p:cNvPr id="3" name="Content Placeholder 2"/>
          <p:cNvSpPr>
            <a:spLocks noGrp="1"/>
          </p:cNvSpPr>
          <p:nvPr>
            <p:ph idx="1"/>
          </p:nvPr>
        </p:nvSpPr>
        <p:spPr>
          <a:xfrm>
            <a:off x="260279" y="1848492"/>
            <a:ext cx="8763000" cy="5029200"/>
          </a:xfrm>
        </p:spPr>
        <p:txBody>
          <a:bodyPr>
            <a:noAutofit/>
          </a:bodyPr>
          <a:lstStyle/>
          <a:p>
            <a:pPr algn="just"/>
            <a:r>
              <a:rPr lang="en-US" sz="1800" dirty="0">
                <a:latin typeface="Times New Roman" pitchFamily="18" charset="0"/>
                <a:cs typeface="Times New Roman" pitchFamily="18" charset="0"/>
              </a:rPr>
              <a:t>Consider the simple vacuum-cleaner agent that cleans a square if it is dirty and moves to the other square if not; this is the agent function tabulated in Figure 8. </a:t>
            </a:r>
          </a:p>
          <a:p>
            <a:pPr algn="just"/>
            <a:r>
              <a:rPr lang="en-US" sz="1800" dirty="0">
                <a:latin typeface="Times New Roman" pitchFamily="18" charset="0"/>
                <a:cs typeface="Times New Roman" pitchFamily="18" charset="0"/>
              </a:rPr>
              <a:t>Is this a rational agent? That depends! First, we need to say what the performance measure is, what is known about the environment, and what sensors and actuators the agent has.</a:t>
            </a:r>
          </a:p>
          <a:p>
            <a:pPr algn="just"/>
            <a:r>
              <a:rPr lang="en-US" sz="1800" dirty="0">
                <a:latin typeface="Times New Roman" pitchFamily="18" charset="0"/>
                <a:cs typeface="Times New Roman" pitchFamily="18" charset="0"/>
              </a:rPr>
              <a:t> Let us assume the following: </a:t>
            </a:r>
          </a:p>
          <a:p>
            <a:pPr algn="just"/>
            <a:r>
              <a:rPr lang="en-US" sz="1800" dirty="0">
                <a:latin typeface="Times New Roman" pitchFamily="18" charset="0"/>
                <a:cs typeface="Times New Roman" pitchFamily="18" charset="0"/>
              </a:rPr>
              <a:t>The performance measure awards one point for each clean square at each time step, over a “lifetime” of 1000 time steps. </a:t>
            </a:r>
          </a:p>
          <a:p>
            <a:pPr algn="just"/>
            <a:r>
              <a:rPr lang="en-US" sz="1800" dirty="0">
                <a:latin typeface="Times New Roman" pitchFamily="18" charset="0"/>
                <a:cs typeface="Times New Roman" pitchFamily="18" charset="0"/>
              </a:rPr>
              <a:t> The “geography” of the environment is known a priori (Figure 7) but the dirt distribution and the initial location of the agent are not. Clean squares stay clean and sucking cleans the current square. The Left and Right actions move the agent left and right except when this would take the agent outside the environment, in which case the agent remains where it is.</a:t>
            </a:r>
          </a:p>
          <a:p>
            <a:pPr algn="just"/>
            <a:r>
              <a:rPr lang="en-US" sz="1800" dirty="0">
                <a:latin typeface="Times New Roman" pitchFamily="18" charset="0"/>
                <a:cs typeface="Times New Roman" pitchFamily="18" charset="0"/>
              </a:rPr>
              <a:t> The only available actions are Left, Right, and Suck. </a:t>
            </a:r>
          </a:p>
          <a:p>
            <a:pPr algn="just"/>
            <a:r>
              <a:rPr lang="en-US" sz="1800" dirty="0">
                <a:latin typeface="Times New Roman" pitchFamily="18" charset="0"/>
                <a:cs typeface="Times New Roman" pitchFamily="18" charset="0"/>
              </a:rPr>
              <a:t>The agent correctly perceives its location and whether that location contains dirt.</a:t>
            </a:r>
            <a:endParaRPr lang="en-IN" sz="1800" dirty="0">
              <a:latin typeface="Times New Roman" pitchFamily="18" charset="0"/>
              <a:cs typeface="Times New Roman" pitchFamily="18" charset="0"/>
            </a:endParaRPr>
          </a:p>
        </p:txBody>
      </p:sp>
    </p:spTree>
    <p:extLst>
      <p:ext uri="{BB962C8B-B14F-4D97-AF65-F5344CB8AC3E}">
        <p14:creationId xmlns:p14="http://schemas.microsoft.com/office/powerpoint/2010/main" val="17476389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5348" y="1281628"/>
            <a:ext cx="7772400" cy="503238"/>
          </a:xfrm>
        </p:spPr>
        <p:txBody>
          <a:bodyPr>
            <a:normAutofit fontScale="90000"/>
          </a:bodyPr>
          <a:lstStyle/>
          <a:p>
            <a:r>
              <a:rPr lang="en-US" b="1" dirty="0">
                <a:latin typeface="Times New Roman" pitchFamily="18" charset="0"/>
                <a:cs typeface="Times New Roman" pitchFamily="18" charset="0"/>
              </a:rPr>
              <a:t>1.3 Nature of Environments</a:t>
            </a:r>
            <a:endParaRPr lang="en-IN" b="1" dirty="0">
              <a:latin typeface="Times New Roman" pitchFamily="18" charset="0"/>
              <a:cs typeface="Times New Roman" pitchFamily="18" charset="0"/>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7972" y="2429919"/>
            <a:ext cx="8458200" cy="3044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29629" y="1847607"/>
            <a:ext cx="7924800" cy="369332"/>
          </a:xfrm>
          <a:prstGeom prst="rect">
            <a:avLst/>
          </a:prstGeom>
        </p:spPr>
        <p:txBody>
          <a:bodyPr wrap="square">
            <a:spAutoFit/>
          </a:bodyPr>
          <a:lstStyle/>
          <a:p>
            <a:r>
              <a:rPr lang="en-US" b="1" dirty="0">
                <a:latin typeface="Times New Roman" pitchFamily="18" charset="0"/>
                <a:cs typeface="Times New Roman" pitchFamily="18" charset="0"/>
              </a:rPr>
              <a:t>1.3.1 Specifying the task environment</a:t>
            </a:r>
            <a:endParaRPr lang="en-IN" b="1" dirty="0">
              <a:latin typeface="Times New Roman" pitchFamily="18" charset="0"/>
              <a:cs typeface="Times New Roman" pitchFamily="18" charset="0"/>
            </a:endParaRPr>
          </a:p>
        </p:txBody>
      </p:sp>
      <p:sp>
        <p:nvSpPr>
          <p:cNvPr id="5" name="TextBox 4"/>
          <p:cNvSpPr txBox="1"/>
          <p:nvPr/>
        </p:nvSpPr>
        <p:spPr>
          <a:xfrm>
            <a:off x="114945" y="5715000"/>
            <a:ext cx="8724255" cy="646331"/>
          </a:xfrm>
          <a:prstGeom prst="rect">
            <a:avLst/>
          </a:prstGeom>
          <a:noFill/>
        </p:spPr>
        <p:txBody>
          <a:bodyPr wrap="square" rtlCol="0">
            <a:spAutoFit/>
          </a:bodyPr>
          <a:lstStyle/>
          <a:p>
            <a:pPr algn="just"/>
            <a:r>
              <a:rPr lang="en-US" b="1" dirty="0">
                <a:latin typeface="Times New Roman" pitchFamily="18" charset="0"/>
                <a:cs typeface="Times New Roman" pitchFamily="18" charset="0"/>
              </a:rPr>
              <a:t>Fig. 9 </a:t>
            </a:r>
            <a:r>
              <a:rPr lang="en-US" dirty="0">
                <a:latin typeface="Times New Roman" pitchFamily="18" charset="0"/>
                <a:cs typeface="Times New Roman" pitchFamily="18" charset="0"/>
              </a:rPr>
              <a:t>Performance, Environment, Actuator, and Sensor (PEAS) description of the task environment for an automated taxi.</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8210876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49362"/>
            <a:ext cx="7772400" cy="655638"/>
          </a:xfrm>
        </p:spPr>
        <p:txBody>
          <a:bodyPr>
            <a:normAutofit/>
          </a:bodyPr>
          <a:lstStyle/>
          <a:p>
            <a:r>
              <a:rPr lang="en-IN" b="1" dirty="0">
                <a:latin typeface="Times New Roman" pitchFamily="18" charset="0"/>
                <a:cs typeface="Times New Roman" pitchFamily="18" charset="0"/>
              </a:rPr>
              <a:t>1.3.2 Properties of task environments</a:t>
            </a:r>
            <a:endParaRPr lang="en-IN" dirty="0"/>
          </a:p>
        </p:txBody>
      </p:sp>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981200"/>
            <a:ext cx="80010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28600" y="6248400"/>
            <a:ext cx="8686800" cy="369332"/>
          </a:xfrm>
          <a:prstGeom prst="rect">
            <a:avLst/>
          </a:prstGeom>
        </p:spPr>
        <p:txBody>
          <a:bodyPr wrap="square">
            <a:spAutoFit/>
          </a:bodyPr>
          <a:lstStyle/>
          <a:p>
            <a:pPr algn="ctr"/>
            <a:r>
              <a:rPr lang="en-US" b="1" dirty="0">
                <a:latin typeface="Times New Roman" pitchFamily="18" charset="0"/>
                <a:cs typeface="Times New Roman" pitchFamily="18" charset="0"/>
              </a:rPr>
              <a:t>Fig. 10 </a:t>
            </a:r>
            <a:r>
              <a:rPr lang="en-US" dirty="0">
                <a:latin typeface="Times New Roman" pitchFamily="18" charset="0"/>
                <a:cs typeface="Times New Roman" pitchFamily="18" charset="0"/>
              </a:rPr>
              <a:t>Examples of agent types and their PEAS descriptions.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0404415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90600"/>
            <a:ext cx="7772400" cy="1143000"/>
          </a:xfrm>
        </p:spPr>
        <p:txBody>
          <a:bodyPr>
            <a:normAutofit/>
          </a:bodyPr>
          <a:lstStyle/>
          <a:p>
            <a:r>
              <a:rPr lang="en-IN" sz="2800" b="1" dirty="0">
                <a:latin typeface="Times New Roman" pitchFamily="18" charset="0"/>
                <a:cs typeface="Times New Roman" pitchFamily="18" charset="0"/>
              </a:rPr>
              <a:t>1.3.2 Properties of task environments Contd.. </a:t>
            </a:r>
          </a:p>
        </p:txBody>
      </p:sp>
      <p:sp>
        <p:nvSpPr>
          <p:cNvPr id="3" name="Content Placeholder 2"/>
          <p:cNvSpPr>
            <a:spLocks noGrp="1"/>
          </p:cNvSpPr>
          <p:nvPr>
            <p:ph idx="1"/>
          </p:nvPr>
        </p:nvSpPr>
        <p:spPr>
          <a:xfrm>
            <a:off x="304800" y="1981200"/>
            <a:ext cx="8610600" cy="4572000"/>
          </a:xfrm>
        </p:spPr>
        <p:txBody>
          <a:bodyPr>
            <a:normAutofit lnSpcReduction="10000"/>
          </a:bodyPr>
          <a:lstStyle/>
          <a:p>
            <a:r>
              <a:rPr lang="en-US" b="1" dirty="0">
                <a:latin typeface="Times New Roman" pitchFamily="18" charset="0"/>
                <a:cs typeface="Times New Roman" pitchFamily="18" charset="0"/>
              </a:rPr>
              <a:t>Fully observable vs. partially observable: </a:t>
            </a:r>
          </a:p>
          <a:p>
            <a:r>
              <a:rPr lang="en-US" dirty="0">
                <a:latin typeface="Times New Roman" pitchFamily="18" charset="0"/>
                <a:cs typeface="Times New Roman" pitchFamily="18" charset="0"/>
              </a:rPr>
              <a:t>If an agent’s sensors give it access to the complete state of the environment at each point in time, then we say that the task environment is fully observable. </a:t>
            </a:r>
          </a:p>
          <a:p>
            <a:r>
              <a:rPr lang="en-US" dirty="0">
                <a:latin typeface="Times New Roman" pitchFamily="18" charset="0"/>
                <a:cs typeface="Times New Roman" pitchFamily="18" charset="0"/>
              </a:rPr>
              <a:t>A task environment is effectively fully observable if the sensors detect all aspects that are relevant to the choice of action; relevance, in turn, depends on the performance measure. </a:t>
            </a:r>
          </a:p>
          <a:p>
            <a:r>
              <a:rPr lang="en-US" dirty="0">
                <a:latin typeface="Times New Roman" pitchFamily="18" charset="0"/>
                <a:cs typeface="Times New Roman" pitchFamily="18" charset="0"/>
              </a:rPr>
              <a:t>Fully observable environments are convenient because the agent need not maintain any internal state to keep track of the world. </a:t>
            </a:r>
          </a:p>
          <a:p>
            <a:r>
              <a:rPr lang="en-US" dirty="0">
                <a:latin typeface="Times New Roman" pitchFamily="18" charset="0"/>
                <a:cs typeface="Times New Roman" pitchFamily="18" charset="0"/>
              </a:rPr>
              <a:t>An environment might be partially observable because of noisy and inaccurate sensors or because parts of the state are simply missing from the sensor data—for example, a vacuum agent with only a local dirt sensor cannot tell whether there is dirt in other squares, and an automated taxi cannot see what other drivers are thinking. </a:t>
            </a:r>
          </a:p>
          <a:p>
            <a:r>
              <a:rPr lang="en-US" dirty="0">
                <a:latin typeface="Times New Roman" pitchFamily="18" charset="0"/>
                <a:cs typeface="Times New Roman" pitchFamily="18" charset="0"/>
              </a:rPr>
              <a:t>If the agent has no sensors at all then the environment is unobservable.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48716864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447800"/>
            <a:ext cx="8534400" cy="533400"/>
          </a:xfrm>
        </p:spPr>
        <p:txBody>
          <a:bodyPr>
            <a:noAutofit/>
          </a:bodyPr>
          <a:lstStyle/>
          <a:p>
            <a:r>
              <a:rPr lang="en-IN" sz="2800" b="1" dirty="0">
                <a:latin typeface="Times New Roman" pitchFamily="18" charset="0"/>
                <a:cs typeface="Times New Roman" pitchFamily="18" charset="0"/>
              </a:rPr>
              <a:t>1.3.2 Properties of task environments Contd.. </a:t>
            </a:r>
            <a:endParaRPr lang="en-IN" sz="2800" dirty="0"/>
          </a:p>
        </p:txBody>
      </p:sp>
      <p:sp>
        <p:nvSpPr>
          <p:cNvPr id="3" name="Content Placeholder 2"/>
          <p:cNvSpPr>
            <a:spLocks noGrp="1"/>
          </p:cNvSpPr>
          <p:nvPr>
            <p:ph idx="1"/>
          </p:nvPr>
        </p:nvSpPr>
        <p:spPr>
          <a:xfrm>
            <a:off x="304800" y="2133600"/>
            <a:ext cx="8305800" cy="4572000"/>
          </a:xfrm>
        </p:spPr>
        <p:txBody>
          <a:bodyPr>
            <a:normAutofit/>
          </a:bodyPr>
          <a:lstStyle/>
          <a:p>
            <a:pPr algn="just"/>
            <a:r>
              <a:rPr lang="en-US" b="1" dirty="0">
                <a:latin typeface="Times New Roman" pitchFamily="18" charset="0"/>
                <a:cs typeface="Times New Roman" pitchFamily="18" charset="0"/>
              </a:rPr>
              <a:t>Single agent vs. multiagent: </a:t>
            </a:r>
            <a:r>
              <a:rPr lang="en-US" dirty="0">
                <a:latin typeface="Times New Roman" pitchFamily="18" charset="0"/>
                <a:cs typeface="Times New Roman" pitchFamily="18" charset="0"/>
              </a:rPr>
              <a:t>The distinction between single-agent and multiagent environments may seem simple enough. For example, an agent solving a crossword puzzle by itself is clearly in a single-agent environment, whereas an agent playing chess is in a two agent environment.  </a:t>
            </a:r>
          </a:p>
          <a:p>
            <a:pPr algn="just"/>
            <a:r>
              <a:rPr lang="en-US" dirty="0">
                <a:latin typeface="Times New Roman" pitchFamily="18" charset="0"/>
                <a:cs typeface="Times New Roman" pitchFamily="18" charset="0"/>
              </a:rPr>
              <a:t>For example, in chess, the opponent entity B is trying to maximize its performance measure, which, by the rules of chess, minimizes agent A’s performance measure. Thus, chess is a competitive multiagent environment. In the taxi-driving environment, on the other hand, avoiding collisions maximizes the performance measure of all agents, so it is a partially cooperative multiagent environment.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5068364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71600"/>
            <a:ext cx="7772400" cy="427038"/>
          </a:xfrm>
        </p:spPr>
        <p:txBody>
          <a:bodyPr>
            <a:noAutofit/>
          </a:bodyPr>
          <a:lstStyle/>
          <a:p>
            <a:r>
              <a:rPr lang="en-IN" sz="2800" b="1" dirty="0">
                <a:latin typeface="Times New Roman" pitchFamily="18" charset="0"/>
                <a:cs typeface="Times New Roman" pitchFamily="18" charset="0"/>
              </a:rPr>
              <a:t>1.3.2 Properties of task environments Contd.. </a:t>
            </a:r>
            <a:endParaRPr lang="en-IN" sz="2800" dirty="0"/>
          </a:p>
        </p:txBody>
      </p:sp>
      <p:sp>
        <p:nvSpPr>
          <p:cNvPr id="3" name="Content Placeholder 2"/>
          <p:cNvSpPr>
            <a:spLocks noGrp="1"/>
          </p:cNvSpPr>
          <p:nvPr>
            <p:ph idx="1"/>
          </p:nvPr>
        </p:nvSpPr>
        <p:spPr>
          <a:xfrm>
            <a:off x="228600" y="1981200"/>
            <a:ext cx="8382000" cy="4572000"/>
          </a:xfrm>
        </p:spPr>
        <p:txBody>
          <a:bodyPr>
            <a:normAutofit/>
          </a:bodyPr>
          <a:lstStyle/>
          <a:p>
            <a:pPr algn="just"/>
            <a:r>
              <a:rPr lang="en-US" b="1" dirty="0">
                <a:latin typeface="Times New Roman" pitchFamily="18" charset="0"/>
                <a:cs typeface="Times New Roman" pitchFamily="18" charset="0"/>
              </a:rPr>
              <a:t>Deterministic vs. stochastic. </a:t>
            </a:r>
            <a:r>
              <a:rPr lang="en-US" dirty="0">
                <a:latin typeface="Times New Roman" pitchFamily="18" charset="0"/>
                <a:cs typeface="Times New Roman" pitchFamily="18" charset="0"/>
              </a:rPr>
              <a:t>If the next state of the environment is completely determined by the current state and the action executed by the agent, then we say the environment is deterministic; otherwise, it is stochastic. </a:t>
            </a:r>
          </a:p>
          <a:p>
            <a:pPr algn="just"/>
            <a:r>
              <a:rPr lang="en-US" dirty="0">
                <a:latin typeface="Times New Roman" pitchFamily="18" charset="0"/>
                <a:cs typeface="Times New Roman" pitchFamily="18" charset="0"/>
              </a:rPr>
              <a:t>Taxi driving is clearly stochastic in this sense, because one can never predict the behavior of traffic exactly; moreover, one’s tires blow out and one’s engine seizes up without warning. </a:t>
            </a:r>
          </a:p>
          <a:p>
            <a:pPr algn="just"/>
            <a:r>
              <a:rPr lang="en-US" dirty="0">
                <a:latin typeface="Times New Roman" pitchFamily="18" charset="0"/>
                <a:cs typeface="Times New Roman" pitchFamily="18" charset="0"/>
              </a:rPr>
              <a:t>The vacuum world as we described it is deterministic, but variations can include stochastic elements such as randomly appearing dirt and an unreliable suction mechanism.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40315895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396" y="1524000"/>
            <a:ext cx="8382000" cy="274638"/>
          </a:xfrm>
        </p:spPr>
        <p:txBody>
          <a:bodyPr>
            <a:noAutofit/>
          </a:bodyPr>
          <a:lstStyle/>
          <a:p>
            <a:r>
              <a:rPr lang="en-IN" sz="3200" b="1" dirty="0">
                <a:latin typeface="Times New Roman" pitchFamily="18" charset="0"/>
                <a:cs typeface="Times New Roman" pitchFamily="18" charset="0"/>
              </a:rPr>
              <a:t>1.3.2 Properties of task environments Contd.. </a:t>
            </a:r>
            <a:endParaRPr lang="en-IN" sz="3200" dirty="0"/>
          </a:p>
        </p:txBody>
      </p:sp>
      <p:sp>
        <p:nvSpPr>
          <p:cNvPr id="3" name="Content Placeholder 2"/>
          <p:cNvSpPr>
            <a:spLocks noGrp="1"/>
          </p:cNvSpPr>
          <p:nvPr>
            <p:ph idx="1"/>
          </p:nvPr>
        </p:nvSpPr>
        <p:spPr>
          <a:xfrm>
            <a:off x="237162" y="2286000"/>
            <a:ext cx="8458200" cy="4572000"/>
          </a:xfrm>
        </p:spPr>
        <p:txBody>
          <a:bodyPr>
            <a:normAutofit/>
          </a:bodyPr>
          <a:lstStyle/>
          <a:p>
            <a:r>
              <a:rPr lang="en-US" b="1" dirty="0">
                <a:latin typeface="Times New Roman" pitchFamily="18" charset="0"/>
                <a:cs typeface="Times New Roman" pitchFamily="18" charset="0"/>
              </a:rPr>
              <a:t>Episodic vs. sequential: </a:t>
            </a:r>
            <a:r>
              <a:rPr lang="en-US" dirty="0">
                <a:latin typeface="Times New Roman" pitchFamily="18" charset="0"/>
                <a:cs typeface="Times New Roman" pitchFamily="18" charset="0"/>
              </a:rPr>
              <a:t>In an episodic task environment, the agent’s experience is divided into atomic episodes. In each episode the agent receives a percept and then performs a single action. </a:t>
            </a:r>
          </a:p>
          <a:p>
            <a:r>
              <a:rPr lang="en-US" dirty="0">
                <a:latin typeface="Times New Roman" pitchFamily="18" charset="0"/>
                <a:cs typeface="Times New Roman" pitchFamily="18" charset="0"/>
              </a:rPr>
              <a:t>Crucially, the next episode does not depend on the actions taken in previous episodes. Many classification tasks are episodic. For example, an agent that has to spot defective parts on an assembly line bases each decision on the current part, regardless of previous decisions; moreover, the current decision doesn’t affect whether the next part is defective.</a:t>
            </a:r>
          </a:p>
          <a:p>
            <a:r>
              <a:rPr lang="en-US" dirty="0">
                <a:latin typeface="Times New Roman" pitchFamily="18" charset="0"/>
                <a:cs typeface="Times New Roman" pitchFamily="18" charset="0"/>
              </a:rPr>
              <a:t> In sequential environments, on the other hand, the current decision could affect all future decisions.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10075339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71600"/>
            <a:ext cx="7772400" cy="1143000"/>
          </a:xfrm>
        </p:spPr>
        <p:txBody>
          <a:bodyPr>
            <a:normAutofit/>
          </a:bodyPr>
          <a:lstStyle/>
          <a:p>
            <a:r>
              <a:rPr lang="en-IN" b="1" dirty="0">
                <a:latin typeface="Times New Roman" pitchFamily="18" charset="0"/>
                <a:cs typeface="Times New Roman" pitchFamily="18" charset="0"/>
              </a:rPr>
              <a:t>1.3.2 Properties of task environments Contd.. </a:t>
            </a:r>
            <a:endParaRPr lang="en-IN" dirty="0"/>
          </a:p>
        </p:txBody>
      </p:sp>
      <p:sp>
        <p:nvSpPr>
          <p:cNvPr id="3" name="Content Placeholder 2"/>
          <p:cNvSpPr>
            <a:spLocks noGrp="1"/>
          </p:cNvSpPr>
          <p:nvPr>
            <p:ph idx="1"/>
          </p:nvPr>
        </p:nvSpPr>
        <p:spPr>
          <a:xfrm>
            <a:off x="419100" y="2895600"/>
            <a:ext cx="8305800" cy="4572000"/>
          </a:xfrm>
        </p:spPr>
        <p:txBody>
          <a:bodyPr/>
          <a:lstStyle/>
          <a:p>
            <a:pPr algn="just"/>
            <a:r>
              <a:rPr lang="en-US" b="1" dirty="0">
                <a:latin typeface="Times New Roman" pitchFamily="18" charset="0"/>
                <a:cs typeface="Times New Roman" pitchFamily="18" charset="0"/>
              </a:rPr>
              <a:t>Static vs. dynamic:</a:t>
            </a:r>
            <a:r>
              <a:rPr lang="en-US" dirty="0">
                <a:latin typeface="Times New Roman" pitchFamily="18" charset="0"/>
                <a:cs typeface="Times New Roman" pitchFamily="18" charset="0"/>
              </a:rPr>
              <a:t> If the environment can change while an agent is deliberating, then we say the environment is dynamic for that agent; otherwise, it is static. </a:t>
            </a:r>
          </a:p>
          <a:p>
            <a:pPr algn="just"/>
            <a:r>
              <a:rPr lang="en-US" dirty="0">
                <a:latin typeface="Times New Roman" pitchFamily="18" charset="0"/>
                <a:cs typeface="Times New Roman" pitchFamily="18" charset="0"/>
              </a:rPr>
              <a:t>Taxi driving is clearly dynamic: the other cars and the taxi itself keep moving while the driving algorithm dithers about what to do next.</a:t>
            </a:r>
            <a:r>
              <a:rPr lang="en-IN" dirty="0">
                <a:latin typeface="Times New Roman" pitchFamily="18" charset="0"/>
                <a:cs typeface="Times New Roman" pitchFamily="18" charset="0"/>
              </a:rPr>
              <a:t> Crossword puzzles are static.</a:t>
            </a:r>
          </a:p>
        </p:txBody>
      </p:sp>
    </p:spTree>
    <p:extLst>
      <p:ext uri="{BB962C8B-B14F-4D97-AF65-F5344CB8AC3E}">
        <p14:creationId xmlns:p14="http://schemas.microsoft.com/office/powerpoint/2010/main" val="3890432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71600"/>
            <a:ext cx="7772400" cy="533400"/>
          </a:xfrm>
        </p:spPr>
        <p:txBody>
          <a:bodyPr>
            <a:normAutofit/>
          </a:bodyPr>
          <a:lstStyle/>
          <a:p>
            <a:r>
              <a:rPr lang="en-US" sz="2800" b="1" dirty="0">
                <a:solidFill>
                  <a:schemeClr val="bg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Artificial Intelligence &amp; Machine learning</a:t>
            </a:r>
            <a:endParaRPr lang="en-IN" sz="2800" dirty="0"/>
          </a:p>
        </p:txBody>
      </p:sp>
      <p:sp>
        <p:nvSpPr>
          <p:cNvPr id="3" name="Content Placeholder 2"/>
          <p:cNvSpPr>
            <a:spLocks noGrp="1"/>
          </p:cNvSpPr>
          <p:nvPr>
            <p:ph idx="1"/>
          </p:nvPr>
        </p:nvSpPr>
        <p:spPr>
          <a:xfrm>
            <a:off x="228600" y="1981200"/>
            <a:ext cx="8763000" cy="4572000"/>
          </a:xfrm>
        </p:spPr>
        <p:txBody>
          <a:bodyPr/>
          <a:lstStyle/>
          <a:p>
            <a:pPr>
              <a:buFont typeface="Wingdings" pitchFamily="2" charset="2"/>
              <a:buChar char="v"/>
            </a:pPr>
            <a:r>
              <a:rPr lang="en-US" sz="2800" dirty="0">
                <a:latin typeface="Times New Roman" pitchFamily="18" charset="0"/>
                <a:cs typeface="Times New Roman" pitchFamily="18" charset="0"/>
              </a:rPr>
              <a:t>Artificial intelligence is a set of algorithms and intelligence to try to mimic human intelligence, Machine learning is one of them, and deep learning is one of those machine learning techniques</a:t>
            </a:r>
          </a:p>
          <a:p>
            <a:pPr marL="0" indent="0">
              <a:buNone/>
            </a:pPr>
            <a:r>
              <a:rPr lang="en-US" sz="2800" u="sng" dirty="0">
                <a:latin typeface="Times New Roman" pitchFamily="18" charset="0"/>
                <a:cs typeface="Times New Roman" pitchFamily="18" charset="0"/>
              </a:rPr>
              <a:t>Machine Learning:</a:t>
            </a:r>
          </a:p>
          <a:p>
            <a:pPr>
              <a:buFont typeface="Wingdings" pitchFamily="2" charset="2"/>
              <a:buChar char="v"/>
            </a:pPr>
            <a:r>
              <a:rPr lang="en-US" sz="2800" dirty="0">
                <a:latin typeface="Times New Roman" pitchFamily="18" charset="0"/>
                <a:cs typeface="Times New Roman" pitchFamily="18" charset="0"/>
              </a:rPr>
              <a:t>The study of computer programs (algorithms) that can learn by example</a:t>
            </a:r>
          </a:p>
          <a:p>
            <a:pPr>
              <a:buFont typeface="Wingdings" pitchFamily="2" charset="2"/>
              <a:buChar char="v"/>
            </a:pPr>
            <a:r>
              <a:rPr lang="en-US" sz="2800" dirty="0">
                <a:latin typeface="Times New Roman" pitchFamily="18" charset="0"/>
                <a:cs typeface="Times New Roman" pitchFamily="18" charset="0"/>
              </a:rPr>
              <a:t>Machine Learning algorithms can generalize from existing examples as a task</a:t>
            </a:r>
          </a:p>
          <a:p>
            <a:endParaRPr lang="en-IN" dirty="0"/>
          </a:p>
        </p:txBody>
      </p:sp>
    </p:spTree>
    <p:extLst>
      <p:ext uri="{BB962C8B-B14F-4D97-AF65-F5344CB8AC3E}">
        <p14:creationId xmlns:p14="http://schemas.microsoft.com/office/powerpoint/2010/main" val="1531630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1" y="1119883"/>
            <a:ext cx="10287000" cy="1143000"/>
          </a:xfrm>
        </p:spPr>
        <p:txBody>
          <a:bodyPr>
            <a:normAutofit/>
          </a:bodyPr>
          <a:lstStyle/>
          <a:p>
            <a:r>
              <a:rPr lang="en-IN" b="1" dirty="0">
                <a:latin typeface="Times New Roman" pitchFamily="18" charset="0"/>
                <a:cs typeface="Times New Roman" pitchFamily="18" charset="0"/>
              </a:rPr>
              <a:t>1.3.2 Properties of task environments Contd.. </a:t>
            </a:r>
            <a:endParaRPr lang="en-IN" dirty="0"/>
          </a:p>
        </p:txBody>
      </p:sp>
      <p:sp>
        <p:nvSpPr>
          <p:cNvPr id="3" name="Content Placeholder 2"/>
          <p:cNvSpPr>
            <a:spLocks noGrp="1"/>
          </p:cNvSpPr>
          <p:nvPr>
            <p:ph idx="1"/>
          </p:nvPr>
        </p:nvSpPr>
        <p:spPr>
          <a:xfrm>
            <a:off x="228600" y="2262883"/>
            <a:ext cx="8382000" cy="4572000"/>
          </a:xfrm>
        </p:spPr>
        <p:txBody>
          <a:bodyPr>
            <a:normAutofit/>
          </a:bodyPr>
          <a:lstStyle/>
          <a:p>
            <a:pPr algn="just"/>
            <a:r>
              <a:rPr lang="en-US" b="1" dirty="0">
                <a:latin typeface="Times New Roman" pitchFamily="18" charset="0"/>
                <a:cs typeface="Times New Roman" pitchFamily="18" charset="0"/>
              </a:rPr>
              <a:t>Discrete vs. continuous: </a:t>
            </a:r>
            <a:r>
              <a:rPr lang="en-US" dirty="0">
                <a:latin typeface="Times New Roman" pitchFamily="18" charset="0"/>
                <a:cs typeface="Times New Roman" pitchFamily="18" charset="0"/>
              </a:rPr>
              <a:t>The discrete/continuous distinction applies to the state of the environment, to the way time is handled, and to the percepts and actions of the agent. </a:t>
            </a:r>
          </a:p>
          <a:p>
            <a:pPr algn="just"/>
            <a:r>
              <a:rPr lang="en-US" dirty="0">
                <a:latin typeface="Times New Roman" pitchFamily="18" charset="0"/>
                <a:cs typeface="Times New Roman" pitchFamily="18" charset="0"/>
              </a:rPr>
              <a:t>For example, the chess environment has a finite number of distinct states (excluding the clock). Chess also has a discrete set of percepts and actions. </a:t>
            </a:r>
          </a:p>
          <a:p>
            <a:pPr algn="just"/>
            <a:r>
              <a:rPr lang="en-US" dirty="0">
                <a:latin typeface="Times New Roman" pitchFamily="18" charset="0"/>
                <a:cs typeface="Times New Roman" pitchFamily="18" charset="0"/>
              </a:rPr>
              <a:t>Taxi driving is a continuous-state and continuous-time problem: the speed and location of the taxi and of the other vehicles sweep through a range of continuous values and do so smoothly over time. </a:t>
            </a:r>
          </a:p>
          <a:p>
            <a:pPr algn="just"/>
            <a:r>
              <a:rPr lang="en-US" dirty="0">
                <a:latin typeface="Times New Roman" pitchFamily="18" charset="0"/>
                <a:cs typeface="Times New Roman" pitchFamily="18" charset="0"/>
              </a:rPr>
              <a:t>Taxi-driving actions are also continuous (steering angles, etc.). Input from digital cameras is discrete, strictly speaking, but is typically treated as representing continuously varying intensities and locations.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4655320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92768"/>
            <a:ext cx="7772400" cy="1143000"/>
          </a:xfrm>
        </p:spPr>
        <p:txBody>
          <a:bodyPr>
            <a:normAutofit/>
          </a:bodyPr>
          <a:lstStyle/>
          <a:p>
            <a:r>
              <a:rPr lang="en-IN" sz="2800" b="1" dirty="0">
                <a:latin typeface="Times New Roman" pitchFamily="18" charset="0"/>
                <a:cs typeface="Times New Roman" pitchFamily="18" charset="0"/>
              </a:rPr>
              <a:t>1.3.2 Properties of task environments Contd.. </a:t>
            </a:r>
            <a:endParaRPr lang="en-IN" sz="2800"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8273" y="2133600"/>
            <a:ext cx="8243653" cy="4140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295400" y="6274580"/>
            <a:ext cx="6629400" cy="369332"/>
          </a:xfrm>
          <a:prstGeom prst="rect">
            <a:avLst/>
          </a:prstGeom>
        </p:spPr>
        <p:txBody>
          <a:bodyPr wrap="square">
            <a:spAutoFit/>
          </a:bodyPr>
          <a:lstStyle/>
          <a:p>
            <a:r>
              <a:rPr lang="en-US" dirty="0">
                <a:latin typeface="Times New Roman" pitchFamily="18" charset="0"/>
                <a:cs typeface="Times New Roman" pitchFamily="18" charset="0"/>
              </a:rPr>
              <a:t>Fig 11. Examples of task environments and their characteristics.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0893469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2950" y="1346334"/>
            <a:ext cx="7772400" cy="503238"/>
          </a:xfrm>
        </p:spPr>
        <p:txBody>
          <a:bodyPr>
            <a:noAutofit/>
          </a:bodyPr>
          <a:lstStyle/>
          <a:p>
            <a:r>
              <a:rPr lang="en-IN" sz="2800" b="1" dirty="0">
                <a:latin typeface="Times New Roman" pitchFamily="18" charset="0"/>
                <a:cs typeface="Times New Roman" pitchFamily="18" charset="0"/>
              </a:rPr>
              <a:t>THE STRUCTURE OF AGENTS</a:t>
            </a:r>
          </a:p>
        </p:txBody>
      </p:sp>
      <p:sp>
        <p:nvSpPr>
          <p:cNvPr id="3" name="Content Placeholder 2"/>
          <p:cNvSpPr>
            <a:spLocks noGrp="1"/>
          </p:cNvSpPr>
          <p:nvPr>
            <p:ph idx="1"/>
          </p:nvPr>
        </p:nvSpPr>
        <p:spPr>
          <a:xfrm>
            <a:off x="364439" y="1812131"/>
            <a:ext cx="7886700" cy="4351338"/>
          </a:xfrm>
        </p:spPr>
        <p:txBody>
          <a:bodyPr/>
          <a:lstStyle/>
          <a:p>
            <a:r>
              <a:rPr lang="en-IN" dirty="0">
                <a:latin typeface="Times New Roman" pitchFamily="18" charset="0"/>
                <a:cs typeface="Times New Roman" pitchFamily="18" charset="0"/>
              </a:rPr>
              <a:t>agent = architecture + program .</a:t>
            </a:r>
          </a:p>
          <a:p>
            <a:r>
              <a:rPr lang="en-IN" b="1" dirty="0">
                <a:latin typeface="Times New Roman" pitchFamily="18" charset="0"/>
                <a:cs typeface="Times New Roman" pitchFamily="18" charset="0"/>
              </a:rPr>
              <a:t>Agent programs</a:t>
            </a:r>
          </a:p>
          <a:p>
            <a:endParaRPr lang="en-IN" b="1"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7267" y="2743200"/>
            <a:ext cx="8532294" cy="309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9057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3501" y="1338834"/>
            <a:ext cx="7772400" cy="487362"/>
          </a:xfrm>
        </p:spPr>
        <p:txBody>
          <a:bodyPr>
            <a:normAutofit fontScale="90000"/>
          </a:bodyPr>
          <a:lstStyle/>
          <a:p>
            <a:r>
              <a:rPr lang="en-IN" b="1" dirty="0">
                <a:latin typeface="Times New Roman" pitchFamily="18" charset="0"/>
                <a:cs typeface="Times New Roman" pitchFamily="18" charset="0"/>
              </a:rPr>
              <a:t>The Structure of Agents Contd.. </a:t>
            </a:r>
            <a:endParaRPr lang="en-IN" dirty="0">
              <a:latin typeface="Times New Roman" pitchFamily="18" charset="0"/>
              <a:cs typeface="Times New Roman" pitchFamily="18" charset="0"/>
            </a:endParaRPr>
          </a:p>
        </p:txBody>
      </p:sp>
      <p:sp>
        <p:nvSpPr>
          <p:cNvPr id="3" name="Content Placeholder 2"/>
          <p:cNvSpPr>
            <a:spLocks noGrp="1"/>
          </p:cNvSpPr>
          <p:nvPr>
            <p:ph idx="1"/>
          </p:nvPr>
        </p:nvSpPr>
        <p:spPr>
          <a:xfrm>
            <a:off x="457200" y="1957423"/>
            <a:ext cx="8458200" cy="4572000"/>
          </a:xfrm>
        </p:spPr>
        <p:txBody>
          <a:bodyPr/>
          <a:lstStyle/>
          <a:p>
            <a:r>
              <a:rPr lang="en-US" dirty="0">
                <a:latin typeface="Times New Roman" pitchFamily="18" charset="0"/>
                <a:cs typeface="Times New Roman" pitchFamily="18" charset="0"/>
              </a:rPr>
              <a:t>Simple reflex agents;</a:t>
            </a:r>
          </a:p>
          <a:p>
            <a:r>
              <a:rPr lang="en-US" dirty="0">
                <a:latin typeface="Times New Roman" pitchFamily="18" charset="0"/>
                <a:cs typeface="Times New Roman" pitchFamily="18" charset="0"/>
              </a:rPr>
              <a:t>Model-based reflex agents;</a:t>
            </a:r>
          </a:p>
          <a:p>
            <a:r>
              <a:rPr lang="en-US" dirty="0">
                <a:latin typeface="Times New Roman" pitchFamily="18" charset="0"/>
                <a:cs typeface="Times New Roman" pitchFamily="18" charset="0"/>
              </a:rPr>
              <a:t>Goal-based agents; and</a:t>
            </a:r>
          </a:p>
          <a:p>
            <a:r>
              <a:rPr lang="en-US" dirty="0">
                <a:latin typeface="Times New Roman" pitchFamily="18" charset="0"/>
                <a:cs typeface="Times New Roman" pitchFamily="18" charset="0"/>
              </a:rPr>
              <a:t>Utility-based agents.</a:t>
            </a:r>
            <a:endParaRPr lang="en-IN"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370" y="3810000"/>
            <a:ext cx="76962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506932"/>
            <a:ext cx="2909046" cy="1787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3886200" y="3270839"/>
            <a:ext cx="5029200" cy="646331"/>
          </a:xfrm>
          <a:prstGeom prst="rect">
            <a:avLst/>
          </a:prstGeom>
        </p:spPr>
        <p:txBody>
          <a:bodyPr wrap="square">
            <a:spAutoFit/>
          </a:bodyPr>
          <a:lstStyle/>
          <a:p>
            <a:pPr algn="just"/>
            <a:r>
              <a:rPr lang="en-US" b="1" dirty="0">
                <a:latin typeface="Times New Roman" pitchFamily="18" charset="0"/>
                <a:cs typeface="Times New Roman" pitchFamily="18" charset="0"/>
              </a:rPr>
              <a:t>Fig. 12 </a:t>
            </a:r>
            <a:r>
              <a:rPr lang="en-US" dirty="0">
                <a:latin typeface="Times New Roman" pitchFamily="18" charset="0"/>
                <a:cs typeface="Times New Roman" pitchFamily="18" charset="0"/>
              </a:rPr>
              <a:t>A vacuum-cleaner world with just two locations.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5635008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75" y="1274627"/>
            <a:ext cx="8848725" cy="579438"/>
          </a:xfrm>
        </p:spPr>
        <p:txBody>
          <a:bodyPr>
            <a:normAutofit fontScale="90000"/>
          </a:bodyPr>
          <a:lstStyle/>
          <a:p>
            <a:pPr algn="just"/>
            <a:r>
              <a:rPr lang="en-US" sz="3600" b="1" dirty="0">
                <a:latin typeface="Times New Roman" pitchFamily="18" charset="0"/>
                <a:cs typeface="Times New Roman" pitchFamily="18" charset="0"/>
              </a:rPr>
              <a:t>Simple reflex agent</a:t>
            </a:r>
            <a:endParaRPr lang="en-IN" sz="3600" b="1" dirty="0">
              <a:latin typeface="Times New Roman" pitchFamily="18" charset="0"/>
              <a:cs typeface="Times New Roman" pitchFamily="18" charset="0"/>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399" y="1752600"/>
            <a:ext cx="8848726" cy="3224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55" y="5257800"/>
            <a:ext cx="8981670" cy="146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243515" y="4888468"/>
            <a:ext cx="4533549" cy="369332"/>
          </a:xfrm>
          <a:prstGeom prst="rect">
            <a:avLst/>
          </a:prstGeom>
        </p:spPr>
        <p:txBody>
          <a:bodyPr wrap="none">
            <a:spAutoFit/>
          </a:bodyPr>
          <a:lstStyle/>
          <a:p>
            <a:r>
              <a:rPr lang="en-US" b="1" dirty="0">
                <a:latin typeface="Times New Roman" pitchFamily="18" charset="0"/>
                <a:cs typeface="Times New Roman" pitchFamily="18" charset="0"/>
              </a:rPr>
              <a:t>Fig. 13. </a:t>
            </a:r>
            <a:r>
              <a:rPr lang="en-US" dirty="0"/>
              <a:t>Schematic diagram of a simple reflex agent</a:t>
            </a:r>
            <a:endParaRPr lang="en-IN" dirty="0"/>
          </a:p>
        </p:txBody>
      </p:sp>
    </p:spTree>
    <p:extLst>
      <p:ext uri="{BB962C8B-B14F-4D97-AF65-F5344CB8AC3E}">
        <p14:creationId xmlns:p14="http://schemas.microsoft.com/office/powerpoint/2010/main" val="124216576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53106"/>
            <a:ext cx="7772400" cy="334962"/>
          </a:xfrm>
        </p:spPr>
        <p:txBody>
          <a:bodyPr>
            <a:normAutofit fontScale="90000"/>
          </a:bodyPr>
          <a:lstStyle/>
          <a:p>
            <a:r>
              <a:rPr lang="en-US" b="1" dirty="0">
                <a:latin typeface="Times New Roman" pitchFamily="18" charset="0"/>
                <a:cs typeface="Times New Roman" pitchFamily="18" charset="0"/>
              </a:rPr>
              <a:t>Model-Based Reflex Agent </a:t>
            </a:r>
            <a:endParaRPr lang="en-IN" b="1" dirty="0">
              <a:latin typeface="Times New Roman" pitchFamily="18" charset="0"/>
              <a:cs typeface="Times New Roman" pitchFamily="18" charset="0"/>
            </a:endParaRPr>
          </a:p>
        </p:txBody>
      </p:sp>
      <p:pic>
        <p:nvPicPr>
          <p:cNvPr id="409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71499" y="1688068"/>
            <a:ext cx="8001000" cy="303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362" y="5257800"/>
            <a:ext cx="8610600"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905000" y="4800600"/>
            <a:ext cx="5545108" cy="369332"/>
          </a:xfrm>
          <a:prstGeom prst="rect">
            <a:avLst/>
          </a:prstGeom>
        </p:spPr>
        <p:txBody>
          <a:bodyPr wrap="none">
            <a:spAutoFit/>
          </a:bodyPr>
          <a:lstStyle/>
          <a:p>
            <a:r>
              <a:rPr lang="en-US" b="1" dirty="0">
                <a:latin typeface="Times New Roman" pitchFamily="18" charset="0"/>
                <a:cs typeface="Times New Roman" pitchFamily="18" charset="0"/>
              </a:rPr>
              <a:t>Fig. 14. </a:t>
            </a:r>
            <a:r>
              <a:rPr lang="en-US" dirty="0">
                <a:latin typeface="Times New Roman" pitchFamily="18" charset="0"/>
                <a:cs typeface="Times New Roman" pitchFamily="18" charset="0"/>
              </a:rPr>
              <a:t>Schematic diagram of a model-based reflex agent</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6485214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34281"/>
            <a:ext cx="7772400" cy="579438"/>
          </a:xfrm>
        </p:spPr>
        <p:txBody>
          <a:bodyPr>
            <a:normAutofit/>
          </a:bodyPr>
          <a:lstStyle/>
          <a:p>
            <a:r>
              <a:rPr lang="en-IN" b="1" dirty="0">
                <a:latin typeface="Times New Roman" pitchFamily="18" charset="0"/>
                <a:cs typeface="Times New Roman" pitchFamily="18" charset="0"/>
              </a:rPr>
              <a:t>Goal-based agents</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591" y="1676400"/>
            <a:ext cx="89535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228599" y="5791200"/>
            <a:ext cx="8620125" cy="923330"/>
          </a:xfrm>
          <a:prstGeom prst="rect">
            <a:avLst/>
          </a:prstGeom>
        </p:spPr>
        <p:txBody>
          <a:bodyPr wrap="square">
            <a:spAutoFit/>
          </a:bodyPr>
          <a:lstStyle/>
          <a:p>
            <a:r>
              <a:rPr lang="en-US" b="1" dirty="0">
                <a:latin typeface="Times New Roman" pitchFamily="18" charset="0"/>
                <a:cs typeface="Times New Roman" pitchFamily="18" charset="0"/>
              </a:rPr>
              <a:t>Fig. 15. </a:t>
            </a:r>
            <a:r>
              <a:rPr lang="en-US" dirty="0">
                <a:latin typeface="Times New Roman" pitchFamily="18" charset="0"/>
                <a:cs typeface="Times New Roman" pitchFamily="18" charset="0"/>
              </a:rPr>
              <a:t>Schematic diagram of a model-based goal-based agent. It keeps track of the world state as well as a set of goals it is trying to achieve, and chooses an action that will (eventually) lead to the achievement of its goals.</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301527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5400"/>
            <a:ext cx="7772400" cy="533400"/>
          </a:xfrm>
        </p:spPr>
        <p:txBody>
          <a:bodyPr>
            <a:normAutofit/>
          </a:bodyPr>
          <a:lstStyle/>
          <a:p>
            <a:r>
              <a:rPr lang="en-IN" sz="2800" b="1" dirty="0">
                <a:latin typeface="Times New Roman" pitchFamily="18" charset="0"/>
                <a:cs typeface="Times New Roman" pitchFamily="18" charset="0"/>
              </a:rPr>
              <a:t>Utility-based agents</a:t>
            </a:r>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599" y="1828800"/>
            <a:ext cx="8915401"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17250" y="5562600"/>
            <a:ext cx="8501063" cy="1200329"/>
          </a:xfrm>
          <a:prstGeom prst="rect">
            <a:avLst/>
          </a:prstGeom>
        </p:spPr>
        <p:txBody>
          <a:bodyPr wrap="square">
            <a:spAutoFit/>
          </a:bodyPr>
          <a:lstStyle/>
          <a:p>
            <a:pPr algn="just"/>
            <a:r>
              <a:rPr lang="en-US" b="1" dirty="0">
                <a:latin typeface="Times New Roman" pitchFamily="18" charset="0"/>
                <a:cs typeface="Times New Roman" pitchFamily="18" charset="0"/>
              </a:rPr>
              <a:t>Fig 16 </a:t>
            </a:r>
            <a:r>
              <a:rPr lang="en-US" dirty="0">
                <a:latin typeface="Times New Roman" pitchFamily="18" charset="0"/>
                <a:cs typeface="Times New Roman" pitchFamily="18" charset="0"/>
              </a:rPr>
              <a:t>A model-based, utility-based agent. It uses a model of the world, along with a utility function that measures its preferences among states of the world. Then it chooses the action that leads to the best expected utility, where expected utility is computed by averaging over all possible outcome states, weighted by the probability of the outcome.</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20292671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219200"/>
            <a:ext cx="7772400" cy="579438"/>
          </a:xfrm>
        </p:spPr>
        <p:txBody>
          <a:bodyPr>
            <a:normAutofit/>
          </a:bodyPr>
          <a:lstStyle/>
          <a:p>
            <a:r>
              <a:rPr lang="en-IN" b="1" dirty="0">
                <a:latin typeface="Times New Roman" pitchFamily="18" charset="0"/>
                <a:cs typeface="Times New Roman" pitchFamily="18" charset="0"/>
              </a:rPr>
              <a:t>Learning agents</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04800" y="1828800"/>
            <a:ext cx="86106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76600" y="6248400"/>
            <a:ext cx="3230436" cy="369332"/>
          </a:xfrm>
          <a:prstGeom prst="rect">
            <a:avLst/>
          </a:prstGeom>
          <a:noFill/>
        </p:spPr>
        <p:txBody>
          <a:bodyPr wrap="none" rtlCol="0">
            <a:spAutoFit/>
          </a:bodyPr>
          <a:lstStyle/>
          <a:p>
            <a:r>
              <a:rPr lang="en-IN" b="1" dirty="0">
                <a:latin typeface="Times New Roman" pitchFamily="18" charset="0"/>
                <a:cs typeface="Times New Roman" pitchFamily="18" charset="0"/>
              </a:rPr>
              <a:t>Fig 17. </a:t>
            </a:r>
            <a:r>
              <a:rPr lang="en-IN" dirty="0">
                <a:latin typeface="Times New Roman" pitchFamily="18" charset="0"/>
                <a:cs typeface="Times New Roman" pitchFamily="18" charset="0"/>
              </a:rPr>
              <a:t>A general learning agent.</a:t>
            </a:r>
          </a:p>
        </p:txBody>
      </p:sp>
    </p:spTree>
    <p:extLst>
      <p:ext uri="{BB962C8B-B14F-4D97-AF65-F5344CB8AC3E}">
        <p14:creationId xmlns:p14="http://schemas.microsoft.com/office/powerpoint/2010/main" val="1197588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5351"/>
            <a:ext cx="8404589" cy="457201"/>
          </a:xfrm>
        </p:spPr>
        <p:txBody>
          <a:bodyPr>
            <a:normAutofit fontScale="90000"/>
          </a:bodyPr>
          <a:lstStyle/>
          <a:p>
            <a:r>
              <a:rPr lang="en-US" b="1" dirty="0">
                <a:solidFill>
                  <a:schemeClr val="bg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Artificial Intelligence &amp; Machine learning</a:t>
            </a:r>
            <a:endParaRPr lang="en-IN" dirty="0"/>
          </a:p>
        </p:txBody>
      </p:sp>
      <p:pic>
        <p:nvPicPr>
          <p:cNvPr id="1030" name="Picture 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8200" y="2133600"/>
            <a:ext cx="7295123"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799" y="3102042"/>
            <a:ext cx="3823715" cy="2003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15"/>
          <p:cNvSpPr/>
          <p:nvPr/>
        </p:nvSpPr>
        <p:spPr>
          <a:xfrm>
            <a:off x="5180647" y="4103720"/>
            <a:ext cx="1217295" cy="605790"/>
          </a:xfrm>
          <a:prstGeom prst="ellipse">
            <a:avLst/>
          </a:prstGeom>
          <a:solidFill>
            <a:sysClr val="window" lastClr="FFFFFF"/>
          </a:solidFill>
          <a:ln w="25400" cap="flat" cmpd="sng" algn="ctr">
            <a:solidFill>
              <a:sysClr val="windowText" lastClr="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indent="144145" algn="ctr" hangingPunct="0">
              <a:lnSpc>
                <a:spcPts val="1200"/>
              </a:lnSpc>
              <a:spcAft>
                <a:spcPts val="0"/>
              </a:spcAft>
            </a:pPr>
            <a:r>
              <a:rPr lang="en-US" sz="1000">
                <a:effectLst/>
                <a:latin typeface="Times New Roman"/>
                <a:ea typeface="Times New Roman"/>
              </a:rPr>
              <a:t>Deep Learning</a:t>
            </a:r>
            <a:endParaRPr lang="en-IN" sz="1000">
              <a:effectLst/>
              <a:latin typeface="Times New Roman"/>
              <a:ea typeface="Times New Roman"/>
            </a:endParaRPr>
          </a:p>
        </p:txBody>
      </p:sp>
      <p:sp>
        <p:nvSpPr>
          <p:cNvPr id="9" name="TextBox 8"/>
          <p:cNvSpPr txBox="1"/>
          <p:nvPr/>
        </p:nvSpPr>
        <p:spPr>
          <a:xfrm>
            <a:off x="609600" y="6019800"/>
            <a:ext cx="8427179" cy="338554"/>
          </a:xfrm>
          <a:prstGeom prst="rect">
            <a:avLst/>
          </a:prstGeom>
          <a:noFill/>
        </p:spPr>
        <p:txBody>
          <a:bodyPr wrap="none" rtlCol="0">
            <a:spAutoFit/>
          </a:bodyPr>
          <a:lstStyle/>
          <a:p>
            <a:r>
              <a:rPr lang="en-US" sz="1600" b="1" dirty="0">
                <a:latin typeface="Times New Roman" pitchFamily="18" charset="0"/>
                <a:cs typeface="Times New Roman" pitchFamily="18" charset="0"/>
              </a:rPr>
              <a:t>Fig.1</a:t>
            </a:r>
            <a:r>
              <a:rPr lang="en-US" sz="1600" dirty="0">
                <a:latin typeface="Times New Roman" pitchFamily="18" charset="0"/>
                <a:cs typeface="Times New Roman" pitchFamily="18" charset="0"/>
              </a:rPr>
              <a:t> Description of  Artificial Intelligence (AI), Machine Learning (ML), and Deep Learning (DL) </a:t>
            </a:r>
            <a:endParaRPr lang="en-IN" sz="1600" dirty="0">
              <a:latin typeface="Times New Roman" pitchFamily="18" charset="0"/>
              <a:cs typeface="Times New Roman" pitchFamily="18" charset="0"/>
            </a:endParaRPr>
          </a:p>
        </p:txBody>
      </p:sp>
    </p:spTree>
    <p:extLst>
      <p:ext uri="{BB962C8B-B14F-4D97-AF65-F5344CB8AC3E}">
        <p14:creationId xmlns:p14="http://schemas.microsoft.com/office/powerpoint/2010/main" val="2962804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72381"/>
            <a:ext cx="7772400" cy="655638"/>
          </a:xfrm>
        </p:spPr>
        <p:txBody>
          <a:bodyPr>
            <a:normAutofit/>
          </a:bodyPr>
          <a:lstStyle/>
          <a:p>
            <a:r>
              <a:rPr lang="en-US" b="1" dirty="0">
                <a:solidFill>
                  <a:schemeClr val="bg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Machine Learning..</a:t>
            </a:r>
            <a:endParaRPr lang="en-IN" dirty="0"/>
          </a:p>
        </p:txBody>
      </p:sp>
      <p:sp>
        <p:nvSpPr>
          <p:cNvPr id="4" name="Content Placeholder 2"/>
          <p:cNvSpPr>
            <a:spLocks noGrp="1"/>
          </p:cNvSpPr>
          <p:nvPr>
            <p:ph idx="1"/>
          </p:nvPr>
        </p:nvSpPr>
        <p:spPr>
          <a:xfrm>
            <a:off x="27398" y="2022394"/>
            <a:ext cx="8534400" cy="5029200"/>
          </a:xfrm>
        </p:spPr>
        <p:txBody>
          <a:bodyPr/>
          <a:lstStyle/>
          <a:p>
            <a:pPr>
              <a:buFont typeface="Wingdings" pitchFamily="2" charset="2"/>
              <a:buChar char="v"/>
            </a:pPr>
            <a:r>
              <a:rPr lang="en-US" sz="2400" dirty="0">
                <a:latin typeface="Times New Roman" pitchFamily="18" charset="0"/>
                <a:cs typeface="Times New Roman" pitchFamily="18" charset="0"/>
              </a:rPr>
              <a:t>Machine Learning Models learn from Experience</a:t>
            </a:r>
          </a:p>
          <a:p>
            <a:pPr marL="0" indent="0">
              <a:buNone/>
            </a:pPr>
            <a:r>
              <a:rPr lang="en-US" dirty="0"/>
              <a:t>	</a:t>
            </a:r>
          </a:p>
          <a:p>
            <a:pPr marL="0" indent="0">
              <a:buNone/>
            </a:pPr>
            <a:r>
              <a:rPr lang="en-US" dirty="0"/>
              <a:t>		</a:t>
            </a:r>
            <a:r>
              <a:rPr lang="en-US" sz="2400" dirty="0">
                <a:latin typeface="Times New Roman" pitchFamily="18" charset="0"/>
                <a:cs typeface="Times New Roman" pitchFamily="18" charset="0"/>
              </a:rPr>
              <a:t>Audio Signal 				Output Text</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3433864"/>
            <a:ext cx="1676400"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6096000" y="3428999"/>
            <a:ext cx="2590800" cy="2215991"/>
          </a:xfrm>
          <a:prstGeom prst="rect">
            <a:avLst/>
          </a:prstGeom>
        </p:spPr>
        <p:txBody>
          <a:bodyPr wrap="square">
            <a:spAutoFit/>
          </a:bodyPr>
          <a:lstStyle/>
          <a:p>
            <a:endParaRPr lang="en-US" dirty="0"/>
          </a:p>
          <a:p>
            <a:r>
              <a:rPr lang="en-US" sz="2400" dirty="0">
                <a:latin typeface="Times New Roman" pitchFamily="18" charset="0"/>
                <a:cs typeface="Times New Roman" pitchFamily="18" charset="0"/>
              </a:rPr>
              <a:t>How do I get  to Ann Arbor?</a:t>
            </a:r>
          </a:p>
          <a:p>
            <a:r>
              <a:rPr lang="en-US" sz="2400" dirty="0">
                <a:latin typeface="Times New Roman" pitchFamily="18" charset="0"/>
                <a:cs typeface="Times New Roman" pitchFamily="18" charset="0"/>
              </a:rPr>
              <a:t>Hello!</a:t>
            </a:r>
          </a:p>
          <a:p>
            <a:r>
              <a:rPr lang="en-US" sz="2400" dirty="0">
                <a:latin typeface="Times New Roman" pitchFamily="18" charset="0"/>
                <a:cs typeface="Times New Roman" pitchFamily="18" charset="0"/>
              </a:rPr>
              <a:t>Please order me a Pizza.</a:t>
            </a:r>
          </a:p>
        </p:txBody>
      </p:sp>
    </p:spTree>
    <p:extLst>
      <p:ext uri="{BB962C8B-B14F-4D97-AF65-F5344CB8AC3E}">
        <p14:creationId xmlns:p14="http://schemas.microsoft.com/office/powerpoint/2010/main" val="4152489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371600"/>
            <a:ext cx="7772400" cy="655638"/>
          </a:xfrm>
        </p:spPr>
        <p:txBody>
          <a:bodyPr>
            <a:normAutofit/>
          </a:bodyPr>
          <a:lstStyle/>
          <a:p>
            <a:r>
              <a:rPr lang="en-US" b="1" dirty="0">
                <a:solidFill>
                  <a:schemeClr val="bg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Types of Machine Learning</a:t>
            </a:r>
            <a:endParaRPr lang="en-IN" dirty="0"/>
          </a:p>
        </p:txBody>
      </p:sp>
      <p:sp>
        <p:nvSpPr>
          <p:cNvPr id="3" name="Content Placeholder 2"/>
          <p:cNvSpPr>
            <a:spLocks noGrp="1"/>
          </p:cNvSpPr>
          <p:nvPr>
            <p:ph idx="1"/>
          </p:nvPr>
        </p:nvSpPr>
        <p:spPr>
          <a:xfrm>
            <a:off x="304800" y="2062341"/>
            <a:ext cx="8534400" cy="4572000"/>
          </a:xfrm>
        </p:spPr>
        <p:txBody>
          <a:bodyPr/>
          <a:lstStyle/>
          <a:p>
            <a:pPr>
              <a:buFont typeface="Wingdings" pitchFamily="2" charset="2"/>
              <a:buChar char="v"/>
            </a:pPr>
            <a:r>
              <a:rPr lang="en-US" sz="2800" dirty="0">
                <a:latin typeface="Times New Roman" pitchFamily="18" charset="0"/>
                <a:cs typeface="Times New Roman" pitchFamily="18" charset="0"/>
              </a:rPr>
              <a:t>Supervised Learning</a:t>
            </a:r>
          </a:p>
          <a:p>
            <a:pPr>
              <a:buFont typeface="Wingdings" pitchFamily="2" charset="2"/>
              <a:buChar char="v"/>
            </a:pPr>
            <a:r>
              <a:rPr lang="en-US" sz="2800" dirty="0">
                <a:latin typeface="Times New Roman" pitchFamily="18" charset="0"/>
                <a:cs typeface="Times New Roman" pitchFamily="18" charset="0"/>
              </a:rPr>
              <a:t>Unsupervised Learning</a:t>
            </a:r>
          </a:p>
          <a:p>
            <a:pPr>
              <a:buFont typeface="Wingdings" pitchFamily="2" charset="2"/>
              <a:buChar char="v"/>
            </a:pPr>
            <a:r>
              <a:rPr lang="en-US" sz="2800" dirty="0">
                <a:latin typeface="Times New Roman" pitchFamily="18" charset="0"/>
                <a:cs typeface="Times New Roman" pitchFamily="18" charset="0"/>
              </a:rPr>
              <a:t>Semi Supervised Learning</a:t>
            </a:r>
          </a:p>
          <a:p>
            <a:pPr>
              <a:buFont typeface="Wingdings" pitchFamily="2" charset="2"/>
              <a:buChar char="v"/>
            </a:pPr>
            <a:r>
              <a:rPr lang="en-US" sz="2800" dirty="0">
                <a:latin typeface="Times New Roman" pitchFamily="18" charset="0"/>
                <a:cs typeface="Times New Roman" pitchFamily="18" charset="0"/>
              </a:rPr>
              <a:t>Reinforcement Learning</a:t>
            </a:r>
          </a:p>
          <a:p>
            <a:endParaRPr lang="en-IN" dirty="0"/>
          </a:p>
        </p:txBody>
      </p:sp>
    </p:spTree>
    <p:extLst>
      <p:ext uri="{BB962C8B-B14F-4D97-AF65-F5344CB8AC3E}">
        <p14:creationId xmlns:p14="http://schemas.microsoft.com/office/powerpoint/2010/main" val="1532555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329" y="1355417"/>
            <a:ext cx="7772400" cy="579438"/>
          </a:xfrm>
        </p:spPr>
        <p:txBody>
          <a:bodyPr>
            <a:normAutofit/>
          </a:bodyPr>
          <a:lstStyle/>
          <a:p>
            <a:r>
              <a:rPr lang="en-US" b="1" dirty="0">
                <a:solidFill>
                  <a:schemeClr val="bg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Supervised Learning</a:t>
            </a:r>
            <a:endParaRPr lang="en-IN" dirty="0"/>
          </a:p>
        </p:txBody>
      </p:sp>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2014468"/>
            <a:ext cx="8201058"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209800" y="6129268"/>
            <a:ext cx="3781805" cy="369332"/>
          </a:xfrm>
          <a:prstGeom prst="rect">
            <a:avLst/>
          </a:prstGeom>
          <a:noFill/>
        </p:spPr>
        <p:txBody>
          <a:bodyPr wrap="none" rtlCol="0">
            <a:spAutoFit/>
          </a:bodyPr>
          <a:lstStyle/>
          <a:p>
            <a:pPr algn="ctr"/>
            <a:r>
              <a:rPr lang="en-US" b="1" dirty="0">
                <a:latin typeface="Times New Roman" pitchFamily="18" charset="0"/>
                <a:cs typeface="Times New Roman" pitchFamily="18" charset="0"/>
              </a:rPr>
              <a:t>Fig.2 </a:t>
            </a:r>
            <a:r>
              <a:rPr lang="en-US" dirty="0">
                <a:latin typeface="Times New Roman" pitchFamily="18" charset="0"/>
                <a:cs typeface="Times New Roman" pitchFamily="18" charset="0"/>
              </a:rPr>
              <a:t>– concept of supervised learning </a:t>
            </a:r>
            <a:endParaRPr lang="en-IN" dirty="0">
              <a:latin typeface="Times New Roman" pitchFamily="18" charset="0"/>
              <a:cs typeface="Times New Roman" pitchFamily="18" charset="0"/>
            </a:endParaRPr>
          </a:p>
        </p:txBody>
      </p:sp>
    </p:spTree>
    <p:extLst>
      <p:ext uri="{BB962C8B-B14F-4D97-AF65-F5344CB8AC3E}">
        <p14:creationId xmlns:p14="http://schemas.microsoft.com/office/powerpoint/2010/main" val="30770425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4188</TotalTime>
  <Words>4363</Words>
  <Application>Microsoft Office PowerPoint</Application>
  <PresentationFormat>On-screen Show (4:3)</PresentationFormat>
  <Paragraphs>248</Paragraphs>
  <Slides>58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Arial</vt:lpstr>
      <vt:lpstr>Calibri</vt:lpstr>
      <vt:lpstr>Calibri Light</vt:lpstr>
      <vt:lpstr>Cambria</vt:lpstr>
      <vt:lpstr>Times New Roman</vt:lpstr>
      <vt:lpstr>Wingdings</vt:lpstr>
      <vt:lpstr>Office Theme</vt:lpstr>
      <vt:lpstr>Artificial Intelligence (AI) </vt:lpstr>
      <vt:lpstr> Module-1 and Module-2 </vt:lpstr>
      <vt:lpstr>PowerPoint Presentation</vt:lpstr>
      <vt:lpstr>Module-5 </vt:lpstr>
      <vt:lpstr>Artificial Intelligence &amp; Machine learning</vt:lpstr>
      <vt:lpstr>Artificial Intelligence &amp; Machine learning</vt:lpstr>
      <vt:lpstr>Machine Learning..</vt:lpstr>
      <vt:lpstr>Types of Machine Learning</vt:lpstr>
      <vt:lpstr>Supervised Learning</vt:lpstr>
      <vt:lpstr>Unsupervised Learning</vt:lpstr>
      <vt:lpstr>Semi-Supervised Learning</vt:lpstr>
      <vt:lpstr>Reinforcement Learning</vt:lpstr>
      <vt:lpstr>Module-1: What is AI? </vt:lpstr>
      <vt:lpstr>Acting humanly: The Turing Test approach</vt:lpstr>
      <vt:lpstr>Acting humanly: The Turing Test approach</vt:lpstr>
      <vt:lpstr>Thinking humanly: The cognitive modeling approach</vt:lpstr>
      <vt:lpstr>Thinking humanly: The cognitive modeling approach</vt:lpstr>
      <vt:lpstr>Thinking rationally: The “laws of thought” approach</vt:lpstr>
      <vt:lpstr>Acting rationally: The rational agent approach</vt:lpstr>
      <vt:lpstr>The History of artificial intelligence </vt:lpstr>
      <vt:lpstr>The History of artificial intelligence </vt:lpstr>
      <vt:lpstr>The History of artificial intelligence </vt:lpstr>
      <vt:lpstr>The History of artificial intelligence </vt:lpstr>
      <vt:lpstr>The History of artificial intelligence </vt:lpstr>
      <vt:lpstr>PowerPoint Presentation</vt:lpstr>
      <vt:lpstr>PowerPoint Presentation</vt:lpstr>
      <vt:lpstr>THE FOUNDATIONS OF ARTIFICIAL INTELLIGENCE</vt:lpstr>
      <vt:lpstr>Philosophy</vt:lpstr>
      <vt:lpstr>Mathematics</vt:lpstr>
      <vt:lpstr>Economics</vt:lpstr>
      <vt:lpstr>Neuroscience</vt:lpstr>
      <vt:lpstr>Neuroscience</vt:lpstr>
      <vt:lpstr>Psychology and Computer Engineering </vt:lpstr>
      <vt:lpstr>PowerPoint Presentation</vt:lpstr>
      <vt:lpstr>Control Theory and Cybernetics</vt:lpstr>
      <vt:lpstr>Linguistics</vt:lpstr>
      <vt:lpstr>THE FOUNDATIONS OF ARTIFICIAL INTELLIGENCE</vt:lpstr>
      <vt:lpstr>Module-1 Intelligent Agents </vt:lpstr>
      <vt:lpstr>1.1 Agents and Environments Contd.. </vt:lpstr>
      <vt:lpstr>1.1 Agents and Environments Contd.. </vt:lpstr>
      <vt:lpstr>1.2 Good Behaviour : Concept of Rationality </vt:lpstr>
      <vt:lpstr>1.2 Good Behaviour : Concept of Rationality Contd.. </vt:lpstr>
      <vt:lpstr>1.3 Nature of Environments</vt:lpstr>
      <vt:lpstr>1.3.2 Properties of task environments</vt:lpstr>
      <vt:lpstr>1.3.2 Properties of task environments Contd.. </vt:lpstr>
      <vt:lpstr>1.3.2 Properties of task environments Contd.. </vt:lpstr>
      <vt:lpstr>1.3.2 Properties of task environments Contd.. </vt:lpstr>
      <vt:lpstr>1.3.2 Properties of task environments Contd.. </vt:lpstr>
      <vt:lpstr>1.3.2 Properties of task environments Contd.. </vt:lpstr>
      <vt:lpstr>1.3.2 Properties of task environments Contd.. </vt:lpstr>
      <vt:lpstr>1.3.2 Properties of task environments Contd.. </vt:lpstr>
      <vt:lpstr>THE STRUCTURE OF AGENTS</vt:lpstr>
      <vt:lpstr>The Structure of Agents Contd.. </vt:lpstr>
      <vt:lpstr>Simple reflex agent</vt:lpstr>
      <vt:lpstr>Model-Based Reflex Agent </vt:lpstr>
      <vt:lpstr>Goal-based agents</vt:lpstr>
      <vt:lpstr>Utility-based agents</vt:lpstr>
      <vt:lpstr>Learning agents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AI and ML</dc:title>
  <dc:creator>Apoorva S M</dc:creator>
  <cp:lastModifiedBy>APOORVA SM</cp:lastModifiedBy>
  <cp:revision>160</cp:revision>
  <dcterms:created xsi:type="dcterms:W3CDTF">2006-08-16T00:00:00Z</dcterms:created>
  <dcterms:modified xsi:type="dcterms:W3CDTF">2026-02-24T05:23:14Z</dcterms:modified>
</cp:coreProperties>
</file>