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70" r:id="rId3"/>
    <p:sldId id="272" r:id="rId4"/>
    <p:sldId id="273" r:id="rId5"/>
    <p:sldId id="271" r:id="rId6"/>
    <p:sldId id="274" r:id="rId7"/>
    <p:sldId id="275" r:id="rId8"/>
    <p:sldId id="277" r:id="rId9"/>
    <p:sldId id="276"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306" r:id="rId39"/>
    <p:sldId id="307" r:id="rId40"/>
    <p:sldId id="308" r:id="rId41"/>
    <p:sldId id="309" r:id="rId42"/>
    <p:sldId id="310" r:id="rId43"/>
    <p:sldId id="311" r:id="rId44"/>
    <p:sldId id="312" r:id="rId45"/>
    <p:sldId id="313" r:id="rId46"/>
    <p:sldId id="314" r:id="rId47"/>
    <p:sldId id="315" r:id="rId48"/>
    <p:sldId id="316" r:id="rId49"/>
    <p:sldId id="317" r:id="rId50"/>
    <p:sldId id="318" r:id="rId51"/>
    <p:sldId id="319" r:id="rId52"/>
    <p:sldId id="320" r:id="rId53"/>
    <p:sldId id="321" r:id="rId54"/>
    <p:sldId id="322" r:id="rId55"/>
    <p:sldId id="323" r:id="rId56"/>
    <p:sldId id="324" r:id="rId57"/>
    <p:sldId id="325" r:id="rId58"/>
    <p:sldId id="326" r:id="rId59"/>
    <p:sldId id="327" r:id="rId60"/>
    <p:sldId id="328" r:id="rId61"/>
    <p:sldId id="329" r:id="rId6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0" autoAdjust="0"/>
    <p:restoredTop sz="94602" autoAdjust="0"/>
  </p:normalViewPr>
  <p:slideViewPr>
    <p:cSldViewPr>
      <p:cViewPr varScale="1">
        <p:scale>
          <a:sx n="62" d="100"/>
          <a:sy n="62" d="100"/>
        </p:scale>
        <p:origin x="1400" y="56"/>
      </p:cViewPr>
      <p:guideLst>
        <p:guide orient="horz" pos="2160"/>
        <p:guide pos="2880"/>
      </p:guideLst>
    </p:cSldViewPr>
  </p:slideViewPr>
  <p:outlineViewPr>
    <p:cViewPr>
      <p:scale>
        <a:sx n="33" d="100"/>
        <a:sy n="33" d="100"/>
      </p:scale>
      <p:origin x="0" y="64588"/>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355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180524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893470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pic>
        <p:nvPicPr>
          <p:cNvPr id="8" name="Picture 7">
            <a:extLst>
              <a:ext uri="{FF2B5EF4-FFF2-40B4-BE49-F238E27FC236}">
                <a16:creationId xmlns:a16="http://schemas.microsoft.com/office/drawing/2014/main" id="{595BE466-95BA-4D17-815C-84AE6B48885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8419"/>
            <a:ext cx="8058150" cy="1170781"/>
          </a:xfrm>
          <a:prstGeom prst="rect">
            <a:avLst/>
          </a:prstGeom>
        </p:spPr>
      </p:pic>
    </p:spTree>
    <p:extLst>
      <p:ext uri="{BB962C8B-B14F-4D97-AF65-F5344CB8AC3E}">
        <p14:creationId xmlns:p14="http://schemas.microsoft.com/office/powerpoint/2010/main" val="3943482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9291853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244388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4157610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1208262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946591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025893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2/23/2026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912745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2/23/2026</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extLst>
      <p:ext uri="{BB962C8B-B14F-4D97-AF65-F5344CB8AC3E}">
        <p14:creationId xmlns:p14="http://schemas.microsoft.com/office/powerpoint/2010/main" val="2917999657"/>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57071"/>
            <a:ext cx="7772400" cy="2387600"/>
          </a:xfrm>
        </p:spPr>
        <p:txBody>
          <a:bodyPr>
            <a:normAutofit/>
          </a:bodyPr>
          <a:lstStyle/>
          <a:p>
            <a:r>
              <a:rPr lang="en-US" sz="3200" b="1" dirty="0">
                <a:latin typeface="Times New Roman" pitchFamily="18" charset="0"/>
                <a:cs typeface="Times New Roman" pitchFamily="18" charset="0"/>
              </a:rPr>
              <a:t>Artificial Intelligence</a:t>
            </a:r>
            <a:endParaRPr lang="en-IN" sz="3200" b="1" dirty="0">
              <a:latin typeface="Times New Roman" pitchFamily="18" charset="0"/>
              <a:cs typeface="Times New Roman" pitchFamily="18" charset="0"/>
            </a:endParaRPr>
          </a:p>
        </p:txBody>
      </p:sp>
      <p:sp>
        <p:nvSpPr>
          <p:cNvPr id="3" name="Subtitle 2"/>
          <p:cNvSpPr>
            <a:spLocks noGrp="1"/>
          </p:cNvSpPr>
          <p:nvPr>
            <p:ph type="subTitle" idx="1"/>
          </p:nvPr>
        </p:nvSpPr>
        <p:spPr>
          <a:xfrm>
            <a:off x="1143000" y="3222404"/>
            <a:ext cx="6858000" cy="1655762"/>
          </a:xfrm>
        </p:spPr>
        <p:txBody>
          <a:bodyPr>
            <a:normAutofit/>
          </a:bodyPr>
          <a:lstStyle/>
          <a:p>
            <a:r>
              <a:rPr lang="en-US" b="1" dirty="0">
                <a:latin typeface="Times New Roman" pitchFamily="18" charset="0"/>
                <a:cs typeface="Times New Roman" pitchFamily="18" charset="0"/>
              </a:rPr>
              <a:t>Module-2</a:t>
            </a:r>
            <a:endParaRPr lang="en-IN" b="1" dirty="0">
              <a:latin typeface="Times New Roman" pitchFamily="18" charset="0"/>
              <a:cs typeface="Times New Roman" pitchFamily="18" charset="0"/>
            </a:endParaRPr>
          </a:p>
        </p:txBody>
      </p:sp>
      <p:sp>
        <p:nvSpPr>
          <p:cNvPr id="4" name="TextBox 3"/>
          <p:cNvSpPr txBox="1"/>
          <p:nvPr/>
        </p:nvSpPr>
        <p:spPr>
          <a:xfrm>
            <a:off x="4454702" y="4800600"/>
            <a:ext cx="4562475" cy="1200329"/>
          </a:xfrm>
          <a:prstGeom prst="rect">
            <a:avLst/>
          </a:prstGeom>
          <a:ln/>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b="1" dirty="0">
                <a:latin typeface="Cambria" panose="02040503050406030204" pitchFamily="18" charset="0"/>
                <a:ea typeface="Cambria" panose="02040503050406030204" pitchFamily="18" charset="0"/>
              </a:rPr>
              <a:t>Ms. Apoorva S M</a:t>
            </a:r>
          </a:p>
          <a:p>
            <a:pPr algn="ctr"/>
            <a:r>
              <a:rPr lang="en-US" b="1" dirty="0">
                <a:latin typeface="Cambria" panose="02040503050406030204" pitchFamily="18" charset="0"/>
                <a:ea typeface="Cambria" panose="02040503050406030204" pitchFamily="18" charset="0"/>
              </a:rPr>
              <a:t>Assistant Professor</a:t>
            </a:r>
          </a:p>
          <a:p>
            <a:pPr algn="ctr"/>
            <a:r>
              <a:rPr lang="en-US" b="1" dirty="0">
                <a:latin typeface="Cambria" panose="02040503050406030204" pitchFamily="18" charset="0"/>
                <a:ea typeface="Cambria" panose="02040503050406030204" pitchFamily="18" charset="0"/>
              </a:rPr>
              <a:t>Dept. of CSE (AI &amp; ML)</a:t>
            </a:r>
          </a:p>
          <a:p>
            <a:pPr algn="ctr"/>
            <a:r>
              <a:rPr lang="en-US" b="1" dirty="0">
                <a:latin typeface="Cambria" panose="02040503050406030204" pitchFamily="18" charset="0"/>
                <a:ea typeface="Cambria" panose="02040503050406030204" pitchFamily="18" charset="0"/>
              </a:rPr>
              <a:t>ATMECE, Mysuru</a:t>
            </a:r>
          </a:p>
        </p:txBody>
      </p:sp>
    </p:spTree>
    <p:extLst>
      <p:ext uri="{BB962C8B-B14F-4D97-AF65-F5344CB8AC3E}">
        <p14:creationId xmlns:p14="http://schemas.microsoft.com/office/powerpoint/2010/main" val="206330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5400"/>
            <a:ext cx="8610600" cy="5638800"/>
          </a:xfrm>
        </p:spPr>
        <p:txBody>
          <a:bodyPr>
            <a:normAutofit fontScale="85000" lnSpcReduction="20000"/>
          </a:bodyPr>
          <a:lstStyle/>
          <a:p>
            <a:pPr algn="just"/>
            <a:r>
              <a:rPr lang="en-US" dirty="0">
                <a:latin typeface="Times New Roman" pitchFamily="18" charset="0"/>
                <a:cs typeface="Times New Roman" pitchFamily="18" charset="0"/>
              </a:rPr>
              <a:t>Assume that the cost of a path can be described as the guns of the costs of the individual actions along the path 3 . The step cost of taking action a in state s to reach state s' is denoted by e(s, a, s'). </a:t>
            </a:r>
          </a:p>
          <a:p>
            <a:pPr algn="just"/>
            <a:r>
              <a:rPr lang="en-US" dirty="0">
                <a:latin typeface="Times New Roman" pitchFamily="18" charset="0"/>
                <a:cs typeface="Times New Roman" pitchFamily="18" charset="0"/>
              </a:rPr>
              <a:t>The step costs for Romania are shown in Figure 3.2 as route distances.</a:t>
            </a:r>
          </a:p>
          <a:p>
            <a:pPr algn="just"/>
            <a:r>
              <a:rPr lang="en-US" dirty="0">
                <a:latin typeface="Times New Roman" pitchFamily="18" charset="0"/>
                <a:cs typeface="Times New Roman" pitchFamily="18" charset="0"/>
              </a:rPr>
              <a:t>Formulating problems.</a:t>
            </a:r>
          </a:p>
          <a:p>
            <a:pPr algn="just"/>
            <a:r>
              <a:rPr lang="en-US" dirty="0">
                <a:latin typeface="Times New Roman" pitchFamily="18" charset="0"/>
                <a:cs typeface="Times New Roman" pitchFamily="18" charset="0"/>
              </a:rPr>
              <a:t>A formulation of the problem of getting to Bucharest in terms of the initial state, actions, transition model, goal test, and path cost. This formulation seems reasonable, but it is still a model—an abstract mathematical description—and not the real thing. Compare the simple state description we have chosen, In(Arad), where the state of the world includes so many things: the traveling companions, the current radio program, </a:t>
            </a:r>
          </a:p>
          <a:p>
            <a:pPr algn="just"/>
            <a:r>
              <a:rPr lang="en-US" dirty="0">
                <a:latin typeface="Times New Roman" pitchFamily="18" charset="0"/>
                <a:cs typeface="Times New Roman" pitchFamily="18" charset="0"/>
              </a:rPr>
              <a:t>The scenery out of the window, the proximity of law enforcement officers, the distance to the next rest stop, the condition of the road, the weather, and so on. All these considerations are left out of our state descriptions because they are irrelevant to the problem of finding a route to Bucharest.</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389696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4281" y="1295400"/>
            <a:ext cx="8735438" cy="5638800"/>
          </a:xfrm>
        </p:spPr>
        <p:txBody>
          <a:bodyPr>
            <a:normAutofit fontScale="85000" lnSpcReduction="20000"/>
          </a:bodyPr>
          <a:lstStyle/>
          <a:p>
            <a:pPr algn="just"/>
            <a:r>
              <a:rPr lang="en-US" dirty="0">
                <a:latin typeface="Times New Roman" pitchFamily="18" charset="0"/>
                <a:cs typeface="Times New Roman" pitchFamily="18" charset="0"/>
              </a:rPr>
              <a:t>Now consider a solution to the abstract problem: for example. The path from Arad to Sibiu to </a:t>
            </a:r>
            <a:r>
              <a:rPr lang="en-US" dirty="0" err="1">
                <a:latin typeface="Times New Roman" pitchFamily="18" charset="0"/>
                <a:cs typeface="Times New Roman" pitchFamily="18" charset="0"/>
              </a:rPr>
              <a:t>Rimnicu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Vilcea</a:t>
            </a:r>
            <a:r>
              <a:rPr lang="en-US" dirty="0">
                <a:latin typeface="Times New Roman" pitchFamily="18" charset="0"/>
                <a:cs typeface="Times New Roman" pitchFamily="18" charset="0"/>
              </a:rPr>
              <a:t> to Pitesti to Bucharest. This abstract solution corresponds to a large number of more detailed paths. For example, we could drive with the radio on between Sibiu and </a:t>
            </a:r>
            <a:r>
              <a:rPr lang="en-US" dirty="0" err="1">
                <a:latin typeface="Times New Roman" pitchFamily="18" charset="0"/>
                <a:cs typeface="Times New Roman" pitchFamily="18" charset="0"/>
              </a:rPr>
              <a:t>Rimnicu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Vilcea</a:t>
            </a:r>
            <a:r>
              <a:rPr lang="en-US" dirty="0">
                <a:latin typeface="Times New Roman" pitchFamily="18" charset="0"/>
                <a:cs typeface="Times New Roman" pitchFamily="18" charset="0"/>
              </a:rPr>
              <a:t>, and then switch it off for the rest of the trip.</a:t>
            </a:r>
          </a:p>
          <a:p>
            <a:pPr algn="just"/>
            <a:r>
              <a:rPr lang="en-US" dirty="0">
                <a:latin typeface="Times New Roman" pitchFamily="18" charset="0"/>
                <a:cs typeface="Times New Roman" pitchFamily="18" charset="0"/>
              </a:rPr>
              <a:t>The abstraction is valid if we can expand any abstract solution into a solution in the more detailed world; a sufficient condition is that for every detailed state that is "in Arad." there is a detailed path to some state that is "in Sibiu," and so on.</a:t>
            </a:r>
          </a:p>
          <a:p>
            <a:pPr algn="just"/>
            <a:r>
              <a:rPr lang="en-US" dirty="0">
                <a:latin typeface="Times New Roman" pitchFamily="18" charset="0"/>
                <a:cs typeface="Times New Roman" pitchFamily="18" charset="0"/>
              </a:rPr>
              <a:t>The abstraction is useful if carrying out each of the actions in the solution is easier than the original problem; in this case they are easy enough that they can be carried out without further search or planning by an average driving agent.</a:t>
            </a:r>
          </a:p>
          <a:p>
            <a:pPr algn="just"/>
            <a:r>
              <a:rPr lang="en-US" dirty="0">
                <a:latin typeface="Times New Roman" pitchFamily="18" charset="0"/>
                <a:cs typeface="Times New Roman" pitchFamily="18" charset="0"/>
              </a:rPr>
              <a:t> The choice of a good abstraction thus involves removing as much detail as possible while retaining validity and ensuring that the abstract actions are easy to carry out. Were it not for the ability to construct useful abstractions, intelligent agents would be completely swamped by the real world.</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028150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6162" y="1600200"/>
            <a:ext cx="8583038" cy="5029200"/>
          </a:xfrm>
        </p:spPr>
        <p:txBody>
          <a:bodyPr/>
          <a:lstStyle/>
          <a:p>
            <a:pPr algn="just"/>
            <a:r>
              <a:rPr lang="en-US" dirty="0">
                <a:latin typeface="Times New Roman" pitchFamily="18" charset="0"/>
                <a:cs typeface="Times New Roman" pitchFamily="18" charset="0"/>
              </a:rPr>
              <a:t>A toy problem is intended to illustrate or exercise various problem-solving methods. </a:t>
            </a:r>
          </a:p>
          <a:p>
            <a:pPr algn="just"/>
            <a:r>
              <a:rPr lang="en-US" dirty="0">
                <a:latin typeface="Times New Roman" pitchFamily="18" charset="0"/>
                <a:cs typeface="Times New Roman" pitchFamily="18" charset="0"/>
              </a:rPr>
              <a:t>It can be given a concise, exact description and hence is usable by different researchers to compare the performance of algorithms. </a:t>
            </a:r>
          </a:p>
          <a:p>
            <a:pPr algn="just"/>
            <a:r>
              <a:rPr lang="en-US" dirty="0">
                <a:latin typeface="Times New Roman" pitchFamily="18" charset="0"/>
                <a:cs typeface="Times New Roman" pitchFamily="18" charset="0"/>
              </a:rPr>
              <a:t>A real-world problem is one whose solutions people actually care about. Such problems tend not to have a single agreed-upon description, but we can give the general </a:t>
            </a:r>
            <a:r>
              <a:rPr lang="en-US" dirty="0" err="1">
                <a:latin typeface="Times New Roman" pitchFamily="18" charset="0"/>
                <a:cs typeface="Times New Roman" pitchFamily="18" charset="0"/>
              </a:rPr>
              <a:t>flavour</a:t>
            </a:r>
            <a:r>
              <a:rPr lang="en-US" dirty="0">
                <a:latin typeface="Times New Roman" pitchFamily="18" charset="0"/>
                <a:cs typeface="Times New Roman" pitchFamily="18" charset="0"/>
              </a:rPr>
              <a:t> of their formulations.</a:t>
            </a:r>
            <a:endParaRPr lang="en-IN" dirty="0">
              <a:latin typeface="Times New Roman" pitchFamily="18" charset="0"/>
              <a:cs typeface="Times New Roman" pitchFamily="18" charset="0"/>
            </a:endParaRPr>
          </a:p>
        </p:txBody>
      </p:sp>
      <p:sp>
        <p:nvSpPr>
          <p:cNvPr id="5" name="Rectangle 4"/>
          <p:cNvSpPr/>
          <p:nvPr/>
        </p:nvSpPr>
        <p:spPr>
          <a:xfrm>
            <a:off x="256162" y="1229200"/>
            <a:ext cx="8458200" cy="400110"/>
          </a:xfrm>
          <a:prstGeom prst="rect">
            <a:avLst/>
          </a:prstGeom>
        </p:spPr>
        <p:txBody>
          <a:bodyPr wrap="square">
            <a:spAutoFit/>
          </a:bodyPr>
          <a:lstStyle/>
          <a:p>
            <a:r>
              <a:rPr lang="en-IN" sz="2000" b="1" dirty="0">
                <a:latin typeface="Times New Roman" pitchFamily="18" charset="0"/>
                <a:cs typeface="Times New Roman" pitchFamily="18" charset="0"/>
              </a:rPr>
              <a:t>EXAMPLE PROBLEMS(Toy problems)</a:t>
            </a:r>
          </a:p>
        </p:txBody>
      </p:sp>
    </p:spTree>
    <p:extLst>
      <p:ext uri="{BB962C8B-B14F-4D97-AF65-F5344CB8AC3E}">
        <p14:creationId xmlns:p14="http://schemas.microsoft.com/office/powerpoint/2010/main" val="2765160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143000"/>
                <a:ext cx="8458200" cy="5486400"/>
              </a:xfrm>
            </p:spPr>
            <p:txBody>
              <a:bodyPr>
                <a:normAutofit/>
              </a:bodyPr>
              <a:lstStyle/>
              <a:p>
                <a:r>
                  <a:rPr lang="en-US" sz="2800" b="1" dirty="0">
                    <a:latin typeface="Times New Roman" pitchFamily="18" charset="0"/>
                    <a:cs typeface="Times New Roman" pitchFamily="18" charset="0"/>
                  </a:rPr>
                  <a:t>2.1. Vacuum world</a:t>
                </a:r>
              </a:p>
              <a:p>
                <a:pPr algn="just"/>
                <a:r>
                  <a:rPr lang="en-US" sz="2800" dirty="0">
                    <a:latin typeface="Times New Roman" pitchFamily="18" charset="0"/>
                    <a:cs typeface="Times New Roman" pitchFamily="18" charset="0"/>
                  </a:rPr>
                  <a:t>The State space for the vacuum world is shown in figure 3.3. Vacuum world problem can be formulated as a problem as follows:</a:t>
                </a:r>
              </a:p>
              <a:p>
                <a:pPr algn="just"/>
                <a:r>
                  <a:rPr lang="en-US" sz="2800" dirty="0">
                    <a:latin typeface="Times New Roman" pitchFamily="18" charset="0"/>
                    <a:cs typeface="Times New Roman" pitchFamily="18" charset="0"/>
                  </a:rPr>
                  <a:t>States: The state is determined by both the agent location and the dirt locations. The agent is in one of two locations, each of which might or might not contain dirt. Thus, there are </a:t>
                </a:r>
                <a14:m>
                  <m:oMath xmlns:m="http://schemas.openxmlformats.org/officeDocument/2006/math">
                    <m:r>
                      <a:rPr lang="en-US" sz="2800" i="1" dirty="0" smtClean="0">
                        <a:latin typeface="Cambria Math"/>
                      </a:rPr>
                      <m:t>2 × </m:t>
                    </m:r>
                    <m:sSup>
                      <m:sSupPr>
                        <m:ctrlPr>
                          <a:rPr lang="en-US" sz="2800" i="1" dirty="0" smtClean="0">
                            <a:latin typeface="Cambria Math" panose="02040503050406030204" pitchFamily="18" charset="0"/>
                          </a:rPr>
                        </m:ctrlPr>
                      </m:sSupPr>
                      <m:e>
                        <m:r>
                          <a:rPr lang="en-US" sz="2800" i="1" dirty="0" smtClean="0">
                            <a:latin typeface="Cambria Math"/>
                          </a:rPr>
                          <m:t>2</m:t>
                        </m:r>
                      </m:e>
                      <m:sup>
                        <m:r>
                          <a:rPr lang="en-US" sz="2800" i="1" dirty="0" smtClean="0">
                            <a:latin typeface="Cambria Math"/>
                          </a:rPr>
                          <m:t>2</m:t>
                        </m:r>
                      </m:sup>
                    </m:sSup>
                    <m:r>
                      <a:rPr lang="en-US" sz="2800" i="1" dirty="0" smtClean="0">
                        <a:latin typeface="Cambria Math"/>
                      </a:rPr>
                      <m:t> </m:t>
                    </m:r>
                  </m:oMath>
                </a14:m>
                <a:r>
                  <a:rPr lang="en-US" sz="2800" dirty="0">
                    <a:latin typeface="Times New Roman" pitchFamily="18" charset="0"/>
                    <a:cs typeface="Times New Roman" pitchFamily="18" charset="0"/>
                  </a:rPr>
                  <a:t>= 8 possible world states. A larger environment with n locations has </a:t>
                </a:r>
                <a14:m>
                  <m:oMath xmlns:m="http://schemas.openxmlformats.org/officeDocument/2006/math">
                    <m:r>
                      <a:rPr lang="en-US" sz="2800" i="1" dirty="0" smtClean="0">
                        <a:latin typeface="Cambria Math"/>
                      </a:rPr>
                      <m:t>𝑛</m:t>
                    </m:r>
                    <m:r>
                      <a:rPr lang="en-US" sz="2800" i="1" dirty="0" smtClean="0">
                        <a:latin typeface="Cambria Math"/>
                      </a:rPr>
                      <m:t> ×</m:t>
                    </m:r>
                    <m:sSup>
                      <m:sSupPr>
                        <m:ctrlPr>
                          <a:rPr lang="en-US" sz="2800" i="1" dirty="0" smtClean="0">
                            <a:latin typeface="Cambria Math" panose="02040503050406030204" pitchFamily="18" charset="0"/>
                          </a:rPr>
                        </m:ctrlPr>
                      </m:sSupPr>
                      <m:e>
                        <m:r>
                          <a:rPr lang="en-US" sz="2800" i="1" dirty="0" smtClean="0">
                            <a:latin typeface="Cambria Math"/>
                          </a:rPr>
                          <m:t>2</m:t>
                        </m:r>
                      </m:e>
                      <m:sup>
                        <m:r>
                          <a:rPr lang="en-US" sz="2800" i="1" dirty="0" smtClean="0">
                            <a:latin typeface="Cambria Math"/>
                          </a:rPr>
                          <m:t>𝑛</m:t>
                        </m:r>
                      </m:sup>
                    </m:sSup>
                    <m:r>
                      <a:rPr lang="en-US" sz="2800" i="1" dirty="0" smtClean="0">
                        <a:latin typeface="Cambria Math"/>
                      </a:rPr>
                      <m:t> </m:t>
                    </m:r>
                  </m:oMath>
                </a14:m>
                <a:r>
                  <a:rPr lang="en-US" sz="2800" dirty="0">
                    <a:latin typeface="Times New Roman" pitchFamily="18" charset="0"/>
                    <a:cs typeface="Times New Roman" pitchFamily="18" charset="0"/>
                  </a:rPr>
                  <a:t>states.</a:t>
                </a:r>
                <a:endParaRPr lang="en-IN" sz="2800"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sz="quarter" idx="1"/>
              </p:nvPr>
            </p:nvSpPr>
            <p:spPr>
              <a:xfrm>
                <a:off x="457200" y="1143000"/>
                <a:ext cx="8458200" cy="5486400"/>
              </a:xfrm>
              <a:blipFill rotWithShape="1">
                <a:blip r:embed="rId2"/>
                <a:stretch>
                  <a:fillRect l="-793" t="-1111" r="-2522"/>
                </a:stretch>
              </a:blipFill>
            </p:spPr>
            <p:txBody>
              <a:bodyPr/>
              <a:lstStyle/>
              <a:p>
                <a:r>
                  <a:rPr lang="en-IN">
                    <a:noFill/>
                  </a:rPr>
                  <a:t> </a:t>
                </a:r>
              </a:p>
            </p:txBody>
          </p:sp>
        </mc:Fallback>
      </mc:AlternateContent>
    </p:spTree>
    <p:extLst>
      <p:ext uri="{BB962C8B-B14F-4D97-AF65-F5344CB8AC3E}">
        <p14:creationId xmlns:p14="http://schemas.microsoft.com/office/powerpoint/2010/main" val="3976011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5400"/>
            <a:ext cx="8686800" cy="5410200"/>
          </a:xfrm>
        </p:spPr>
        <p:txBody>
          <a:bodyPr>
            <a:normAutofit lnSpcReduction="10000"/>
          </a:bodyPr>
          <a:lstStyle/>
          <a:p>
            <a:pPr algn="just"/>
            <a:r>
              <a:rPr lang="en-US" b="1" dirty="0">
                <a:latin typeface="Times New Roman" pitchFamily="18" charset="0"/>
                <a:cs typeface="Times New Roman" pitchFamily="18" charset="0"/>
              </a:rPr>
              <a:t>Initial state: </a:t>
            </a:r>
            <a:r>
              <a:rPr lang="en-US" dirty="0">
                <a:latin typeface="Times New Roman" pitchFamily="18" charset="0"/>
                <a:cs typeface="Times New Roman" pitchFamily="18" charset="0"/>
              </a:rPr>
              <a:t>Any state can be designated as the initial state.</a:t>
            </a:r>
          </a:p>
          <a:p>
            <a:pPr algn="just"/>
            <a:r>
              <a:rPr lang="en-US" b="1" dirty="0">
                <a:latin typeface="Times New Roman" pitchFamily="18" charset="0"/>
                <a:cs typeface="Times New Roman" pitchFamily="18" charset="0"/>
              </a:rPr>
              <a:t>Actions:</a:t>
            </a:r>
            <a:r>
              <a:rPr lang="en-US" dirty="0">
                <a:latin typeface="Times New Roman" pitchFamily="18" charset="0"/>
                <a:cs typeface="Times New Roman" pitchFamily="18" charset="0"/>
              </a:rPr>
              <a:t> In this simple environment, each state has just three actions: Left, Right, and Suck. Larger environments might also include Up and Down.</a:t>
            </a:r>
          </a:p>
          <a:p>
            <a:pPr algn="just"/>
            <a:r>
              <a:rPr lang="en-US" b="1" dirty="0">
                <a:latin typeface="Times New Roman" pitchFamily="18" charset="0"/>
                <a:cs typeface="Times New Roman" pitchFamily="18" charset="0"/>
              </a:rPr>
              <a:t>Transition model</a:t>
            </a:r>
            <a:r>
              <a:rPr lang="en-US" dirty="0">
                <a:latin typeface="Times New Roman" pitchFamily="18" charset="0"/>
                <a:cs typeface="Times New Roman" pitchFamily="18" charset="0"/>
              </a:rPr>
              <a:t>: The actions have their expected effects, except that moving Left in the left most square, moving Right in the right most square, and Sucking in a clean square have no effect. The complete state space is shown in Figure 3.3.</a:t>
            </a:r>
          </a:p>
          <a:p>
            <a:pPr algn="just"/>
            <a:r>
              <a:rPr lang="en-US" b="1" dirty="0">
                <a:latin typeface="Times New Roman" pitchFamily="18" charset="0"/>
                <a:cs typeface="Times New Roman" pitchFamily="18" charset="0"/>
              </a:rPr>
              <a:t>Goal test: </a:t>
            </a:r>
            <a:r>
              <a:rPr lang="en-US" dirty="0">
                <a:latin typeface="Times New Roman" pitchFamily="18" charset="0"/>
                <a:cs typeface="Times New Roman" pitchFamily="18" charset="0"/>
              </a:rPr>
              <a:t>This checks whether all the squares are clean.</a:t>
            </a:r>
          </a:p>
          <a:p>
            <a:pPr algn="just"/>
            <a:r>
              <a:rPr lang="en-US" b="1" dirty="0">
                <a:latin typeface="Times New Roman" pitchFamily="18" charset="0"/>
                <a:cs typeface="Times New Roman" pitchFamily="18" charset="0"/>
              </a:rPr>
              <a:t>Path cost: </a:t>
            </a:r>
            <a:r>
              <a:rPr lang="en-US" dirty="0">
                <a:latin typeface="Times New Roman" pitchFamily="18" charset="0"/>
                <a:cs typeface="Times New Roman" pitchFamily="18" charset="0"/>
              </a:rPr>
              <a:t>Each step costs 1, so the path cost is the number of steps in the path.</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0376529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5935069"/>
            <a:ext cx="8229600" cy="646331"/>
          </a:xfrm>
          <a:prstGeom prst="rect">
            <a:avLst/>
          </a:prstGeom>
        </p:spPr>
        <p:txBody>
          <a:bodyPr wrap="square">
            <a:spAutoFit/>
          </a:bodyPr>
          <a:lstStyle/>
          <a:p>
            <a:pPr algn="just"/>
            <a:r>
              <a:rPr lang="en-US" dirty="0">
                <a:latin typeface="Times New Roman" pitchFamily="18" charset="0"/>
                <a:cs typeface="Times New Roman" pitchFamily="18" charset="0"/>
              </a:rPr>
              <a:t>Figure 3.3 The state space for the vacuum world. Links denote actions: L = Left, R =</a:t>
            </a:r>
          </a:p>
          <a:p>
            <a:pPr algn="just"/>
            <a:r>
              <a:rPr lang="en-US" dirty="0">
                <a:latin typeface="Times New Roman" pitchFamily="18" charset="0"/>
                <a:cs typeface="Times New Roman" pitchFamily="18" charset="0"/>
              </a:rPr>
              <a:t>Right, S = Suck.</a:t>
            </a:r>
            <a:endParaRPr lang="en-IN"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990601"/>
            <a:ext cx="8886825"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08583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0500" y="1143000"/>
            <a:ext cx="8763000" cy="503238"/>
          </a:xfrm>
        </p:spPr>
        <p:txBody>
          <a:bodyPr>
            <a:normAutofit fontScale="90000"/>
          </a:bodyPr>
          <a:lstStyle/>
          <a:p>
            <a:r>
              <a:rPr lang="en-IN" b="1" dirty="0">
                <a:latin typeface="Times New Roman" pitchFamily="18" charset="0"/>
                <a:cs typeface="Times New Roman" pitchFamily="18" charset="0"/>
              </a:rPr>
              <a:t>8-puzzle Problem</a:t>
            </a:r>
          </a:p>
        </p:txBody>
      </p:sp>
      <p:sp>
        <p:nvSpPr>
          <p:cNvPr id="3" name="Content Placeholder 2"/>
          <p:cNvSpPr>
            <a:spLocks noGrp="1"/>
          </p:cNvSpPr>
          <p:nvPr>
            <p:ph idx="1"/>
          </p:nvPr>
        </p:nvSpPr>
        <p:spPr>
          <a:xfrm>
            <a:off x="228600" y="1600200"/>
            <a:ext cx="8915400" cy="5107020"/>
          </a:xfrm>
        </p:spPr>
        <p:txBody>
          <a:bodyPr/>
          <a:lstStyle/>
          <a:p>
            <a:pPr algn="just"/>
            <a:r>
              <a:rPr lang="en-US" dirty="0">
                <a:latin typeface="Times New Roman" pitchFamily="18" charset="0"/>
                <a:cs typeface="Times New Roman" pitchFamily="18" charset="0"/>
              </a:rPr>
              <a:t>The 8-puzzle, an instance of which is shown in Figure 3.4, consists of a 3 x3 board with eight numbered tiles and a blank space. A tile adjacent to the blank space can slide into the space. The object is to reach a specified goal state, such as the one shown on the tight of the figure. The standard formulation is as follows:</a:t>
            </a:r>
          </a:p>
          <a:p>
            <a:endParaRPr lang="en-I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962399"/>
            <a:ext cx="8058150" cy="27448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9691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71600"/>
            <a:ext cx="8763000" cy="5638800"/>
          </a:xfrm>
        </p:spPr>
        <p:txBody>
          <a:bodyPr>
            <a:normAutofit/>
          </a:bodyPr>
          <a:lstStyle/>
          <a:p>
            <a:pPr algn="just"/>
            <a:r>
              <a:rPr lang="en-US" sz="2400" b="1" dirty="0">
                <a:latin typeface="Times New Roman" pitchFamily="18" charset="0"/>
                <a:cs typeface="Times New Roman" pitchFamily="18" charset="0"/>
              </a:rPr>
              <a:t>States: </a:t>
            </a:r>
            <a:r>
              <a:rPr lang="en-US" sz="2400" dirty="0">
                <a:latin typeface="Times New Roman" pitchFamily="18" charset="0"/>
                <a:cs typeface="Times New Roman" pitchFamily="18" charset="0"/>
              </a:rPr>
              <a:t>A state description specifies the location of each of the eight Ides and the blank in one of the nine squares.</a:t>
            </a:r>
          </a:p>
          <a:p>
            <a:pPr algn="just"/>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Initial state: </a:t>
            </a:r>
            <a:r>
              <a:rPr lang="en-US" sz="2400" dirty="0">
                <a:latin typeface="Times New Roman" pitchFamily="18" charset="0"/>
                <a:cs typeface="Times New Roman" pitchFamily="18" charset="0"/>
              </a:rPr>
              <a:t>Any state can be designated as the initial state. Note that any given goal can be reached Front exactly half of the possible initial states.</a:t>
            </a:r>
          </a:p>
          <a:p>
            <a:pPr algn="just"/>
            <a:r>
              <a:rPr lang="en-US" sz="2400" b="1" dirty="0">
                <a:latin typeface="Times New Roman" pitchFamily="18" charset="0"/>
                <a:cs typeface="Times New Roman" pitchFamily="18" charset="0"/>
              </a:rPr>
              <a:t>Actions: </a:t>
            </a:r>
            <a:r>
              <a:rPr lang="en-US" sz="2400" dirty="0">
                <a:latin typeface="Times New Roman" pitchFamily="18" charset="0"/>
                <a:cs typeface="Times New Roman" pitchFamily="18" charset="0"/>
              </a:rPr>
              <a:t>The simplest formulation defines the actions as movements of the blank space Left, Right, Up, or Down. Different subsets of these are possible depending on where the blank is.</a:t>
            </a:r>
          </a:p>
          <a:p>
            <a:pPr algn="just"/>
            <a:r>
              <a:rPr lang="en-US" sz="2400" b="1" dirty="0">
                <a:latin typeface="Times New Roman" pitchFamily="18" charset="0"/>
                <a:cs typeface="Times New Roman" pitchFamily="18" charset="0"/>
              </a:rPr>
              <a:t>Transition model: </a:t>
            </a:r>
            <a:r>
              <a:rPr lang="en-US" sz="2400" dirty="0">
                <a:latin typeface="Times New Roman" pitchFamily="18" charset="0"/>
                <a:cs typeface="Times New Roman" pitchFamily="18" charset="0"/>
              </a:rPr>
              <a:t>Given a state and action, this returns the resulting state; for example, if we apply Left to start state in Figure 3.4, the resulting state has the 5 and the blank switched</a:t>
            </a:r>
            <a:r>
              <a:rPr lang="en-US" dirty="0">
                <a:latin typeface="Times New Roman" pitchFamily="18" charset="0"/>
                <a:cs typeface="Times New Roman" pitchFamily="18" charset="0"/>
              </a:rPr>
              <a:t>.</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387983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66700" y="1447800"/>
                <a:ext cx="8610600" cy="5715000"/>
              </a:xfrm>
            </p:spPr>
            <p:txBody>
              <a:bodyPr>
                <a:normAutofit/>
              </a:bodyPr>
              <a:lstStyle/>
              <a:p>
                <a:pPr algn="just"/>
                <a:r>
                  <a:rPr lang="en-US" sz="2000" b="1" dirty="0">
                    <a:latin typeface="Times New Roman" pitchFamily="18" charset="0"/>
                    <a:cs typeface="Times New Roman" pitchFamily="18" charset="0"/>
                  </a:rPr>
                  <a:t>Goal test: </a:t>
                </a:r>
                <a:r>
                  <a:rPr lang="en-US" sz="2000" dirty="0">
                    <a:latin typeface="Times New Roman" pitchFamily="18" charset="0"/>
                    <a:cs typeface="Times New Roman" pitchFamily="18" charset="0"/>
                  </a:rPr>
                  <a:t>This checks whether the state matches the goal configuration shown in Figure 3.4. (Other goal configurations are possible.)</a:t>
                </a:r>
              </a:p>
              <a:p>
                <a:pPr algn="just"/>
                <a:r>
                  <a:rPr lang="en-US" sz="2000" b="1" dirty="0">
                    <a:latin typeface="Times New Roman" pitchFamily="18" charset="0"/>
                    <a:cs typeface="Times New Roman" pitchFamily="18" charset="0"/>
                  </a:rPr>
                  <a:t>Path cost: </a:t>
                </a:r>
                <a:r>
                  <a:rPr lang="en-US" sz="2000" dirty="0">
                    <a:latin typeface="Times New Roman" pitchFamily="18" charset="0"/>
                    <a:cs typeface="Times New Roman" pitchFamily="18" charset="0"/>
                  </a:rPr>
                  <a:t>Each step costs 1, so the path cost is the number of steps in the path.</a:t>
                </a:r>
              </a:p>
              <a:p>
                <a:pPr algn="just"/>
                <a:r>
                  <a:rPr lang="en-US" sz="2000" dirty="0">
                    <a:latin typeface="Times New Roman" pitchFamily="18" charset="0"/>
                    <a:cs typeface="Times New Roman" pitchFamily="18" charset="0"/>
                  </a:rPr>
                  <a:t>The 8-puzzle belongs to the family of sliding-block puzzles, which are often used as SLIDING-BLOCK PUZZLES test problems for new search algorithms in AI. </a:t>
                </a:r>
              </a:p>
              <a:p>
                <a:pPr algn="just"/>
                <a:r>
                  <a:rPr lang="en-US" sz="2000" dirty="0">
                    <a:latin typeface="Times New Roman" pitchFamily="18" charset="0"/>
                    <a:cs typeface="Times New Roman" pitchFamily="18" charset="0"/>
                  </a:rPr>
                  <a:t>This family is known to be NP-complete, so one does not expect to find methods significantly better in the worst case than the search algorithms described in this chapter and the next. The 8-puzzle has </a:t>
                </a:r>
                <a:r>
                  <a:rPr lang="en-US" sz="2000" b="1" dirty="0">
                    <a:latin typeface="Times New Roman" pitchFamily="18" charset="0"/>
                    <a:cs typeface="Times New Roman" pitchFamily="18" charset="0"/>
                  </a:rPr>
                  <a:t>9!/2 = 181, 440 </a:t>
                </a:r>
                <a:r>
                  <a:rPr lang="en-US" sz="2000" dirty="0">
                    <a:latin typeface="Times New Roman" pitchFamily="18" charset="0"/>
                    <a:cs typeface="Times New Roman" pitchFamily="18" charset="0"/>
                  </a:rPr>
                  <a:t>reachable states and is easily solved. </a:t>
                </a:r>
              </a:p>
              <a:p>
                <a:pPr algn="just"/>
                <a:r>
                  <a:rPr lang="en-US" sz="2000" dirty="0">
                    <a:latin typeface="Times New Roman" pitchFamily="18" charset="0"/>
                    <a:cs typeface="Times New Roman" pitchFamily="18" charset="0"/>
                  </a:rPr>
                  <a:t>The 15-puzzle (on a 4 × 4 board) has around </a:t>
                </a:r>
                <a:r>
                  <a:rPr lang="en-US" sz="2000" b="1" dirty="0">
                    <a:latin typeface="Times New Roman" pitchFamily="18" charset="0"/>
                    <a:cs typeface="Times New Roman" pitchFamily="18" charset="0"/>
                  </a:rPr>
                  <a:t>1.3</a:t>
                </a:r>
                <a:r>
                  <a:rPr lang="en-US" sz="2000" dirty="0">
                    <a:latin typeface="Times New Roman" pitchFamily="18" charset="0"/>
                    <a:cs typeface="Times New Roman" pitchFamily="18" charset="0"/>
                  </a:rPr>
                  <a:t> trillion states, and random instances can be solved optimally in a few milliseconds by the best search algorithms.</a:t>
                </a:r>
              </a:p>
              <a:p>
                <a:pPr algn="just"/>
                <a:r>
                  <a:rPr lang="en-US" sz="2000" dirty="0">
                    <a:latin typeface="Times New Roman" pitchFamily="18" charset="0"/>
                    <a:cs typeface="Times New Roman" pitchFamily="18" charset="0"/>
                  </a:rPr>
                  <a:t>The 24-puzzle (on a 5 × 5 board) has around </a:t>
                </a:r>
                <a14:m>
                  <m:oMath xmlns:m="http://schemas.openxmlformats.org/officeDocument/2006/math">
                    <m:r>
                      <a:rPr lang="en-US" sz="2000" b="1" i="1" dirty="0" smtClean="0">
                        <a:latin typeface="Cambria Math"/>
                        <a:cs typeface="Times New Roman" pitchFamily="18" charset="0"/>
                      </a:rPr>
                      <m:t>𝟏</m:t>
                    </m:r>
                    <m:sSup>
                      <m:sSupPr>
                        <m:ctrlPr>
                          <a:rPr lang="en-US" sz="2000" b="1" i="1" dirty="0" smtClean="0">
                            <a:latin typeface="Cambria Math" panose="02040503050406030204" pitchFamily="18" charset="0"/>
                            <a:cs typeface="Times New Roman" pitchFamily="18" charset="0"/>
                          </a:rPr>
                        </m:ctrlPr>
                      </m:sSupPr>
                      <m:e>
                        <m:r>
                          <a:rPr lang="en-US" sz="2000" b="1" i="1" dirty="0" smtClean="0">
                            <a:latin typeface="Cambria Math"/>
                            <a:cs typeface="Times New Roman" pitchFamily="18" charset="0"/>
                          </a:rPr>
                          <m:t>𝟎</m:t>
                        </m:r>
                      </m:e>
                      <m:sup>
                        <m:r>
                          <a:rPr lang="en-US" sz="2000" b="1" i="1" dirty="0" smtClean="0">
                            <a:latin typeface="Cambria Math"/>
                            <a:cs typeface="Times New Roman" pitchFamily="18" charset="0"/>
                          </a:rPr>
                          <m:t>𝟐𝟓</m:t>
                        </m:r>
                      </m:sup>
                    </m:sSup>
                  </m:oMath>
                </a14:m>
                <a:r>
                  <a:rPr lang="en-US" sz="2000" dirty="0">
                    <a:latin typeface="Times New Roman" pitchFamily="18" charset="0"/>
                    <a:cs typeface="Times New Roman" pitchFamily="18" charset="0"/>
                  </a:rPr>
                  <a:t> states, and random instances take several hours to solve optimally.</a:t>
                </a:r>
                <a:endParaRPr lang="en-IN" sz="2000"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66700" y="1447800"/>
                <a:ext cx="8610600" cy="5715000"/>
              </a:xfrm>
              <a:blipFill>
                <a:blip r:embed="rId2"/>
                <a:stretch>
                  <a:fillRect l="-637" t="-1174" r="-708"/>
                </a:stretch>
              </a:blipFill>
            </p:spPr>
            <p:txBody>
              <a:bodyPr/>
              <a:lstStyle/>
              <a:p>
                <a:r>
                  <a:rPr lang="en-IN">
                    <a:noFill/>
                  </a:rPr>
                  <a:t> </a:t>
                </a:r>
              </a:p>
            </p:txBody>
          </p:sp>
        </mc:Fallback>
      </mc:AlternateContent>
    </p:spTree>
    <p:extLst>
      <p:ext uri="{BB962C8B-B14F-4D97-AF65-F5344CB8AC3E}">
        <p14:creationId xmlns:p14="http://schemas.microsoft.com/office/powerpoint/2010/main" val="21620877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371600"/>
            <a:ext cx="8686800" cy="5257800"/>
          </a:xfrm>
        </p:spPr>
        <p:txBody>
          <a:bodyPr/>
          <a:lstStyle/>
          <a:p>
            <a:r>
              <a:rPr lang="en-IN" b="1" dirty="0">
                <a:latin typeface="Times New Roman" pitchFamily="18" charset="0"/>
                <a:cs typeface="Times New Roman" pitchFamily="18" charset="0"/>
              </a:rPr>
              <a:t>8-queens problem</a:t>
            </a:r>
          </a:p>
          <a:p>
            <a:pPr algn="just"/>
            <a:r>
              <a:rPr lang="en-US" dirty="0">
                <a:latin typeface="Times New Roman" pitchFamily="18" charset="0"/>
                <a:cs typeface="Times New Roman" pitchFamily="18" charset="0"/>
              </a:rPr>
              <a:t>The goal of the 8-queens problem is to place eight queens on a chessboard such that no queen attacks any other. (A queen attacks any piece in the same row, column or diagonal.) Figure 3.5 shows an attempted solution that fails; the queen in the rightmost column is attacked by the queen at the top left.</a:t>
            </a:r>
          </a:p>
          <a:p>
            <a:pPr algn="just"/>
            <a:endParaRPr lang="en-IN"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7600" y="4000500"/>
            <a:ext cx="4429125" cy="2512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2683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219200"/>
            <a:ext cx="7772400" cy="503238"/>
          </a:xfrm>
        </p:spPr>
        <p:txBody>
          <a:bodyPr>
            <a:normAutofit fontScale="90000"/>
          </a:bodyPr>
          <a:lstStyle/>
          <a:p>
            <a:pPr algn="ctr"/>
            <a:r>
              <a:rPr lang="en-US" b="1" dirty="0">
                <a:latin typeface="Times New Roman" pitchFamily="18" charset="0"/>
                <a:cs typeface="Times New Roman" pitchFamily="18" charset="0"/>
              </a:rPr>
              <a:t>Module-2 </a:t>
            </a:r>
            <a:endParaRPr lang="en-IN" b="1" dirty="0">
              <a:latin typeface="Times New Roman" pitchFamily="18" charset="0"/>
              <a:cs typeface="Times New Roman" pitchFamily="18" charset="0"/>
            </a:endParaRPr>
          </a:p>
        </p:txBody>
      </p:sp>
      <p:sp>
        <p:nvSpPr>
          <p:cNvPr id="3" name="Content Placeholder 2"/>
          <p:cNvSpPr>
            <a:spLocks noGrp="1"/>
          </p:cNvSpPr>
          <p:nvPr>
            <p:ph idx="1"/>
          </p:nvPr>
        </p:nvSpPr>
        <p:spPr>
          <a:xfrm>
            <a:off x="228600" y="1905000"/>
            <a:ext cx="8458200" cy="4572000"/>
          </a:xfrm>
        </p:spPr>
        <p:txBody>
          <a:bodyPr/>
          <a:lstStyle/>
          <a:p>
            <a:r>
              <a:rPr lang="en-US" dirty="0">
                <a:latin typeface="Times New Roman" pitchFamily="18" charset="0"/>
                <a:cs typeface="Times New Roman" pitchFamily="18" charset="0"/>
              </a:rPr>
              <a:t>Module-2 Problem‐solving: Problem‐solving agents, Example problems, Searching for Solutions Uninformed Search Strategies: Breadth First search, Depth First Search, Iterative deepening depth first search;</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40077432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295400"/>
            <a:ext cx="8763000" cy="5334000"/>
          </a:xfrm>
        </p:spPr>
        <p:txBody>
          <a:bodyPr>
            <a:noAutofit/>
          </a:bodyPr>
          <a:lstStyle/>
          <a:p>
            <a:r>
              <a:rPr lang="en-US" sz="2000" dirty="0">
                <a:latin typeface="Times New Roman" pitchFamily="18" charset="0"/>
                <a:cs typeface="Times New Roman" pitchFamily="18" charset="0"/>
              </a:rPr>
              <a:t>Although efficient special-purpose algorithms exist for this problem and for the whole n-queens family, it remains a useful test problem for search algorithms.</a:t>
            </a:r>
          </a:p>
          <a:p>
            <a:r>
              <a:rPr lang="en-US" sz="2000" dirty="0">
                <a:latin typeface="Times New Roman" pitchFamily="18" charset="0"/>
                <a:cs typeface="Times New Roman" pitchFamily="18" charset="0"/>
              </a:rPr>
              <a:t>There are two main kinds of formulation.</a:t>
            </a:r>
          </a:p>
          <a:p>
            <a:r>
              <a:rPr lang="en-US" sz="2000" dirty="0">
                <a:latin typeface="Times New Roman" pitchFamily="18" charset="0"/>
                <a:cs typeface="Times New Roman" pitchFamily="18" charset="0"/>
              </a:rPr>
              <a:t>1. An incremental formulation involves operators that augment the state description, starting with an empty state; for the 8-queens problem, this means that each action adds a queen to the state.</a:t>
            </a:r>
          </a:p>
          <a:p>
            <a:r>
              <a:rPr lang="en-US" sz="2000" dirty="0">
                <a:latin typeface="Times New Roman" pitchFamily="18" charset="0"/>
                <a:cs typeface="Times New Roman" pitchFamily="18" charset="0"/>
              </a:rPr>
              <a:t>2. A complete-state formulation starts with all 8 queens on the board and moves them amend. In either case, the path cost is of no interest because only the final state counts.</a:t>
            </a:r>
          </a:p>
          <a:p>
            <a:r>
              <a:rPr lang="en-US" sz="2000" dirty="0">
                <a:latin typeface="Times New Roman" pitchFamily="18" charset="0"/>
                <a:cs typeface="Times New Roman" pitchFamily="18" charset="0"/>
              </a:rPr>
              <a:t>The first incremental formulation one might try is the following:</a:t>
            </a:r>
          </a:p>
          <a:p>
            <a:r>
              <a:rPr lang="en-US" sz="2000" b="1" dirty="0">
                <a:latin typeface="Times New Roman" pitchFamily="18" charset="0"/>
                <a:cs typeface="Times New Roman" pitchFamily="18" charset="0"/>
              </a:rPr>
              <a:t>States: </a:t>
            </a:r>
            <a:r>
              <a:rPr lang="en-US" sz="2000" dirty="0">
                <a:latin typeface="Times New Roman" pitchFamily="18" charset="0"/>
                <a:cs typeface="Times New Roman" pitchFamily="18" charset="0"/>
              </a:rPr>
              <a:t>Any arrangement of 0 to 8 queens on the board is a state.</a:t>
            </a:r>
          </a:p>
          <a:p>
            <a:r>
              <a:rPr lang="en-US" sz="2000" b="1" dirty="0">
                <a:latin typeface="Times New Roman" pitchFamily="18" charset="0"/>
                <a:cs typeface="Times New Roman" pitchFamily="18" charset="0"/>
              </a:rPr>
              <a:t>Initial state: </a:t>
            </a:r>
            <a:r>
              <a:rPr lang="en-US" sz="2000" dirty="0">
                <a:latin typeface="Times New Roman" pitchFamily="18" charset="0"/>
                <a:cs typeface="Times New Roman" pitchFamily="18" charset="0"/>
              </a:rPr>
              <a:t>No queens on the board.</a:t>
            </a:r>
          </a:p>
          <a:p>
            <a:r>
              <a:rPr lang="en-US" sz="2000" b="1" dirty="0">
                <a:latin typeface="Times New Roman" pitchFamily="18" charset="0"/>
                <a:cs typeface="Times New Roman" pitchFamily="18" charset="0"/>
              </a:rPr>
              <a:t>Actions: </a:t>
            </a:r>
            <a:r>
              <a:rPr lang="en-US" sz="2000" dirty="0">
                <a:latin typeface="Times New Roman" pitchFamily="18" charset="0"/>
                <a:cs typeface="Times New Roman" pitchFamily="18" charset="0"/>
              </a:rPr>
              <a:t>Add a queen to any empty square.</a:t>
            </a:r>
          </a:p>
          <a:p>
            <a:r>
              <a:rPr lang="en-US" sz="2000" b="1" dirty="0">
                <a:latin typeface="Times New Roman" pitchFamily="18" charset="0"/>
                <a:cs typeface="Times New Roman" pitchFamily="18" charset="0"/>
              </a:rPr>
              <a:t>Transition model: </a:t>
            </a:r>
            <a:r>
              <a:rPr lang="en-US" sz="2000" dirty="0">
                <a:latin typeface="Times New Roman" pitchFamily="18" charset="0"/>
                <a:cs typeface="Times New Roman" pitchFamily="18" charset="0"/>
              </a:rPr>
              <a:t>Returns the board with a queen added to the specified square.</a:t>
            </a:r>
          </a:p>
          <a:p>
            <a:r>
              <a:rPr lang="en-US" sz="2000" b="1" dirty="0">
                <a:latin typeface="Times New Roman" pitchFamily="18" charset="0"/>
                <a:cs typeface="Times New Roman" pitchFamily="18" charset="0"/>
              </a:rPr>
              <a:t>Goal test: </a:t>
            </a:r>
            <a:r>
              <a:rPr lang="en-US" sz="2000" dirty="0">
                <a:latin typeface="Times New Roman" pitchFamily="18" charset="0"/>
                <a:cs typeface="Times New Roman" pitchFamily="18" charset="0"/>
              </a:rPr>
              <a:t>8 queens are on the board, none attacked.</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10805378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1447800"/>
                <a:ext cx="8763000" cy="5486400"/>
              </a:xfrm>
            </p:spPr>
            <p:txBody>
              <a:bodyPr>
                <a:normAutofit/>
              </a:bodyPr>
              <a:lstStyle/>
              <a:p>
                <a:pPr algn="just"/>
                <a:r>
                  <a:rPr lang="en-US" dirty="0">
                    <a:latin typeface="Times New Roman" pitchFamily="18" charset="0"/>
                    <a:cs typeface="Times New Roman" pitchFamily="18" charset="0"/>
                  </a:rPr>
                  <a:t>In this formulation, have </a:t>
                </a:r>
                <a14:m>
                  <m:oMath xmlns:m="http://schemas.openxmlformats.org/officeDocument/2006/math">
                    <m:r>
                      <a:rPr lang="en-US" i="1" dirty="0" smtClean="0">
                        <a:latin typeface="Cambria Math"/>
                        <a:cs typeface="Times New Roman" pitchFamily="18" charset="0"/>
                      </a:rPr>
                      <m:t>64 · 63 · · · 57 ≈ 1.8 × </m:t>
                    </m:r>
                    <m:sSup>
                      <m:sSupPr>
                        <m:ctrlPr>
                          <a:rPr lang="en-US" i="1" dirty="0" smtClean="0">
                            <a:latin typeface="Cambria Math" panose="02040503050406030204" pitchFamily="18" charset="0"/>
                            <a:cs typeface="Times New Roman" pitchFamily="18" charset="0"/>
                          </a:rPr>
                        </m:ctrlPr>
                      </m:sSupPr>
                      <m:e>
                        <m:r>
                          <a:rPr lang="en-US" i="1" dirty="0" smtClean="0">
                            <a:latin typeface="Cambria Math"/>
                            <a:cs typeface="Times New Roman" pitchFamily="18" charset="0"/>
                          </a:rPr>
                          <m:t>10</m:t>
                        </m:r>
                      </m:e>
                      <m:sup>
                        <m:r>
                          <a:rPr lang="en-US" i="1" dirty="0" smtClean="0">
                            <a:latin typeface="Cambria Math"/>
                            <a:cs typeface="Times New Roman" pitchFamily="18" charset="0"/>
                          </a:rPr>
                          <m:t>14</m:t>
                        </m:r>
                      </m:sup>
                    </m:sSup>
                    <m:r>
                      <a:rPr lang="en-US" i="1" dirty="0" smtClean="0">
                        <a:latin typeface="Cambria Math"/>
                        <a:cs typeface="Times New Roman" pitchFamily="18" charset="0"/>
                      </a:rPr>
                      <m:t> </m:t>
                    </m:r>
                  </m:oMath>
                </a14:m>
                <a:r>
                  <a:rPr lang="en-US" dirty="0">
                    <a:latin typeface="Times New Roman" pitchFamily="18" charset="0"/>
                    <a:cs typeface="Times New Roman" pitchFamily="18" charset="0"/>
                  </a:rPr>
                  <a:t>possible sequences to investigate.</a:t>
                </a:r>
              </a:p>
              <a:p>
                <a:pPr algn="just"/>
                <a:r>
                  <a:rPr lang="en-US" dirty="0">
                    <a:latin typeface="Times New Roman" pitchFamily="18" charset="0"/>
                    <a:cs typeface="Times New Roman" pitchFamily="18" charset="0"/>
                  </a:rPr>
                  <a:t>A better formulation would prohibit placing a queen in any square that is already attacked:</a:t>
                </a:r>
              </a:p>
              <a:p>
                <a:pPr algn="just"/>
                <a:r>
                  <a:rPr lang="en-US" b="1" dirty="0">
                    <a:latin typeface="Times New Roman" pitchFamily="18" charset="0"/>
                    <a:cs typeface="Times New Roman" pitchFamily="18" charset="0"/>
                  </a:rPr>
                  <a:t>States:</a:t>
                </a:r>
                <a:r>
                  <a:rPr lang="en-US" dirty="0">
                    <a:latin typeface="Times New Roman" pitchFamily="18" charset="0"/>
                    <a:cs typeface="Times New Roman" pitchFamily="18" charset="0"/>
                  </a:rPr>
                  <a:t> All possible arrangements of n queens (0 &lt; n &lt; 8), one per column in the leftmost n. columns, with no queen attacking another.</a:t>
                </a:r>
              </a:p>
              <a:p>
                <a:pPr algn="just"/>
                <a:r>
                  <a:rPr lang="en-US" b="1" dirty="0">
                    <a:latin typeface="Times New Roman" pitchFamily="18" charset="0"/>
                    <a:cs typeface="Times New Roman" pitchFamily="18" charset="0"/>
                  </a:rPr>
                  <a:t>Actions:</a:t>
                </a:r>
                <a:r>
                  <a:rPr lang="en-US" dirty="0">
                    <a:latin typeface="Times New Roman" pitchFamily="18" charset="0"/>
                    <a:cs typeface="Times New Roman" pitchFamily="18" charset="0"/>
                  </a:rPr>
                  <a:t> Add a queen to any square in the leftmost empty column such that it is not attacked by any other queen.</a:t>
                </a:r>
              </a:p>
              <a:p>
                <a:pPr algn="just"/>
                <a:r>
                  <a:rPr lang="en-US" dirty="0">
                    <a:latin typeface="Times New Roman" pitchFamily="18" charset="0"/>
                    <a:cs typeface="Times New Roman" pitchFamily="18" charset="0"/>
                  </a:rPr>
                  <a:t>This formulation reduces the 8-queens state space from </a:t>
                </a:r>
                <a14:m>
                  <m:oMath xmlns:m="http://schemas.openxmlformats.org/officeDocument/2006/math">
                    <m:r>
                      <a:rPr lang="en-US" i="1" dirty="0" smtClean="0">
                        <a:latin typeface="Cambria Math"/>
                        <a:cs typeface="Times New Roman" pitchFamily="18" charset="0"/>
                      </a:rPr>
                      <m:t>1.8 × </m:t>
                    </m:r>
                    <m:sSup>
                      <m:sSupPr>
                        <m:ctrlPr>
                          <a:rPr lang="en-US" i="1" dirty="0" smtClean="0">
                            <a:latin typeface="Cambria Math" panose="02040503050406030204" pitchFamily="18" charset="0"/>
                            <a:cs typeface="Times New Roman" pitchFamily="18" charset="0"/>
                          </a:rPr>
                        </m:ctrlPr>
                      </m:sSupPr>
                      <m:e>
                        <m:r>
                          <a:rPr lang="en-US" i="1" dirty="0" smtClean="0">
                            <a:latin typeface="Cambria Math"/>
                            <a:cs typeface="Times New Roman" pitchFamily="18" charset="0"/>
                          </a:rPr>
                          <m:t>10</m:t>
                        </m:r>
                      </m:e>
                      <m:sup>
                        <m:r>
                          <a:rPr lang="en-US" i="1" dirty="0" smtClean="0">
                            <a:latin typeface="Cambria Math"/>
                            <a:cs typeface="Times New Roman" pitchFamily="18" charset="0"/>
                          </a:rPr>
                          <m:t>14</m:t>
                        </m:r>
                      </m:sup>
                    </m:sSup>
                    <m:r>
                      <a:rPr lang="en-US" i="1" dirty="0" smtClean="0">
                        <a:latin typeface="Cambria Math"/>
                        <a:cs typeface="Times New Roman" pitchFamily="18" charset="0"/>
                      </a:rPr>
                      <m:t> </m:t>
                    </m:r>
                  </m:oMath>
                </a14:m>
                <a:r>
                  <a:rPr lang="en-US" dirty="0">
                    <a:latin typeface="Times New Roman" pitchFamily="18" charset="0"/>
                    <a:cs typeface="Times New Roman" pitchFamily="18" charset="0"/>
                  </a:rPr>
                  <a:t>to just 2,057, and solutions are easy to find.</a:t>
                </a:r>
                <a:endParaRPr lang="en-IN"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1447800"/>
                <a:ext cx="8763000" cy="5486400"/>
              </a:xfrm>
              <a:blipFill>
                <a:blip r:embed="rId2"/>
                <a:stretch>
                  <a:fillRect l="-1253" t="-2000" r="-1392"/>
                </a:stretch>
              </a:blipFill>
            </p:spPr>
            <p:txBody>
              <a:bodyPr/>
              <a:lstStyle/>
              <a:p>
                <a:r>
                  <a:rPr lang="en-IN">
                    <a:noFill/>
                  </a:rPr>
                  <a:t> </a:t>
                </a:r>
              </a:p>
            </p:txBody>
          </p:sp>
        </mc:Fallback>
      </mc:AlternateContent>
    </p:spTree>
    <p:extLst>
      <p:ext uri="{BB962C8B-B14F-4D97-AF65-F5344CB8AC3E}">
        <p14:creationId xmlns:p14="http://schemas.microsoft.com/office/powerpoint/2010/main" val="11019732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9404" y="1135062"/>
            <a:ext cx="8625191" cy="693738"/>
          </a:xfrm>
        </p:spPr>
        <p:txBody>
          <a:bodyPr>
            <a:normAutofit fontScale="90000"/>
          </a:bodyPr>
          <a:lstStyle/>
          <a:p>
            <a:r>
              <a:rPr lang="en-US" b="1" dirty="0">
                <a:latin typeface="Times New Roman" pitchFamily="18" charset="0"/>
                <a:cs typeface="Times New Roman" pitchFamily="18" charset="0"/>
              </a:rPr>
              <a:t>Toy problem devised by Donald Knuth</a:t>
            </a:r>
            <a:endParaRPr lang="en-IN" b="1" dirty="0">
              <a:latin typeface="Times New Roman" pitchFamily="18" charset="0"/>
              <a:cs typeface="Times New Roman" pitchFamily="18" charset="0"/>
            </a:endParaRPr>
          </a:p>
        </p:txBody>
      </p:sp>
      <p:sp>
        <p:nvSpPr>
          <p:cNvPr id="3" name="Content Placeholder 2"/>
          <p:cNvSpPr>
            <a:spLocks noGrp="1"/>
          </p:cNvSpPr>
          <p:nvPr>
            <p:ph idx="1"/>
          </p:nvPr>
        </p:nvSpPr>
        <p:spPr>
          <a:xfrm>
            <a:off x="152400" y="1828800"/>
            <a:ext cx="8991600" cy="5181600"/>
          </a:xfrm>
        </p:spPr>
        <p:txBody>
          <a:bodyPr>
            <a:normAutofit/>
          </a:bodyPr>
          <a:lstStyle/>
          <a:p>
            <a:pPr algn="just"/>
            <a:r>
              <a:rPr lang="en-US" sz="2000" dirty="0">
                <a:latin typeface="Times New Roman" pitchFamily="18" charset="0"/>
                <a:cs typeface="Times New Roman" pitchFamily="18" charset="0"/>
              </a:rPr>
              <a:t>Our final toy problem was devised by Donald Knuth (1964) and illustrates how infinite state spaces can arise. Knuth conjectured that, starting with the number 4, a sequence of factorial, square root, and floor operations will reach any desired positive integer. For example, we can reach 5 from 4 as follows:</a:t>
            </a:r>
          </a:p>
          <a:p>
            <a:pPr algn="just"/>
            <a:r>
              <a:rPr lang="en-US" sz="2000" dirty="0">
                <a:latin typeface="Times New Roman" pitchFamily="18" charset="0"/>
                <a:cs typeface="Times New Roman" pitchFamily="18" charset="0"/>
              </a:rPr>
              <a:t>The problem definition is very simple:</a:t>
            </a:r>
          </a:p>
          <a:p>
            <a:pPr algn="just"/>
            <a:r>
              <a:rPr lang="en-US" sz="2000" b="1" dirty="0">
                <a:latin typeface="Times New Roman" pitchFamily="18" charset="0"/>
                <a:cs typeface="Times New Roman" pitchFamily="18" charset="0"/>
              </a:rPr>
              <a:t>States: </a:t>
            </a:r>
            <a:r>
              <a:rPr lang="en-US" sz="2000" dirty="0">
                <a:latin typeface="Times New Roman" pitchFamily="18" charset="0"/>
                <a:cs typeface="Times New Roman" pitchFamily="18" charset="0"/>
              </a:rPr>
              <a:t>Positive numbers.</a:t>
            </a:r>
          </a:p>
          <a:p>
            <a:pPr algn="just"/>
            <a:r>
              <a:rPr lang="en-US" sz="2000" b="1" dirty="0">
                <a:latin typeface="Times New Roman" pitchFamily="18" charset="0"/>
                <a:cs typeface="Times New Roman" pitchFamily="18" charset="0"/>
              </a:rPr>
              <a:t>Initial state: </a:t>
            </a:r>
            <a:r>
              <a:rPr lang="en-US" sz="2000" dirty="0">
                <a:latin typeface="Times New Roman" pitchFamily="18" charset="0"/>
                <a:cs typeface="Times New Roman" pitchFamily="18" charset="0"/>
              </a:rPr>
              <a:t>4.</a:t>
            </a:r>
          </a:p>
          <a:p>
            <a:pPr algn="just"/>
            <a:r>
              <a:rPr lang="en-US" sz="2000" b="1" dirty="0">
                <a:latin typeface="Times New Roman" pitchFamily="18" charset="0"/>
                <a:cs typeface="Times New Roman" pitchFamily="18" charset="0"/>
              </a:rPr>
              <a:t>Actions:</a:t>
            </a:r>
            <a:r>
              <a:rPr lang="en-US" sz="2000" dirty="0">
                <a:latin typeface="Times New Roman" pitchFamily="18" charset="0"/>
                <a:cs typeface="Times New Roman" pitchFamily="18" charset="0"/>
              </a:rPr>
              <a:t> Apply factorial, square root, or floor operation (factorial for integers only).</a:t>
            </a:r>
          </a:p>
          <a:p>
            <a:pPr algn="just"/>
            <a:r>
              <a:rPr lang="en-US" sz="2000" b="1" dirty="0">
                <a:latin typeface="Times New Roman" pitchFamily="18" charset="0"/>
                <a:cs typeface="Times New Roman" pitchFamily="18" charset="0"/>
              </a:rPr>
              <a:t>Transition model: </a:t>
            </a:r>
            <a:r>
              <a:rPr lang="en-US" sz="2000" dirty="0">
                <a:latin typeface="Times New Roman" pitchFamily="18" charset="0"/>
                <a:cs typeface="Times New Roman" pitchFamily="18" charset="0"/>
              </a:rPr>
              <a:t>As given by the mathematical definitions of the operations.</a:t>
            </a:r>
          </a:p>
          <a:p>
            <a:pPr algn="just"/>
            <a:r>
              <a:rPr lang="en-US" sz="2000" b="1" dirty="0">
                <a:latin typeface="Times New Roman" pitchFamily="18" charset="0"/>
                <a:cs typeface="Times New Roman" pitchFamily="18" charset="0"/>
              </a:rPr>
              <a:t>Goal test: </a:t>
            </a:r>
            <a:r>
              <a:rPr lang="en-US" sz="2000" dirty="0">
                <a:latin typeface="Times New Roman" pitchFamily="18" charset="0"/>
                <a:cs typeface="Times New Roman" pitchFamily="18" charset="0"/>
              </a:rPr>
              <a:t>State is the desired positive integer.</a:t>
            </a:r>
            <a:endParaRPr lang="en-IN" sz="2000" dirty="0">
              <a:latin typeface="Times New Roman" pitchFamily="18" charset="0"/>
              <a:cs typeface="Times New Roman" pitchFamily="18" charset="0"/>
            </a:endParaRPr>
          </a:p>
          <a:p>
            <a:endParaRPr lang="en-US" dirty="0"/>
          </a:p>
          <a:p>
            <a:endParaRPr lang="en-IN"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5429250"/>
            <a:ext cx="831850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00816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1219200"/>
            <a:ext cx="7772400" cy="655638"/>
          </a:xfrm>
        </p:spPr>
        <p:txBody>
          <a:bodyPr>
            <a:normAutofit fontScale="90000"/>
          </a:bodyPr>
          <a:lstStyle/>
          <a:p>
            <a:pPr algn="just"/>
            <a:r>
              <a:rPr lang="en-IN" b="1" dirty="0">
                <a:latin typeface="Times New Roman" pitchFamily="18" charset="0"/>
                <a:cs typeface="Times New Roman" pitchFamily="18" charset="0"/>
              </a:rPr>
              <a:t>Real-world problems</a:t>
            </a:r>
          </a:p>
        </p:txBody>
      </p:sp>
      <p:sp>
        <p:nvSpPr>
          <p:cNvPr id="3" name="Content Placeholder 2"/>
          <p:cNvSpPr>
            <a:spLocks noGrp="1"/>
          </p:cNvSpPr>
          <p:nvPr>
            <p:ph idx="1"/>
          </p:nvPr>
        </p:nvSpPr>
        <p:spPr>
          <a:xfrm>
            <a:off x="152400" y="1752600"/>
            <a:ext cx="8839200" cy="4800600"/>
          </a:xfrm>
        </p:spPr>
        <p:txBody>
          <a:bodyPr>
            <a:noAutofit/>
          </a:bodyPr>
          <a:lstStyle/>
          <a:p>
            <a:pPr algn="just"/>
            <a:r>
              <a:rPr lang="en-US" sz="2000" dirty="0">
                <a:latin typeface="Times New Roman" pitchFamily="18" charset="0"/>
                <a:cs typeface="Times New Roman" pitchFamily="18" charset="0"/>
              </a:rPr>
              <a:t>Consider the airline travel problems that must be solved by a travel-planning Web site:</a:t>
            </a:r>
          </a:p>
          <a:p>
            <a:pPr algn="just"/>
            <a:r>
              <a:rPr lang="en-US" sz="2000" b="1" dirty="0">
                <a:latin typeface="Times New Roman" pitchFamily="18" charset="0"/>
                <a:cs typeface="Times New Roman" pitchFamily="18" charset="0"/>
              </a:rPr>
              <a:t>States: </a:t>
            </a:r>
            <a:r>
              <a:rPr lang="en-US" sz="2000" dirty="0">
                <a:latin typeface="Times New Roman" pitchFamily="18" charset="0"/>
                <a:cs typeface="Times New Roman" pitchFamily="18" charset="0"/>
              </a:rPr>
              <a:t>Each state obviously includes a location (e.g., an airport) and the current time. Furthermore, because the cost of an action (a flight segment) may depend on previous segments, their fare bases, and their status as domestic or international, the state must record extra information about these "historical" aspects. </a:t>
            </a:r>
          </a:p>
          <a:p>
            <a:pPr algn="just"/>
            <a:r>
              <a:rPr lang="en-US" sz="2000" dirty="0">
                <a:latin typeface="Times New Roman" pitchFamily="18" charset="0"/>
                <a:cs typeface="Times New Roman" pitchFamily="18" charset="0"/>
              </a:rPr>
              <a:t> </a:t>
            </a:r>
            <a:r>
              <a:rPr lang="en-US" sz="2000" b="1" dirty="0">
                <a:latin typeface="Times New Roman" pitchFamily="18" charset="0"/>
                <a:cs typeface="Times New Roman" pitchFamily="18" charset="0"/>
              </a:rPr>
              <a:t>Initial state: </a:t>
            </a:r>
            <a:r>
              <a:rPr lang="en-US" sz="2000" dirty="0">
                <a:latin typeface="Times New Roman" pitchFamily="18" charset="0"/>
                <a:cs typeface="Times New Roman" pitchFamily="18" charset="0"/>
              </a:rPr>
              <a:t>This is specified by the user's query.</a:t>
            </a:r>
          </a:p>
          <a:p>
            <a:pPr algn="just"/>
            <a:r>
              <a:rPr lang="en-US" sz="2000" b="1" dirty="0">
                <a:latin typeface="Times New Roman" pitchFamily="18" charset="0"/>
                <a:cs typeface="Times New Roman" pitchFamily="18" charset="0"/>
              </a:rPr>
              <a:t>Actions:</a:t>
            </a:r>
            <a:r>
              <a:rPr lang="en-US" sz="2000" dirty="0">
                <a:latin typeface="Times New Roman" pitchFamily="18" charset="0"/>
                <a:cs typeface="Times New Roman" pitchFamily="18" charset="0"/>
              </a:rPr>
              <a:t> Take any flight from the current location, in any seat class, leaving after the current time, leaving enough time for within-airport transfer if needed.</a:t>
            </a:r>
          </a:p>
          <a:p>
            <a:pPr algn="just"/>
            <a:r>
              <a:rPr lang="en-US" sz="2000" b="1" dirty="0">
                <a:latin typeface="Times New Roman" pitchFamily="18" charset="0"/>
                <a:cs typeface="Times New Roman" pitchFamily="18" charset="0"/>
              </a:rPr>
              <a:t>Transition model: </a:t>
            </a:r>
            <a:r>
              <a:rPr lang="en-US" sz="2000" dirty="0">
                <a:latin typeface="Times New Roman" pitchFamily="18" charset="0"/>
                <a:cs typeface="Times New Roman" pitchFamily="18" charset="0"/>
              </a:rPr>
              <a:t>The state resulting from taking a flight will have the flight's destination as the current location and the flight's arrival time as the current time.</a:t>
            </a:r>
          </a:p>
          <a:p>
            <a:pPr algn="just"/>
            <a:r>
              <a:rPr lang="en-US" sz="2000" b="1" dirty="0">
                <a:latin typeface="Times New Roman" pitchFamily="18" charset="0"/>
                <a:cs typeface="Times New Roman" pitchFamily="18" charset="0"/>
              </a:rPr>
              <a:t>Goal test:</a:t>
            </a:r>
            <a:r>
              <a:rPr lang="en-US" sz="2000" dirty="0">
                <a:latin typeface="Times New Roman" pitchFamily="18" charset="0"/>
                <a:cs typeface="Times New Roman" pitchFamily="18" charset="0"/>
              </a:rPr>
              <a:t> Are we at the final destination specified by the user?</a:t>
            </a:r>
          </a:p>
          <a:p>
            <a:pPr algn="just"/>
            <a:r>
              <a:rPr lang="en-US" sz="2000" b="1" dirty="0">
                <a:latin typeface="Times New Roman" pitchFamily="18" charset="0"/>
                <a:cs typeface="Times New Roman" pitchFamily="18" charset="0"/>
              </a:rPr>
              <a:t>Path cost: </a:t>
            </a:r>
            <a:r>
              <a:rPr lang="en-US" sz="2000" dirty="0">
                <a:latin typeface="Times New Roman" pitchFamily="18" charset="0"/>
                <a:cs typeface="Times New Roman" pitchFamily="18" charset="0"/>
              </a:rPr>
              <a:t>This depends on monetary cost, waiting time, flight time, customs and immigration procedures, seat quality, time of day, type of airplane, frequent-flyer mileage awards, and so on.</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2947157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0"/>
            <a:ext cx="8686800" cy="4800600"/>
          </a:xfrm>
        </p:spPr>
        <p:txBody>
          <a:bodyPr>
            <a:normAutofit fontScale="92500" lnSpcReduction="20000"/>
          </a:bodyPr>
          <a:lstStyle/>
          <a:p>
            <a:r>
              <a:rPr lang="en-IN" b="1" dirty="0">
                <a:latin typeface="Times New Roman" pitchFamily="18" charset="0"/>
                <a:cs typeface="Times New Roman" pitchFamily="18" charset="0"/>
              </a:rPr>
              <a:t>Touring problems </a:t>
            </a:r>
          </a:p>
          <a:p>
            <a:pPr algn="just"/>
            <a:r>
              <a:rPr lang="en-US" dirty="0">
                <a:latin typeface="Times New Roman" pitchFamily="18" charset="0"/>
                <a:cs typeface="Times New Roman" pitchFamily="18" charset="0"/>
              </a:rPr>
              <a:t>Touring problems are closely related to route-finding problems, but with an important difference.</a:t>
            </a:r>
          </a:p>
          <a:p>
            <a:pPr algn="just"/>
            <a:r>
              <a:rPr lang="en-US" dirty="0">
                <a:latin typeface="Times New Roman" pitchFamily="18" charset="0"/>
                <a:cs typeface="Times New Roman" pitchFamily="18" charset="0"/>
              </a:rPr>
              <a:t>Consider, for example, the problem "Visit every city in Figure 3.2 at least once, starting and ending in Bucharest" As with route finding, the actions correspond to trips between adjacent cities. </a:t>
            </a:r>
          </a:p>
          <a:p>
            <a:pPr algn="just"/>
            <a:r>
              <a:rPr lang="en-US" dirty="0">
                <a:latin typeface="Times New Roman" pitchFamily="18" charset="0"/>
                <a:cs typeface="Times New Roman" pitchFamily="18" charset="0"/>
              </a:rPr>
              <a:t>The state space, however, is quite different. Each state must include not just the current location but also the set of cities the agent has visited. </a:t>
            </a:r>
          </a:p>
          <a:p>
            <a:pPr algn="just"/>
            <a:r>
              <a:rPr lang="en-US" dirty="0">
                <a:latin typeface="Times New Roman" pitchFamily="18" charset="0"/>
                <a:cs typeface="Times New Roman" pitchFamily="18" charset="0"/>
              </a:rPr>
              <a:t>So the initial state would be In (Bucharest), Visit </a:t>
            </a:r>
            <a:r>
              <a:rPr lang="en-US" dirty="0" err="1">
                <a:latin typeface="Times New Roman" pitchFamily="18" charset="0"/>
                <a:cs typeface="Times New Roman" pitchFamily="18" charset="0"/>
              </a:rPr>
              <a:t>ed</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Bueharest</a:t>
            </a:r>
            <a:r>
              <a:rPr lang="en-US" dirty="0">
                <a:latin typeface="Times New Roman" pitchFamily="18" charset="0"/>
                <a:cs typeface="Times New Roman" pitchFamily="18" charset="0"/>
              </a:rPr>
              <a:t>}), a typical intermediate state would be </a:t>
            </a:r>
            <a:r>
              <a:rPr lang="en-US" dirty="0" err="1">
                <a:latin typeface="Times New Roman" pitchFamily="18" charset="0"/>
                <a:cs typeface="Times New Roman" pitchFamily="18" charset="0"/>
              </a:rPr>
              <a:t>fn</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Vaslui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Visqed</a:t>
            </a:r>
            <a:r>
              <a:rPr lang="en-US" dirty="0">
                <a:latin typeface="Times New Roman" pitchFamily="18" charset="0"/>
                <a:cs typeface="Times New Roman" pitchFamily="18" charset="0"/>
              </a:rPr>
              <a:t>({Bucharest, </a:t>
            </a:r>
            <a:r>
              <a:rPr lang="en-US" dirty="0" err="1">
                <a:latin typeface="Times New Roman" pitchFamily="18" charset="0"/>
                <a:cs typeface="Times New Roman" pitchFamily="18" charset="0"/>
              </a:rPr>
              <a:t>Urziceni</a:t>
            </a:r>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Vaslui</a:t>
            </a:r>
            <a:r>
              <a:rPr lang="en-US" dirty="0">
                <a:latin typeface="Times New Roman" pitchFamily="18" charset="0"/>
                <a:cs typeface="Times New Roman" pitchFamily="18" charset="0"/>
              </a:rPr>
              <a:t>}), and the goal test would check whether the agent is in Bucharest and all 20 cities have been visited.</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819411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 y="1314236"/>
            <a:ext cx="8763000" cy="5562600"/>
          </a:xfrm>
        </p:spPr>
        <p:txBody>
          <a:bodyPr/>
          <a:lstStyle/>
          <a:p>
            <a:pPr algn="just"/>
            <a:r>
              <a:rPr lang="en-US" b="1" dirty="0">
                <a:latin typeface="Times New Roman" pitchFamily="18" charset="0"/>
                <a:cs typeface="Times New Roman" pitchFamily="18" charset="0"/>
              </a:rPr>
              <a:t>Traveling salesperson problem (TSP) </a:t>
            </a:r>
          </a:p>
          <a:p>
            <a:pPr algn="just"/>
            <a:r>
              <a:rPr lang="en-US" b="1" dirty="0">
                <a:latin typeface="Times New Roman" pitchFamily="18" charset="0"/>
                <a:cs typeface="Times New Roman" pitchFamily="18" charset="0"/>
              </a:rPr>
              <a:t>The traveling salesperson problem (TSP) is a touring problem in which each city must be visited exactly once. The aim is to find the shortest tour. </a:t>
            </a:r>
            <a:r>
              <a:rPr lang="en-US" dirty="0">
                <a:latin typeface="Times New Roman" pitchFamily="18" charset="0"/>
                <a:cs typeface="Times New Roman" pitchFamily="18" charset="0"/>
              </a:rPr>
              <a:t>The problem is known to be NP-hard, but an enormous amount of effort has been expended to improve the capabilities of TSP algorithms. </a:t>
            </a:r>
          </a:p>
          <a:p>
            <a:pPr algn="just"/>
            <a:r>
              <a:rPr lang="en-US" dirty="0">
                <a:latin typeface="Times New Roman" pitchFamily="18" charset="0"/>
                <a:cs typeface="Times New Roman" pitchFamily="18" charset="0"/>
              </a:rPr>
              <a:t>In addition to planning trips for traveling salespersons, these algorithms have been used for tasks such as planning movements of automatic circuit-board drills and of stocking machines on shop floors.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1355025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42472" y="1143000"/>
            <a:ext cx="7772400" cy="655638"/>
          </a:xfrm>
        </p:spPr>
        <p:txBody>
          <a:bodyPr>
            <a:normAutofit fontScale="90000"/>
          </a:bodyPr>
          <a:lstStyle/>
          <a:p>
            <a:pPr algn="just"/>
            <a:r>
              <a:rPr lang="en-US" b="1" dirty="0">
                <a:latin typeface="Times New Roman" pitchFamily="18" charset="0"/>
                <a:cs typeface="Times New Roman" pitchFamily="18" charset="0"/>
              </a:rPr>
              <a:t>VLSI LAYOUT</a:t>
            </a:r>
            <a:endParaRPr lang="en-IN" b="1" dirty="0">
              <a:latin typeface="Times New Roman" pitchFamily="18" charset="0"/>
              <a:cs typeface="Times New Roman" pitchFamily="18" charset="0"/>
            </a:endParaRPr>
          </a:p>
        </p:txBody>
      </p:sp>
      <p:sp>
        <p:nvSpPr>
          <p:cNvPr id="3" name="Content Placeholder 2"/>
          <p:cNvSpPr>
            <a:spLocks noGrp="1"/>
          </p:cNvSpPr>
          <p:nvPr>
            <p:ph idx="1"/>
          </p:nvPr>
        </p:nvSpPr>
        <p:spPr>
          <a:xfrm>
            <a:off x="152400" y="1782371"/>
            <a:ext cx="8610600" cy="5181600"/>
          </a:xfrm>
        </p:spPr>
        <p:txBody>
          <a:bodyPr>
            <a:normAutofit fontScale="92500" lnSpcReduction="20000"/>
          </a:bodyPr>
          <a:lstStyle/>
          <a:p>
            <a:pPr algn="just"/>
            <a:r>
              <a:rPr lang="en-US" dirty="0">
                <a:latin typeface="Times New Roman" pitchFamily="18" charset="0"/>
                <a:cs typeface="Times New Roman" pitchFamily="18" charset="0"/>
              </a:rPr>
              <a:t>A VLSI layout problem requires positioning millions of components and connections on a chip to minimize area, minimize circuit delays, minimize stray capacitances, and maximize manufacturing yield. </a:t>
            </a:r>
          </a:p>
          <a:p>
            <a:pPr algn="just"/>
            <a:r>
              <a:rPr lang="en-US" dirty="0">
                <a:latin typeface="Times New Roman" pitchFamily="18" charset="0"/>
                <a:cs typeface="Times New Roman" pitchFamily="18" charset="0"/>
              </a:rPr>
              <a:t>The layout problem comes after the logical design phase and is usually split into two parts: </a:t>
            </a:r>
            <a:r>
              <a:rPr lang="en-US" b="1" dirty="0">
                <a:latin typeface="Times New Roman" pitchFamily="18" charset="0"/>
                <a:cs typeface="Times New Roman" pitchFamily="18" charset="0"/>
              </a:rPr>
              <a:t>cell layout and channel routing. </a:t>
            </a:r>
          </a:p>
          <a:p>
            <a:pPr algn="just"/>
            <a:r>
              <a:rPr lang="en-US" dirty="0">
                <a:latin typeface="Times New Roman" pitchFamily="18" charset="0"/>
                <a:cs typeface="Times New Roman" pitchFamily="18" charset="0"/>
              </a:rPr>
              <a:t>In cell layout, the primitive components of the circuit are grouped into cells, each of which performs some recognized function. Each cell has a fixed footprint (size and shape) and requires a certain number of connections to each of the other cells. The aim is to place the cells on the chip so that they do not overlap and so that there is room for the connecting wires to be placed between the cells.</a:t>
            </a:r>
          </a:p>
          <a:p>
            <a:pPr algn="just"/>
            <a:r>
              <a:rPr lang="en-US" dirty="0">
                <a:latin typeface="Times New Roman" pitchFamily="18" charset="0"/>
                <a:cs typeface="Times New Roman" pitchFamily="18" charset="0"/>
              </a:rPr>
              <a:t>Channel routing finds a specific route for each wire through the gaps between the cells.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743779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34784"/>
            <a:ext cx="8655996" cy="5486400"/>
          </a:xfrm>
        </p:spPr>
        <p:txBody>
          <a:bodyPr>
            <a:normAutofit/>
          </a:bodyPr>
          <a:lstStyle/>
          <a:p>
            <a:pPr algn="just"/>
            <a:r>
              <a:rPr lang="en-US" b="1" dirty="0">
                <a:latin typeface="Times New Roman" pitchFamily="18" charset="0"/>
                <a:cs typeface="Times New Roman" pitchFamily="18" charset="0"/>
              </a:rPr>
              <a:t>Robot navigation</a:t>
            </a:r>
          </a:p>
          <a:p>
            <a:pPr algn="just"/>
            <a:r>
              <a:rPr lang="en-US" dirty="0">
                <a:latin typeface="Times New Roman" pitchFamily="18" charset="0"/>
                <a:cs typeface="Times New Roman" pitchFamily="18" charset="0"/>
              </a:rPr>
              <a:t>Robot navigation is a generalization of the route-finding problem described earlier.</a:t>
            </a:r>
          </a:p>
          <a:p>
            <a:pPr algn="just"/>
            <a:r>
              <a:rPr lang="en-US" dirty="0">
                <a:latin typeface="Times New Roman" pitchFamily="18" charset="0"/>
                <a:cs typeface="Times New Roman" pitchFamily="18" charset="0"/>
              </a:rPr>
              <a:t>Rather than following a discrete set of routes, a robot can move in a continuous space with (in principle) an infinite set of possible actions and states. </a:t>
            </a:r>
          </a:p>
          <a:p>
            <a:pPr algn="just"/>
            <a:r>
              <a:rPr lang="en-US" b="1" dirty="0">
                <a:latin typeface="Times New Roman" pitchFamily="18" charset="0"/>
                <a:cs typeface="Times New Roman" pitchFamily="18" charset="0"/>
              </a:rPr>
              <a:t>For a circular robot moving on a flat surface, the space is essentially two-dimensional. When the robot has arms and legs or wheels that must also be controlled, the search space becomes many-dimensional.</a:t>
            </a:r>
            <a:r>
              <a:rPr lang="en-US" dirty="0">
                <a:latin typeface="Times New Roman" pitchFamily="18" charset="0"/>
                <a:cs typeface="Times New Roman" pitchFamily="18" charset="0"/>
              </a:rPr>
              <a:t> Advanced techniques are required just to make the search space finite.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4657852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 y="1295400"/>
            <a:ext cx="8763000" cy="5715000"/>
          </a:xfrm>
        </p:spPr>
        <p:txBody>
          <a:bodyPr>
            <a:normAutofit/>
          </a:bodyPr>
          <a:lstStyle/>
          <a:p>
            <a:pPr algn="just"/>
            <a:r>
              <a:rPr lang="en-US" b="1" dirty="0">
                <a:latin typeface="Times New Roman" pitchFamily="18" charset="0"/>
                <a:cs typeface="Times New Roman" pitchFamily="18" charset="0"/>
              </a:rPr>
              <a:t>Automatic assembly sequencing</a:t>
            </a:r>
          </a:p>
          <a:p>
            <a:pPr algn="just"/>
            <a:r>
              <a:rPr lang="en-US" dirty="0">
                <a:latin typeface="Times New Roman" pitchFamily="18" charset="0"/>
                <a:cs typeface="Times New Roman" pitchFamily="18" charset="0"/>
              </a:rPr>
              <a:t>Automatic assembly sequencing of complex objects by a robot was first demonstrated by FREDDY (</a:t>
            </a:r>
            <a:r>
              <a:rPr lang="en-US" dirty="0" err="1">
                <a:latin typeface="Times New Roman" pitchFamily="18" charset="0"/>
                <a:cs typeface="Times New Roman" pitchFamily="18" charset="0"/>
              </a:rPr>
              <a:t>Michie</a:t>
            </a:r>
            <a:r>
              <a:rPr lang="en-US" dirty="0">
                <a:latin typeface="Times New Roman" pitchFamily="18" charset="0"/>
                <a:cs typeface="Times New Roman" pitchFamily="18" charset="0"/>
              </a:rPr>
              <a:t>, 1972). Progress since then has been slow but sure, to the point where the assembly of intricate objects such as electric motors is economically feasible. </a:t>
            </a:r>
          </a:p>
          <a:p>
            <a:pPr algn="just"/>
            <a:r>
              <a:rPr lang="en-US" dirty="0">
                <a:latin typeface="Times New Roman" pitchFamily="18" charset="0"/>
                <a:cs typeface="Times New Roman" pitchFamily="18" charset="0"/>
              </a:rPr>
              <a:t>In assembly problems, the aim is to find an order in which to assemble the parts of some object.</a:t>
            </a:r>
          </a:p>
          <a:p>
            <a:pPr algn="just"/>
            <a:r>
              <a:rPr lang="en-US" dirty="0">
                <a:latin typeface="Times New Roman" pitchFamily="18" charset="0"/>
                <a:cs typeface="Times New Roman" pitchFamily="18" charset="0"/>
              </a:rPr>
              <a:t>If the wrong order is chosen, there will be no way to add some part later in the sequence without undoing some of the work already done.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108305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1249362"/>
            <a:ext cx="7772400" cy="655638"/>
          </a:xfrm>
        </p:spPr>
        <p:txBody>
          <a:bodyPr>
            <a:normAutofit fontScale="90000"/>
          </a:bodyPr>
          <a:lstStyle/>
          <a:p>
            <a:r>
              <a:rPr lang="en-IN" b="1" dirty="0">
                <a:latin typeface="Times New Roman" pitchFamily="18" charset="0"/>
                <a:cs typeface="Times New Roman" pitchFamily="18" charset="0"/>
              </a:rPr>
              <a:t>SEARCHING FOR SOLUTIONS</a:t>
            </a:r>
          </a:p>
        </p:txBody>
      </p:sp>
      <p:sp>
        <p:nvSpPr>
          <p:cNvPr id="3" name="Content Placeholder 2"/>
          <p:cNvSpPr>
            <a:spLocks noGrp="1"/>
          </p:cNvSpPr>
          <p:nvPr>
            <p:ph idx="1"/>
          </p:nvPr>
        </p:nvSpPr>
        <p:spPr>
          <a:xfrm>
            <a:off x="190500" y="2133600"/>
            <a:ext cx="8763000" cy="5105400"/>
          </a:xfrm>
        </p:spPr>
        <p:txBody>
          <a:bodyPr/>
          <a:lstStyle/>
          <a:p>
            <a:pPr algn="just"/>
            <a:r>
              <a:rPr lang="en-US" dirty="0">
                <a:latin typeface="Times New Roman" pitchFamily="18" charset="0"/>
                <a:cs typeface="Times New Roman" pitchFamily="18" charset="0"/>
              </a:rPr>
              <a:t>After formulating some problems, need to solve them. A solution is an action sequence, so search algorithms work by considering various possible action sequences. </a:t>
            </a:r>
          </a:p>
          <a:p>
            <a:pPr algn="just"/>
            <a:r>
              <a:rPr lang="en-US" dirty="0">
                <a:latin typeface="Times New Roman" pitchFamily="18" charset="0"/>
                <a:cs typeface="Times New Roman" pitchFamily="18" charset="0"/>
              </a:rPr>
              <a:t>The possible action sequences starting at the initial state form a search tree with the initial state at the root; the branches are actions and the nodes correspond to states in the state space of the problem.</a:t>
            </a:r>
          </a:p>
          <a:p>
            <a:pPr algn="just"/>
            <a:r>
              <a:rPr lang="en-US" dirty="0">
                <a:latin typeface="Times New Roman" pitchFamily="18" charset="0"/>
                <a:cs typeface="Times New Roman" pitchFamily="18" charset="0"/>
              </a:rPr>
              <a:t>Difference between the state space and the search tree.</a:t>
            </a:r>
          </a:p>
          <a:p>
            <a:pPr algn="just"/>
            <a:r>
              <a:rPr lang="en-US" dirty="0">
                <a:latin typeface="Times New Roman" pitchFamily="18" charset="0"/>
                <a:cs typeface="Times New Roman" pitchFamily="18" charset="0"/>
              </a:rPr>
              <a:t>state space: states + actions</a:t>
            </a:r>
          </a:p>
          <a:p>
            <a:pPr algn="just"/>
            <a:r>
              <a:rPr lang="en-US" dirty="0">
                <a:latin typeface="Times New Roman" pitchFamily="18" charset="0"/>
                <a:cs typeface="Times New Roman" pitchFamily="18" charset="0"/>
              </a:rPr>
              <a:t>search tree: nodes + actions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8727423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0" y="1219200"/>
            <a:ext cx="7772400" cy="487362"/>
          </a:xfrm>
        </p:spPr>
        <p:txBody>
          <a:bodyPr>
            <a:normAutofit fontScale="90000"/>
          </a:bodyPr>
          <a:lstStyle/>
          <a:p>
            <a:r>
              <a:rPr lang="en-IN" b="1" dirty="0">
                <a:latin typeface="Times New Roman" pitchFamily="18" charset="0"/>
                <a:cs typeface="Times New Roman" pitchFamily="18" charset="0"/>
              </a:rPr>
              <a:t>PROBLEM-SOLVING AGENTS</a:t>
            </a:r>
          </a:p>
        </p:txBody>
      </p:sp>
      <p:sp>
        <p:nvSpPr>
          <p:cNvPr id="3" name="Content Placeholder 2"/>
          <p:cNvSpPr>
            <a:spLocks noGrp="1"/>
          </p:cNvSpPr>
          <p:nvPr>
            <p:ph idx="1"/>
          </p:nvPr>
        </p:nvSpPr>
        <p:spPr>
          <a:xfrm>
            <a:off x="266700" y="1905000"/>
            <a:ext cx="8610600" cy="5181600"/>
          </a:xfrm>
        </p:spPr>
        <p:txBody>
          <a:bodyPr>
            <a:noAutofit/>
          </a:bodyPr>
          <a:lstStyle/>
          <a:p>
            <a:pPr algn="just"/>
            <a:r>
              <a:rPr lang="en-US" sz="2400" dirty="0">
                <a:latin typeface="Times New Roman" pitchFamily="18" charset="0"/>
                <a:cs typeface="Times New Roman" pitchFamily="18" charset="0"/>
              </a:rPr>
              <a:t>Goal formulation, based on the current situation and the agent's performance measure, is the first step in problem solving.</a:t>
            </a:r>
          </a:p>
          <a:p>
            <a:pPr algn="just"/>
            <a:r>
              <a:rPr lang="en-US" sz="2400" dirty="0">
                <a:latin typeface="Times New Roman" pitchFamily="18" charset="0"/>
                <a:cs typeface="Times New Roman" pitchFamily="18" charset="0"/>
              </a:rPr>
              <a:t>Problem formulation is the process of deciding what actions and states to consider, given a goal.</a:t>
            </a:r>
          </a:p>
          <a:p>
            <a:pPr algn="just"/>
            <a:r>
              <a:rPr lang="en-US" sz="2400" dirty="0">
                <a:latin typeface="Times New Roman" pitchFamily="18" charset="0"/>
                <a:cs typeface="Times New Roman" pitchFamily="18" charset="0"/>
              </a:rPr>
              <a:t>An agent with several immediate options of unknown value can decide what to do by first examining future actions that eventually lead to states of known value.</a:t>
            </a:r>
          </a:p>
          <a:p>
            <a:pPr algn="just"/>
            <a:r>
              <a:rPr lang="en-US" sz="2400" dirty="0">
                <a:latin typeface="Times New Roman" pitchFamily="18" charset="0"/>
                <a:cs typeface="Times New Roman" pitchFamily="18" charset="0"/>
              </a:rPr>
              <a:t>The process of looking for a sequence of actions that reaches the goal is called search.</a:t>
            </a:r>
          </a:p>
          <a:p>
            <a:pPr algn="just"/>
            <a:r>
              <a:rPr lang="en-US" sz="2400" dirty="0">
                <a:latin typeface="Times New Roman" pitchFamily="18" charset="0"/>
                <a:cs typeface="Times New Roman" pitchFamily="18" charset="0"/>
              </a:rPr>
              <a:t>A search algorithm takes a problem as input and returns a solution in the form of an action sequence. Once a solution is found, the actions it recommends can be carried out. This is called the execution phase. </a:t>
            </a:r>
          </a:p>
        </p:txBody>
      </p:sp>
    </p:spTree>
    <p:extLst>
      <p:ext uri="{BB962C8B-B14F-4D97-AF65-F5344CB8AC3E}">
        <p14:creationId xmlns:p14="http://schemas.microsoft.com/office/powerpoint/2010/main" val="29155196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0500" y="1447800"/>
            <a:ext cx="8763000" cy="5638800"/>
          </a:xfrm>
        </p:spPr>
        <p:txBody>
          <a:bodyPr>
            <a:noAutofit/>
          </a:bodyPr>
          <a:lstStyle/>
          <a:p>
            <a:pPr algn="just"/>
            <a:r>
              <a:rPr lang="en-US" sz="2400" dirty="0">
                <a:latin typeface="Times New Roman" pitchFamily="18" charset="0"/>
                <a:cs typeface="Times New Roman" pitchFamily="18" charset="0"/>
              </a:rPr>
              <a:t>Figure 3.6 shows the fast few steps in growing the search tree for finding a route from Arad to Bucharest.</a:t>
            </a:r>
          </a:p>
          <a:p>
            <a:pPr algn="just"/>
            <a:r>
              <a:rPr lang="en-US" sz="2400" dirty="0">
                <a:latin typeface="Times New Roman" pitchFamily="18" charset="0"/>
                <a:cs typeface="Times New Roman" pitchFamily="18" charset="0"/>
              </a:rPr>
              <a:t>The root node of the tree corresponds to the initial state, In(Arad). The first step is to test whether this is a goal state.</a:t>
            </a:r>
          </a:p>
          <a:p>
            <a:pPr algn="just"/>
            <a:r>
              <a:rPr lang="en-US" sz="2400" dirty="0">
                <a:latin typeface="Times New Roman" pitchFamily="18" charset="0"/>
                <a:cs typeface="Times New Roman" pitchFamily="18" charset="0"/>
              </a:rPr>
              <a:t>Then we need to consider taking various actions. do this by expanding the current state; that is, applying each legal action to the current state.</a:t>
            </a:r>
          </a:p>
          <a:p>
            <a:pPr algn="just"/>
            <a:r>
              <a:rPr lang="en-US" sz="2400" dirty="0">
                <a:latin typeface="Times New Roman" pitchFamily="18" charset="0"/>
                <a:cs typeface="Times New Roman" pitchFamily="18" charset="0"/>
              </a:rPr>
              <a:t>Thereby generating a new set of states. In this case, add three branches from the parent node In(Arad) leading to three new child nodes: in(</a:t>
            </a:r>
            <a:r>
              <a:rPr lang="en-US" sz="2400" dirty="0" err="1">
                <a:latin typeface="Times New Roman" pitchFamily="18" charset="0"/>
                <a:cs typeface="Times New Roman" pitchFamily="18" charset="0"/>
              </a:rPr>
              <a:t>Sibw</a:t>
            </a:r>
            <a:r>
              <a:rPr lang="en-US" sz="2400" dirty="0">
                <a:latin typeface="Times New Roman" pitchFamily="18" charset="0"/>
                <a:cs typeface="Times New Roman" pitchFamily="18" charset="0"/>
              </a:rPr>
              <a:t>), In(</a:t>
            </a:r>
            <a:r>
              <a:rPr lang="en-US" sz="2400" dirty="0" err="1">
                <a:latin typeface="Times New Roman" pitchFamily="18" charset="0"/>
                <a:cs typeface="Times New Roman" pitchFamily="18" charset="0"/>
              </a:rPr>
              <a:t>Timisaara</a:t>
            </a:r>
            <a:r>
              <a:rPr lang="en-US" sz="2400" dirty="0">
                <a:latin typeface="Times New Roman" pitchFamily="18" charset="0"/>
                <a:cs typeface="Times New Roman" pitchFamily="18" charset="0"/>
              </a:rPr>
              <a:t>), and In(</a:t>
            </a:r>
            <a:r>
              <a:rPr lang="en-US" sz="2400" dirty="0" err="1">
                <a:latin typeface="Times New Roman" pitchFamily="18" charset="0"/>
                <a:cs typeface="Times New Roman" pitchFamily="18" charset="0"/>
              </a:rPr>
              <a:t>Zerind</a:t>
            </a:r>
            <a:r>
              <a:rPr lang="en-US" sz="2400" dirty="0">
                <a:latin typeface="Times New Roman" pitchFamily="18" charset="0"/>
                <a:cs typeface="Times New Roman" pitchFamily="18" charset="0"/>
              </a:rPr>
              <a:t>). Then choose which of these three possibilities to consider farther.</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5958607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9404" y="1219200"/>
            <a:ext cx="8610600" cy="5509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54413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7517" y="1295400"/>
            <a:ext cx="8668966" cy="5715000"/>
          </a:xfrm>
        </p:spPr>
        <p:txBody>
          <a:bodyPr>
            <a:normAutofit fontScale="70000" lnSpcReduction="20000"/>
          </a:bodyPr>
          <a:lstStyle/>
          <a:p>
            <a:pPr algn="just"/>
            <a:r>
              <a:rPr lang="en-US" dirty="0">
                <a:latin typeface="Times New Roman" pitchFamily="18" charset="0"/>
                <a:cs typeface="Times New Roman" pitchFamily="18" charset="0"/>
              </a:rPr>
              <a:t>The general TREE-SEARCH algorithm is shown informally in Figure 3.7. Search algorithms all share this basic structure; they vary primarily according to how they choose which state to expand next—the so-called search strategy.</a:t>
            </a:r>
          </a:p>
          <a:p>
            <a:pPr algn="just"/>
            <a:r>
              <a:rPr lang="en-US" dirty="0">
                <a:latin typeface="Times New Roman" pitchFamily="18" charset="0"/>
                <a:cs typeface="Times New Roman" pitchFamily="18" charset="0"/>
              </a:rPr>
              <a:t>Algorithms that forget their history are doomed to repeat it. The way to avoid exploring redundant paths is to remember where one has been. To do this, we augment the TREE-SEARCH algorithm with a data  structure called the explored set (also known as the closed list), which remembers every expanded node.</a:t>
            </a:r>
          </a:p>
          <a:p>
            <a:pPr algn="just"/>
            <a:r>
              <a:rPr lang="en-US" dirty="0">
                <a:latin typeface="Times New Roman" pitchFamily="18" charset="0"/>
                <a:cs typeface="Times New Roman" pitchFamily="18" charset="0"/>
              </a:rPr>
              <a:t>Newly generated nodes that match previously generated nodes—ones in the explored set or the frontier—can be dis-carded instead of being added to the frontier. The new algorithm, called GRAPH-SEARCH, is shown informally in Figure 3.7. The search tree constructed by the GRAPH-SEARCH algorithm contains at </a:t>
            </a:r>
            <a:r>
              <a:rPr lang="en-US" dirty="0" err="1">
                <a:latin typeface="Times New Roman" pitchFamily="18" charset="0"/>
                <a:cs typeface="Times New Roman" pitchFamily="18" charset="0"/>
              </a:rPr>
              <a:t>mostone</a:t>
            </a:r>
            <a:r>
              <a:rPr lang="en-US" dirty="0">
                <a:latin typeface="Times New Roman" pitchFamily="18" charset="0"/>
                <a:cs typeface="Times New Roman" pitchFamily="18" charset="0"/>
              </a:rPr>
              <a:t> copy of each state, so we can think of it as growing a tree directly on the state-space graph, as shown in Figure 3.8.</a:t>
            </a:r>
          </a:p>
          <a:p>
            <a:pPr algn="just"/>
            <a:r>
              <a:rPr lang="en-US" dirty="0">
                <a:latin typeface="Times New Roman" pitchFamily="18" charset="0"/>
                <a:cs typeface="Times New Roman" pitchFamily="18" charset="0"/>
              </a:rPr>
              <a:t>The frontier separates the state-space graph into the explored region and the unexplored region, so that every path from the initial state to an unexplored state has to pass through a state in the frontier is illustrated in Figure 3.9.</a:t>
            </a:r>
          </a:p>
          <a:p>
            <a:pPr algn="just"/>
            <a:r>
              <a:rPr lang="en-US" dirty="0">
                <a:latin typeface="Times New Roman" pitchFamily="18" charset="0"/>
                <a:cs typeface="Times New Roman" pitchFamily="18" charset="0"/>
              </a:rPr>
              <a:t>As every step moves a state from the frontier into the explored region while moving some states from the unexplored region into the frontier, we see that the algorithm is systematically examining the states in the state space, one by one, until it finds a solution.</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574534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447800"/>
            <a:ext cx="8763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3508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219200"/>
            <a:ext cx="8991600" cy="5267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66436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610600" cy="5638800"/>
          </a:xfrm>
        </p:spPr>
        <p:txBody>
          <a:bodyPr>
            <a:normAutofit/>
          </a:bodyPr>
          <a:lstStyle/>
          <a:p>
            <a:pPr algn="just"/>
            <a:r>
              <a:rPr lang="en-US" sz="2400" dirty="0">
                <a:latin typeface="Times New Roman" pitchFamily="18" charset="0"/>
                <a:cs typeface="Times New Roman" pitchFamily="18" charset="0"/>
              </a:rPr>
              <a:t>Search algorithms require a data structure to keep track of the search tree that is being constructed. For each node n of the tree, we have a structure that contains four components:</a:t>
            </a:r>
          </a:p>
          <a:p>
            <a:pPr algn="just"/>
            <a:r>
              <a:rPr lang="en-US" sz="2400" b="1" dirty="0" err="1">
                <a:latin typeface="Times New Roman" pitchFamily="18" charset="0"/>
                <a:cs typeface="Times New Roman" pitchFamily="18" charset="0"/>
              </a:rPr>
              <a:t>n.STATE</a:t>
            </a:r>
            <a:r>
              <a:rPr lang="en-US" sz="2400" dirty="0">
                <a:latin typeface="Times New Roman" pitchFamily="18" charset="0"/>
                <a:cs typeface="Times New Roman" pitchFamily="18" charset="0"/>
              </a:rPr>
              <a:t> : the state in the state space to which the node corresponds;</a:t>
            </a:r>
          </a:p>
          <a:p>
            <a:pPr algn="just"/>
            <a:r>
              <a:rPr lang="en-US" sz="2400" b="1" dirty="0" err="1">
                <a:latin typeface="Times New Roman" pitchFamily="18" charset="0"/>
                <a:cs typeface="Times New Roman" pitchFamily="18" charset="0"/>
              </a:rPr>
              <a:t>n.PARENT</a:t>
            </a:r>
            <a:r>
              <a:rPr lang="en-US" sz="2400" dirty="0">
                <a:latin typeface="Times New Roman" pitchFamily="18" charset="0"/>
                <a:cs typeface="Times New Roman" pitchFamily="18" charset="0"/>
              </a:rPr>
              <a:t> : the node in the search tree that generated this node;</a:t>
            </a:r>
          </a:p>
          <a:p>
            <a:pPr algn="just"/>
            <a:r>
              <a:rPr lang="en-US" sz="2400" b="1" dirty="0" err="1">
                <a:latin typeface="Times New Roman" pitchFamily="18" charset="0"/>
                <a:cs typeface="Times New Roman" pitchFamily="18" charset="0"/>
              </a:rPr>
              <a:t>n.ACTION</a:t>
            </a:r>
            <a:r>
              <a:rPr lang="en-US" sz="2400" dirty="0">
                <a:latin typeface="Times New Roman" pitchFamily="18" charset="0"/>
                <a:cs typeface="Times New Roman" pitchFamily="18" charset="0"/>
              </a:rPr>
              <a:t> : the action that was applied to the parent to generate the node;</a:t>
            </a:r>
          </a:p>
          <a:p>
            <a:pPr algn="just"/>
            <a:r>
              <a:rPr lang="en-US" sz="2400" b="1" dirty="0" err="1">
                <a:latin typeface="Times New Roman" pitchFamily="18" charset="0"/>
                <a:cs typeface="Times New Roman" pitchFamily="18" charset="0"/>
              </a:rPr>
              <a:t>n.PATH</a:t>
            </a:r>
            <a:r>
              <a:rPr lang="en-US" sz="2400" b="1" dirty="0">
                <a:latin typeface="Times New Roman" pitchFamily="18" charset="0"/>
                <a:cs typeface="Times New Roman" pitchFamily="18" charset="0"/>
              </a:rPr>
              <a:t>-COST</a:t>
            </a:r>
            <a:r>
              <a:rPr lang="en-US" sz="2400" dirty="0">
                <a:latin typeface="Times New Roman" pitchFamily="18" charset="0"/>
                <a:cs typeface="Times New Roman" pitchFamily="18" charset="0"/>
              </a:rPr>
              <a:t> : the cost, traditionally denoted by g(n), of the path from the initial state to the node, as indicated by the parent pointers.</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29863193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4337" y="1371600"/>
            <a:ext cx="8439961"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14336" y="4953000"/>
            <a:ext cx="8424863" cy="1569660"/>
          </a:xfrm>
          <a:prstGeom prst="rect">
            <a:avLst/>
          </a:prstGeom>
        </p:spPr>
        <p:txBody>
          <a:bodyPr wrap="square">
            <a:spAutoFit/>
          </a:bodyPr>
          <a:lstStyle/>
          <a:p>
            <a:pPr algn="just"/>
            <a:r>
              <a:rPr lang="en-US" sz="2400" dirty="0">
                <a:latin typeface="Times New Roman" pitchFamily="18" charset="0"/>
                <a:cs typeface="Times New Roman" pitchFamily="18" charset="0"/>
              </a:rPr>
              <a:t>Given the components for a parent node, it is easy to see how to compute the necessary components for a child node. The function CHILD-NODE takes a parent node and an action and returns the resulting child node:</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7423333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1094" y="1143000"/>
            <a:ext cx="8428105"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 y="2667000"/>
            <a:ext cx="8763000" cy="1631216"/>
          </a:xfrm>
          <a:prstGeom prst="rect">
            <a:avLst/>
          </a:prstGeom>
        </p:spPr>
        <p:txBody>
          <a:bodyPr wrap="square">
            <a:spAutoFit/>
          </a:bodyPr>
          <a:lstStyle/>
          <a:p>
            <a:pPr algn="just"/>
            <a:r>
              <a:rPr lang="en-US" sz="2000" dirty="0">
                <a:latin typeface="Times New Roman" pitchFamily="18" charset="0"/>
                <a:cs typeface="Times New Roman" pitchFamily="18" charset="0"/>
              </a:rPr>
              <a:t>The node data structure is depicted in Figure 3.10. Notice how the PARENT pointers string the nodes together into a tree structure. These pointers also allow the solution path to be extracted when a goal node is found; we use the SOLUTION function to return the sequence of actions obtained by following parent pointers back to the root.</a:t>
            </a:r>
            <a:endParaRPr lang="en-IN" sz="2000" dirty="0">
              <a:latin typeface="Times New Roman" pitchFamily="18" charset="0"/>
              <a:cs typeface="Times New Roman" pitchFamily="18" charset="0"/>
            </a:endParaRPr>
          </a:p>
        </p:txBody>
      </p:sp>
      <p:sp>
        <p:nvSpPr>
          <p:cNvPr id="5" name="Rectangle 4"/>
          <p:cNvSpPr/>
          <p:nvPr/>
        </p:nvSpPr>
        <p:spPr>
          <a:xfrm>
            <a:off x="235085" y="4298216"/>
            <a:ext cx="8680316" cy="1938992"/>
          </a:xfrm>
          <a:prstGeom prst="rect">
            <a:avLst/>
          </a:prstGeom>
        </p:spPr>
        <p:txBody>
          <a:bodyPr wrap="square">
            <a:spAutoFit/>
          </a:bodyPr>
          <a:lstStyle/>
          <a:p>
            <a:pPr marL="342900" indent="-342900" algn="just">
              <a:buFont typeface="Arial" pitchFamily="34" charset="0"/>
              <a:buChar char="•"/>
            </a:pPr>
            <a:r>
              <a:rPr lang="en-US" sz="2000" dirty="0">
                <a:latin typeface="Times New Roman" pitchFamily="18" charset="0"/>
                <a:cs typeface="Times New Roman" pitchFamily="18" charset="0"/>
              </a:rPr>
              <a:t>A node is a bookkeeping data structure used to represent the search tree. </a:t>
            </a:r>
          </a:p>
          <a:p>
            <a:pPr marL="342900" indent="-342900" algn="just">
              <a:buFont typeface="Arial" pitchFamily="34" charset="0"/>
              <a:buChar char="•"/>
            </a:pPr>
            <a:r>
              <a:rPr lang="en-US" sz="2000" dirty="0">
                <a:latin typeface="Times New Roman" pitchFamily="18" charset="0"/>
                <a:cs typeface="Times New Roman" pitchFamily="18" charset="0"/>
              </a:rPr>
              <a:t>A state corresponds to a configuration of the world. </a:t>
            </a:r>
          </a:p>
          <a:p>
            <a:pPr marL="342900" indent="-342900" algn="just">
              <a:buFont typeface="Arial" pitchFamily="34" charset="0"/>
              <a:buChar char="•"/>
            </a:pPr>
            <a:r>
              <a:rPr lang="en-US" sz="2000" dirty="0">
                <a:latin typeface="Times New Roman" pitchFamily="18" charset="0"/>
                <a:cs typeface="Times New Roman" pitchFamily="18" charset="0"/>
              </a:rPr>
              <a:t>Thus, nodes are on particular paths, as defined by PARENT pointers, whereas states are not.</a:t>
            </a:r>
          </a:p>
          <a:p>
            <a:pPr marL="342900" indent="-342900" algn="just">
              <a:buFont typeface="Arial" pitchFamily="34" charset="0"/>
              <a:buChar char="•"/>
            </a:pPr>
            <a:r>
              <a:rPr lang="en-US" sz="2000" dirty="0">
                <a:latin typeface="Times New Roman" pitchFamily="18" charset="0"/>
                <a:cs typeface="Times New Roman" pitchFamily="18" charset="0"/>
              </a:rPr>
              <a:t> Furthermore, two different nodes can contain the same world state if that state is generated via two different search paths. </a:t>
            </a:r>
          </a:p>
        </p:txBody>
      </p:sp>
    </p:spTree>
    <p:extLst>
      <p:ext uri="{BB962C8B-B14F-4D97-AF65-F5344CB8AC3E}">
        <p14:creationId xmlns:p14="http://schemas.microsoft.com/office/powerpoint/2010/main" val="10087309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8610600" cy="5410200"/>
          </a:xfrm>
        </p:spPr>
        <p:txBody>
          <a:bodyPr>
            <a:normAutofit/>
          </a:bodyPr>
          <a:lstStyle/>
          <a:p>
            <a:pPr algn="just"/>
            <a:r>
              <a:rPr lang="en-US" sz="3200" dirty="0">
                <a:latin typeface="Times New Roman" pitchFamily="18" charset="0"/>
                <a:cs typeface="Times New Roman" pitchFamily="18" charset="0"/>
              </a:rPr>
              <a:t>Now that we have nodes, we need somewhere to put them. The frontier needs to be stored in such a way that the search algorithm can easily choose the next node to expand according to its preferred strategy.</a:t>
            </a:r>
            <a:endParaRPr lang="en-IN" sz="3200" dirty="0">
              <a:latin typeface="Times New Roman" pitchFamily="18" charset="0"/>
              <a:cs typeface="Times New Roman" pitchFamily="18" charset="0"/>
            </a:endParaRPr>
          </a:p>
          <a:p>
            <a:pPr algn="just"/>
            <a:r>
              <a:rPr lang="en-US" sz="3200" b="1" dirty="0">
                <a:latin typeface="Times New Roman" pitchFamily="18" charset="0"/>
                <a:cs typeface="Times New Roman" pitchFamily="18" charset="0"/>
              </a:rPr>
              <a:t>EMPTY</a:t>
            </a:r>
            <a:r>
              <a:rPr lang="en-US" sz="3200" dirty="0">
                <a:latin typeface="Times New Roman" pitchFamily="18" charset="0"/>
                <a:cs typeface="Times New Roman" pitchFamily="18" charset="0"/>
              </a:rPr>
              <a:t> (queue) returns true only if there are no more elements in the queue.</a:t>
            </a:r>
          </a:p>
          <a:p>
            <a:pPr algn="just"/>
            <a:r>
              <a:rPr lang="en-US" sz="3200" b="1" dirty="0">
                <a:latin typeface="Times New Roman" pitchFamily="18" charset="0"/>
                <a:cs typeface="Times New Roman" pitchFamily="18" charset="0"/>
              </a:rPr>
              <a:t>POP</a:t>
            </a:r>
            <a:r>
              <a:rPr lang="en-US" sz="3200" dirty="0">
                <a:latin typeface="Times New Roman" pitchFamily="18" charset="0"/>
                <a:cs typeface="Times New Roman" pitchFamily="18" charset="0"/>
              </a:rPr>
              <a:t> (queue) removes the first element of the queue and returns it.</a:t>
            </a:r>
          </a:p>
          <a:p>
            <a:pPr algn="just"/>
            <a:r>
              <a:rPr lang="en-US" sz="3200" b="1" dirty="0">
                <a:latin typeface="Times New Roman" pitchFamily="18" charset="0"/>
                <a:cs typeface="Times New Roman" pitchFamily="18" charset="0"/>
              </a:rPr>
              <a:t>INSERT</a:t>
            </a:r>
            <a:r>
              <a:rPr lang="en-US" sz="3200" dirty="0">
                <a:latin typeface="Times New Roman" pitchFamily="18" charset="0"/>
                <a:cs typeface="Times New Roman" pitchFamily="18" charset="0"/>
              </a:rPr>
              <a:t> (element, queue) inserts an element and returns the resulting queue.</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23583784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399" y="1295400"/>
            <a:ext cx="8620125" cy="5334000"/>
          </a:xfrm>
        </p:spPr>
        <p:txBody>
          <a:bodyPr>
            <a:noAutofit/>
          </a:bodyPr>
          <a:lstStyle/>
          <a:p>
            <a:pPr algn="just"/>
            <a:r>
              <a:rPr lang="en-US" sz="3200" dirty="0">
                <a:latin typeface="Times New Roman" pitchFamily="18" charset="0"/>
                <a:cs typeface="Times New Roman" pitchFamily="18" charset="0"/>
              </a:rPr>
              <a:t>Queues are characterized by the order in which they store the inserted nodes. </a:t>
            </a:r>
          </a:p>
          <a:p>
            <a:pPr algn="just"/>
            <a:r>
              <a:rPr lang="en-US" sz="3200" dirty="0">
                <a:latin typeface="Times New Roman" pitchFamily="18" charset="0"/>
                <a:cs typeface="Times New Roman" pitchFamily="18" charset="0"/>
              </a:rPr>
              <a:t>Three common variants are the first-in, first-out or FIFO queue, which pops the oldest element of the queue; FIFO </a:t>
            </a:r>
          </a:p>
          <a:p>
            <a:pPr algn="just"/>
            <a:r>
              <a:rPr lang="en-US" sz="3200" dirty="0">
                <a:latin typeface="Times New Roman" pitchFamily="18" charset="0"/>
                <a:cs typeface="Times New Roman" pitchFamily="18" charset="0"/>
              </a:rPr>
              <a:t>QUEUE the last-in, first-out or LIFO queue (also known as a stack), which pops the newest element LIFO QUEUE of the queue; </a:t>
            </a:r>
          </a:p>
          <a:p>
            <a:pPr algn="just"/>
            <a:r>
              <a:rPr lang="en-US" sz="3200" dirty="0">
                <a:latin typeface="Times New Roman" pitchFamily="18" charset="0"/>
                <a:cs typeface="Times New Roman" pitchFamily="18" charset="0"/>
              </a:rPr>
              <a:t>and the priority queue, which pops the element of the queue with the highest PRIORITY QUEUE priority according to some ordering function.</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2672753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762000" y="1371600"/>
            <a:ext cx="7772400" cy="579438"/>
          </a:xfrm>
        </p:spPr>
        <p:txBody>
          <a:bodyPr>
            <a:normAutofit fontScale="90000"/>
          </a:bodyPr>
          <a:lstStyle/>
          <a:p>
            <a:r>
              <a:rPr lang="en-IN" b="1" dirty="0">
                <a:latin typeface="Times New Roman" pitchFamily="18" charset="0"/>
                <a:cs typeface="Times New Roman" pitchFamily="18" charset="0"/>
              </a:rPr>
              <a:t>PROBLEM-SOLVING AGENTS</a:t>
            </a:r>
            <a:endParaRPr lang="en-IN" dirty="0"/>
          </a:p>
        </p:txBody>
      </p:sp>
      <p:sp>
        <p:nvSpPr>
          <p:cNvPr id="3" name="Content Placeholder 2"/>
          <p:cNvSpPr>
            <a:spLocks noGrp="1"/>
          </p:cNvSpPr>
          <p:nvPr>
            <p:ph idx="1"/>
          </p:nvPr>
        </p:nvSpPr>
        <p:spPr>
          <a:xfrm>
            <a:off x="300037" y="2057400"/>
            <a:ext cx="8543925" cy="5029200"/>
          </a:xfrm>
        </p:spPr>
        <p:txBody>
          <a:bodyPr>
            <a:normAutofit/>
          </a:bodyPr>
          <a:lstStyle/>
          <a:p>
            <a:pPr algn="just"/>
            <a:r>
              <a:rPr lang="en-US" sz="3200" dirty="0">
                <a:latin typeface="Times New Roman" pitchFamily="18" charset="0"/>
                <a:cs typeface="Times New Roman" pitchFamily="18" charset="0"/>
              </a:rPr>
              <a:t>Thus, a simple “formulate, search, execute” design for the agent, as shown in Figure 3.1. After formulating a goal and a problem to solve, the agent calls a search procedure to solve it. </a:t>
            </a:r>
          </a:p>
          <a:p>
            <a:pPr algn="just"/>
            <a:r>
              <a:rPr lang="en-US" sz="3200" dirty="0">
                <a:latin typeface="Times New Roman" pitchFamily="18" charset="0"/>
                <a:cs typeface="Times New Roman" pitchFamily="18" charset="0"/>
              </a:rPr>
              <a:t>It then uses the solution to guide its actions, doing whatever the solution recommends as the next thing to do—typically, the first action of the sequence—and then removing that step from the sequence. Once the solution has been executed, the agent will formulate a new goal.</a:t>
            </a:r>
            <a:endParaRPr lang="en-IN" sz="3200" dirty="0">
              <a:latin typeface="Times New Roman" pitchFamily="18" charset="0"/>
              <a:cs typeface="Times New Roman" pitchFamily="18" charset="0"/>
            </a:endParaRPr>
          </a:p>
          <a:p>
            <a:endParaRPr lang="en-IN" dirty="0"/>
          </a:p>
        </p:txBody>
      </p:sp>
    </p:spTree>
    <p:extLst>
      <p:ext uri="{BB962C8B-B14F-4D97-AF65-F5344CB8AC3E}">
        <p14:creationId xmlns:p14="http://schemas.microsoft.com/office/powerpoint/2010/main" val="18409012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799" y="1143000"/>
            <a:ext cx="8467725" cy="5562600"/>
          </a:xfrm>
        </p:spPr>
        <p:txBody>
          <a:bodyPr/>
          <a:lstStyle/>
          <a:p>
            <a:pPr marL="0" indent="0">
              <a:buNone/>
            </a:pPr>
            <a:r>
              <a:rPr lang="en-IN" b="1" dirty="0">
                <a:latin typeface="Times New Roman" pitchFamily="18" charset="0"/>
                <a:cs typeface="Times New Roman" pitchFamily="18" charset="0"/>
              </a:rPr>
              <a:t>Measuring problem-solving performance</a:t>
            </a:r>
          </a:p>
        </p:txBody>
      </p:sp>
      <p:sp>
        <p:nvSpPr>
          <p:cNvPr id="5" name="Rectangle 4"/>
          <p:cNvSpPr/>
          <p:nvPr/>
        </p:nvSpPr>
        <p:spPr>
          <a:xfrm>
            <a:off x="228600" y="1752600"/>
            <a:ext cx="8686800" cy="4832092"/>
          </a:xfrm>
          <a:prstGeom prst="rect">
            <a:avLst/>
          </a:prstGeom>
        </p:spPr>
        <p:txBody>
          <a:bodyPr wrap="square">
            <a:spAutoFit/>
          </a:bodyPr>
          <a:lstStyle/>
          <a:p>
            <a:pPr algn="just"/>
            <a:r>
              <a:rPr lang="en-US" sz="2800" dirty="0">
                <a:latin typeface="Times New Roman" pitchFamily="18" charset="0"/>
                <a:cs typeface="Times New Roman" pitchFamily="18" charset="0"/>
              </a:rPr>
              <a:t>Before we get into the design of specific search algorithms, we need to consider the criteria that might be used to choose among them. We can evaluate an algorithm's performance in four ways:</a:t>
            </a:r>
          </a:p>
          <a:p>
            <a:pPr marL="457200" indent="-457200" algn="just">
              <a:buFont typeface="Arial" pitchFamily="34" charset="0"/>
              <a:buChar char="•"/>
            </a:pPr>
            <a:r>
              <a:rPr lang="en-US" sz="2800" b="1" dirty="0">
                <a:latin typeface="Times New Roman" pitchFamily="18" charset="0"/>
                <a:cs typeface="Times New Roman" pitchFamily="18" charset="0"/>
              </a:rPr>
              <a:t>Completeness:</a:t>
            </a:r>
            <a:r>
              <a:rPr lang="en-US" sz="2800" dirty="0">
                <a:latin typeface="Times New Roman" pitchFamily="18" charset="0"/>
                <a:cs typeface="Times New Roman" pitchFamily="18" charset="0"/>
              </a:rPr>
              <a:t> Is the algorithm guaranteed to find a solution when there is one?</a:t>
            </a:r>
          </a:p>
          <a:p>
            <a:pPr marL="457200" indent="-457200" algn="just">
              <a:buFont typeface="Arial" pitchFamily="34" charset="0"/>
              <a:buChar char="•"/>
            </a:pPr>
            <a:r>
              <a:rPr lang="en-US" sz="2800" b="1" dirty="0">
                <a:latin typeface="Times New Roman" pitchFamily="18" charset="0"/>
                <a:cs typeface="Times New Roman" pitchFamily="18" charset="0"/>
              </a:rPr>
              <a:t>Optimality:</a:t>
            </a:r>
            <a:r>
              <a:rPr lang="en-US" sz="2800" dirty="0">
                <a:latin typeface="Times New Roman" pitchFamily="18" charset="0"/>
                <a:cs typeface="Times New Roman" pitchFamily="18" charset="0"/>
              </a:rPr>
              <a:t> Does the strategy find the optimal solution,</a:t>
            </a:r>
          </a:p>
          <a:p>
            <a:pPr marL="457200" indent="-457200" algn="just">
              <a:buFont typeface="Arial" pitchFamily="34" charset="0"/>
              <a:buChar char="•"/>
            </a:pPr>
            <a:r>
              <a:rPr lang="en-US" sz="2800" b="1" dirty="0">
                <a:latin typeface="Times New Roman" pitchFamily="18" charset="0"/>
                <a:cs typeface="Times New Roman" pitchFamily="18" charset="0"/>
              </a:rPr>
              <a:t>Time complexity: </a:t>
            </a:r>
            <a:r>
              <a:rPr lang="en-US" sz="2800" dirty="0">
                <a:latin typeface="Times New Roman" pitchFamily="18" charset="0"/>
                <a:cs typeface="Times New Roman" pitchFamily="18" charset="0"/>
              </a:rPr>
              <a:t>How long does it take to find a solution?</a:t>
            </a:r>
          </a:p>
          <a:p>
            <a:pPr marL="457200" indent="-457200" algn="just">
              <a:buFont typeface="Arial" pitchFamily="34" charset="0"/>
              <a:buChar char="•"/>
            </a:pPr>
            <a:r>
              <a:rPr lang="en-US" sz="2800" b="1" dirty="0">
                <a:latin typeface="Times New Roman" pitchFamily="18" charset="0"/>
                <a:cs typeface="Times New Roman" pitchFamily="18" charset="0"/>
              </a:rPr>
              <a:t>Space complexity: </a:t>
            </a:r>
            <a:r>
              <a:rPr lang="en-US" sz="2800" dirty="0">
                <a:latin typeface="Times New Roman" pitchFamily="18" charset="0"/>
                <a:cs typeface="Times New Roman" pitchFamily="18" charset="0"/>
              </a:rPr>
              <a:t>How much memory is needed to perform the search?</a:t>
            </a:r>
          </a:p>
        </p:txBody>
      </p:sp>
    </p:spTree>
    <p:extLst>
      <p:ext uri="{BB962C8B-B14F-4D97-AF65-F5344CB8AC3E}">
        <p14:creationId xmlns:p14="http://schemas.microsoft.com/office/powerpoint/2010/main" val="40593646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8534400" cy="5486400"/>
          </a:xfrm>
        </p:spPr>
        <p:txBody>
          <a:bodyPr>
            <a:normAutofit/>
          </a:bodyPr>
          <a:lstStyle/>
          <a:p>
            <a:pPr algn="just"/>
            <a:r>
              <a:rPr lang="en-US" sz="2800" dirty="0">
                <a:latin typeface="Times New Roman" pitchFamily="18" charset="0"/>
                <a:cs typeface="Times New Roman" pitchFamily="18" charset="0"/>
              </a:rPr>
              <a:t>The typical measure is the size of the state space graph, |V | + |E|, where V is the set of vertices (nodes) of the graph and E is the set of edges (links).</a:t>
            </a:r>
          </a:p>
          <a:p>
            <a:pPr algn="just"/>
            <a:r>
              <a:rPr lang="en-US" sz="2800" dirty="0">
                <a:latin typeface="Times New Roman" pitchFamily="18" charset="0"/>
                <a:cs typeface="Times New Roman" pitchFamily="18" charset="0"/>
              </a:rPr>
              <a:t>Complexity is expressed in terms of three quantities:</a:t>
            </a:r>
          </a:p>
          <a:p>
            <a:pPr algn="just"/>
            <a:r>
              <a:rPr lang="en-US" sz="2800" dirty="0">
                <a:latin typeface="Times New Roman" pitchFamily="18" charset="0"/>
                <a:cs typeface="Times New Roman" pitchFamily="18" charset="0"/>
              </a:rPr>
              <a:t> b, the branching factor or maximum number of successors of any node;</a:t>
            </a:r>
          </a:p>
          <a:p>
            <a:pPr algn="just"/>
            <a:r>
              <a:rPr lang="en-US" sz="2800" dirty="0">
                <a:latin typeface="Times New Roman" pitchFamily="18" charset="0"/>
                <a:cs typeface="Times New Roman" pitchFamily="18" charset="0"/>
              </a:rPr>
              <a:t>d, the depth of the shallowest goal node (i.e., the number of steps along the path from the root); and</a:t>
            </a:r>
          </a:p>
          <a:p>
            <a:pPr algn="just"/>
            <a:r>
              <a:rPr lang="en-US" sz="2800" dirty="0">
                <a:latin typeface="Times New Roman" pitchFamily="18" charset="0"/>
                <a:cs typeface="Times New Roman" pitchFamily="18" charset="0"/>
              </a:rPr>
              <a:t>m, the maximum length of any path in the state space.</a:t>
            </a:r>
          </a:p>
          <a:p>
            <a:pPr algn="just"/>
            <a:r>
              <a:rPr lang="en-US" sz="2800" dirty="0">
                <a:latin typeface="Times New Roman" pitchFamily="18" charset="0"/>
                <a:cs typeface="Times New Roman" pitchFamily="18" charset="0"/>
              </a:rPr>
              <a:t>Time is often measured in terms of the number of nodes generated during the search, and space in terms of the maximum number of nodes stored in memory.</a:t>
            </a:r>
            <a:endParaRPr lang="en-IN" sz="2800" dirty="0">
              <a:latin typeface="Times New Roman" pitchFamily="18" charset="0"/>
              <a:cs typeface="Times New Roman" pitchFamily="18" charset="0"/>
            </a:endParaRPr>
          </a:p>
          <a:p>
            <a:endParaRPr lang="en-IN" dirty="0"/>
          </a:p>
        </p:txBody>
      </p:sp>
    </p:spTree>
    <p:extLst>
      <p:ext uri="{BB962C8B-B14F-4D97-AF65-F5344CB8AC3E}">
        <p14:creationId xmlns:p14="http://schemas.microsoft.com/office/powerpoint/2010/main" val="24217190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0688" y="1291119"/>
            <a:ext cx="8534400" cy="609600"/>
          </a:xfrm>
        </p:spPr>
        <p:txBody>
          <a:bodyPr>
            <a:noAutofit/>
          </a:bodyPr>
          <a:lstStyle/>
          <a:p>
            <a:r>
              <a:rPr lang="en-IN" sz="3200" b="1" dirty="0">
                <a:latin typeface="Times New Roman" pitchFamily="18" charset="0"/>
                <a:cs typeface="Times New Roman" pitchFamily="18" charset="0"/>
              </a:rPr>
              <a:t>UNINFORMED SEARCH STRATEGIES</a:t>
            </a:r>
          </a:p>
        </p:txBody>
      </p:sp>
      <p:sp>
        <p:nvSpPr>
          <p:cNvPr id="3" name="Content Placeholder 2"/>
          <p:cNvSpPr>
            <a:spLocks noGrp="1"/>
          </p:cNvSpPr>
          <p:nvPr>
            <p:ph idx="1"/>
          </p:nvPr>
        </p:nvSpPr>
        <p:spPr>
          <a:xfrm>
            <a:off x="152400" y="1905000"/>
            <a:ext cx="8534400" cy="5181600"/>
          </a:xfrm>
        </p:spPr>
        <p:txBody>
          <a:bodyPr>
            <a:normAutofit/>
          </a:bodyPr>
          <a:lstStyle/>
          <a:p>
            <a:pPr algn="just"/>
            <a:r>
              <a:rPr lang="en-US" sz="3600" dirty="0">
                <a:latin typeface="Times New Roman" pitchFamily="18" charset="0"/>
                <a:cs typeface="Times New Roman" pitchFamily="18" charset="0"/>
              </a:rPr>
              <a:t>UNINFORMED SEARCH STRATEGIES means that the strategies have no additional information about states beyond that provided in the problem definition. All they can do is generate successors and distinguish a goal state from a non-goal state.</a:t>
            </a:r>
            <a:endParaRPr lang="en-IN" sz="3600" dirty="0">
              <a:latin typeface="Times New Roman" pitchFamily="18" charset="0"/>
              <a:cs typeface="Times New Roman" pitchFamily="18" charset="0"/>
            </a:endParaRPr>
          </a:p>
        </p:txBody>
      </p:sp>
    </p:spTree>
    <p:extLst>
      <p:ext uri="{BB962C8B-B14F-4D97-AF65-F5344CB8AC3E}">
        <p14:creationId xmlns:p14="http://schemas.microsoft.com/office/powerpoint/2010/main" val="5284733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4719" y="1752600"/>
            <a:ext cx="8610600" cy="5257800"/>
          </a:xfrm>
        </p:spPr>
        <p:txBody>
          <a:bodyPr>
            <a:normAutofit fontScale="92500"/>
          </a:bodyPr>
          <a:lstStyle/>
          <a:p>
            <a:pPr algn="just"/>
            <a:r>
              <a:rPr lang="en-US" sz="2400" dirty="0">
                <a:latin typeface="Times New Roman" pitchFamily="18" charset="0"/>
                <a:cs typeface="Times New Roman" pitchFamily="18" charset="0"/>
              </a:rPr>
              <a:t>Breadth-first search is a simple strategy in which the root node is expanded first, then all the successors of the root node are expanded next, then their successors, and so on. In general, all the nodes are expanded at a given depth in the search tree before any nodes at the next level are expanded.</a:t>
            </a:r>
          </a:p>
          <a:p>
            <a:pPr algn="just"/>
            <a:r>
              <a:rPr lang="en-US" sz="2400" dirty="0">
                <a:latin typeface="Times New Roman" pitchFamily="18" charset="0"/>
                <a:cs typeface="Times New Roman" pitchFamily="18" charset="0"/>
              </a:rPr>
              <a:t>Breadth-first search is an instance of the general graph-search algorithm (Figure 3.7) in which the shallowest unexpanded node is chosen for expansion. This is achieved very </a:t>
            </a:r>
            <a:r>
              <a:rPr lang="en-US" sz="2400" dirty="0" err="1">
                <a:latin typeface="Times New Roman" pitchFamily="18" charset="0"/>
                <a:cs typeface="Times New Roman" pitchFamily="18" charset="0"/>
              </a:rPr>
              <a:t>simplyby</a:t>
            </a:r>
            <a:r>
              <a:rPr lang="en-US" sz="2400" dirty="0">
                <a:latin typeface="Times New Roman" pitchFamily="18" charset="0"/>
                <a:cs typeface="Times New Roman" pitchFamily="18" charset="0"/>
              </a:rPr>
              <a:t> using a FIFO queue for the frontier.</a:t>
            </a:r>
          </a:p>
          <a:p>
            <a:pPr algn="just"/>
            <a:r>
              <a:rPr lang="en-US" sz="2400" dirty="0">
                <a:latin typeface="Times New Roman" pitchFamily="18" charset="0"/>
                <a:cs typeface="Times New Roman" pitchFamily="18" charset="0"/>
              </a:rPr>
              <a:t>Thus, new nodes (which are always deeper than their parents) go to the back of the queue, and old nodes, which are shallower than the new nodes, get expanded first. There is one slight tweak on the general graph-search algorithm, which </a:t>
            </a:r>
            <a:r>
              <a:rPr lang="en-US" sz="2400" dirty="0" err="1">
                <a:latin typeface="Times New Roman" pitchFamily="18" charset="0"/>
                <a:cs typeface="Times New Roman" pitchFamily="18" charset="0"/>
              </a:rPr>
              <a:t>isthat</a:t>
            </a:r>
            <a:r>
              <a:rPr lang="en-US" sz="2400" dirty="0">
                <a:latin typeface="Times New Roman" pitchFamily="18" charset="0"/>
                <a:cs typeface="Times New Roman" pitchFamily="18" charset="0"/>
              </a:rPr>
              <a:t> the goal test is applied to each node when it is generated rather than when it is selected for expansion.</a:t>
            </a:r>
          </a:p>
          <a:p>
            <a:pPr algn="just"/>
            <a:r>
              <a:rPr lang="en-US" sz="2400" dirty="0">
                <a:latin typeface="Times New Roman" pitchFamily="18" charset="0"/>
                <a:cs typeface="Times New Roman" pitchFamily="18" charset="0"/>
              </a:rPr>
              <a:t>Figure 3.12 shows the progress of the search on a simple binary tree.</a:t>
            </a:r>
            <a:endParaRPr lang="en-IN" sz="2400" dirty="0">
              <a:latin typeface="Times New Roman" pitchFamily="18" charset="0"/>
              <a:cs typeface="Times New Roman" pitchFamily="18" charset="0"/>
            </a:endParaRPr>
          </a:p>
        </p:txBody>
      </p:sp>
      <p:sp>
        <p:nvSpPr>
          <p:cNvPr id="5" name="Rectangle 4"/>
          <p:cNvSpPr/>
          <p:nvPr/>
        </p:nvSpPr>
        <p:spPr>
          <a:xfrm>
            <a:off x="224719" y="1167825"/>
            <a:ext cx="8831094" cy="584775"/>
          </a:xfrm>
          <a:prstGeom prst="rect">
            <a:avLst/>
          </a:prstGeom>
        </p:spPr>
        <p:txBody>
          <a:bodyPr wrap="square">
            <a:spAutoFit/>
          </a:bodyPr>
          <a:lstStyle/>
          <a:p>
            <a:r>
              <a:rPr lang="en-IN" sz="3200" b="1" dirty="0">
                <a:latin typeface="Times New Roman" pitchFamily="18" charset="0"/>
                <a:cs typeface="Times New Roman" pitchFamily="18" charset="0"/>
              </a:rPr>
              <a:t>Breadth-first search:</a:t>
            </a:r>
          </a:p>
        </p:txBody>
      </p:sp>
    </p:spTree>
    <p:extLst>
      <p:ext uri="{BB962C8B-B14F-4D97-AF65-F5344CB8AC3E}">
        <p14:creationId xmlns:p14="http://schemas.microsoft.com/office/powerpoint/2010/main" val="26363182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2862" y="1381874"/>
            <a:ext cx="8686800" cy="1576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643" y="2971800"/>
            <a:ext cx="8629650" cy="3866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608881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00" y="1303106"/>
            <a:ext cx="8915400"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876720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304800" y="1295400"/>
                <a:ext cx="8686800" cy="5791200"/>
              </a:xfrm>
            </p:spPr>
            <p:txBody>
              <a:bodyPr>
                <a:noAutofit/>
              </a:bodyPr>
              <a:lstStyle/>
              <a:p>
                <a:pPr algn="just"/>
                <a:r>
                  <a:rPr lang="en-US" sz="2000" dirty="0">
                    <a:latin typeface="Times New Roman" pitchFamily="18" charset="0"/>
                    <a:cs typeface="Times New Roman" pitchFamily="18" charset="0"/>
                  </a:rPr>
                  <a:t>Time Complexity: In the worst case, it is the last node generated at that level. Then the total number of nodes generated is</a:t>
                </a:r>
              </a:p>
              <a:p>
                <a:pPr algn="just"/>
                <a14:m>
                  <m:oMath xmlns:m="http://schemas.openxmlformats.org/officeDocument/2006/math">
                    <m:r>
                      <a:rPr lang="en-US" sz="2000" i="1" dirty="0" smtClean="0">
                        <a:latin typeface="Cambria Math"/>
                      </a:rPr>
                      <m:t>𝑏</m:t>
                    </m:r>
                    <m:r>
                      <a:rPr lang="en-US" sz="2000" i="1" dirty="0" smtClean="0">
                        <a:latin typeface="Cambria Math"/>
                      </a:rPr>
                      <m:t> + </m:t>
                    </m:r>
                    <m:sSup>
                      <m:sSupPr>
                        <m:ctrlPr>
                          <a:rPr lang="en-US" sz="2000" b="0" i="1" dirty="0" smtClean="0">
                            <a:latin typeface="Cambria Math" panose="02040503050406030204" pitchFamily="18" charset="0"/>
                          </a:rPr>
                        </m:ctrlPr>
                      </m:sSupPr>
                      <m:e>
                        <m:r>
                          <a:rPr lang="en-US" sz="2000" i="1" dirty="0" smtClean="0">
                            <a:latin typeface="Cambria Math"/>
                          </a:rPr>
                          <m:t>𝑏</m:t>
                        </m:r>
                      </m:e>
                      <m:sup>
                        <m:r>
                          <a:rPr lang="en-US" sz="2000" i="1" dirty="0" smtClean="0">
                            <a:latin typeface="Cambria Math"/>
                          </a:rPr>
                          <m:t>2</m:t>
                        </m:r>
                      </m:sup>
                    </m:sSup>
                    <m:r>
                      <a:rPr lang="en-US" sz="2000" i="1" dirty="0" smtClean="0">
                        <a:latin typeface="Cambria Math"/>
                      </a:rPr>
                      <m:t> + </m:t>
                    </m:r>
                    <m:sSup>
                      <m:sSupPr>
                        <m:ctrlPr>
                          <a:rPr lang="en-US" sz="2000" b="0" i="1" dirty="0" smtClean="0">
                            <a:latin typeface="Cambria Math" panose="02040503050406030204" pitchFamily="18" charset="0"/>
                          </a:rPr>
                        </m:ctrlPr>
                      </m:sSupPr>
                      <m:e>
                        <m:r>
                          <a:rPr lang="en-US" sz="2000" i="1" dirty="0" smtClean="0">
                            <a:latin typeface="Cambria Math"/>
                          </a:rPr>
                          <m:t>𝑏</m:t>
                        </m:r>
                      </m:e>
                      <m:sup>
                        <m:r>
                          <a:rPr lang="en-US" sz="2000" i="1" dirty="0" smtClean="0">
                            <a:latin typeface="Cambria Math"/>
                          </a:rPr>
                          <m:t>3</m:t>
                        </m:r>
                      </m:sup>
                    </m:sSup>
                    <m:r>
                      <a:rPr lang="en-US" sz="2000" i="1" dirty="0" smtClean="0">
                        <a:latin typeface="Cambria Math"/>
                      </a:rPr>
                      <m:t> + ··· + </m:t>
                    </m:r>
                    <m:sSup>
                      <m:sSupPr>
                        <m:ctrlPr>
                          <a:rPr lang="en-US" sz="2000" b="0" i="1" dirty="0" smtClean="0">
                            <a:latin typeface="Cambria Math" panose="02040503050406030204" pitchFamily="18" charset="0"/>
                          </a:rPr>
                        </m:ctrlPr>
                      </m:sSupPr>
                      <m:e>
                        <m:r>
                          <a:rPr lang="en-US" sz="2000" i="1" dirty="0" err="1">
                            <a:latin typeface="Cambria Math"/>
                          </a:rPr>
                          <m:t>𝑏</m:t>
                        </m:r>
                      </m:e>
                      <m:sup>
                        <m:r>
                          <a:rPr lang="en-US" sz="2000" i="1" dirty="0" err="1">
                            <a:latin typeface="Cambria Math"/>
                          </a:rPr>
                          <m:t>𝑑</m:t>
                        </m:r>
                      </m:sup>
                    </m:sSup>
                    <m:r>
                      <a:rPr lang="en-US" sz="2000" i="1" dirty="0">
                        <a:latin typeface="Cambria Math"/>
                      </a:rPr>
                      <m:t> = </m:t>
                    </m:r>
                    <m:r>
                      <a:rPr lang="en-US" sz="2000" i="1" dirty="0">
                        <a:latin typeface="Cambria Math"/>
                      </a:rPr>
                      <m:t>𝑂</m:t>
                    </m:r>
                    <m:r>
                      <a:rPr lang="en-US" sz="2000" i="1" dirty="0">
                        <a:latin typeface="Cambria Math"/>
                      </a:rPr>
                      <m:t>(</m:t>
                    </m:r>
                    <m:sSup>
                      <m:sSupPr>
                        <m:ctrlPr>
                          <a:rPr lang="en-US" sz="2000" b="0" i="1" dirty="0" smtClean="0">
                            <a:latin typeface="Cambria Math" panose="02040503050406030204" pitchFamily="18" charset="0"/>
                          </a:rPr>
                        </m:ctrlPr>
                      </m:sSupPr>
                      <m:e>
                        <m:r>
                          <a:rPr lang="en-US" sz="2000" i="1" dirty="0" err="1">
                            <a:latin typeface="Cambria Math"/>
                          </a:rPr>
                          <m:t>𝑏</m:t>
                        </m:r>
                      </m:e>
                      <m:sup>
                        <m:r>
                          <a:rPr lang="en-US" sz="2000" i="1" dirty="0" err="1">
                            <a:latin typeface="Cambria Math"/>
                          </a:rPr>
                          <m:t>𝑑</m:t>
                        </m:r>
                      </m:sup>
                    </m:sSup>
                    <m:r>
                      <a:rPr lang="en-US" sz="2000" i="1" dirty="0">
                        <a:latin typeface="Cambria Math"/>
                      </a:rPr>
                      <m:t>) .</m:t>
                    </m:r>
                  </m:oMath>
                </a14:m>
                <a:endParaRPr lang="en-US" sz="2000" dirty="0">
                  <a:latin typeface="Times New Roman" pitchFamily="18" charset="0"/>
                  <a:cs typeface="Times New Roman" pitchFamily="18" charset="0"/>
                </a:endParaRPr>
              </a:p>
              <a:p>
                <a:pPr algn="just"/>
                <a:r>
                  <a:rPr lang="en-US" sz="2000" dirty="0">
                    <a:latin typeface="Times New Roman" pitchFamily="18" charset="0"/>
                    <a:cs typeface="Times New Roman" pitchFamily="18" charset="0"/>
                  </a:rPr>
                  <a:t>Breadth-first search is optimal because it always expands the shallowest unexpanded node. The memory requirements are a bigger problem for breadth-first search than is execution time. Exponential-complexity search problems cannot be solved by uniformed methods for any but the smallest instances.</a:t>
                </a:r>
              </a:p>
              <a:p>
                <a:pPr algn="just"/>
                <a:r>
                  <a:rPr lang="en-US" sz="2000" b="1" dirty="0">
                    <a:latin typeface="Times New Roman" pitchFamily="18" charset="0"/>
                    <a:cs typeface="Times New Roman" pitchFamily="18" charset="0"/>
                  </a:rPr>
                  <a:t>Advantages:</a:t>
                </a:r>
              </a:p>
              <a:p>
                <a:pPr algn="just"/>
                <a:r>
                  <a:rPr lang="en-US" sz="2000" dirty="0">
                    <a:latin typeface="Times New Roman" pitchFamily="18" charset="0"/>
                    <a:cs typeface="Times New Roman" pitchFamily="18" charset="0"/>
                  </a:rPr>
                  <a:t>BFS will provide a solution if any solution exists.</a:t>
                </a:r>
              </a:p>
              <a:p>
                <a:pPr algn="just"/>
                <a:r>
                  <a:rPr lang="en-US" sz="2000" dirty="0">
                    <a:latin typeface="Times New Roman" pitchFamily="18" charset="0"/>
                    <a:cs typeface="Times New Roman" pitchFamily="18" charset="0"/>
                  </a:rPr>
                  <a:t> If there are more than one solutions for a given problem, then BFS will provide the minimal solution which requires the least number of steps.</a:t>
                </a:r>
              </a:p>
              <a:p>
                <a:pPr algn="just"/>
                <a:r>
                  <a:rPr lang="en-US" sz="2000" b="1" dirty="0">
                    <a:latin typeface="Times New Roman" pitchFamily="18" charset="0"/>
                    <a:cs typeface="Times New Roman" pitchFamily="18" charset="0"/>
                  </a:rPr>
                  <a:t>Disadvantages:</a:t>
                </a:r>
              </a:p>
              <a:p>
                <a:pPr algn="just"/>
                <a:r>
                  <a:rPr lang="en-US" sz="2000" dirty="0">
                    <a:latin typeface="Times New Roman" pitchFamily="18" charset="0"/>
                    <a:cs typeface="Times New Roman" pitchFamily="18" charset="0"/>
                  </a:rPr>
                  <a:t>It requires lots of memory since each level of the tree must be saved into memory to expand the next level.</a:t>
                </a:r>
              </a:p>
              <a:p>
                <a:pPr algn="just"/>
                <a:r>
                  <a:rPr lang="en-US" sz="2000" dirty="0">
                    <a:latin typeface="Times New Roman" pitchFamily="18" charset="0"/>
                    <a:cs typeface="Times New Roman" pitchFamily="18" charset="0"/>
                  </a:rPr>
                  <a:t>BFS needs lots of time if the solution is far away from the root node.</a:t>
                </a:r>
                <a:endParaRPr lang="en-IN" sz="2000"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304800" y="1295400"/>
                <a:ext cx="8686800" cy="5791200"/>
              </a:xfrm>
              <a:blipFill>
                <a:blip r:embed="rId2"/>
                <a:stretch>
                  <a:fillRect l="-632" t="-1158" r="-702"/>
                </a:stretch>
              </a:blipFill>
            </p:spPr>
            <p:txBody>
              <a:bodyPr/>
              <a:lstStyle/>
              <a:p>
                <a:r>
                  <a:rPr lang="en-IN">
                    <a:noFill/>
                  </a:rPr>
                  <a:t> </a:t>
                </a:r>
              </a:p>
            </p:txBody>
          </p:sp>
        </mc:Fallback>
      </mc:AlternateContent>
    </p:spTree>
    <p:extLst>
      <p:ext uri="{BB962C8B-B14F-4D97-AF65-F5344CB8AC3E}">
        <p14:creationId xmlns:p14="http://schemas.microsoft.com/office/powerpoint/2010/main" val="34386645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90500" y="1249362"/>
            <a:ext cx="8763000" cy="655638"/>
          </a:xfrm>
        </p:spPr>
        <p:txBody>
          <a:bodyPr>
            <a:normAutofit fontScale="90000"/>
          </a:bodyPr>
          <a:lstStyle/>
          <a:p>
            <a:r>
              <a:rPr lang="en-IN" b="1" dirty="0">
                <a:latin typeface="Times New Roman" pitchFamily="18" charset="0"/>
                <a:cs typeface="Times New Roman" pitchFamily="18" charset="0"/>
              </a:rPr>
              <a:t>Uniform-cost search</a:t>
            </a:r>
          </a:p>
        </p:txBody>
      </p:sp>
      <p:sp>
        <p:nvSpPr>
          <p:cNvPr id="3" name="Content Placeholder 2"/>
          <p:cNvSpPr>
            <a:spLocks noGrp="1"/>
          </p:cNvSpPr>
          <p:nvPr>
            <p:ph idx="1"/>
          </p:nvPr>
        </p:nvSpPr>
        <p:spPr>
          <a:xfrm>
            <a:off x="152400" y="1905000"/>
            <a:ext cx="8620125" cy="5181600"/>
          </a:xfrm>
        </p:spPr>
        <p:txBody>
          <a:bodyPr>
            <a:normAutofit fontScale="92500" lnSpcReduction="10000"/>
          </a:bodyPr>
          <a:lstStyle/>
          <a:p>
            <a:pPr algn="just"/>
            <a:r>
              <a:rPr lang="en-US" dirty="0">
                <a:latin typeface="Times New Roman" pitchFamily="18" charset="0"/>
                <a:cs typeface="Times New Roman" pitchFamily="18" charset="0"/>
              </a:rPr>
              <a:t>Uniform-cost search expands the node n with the lowest path cost g(n).</a:t>
            </a:r>
          </a:p>
          <a:p>
            <a:pPr algn="just"/>
            <a:r>
              <a:rPr lang="en-US" dirty="0">
                <a:latin typeface="Times New Roman" pitchFamily="18" charset="0"/>
                <a:cs typeface="Times New Roman" pitchFamily="18" charset="0"/>
              </a:rPr>
              <a:t> This is done by storing the frontier as a priority queue ordered by q.</a:t>
            </a:r>
          </a:p>
          <a:p>
            <a:pPr algn="just"/>
            <a:r>
              <a:rPr lang="en-US" dirty="0">
                <a:latin typeface="Times New Roman" pitchFamily="18" charset="0"/>
                <a:cs typeface="Times New Roman" pitchFamily="18" charset="0"/>
              </a:rPr>
              <a:t>The algorithm is shown in Figure 3.14.</a:t>
            </a:r>
          </a:p>
          <a:p>
            <a:pPr algn="just"/>
            <a:r>
              <a:rPr lang="en-US" dirty="0">
                <a:latin typeface="Times New Roman" pitchFamily="18" charset="0"/>
                <a:cs typeface="Times New Roman" pitchFamily="18" charset="0"/>
              </a:rPr>
              <a:t>In addition to the ordering of the queue by path cost, there are two other significant differences from breadth-first search.</a:t>
            </a:r>
          </a:p>
          <a:p>
            <a:pPr algn="just"/>
            <a:r>
              <a:rPr lang="en-US" dirty="0">
                <a:latin typeface="Times New Roman" pitchFamily="18" charset="0"/>
                <a:cs typeface="Times New Roman" pitchFamily="18" charset="0"/>
              </a:rPr>
              <a:t>The first is that the goal test is applied to a node when it is selected for expansion rather than when it is first generated. The reason is that the first goal node that is generated may be on a suboptimal path.</a:t>
            </a:r>
          </a:p>
          <a:p>
            <a:pPr algn="just"/>
            <a:r>
              <a:rPr lang="en-US" dirty="0">
                <a:latin typeface="Times New Roman" pitchFamily="18" charset="0"/>
                <a:cs typeface="Times New Roman" pitchFamily="18" charset="0"/>
              </a:rPr>
              <a:t>The second difference is that a test is added in case a better path is found to a node currently on the frontier.</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3315663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3733" y="1371600"/>
            <a:ext cx="8720865"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80620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8686800" cy="541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1618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1000" y="838200"/>
            <a:ext cx="7772400" cy="639762"/>
          </a:xfrm>
        </p:spPr>
        <p:txBody>
          <a:bodyPr>
            <a:normAutofit fontScale="90000"/>
          </a:bodyPr>
          <a:lstStyle/>
          <a:p>
            <a:br>
              <a:rPr lang="en-US" dirty="0"/>
            </a:br>
            <a:r>
              <a:rPr lang="en-US" b="1" dirty="0">
                <a:latin typeface="Times New Roman" pitchFamily="18" charset="0"/>
                <a:cs typeface="Times New Roman" pitchFamily="18" charset="0"/>
              </a:rPr>
              <a:t>PROBLEM-SOLVING AGENTS</a:t>
            </a:r>
            <a:endParaRPr lang="en-IN" b="1" dirty="0">
              <a:latin typeface="Times New Roman" pitchFamily="18" charset="0"/>
              <a:cs typeface="Times New Roman" pitchFamily="18" charset="0"/>
            </a:endParaRPr>
          </a:p>
        </p:txBody>
      </p:sp>
      <p:sp>
        <p:nvSpPr>
          <p:cNvPr id="4" name="Rectangle 3"/>
          <p:cNvSpPr/>
          <p:nvPr/>
        </p:nvSpPr>
        <p:spPr>
          <a:xfrm>
            <a:off x="152400" y="5715000"/>
            <a:ext cx="8839200" cy="923330"/>
          </a:xfrm>
          <a:prstGeom prst="rect">
            <a:avLst/>
          </a:prstGeom>
        </p:spPr>
        <p:txBody>
          <a:bodyPr wrap="square">
            <a:spAutoFit/>
          </a:bodyPr>
          <a:lstStyle/>
          <a:p>
            <a:pPr algn="just"/>
            <a:r>
              <a:rPr lang="en-US" dirty="0">
                <a:latin typeface="Times New Roman" pitchFamily="18" charset="0"/>
                <a:cs typeface="Times New Roman" pitchFamily="18" charset="0"/>
              </a:rPr>
              <a:t>Figure 3.1 A simple problem-solving agent. It first formulates a goal and a problem,</a:t>
            </a:r>
          </a:p>
          <a:p>
            <a:pPr algn="just"/>
            <a:r>
              <a:rPr lang="en-US" dirty="0">
                <a:latin typeface="Times New Roman" pitchFamily="18" charset="0"/>
                <a:cs typeface="Times New Roman" pitchFamily="18" charset="0"/>
              </a:rPr>
              <a:t>searches for a sequence of actions that would solve the problem, and then executes the actions one at a time. When this is complete, it formulates another goal and starts over.</a:t>
            </a:r>
            <a:endParaRPr lang="en-IN"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1600200"/>
            <a:ext cx="8458199" cy="4114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79284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371600"/>
            <a:ext cx="8610600" cy="5638800"/>
          </a:xfrm>
        </p:spPr>
        <p:txBody>
          <a:bodyPr>
            <a:normAutofit fontScale="92500" lnSpcReduction="20000"/>
          </a:bodyPr>
          <a:lstStyle/>
          <a:p>
            <a:pPr algn="just"/>
            <a:r>
              <a:rPr lang="en-US" dirty="0">
                <a:latin typeface="Times New Roman" pitchFamily="18" charset="0"/>
                <a:cs typeface="Times New Roman" pitchFamily="18" charset="0"/>
              </a:rPr>
              <a:t>Both of these modifications are given in the example shown in Figure 3.15, where the problem is to get from Sibiu to Bucharest.</a:t>
            </a:r>
          </a:p>
          <a:p>
            <a:pPr algn="just"/>
            <a:r>
              <a:rPr lang="en-US" dirty="0">
                <a:latin typeface="Times New Roman" pitchFamily="18" charset="0"/>
                <a:cs typeface="Times New Roman" pitchFamily="18" charset="0"/>
              </a:rPr>
              <a:t>The successors of Sibiu are </a:t>
            </a:r>
            <a:r>
              <a:rPr lang="en-US" dirty="0" err="1">
                <a:latin typeface="Times New Roman" pitchFamily="18" charset="0"/>
                <a:cs typeface="Times New Roman" pitchFamily="18" charset="0"/>
              </a:rPr>
              <a:t>Rimnicu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Vilcea</a:t>
            </a:r>
            <a:r>
              <a:rPr lang="en-US" dirty="0">
                <a:latin typeface="Times New Roman" pitchFamily="18" charset="0"/>
                <a:cs typeface="Times New Roman" pitchFamily="18" charset="0"/>
              </a:rPr>
              <a:t> and </a:t>
            </a:r>
            <a:r>
              <a:rPr lang="en-US" dirty="0" err="1">
                <a:latin typeface="Times New Roman" pitchFamily="18" charset="0"/>
                <a:cs typeface="Times New Roman" pitchFamily="18" charset="0"/>
              </a:rPr>
              <a:t>Fagaras</a:t>
            </a:r>
            <a:r>
              <a:rPr lang="en-US" dirty="0">
                <a:latin typeface="Times New Roman" pitchFamily="18" charset="0"/>
                <a:cs typeface="Times New Roman" pitchFamily="18" charset="0"/>
              </a:rPr>
              <a:t>, with costs 80 and 99, respectively. The least-cost node, </a:t>
            </a:r>
            <a:r>
              <a:rPr lang="en-US" dirty="0" err="1">
                <a:latin typeface="Times New Roman" pitchFamily="18" charset="0"/>
                <a:cs typeface="Times New Roman" pitchFamily="18" charset="0"/>
              </a:rPr>
              <a:t>Rimnicu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Vilcea</a:t>
            </a:r>
            <a:r>
              <a:rPr lang="en-US" dirty="0">
                <a:latin typeface="Times New Roman" pitchFamily="18" charset="0"/>
                <a:cs typeface="Times New Roman" pitchFamily="18" charset="0"/>
              </a:rPr>
              <a:t>, is expanded next, adding Pitesti with cost 80 + 97 =177</a:t>
            </a:r>
          </a:p>
          <a:p>
            <a:pPr algn="just"/>
            <a:r>
              <a:rPr lang="en-US" dirty="0">
                <a:latin typeface="Times New Roman" pitchFamily="18" charset="0"/>
                <a:cs typeface="Times New Roman" pitchFamily="18" charset="0"/>
              </a:rPr>
              <a:t>The least-cost node is now </a:t>
            </a:r>
            <a:r>
              <a:rPr lang="en-US" dirty="0" err="1">
                <a:latin typeface="Times New Roman" pitchFamily="18" charset="0"/>
                <a:cs typeface="Times New Roman" pitchFamily="18" charset="0"/>
              </a:rPr>
              <a:t>Fagaras</a:t>
            </a:r>
            <a:r>
              <a:rPr lang="en-US" dirty="0">
                <a:latin typeface="Times New Roman" pitchFamily="18" charset="0"/>
                <a:cs typeface="Times New Roman" pitchFamily="18" charset="0"/>
              </a:rPr>
              <a:t>, so it is expanded, adding Bucharest with cost 99 + 211 = 310.</a:t>
            </a:r>
          </a:p>
          <a:p>
            <a:pPr algn="just"/>
            <a:r>
              <a:rPr lang="en-US" dirty="0">
                <a:latin typeface="Times New Roman" pitchFamily="18" charset="0"/>
                <a:cs typeface="Times New Roman" pitchFamily="18" charset="0"/>
              </a:rPr>
              <a:t>Now a goal node has been generated; but uniform-cost search keeps going, choosing Pitesti for expansion and adding a second path to Bucharest with cost 80+97+101= 278.</a:t>
            </a:r>
          </a:p>
          <a:p>
            <a:pPr algn="just"/>
            <a:r>
              <a:rPr lang="en-US" dirty="0">
                <a:latin typeface="Times New Roman" pitchFamily="18" charset="0"/>
                <a:cs typeface="Times New Roman" pitchFamily="18" charset="0"/>
              </a:rPr>
              <a:t>Now the algorithm checks to see if this new path is better than the old one: it is, so the old one is discarded. Bucharest, now with g-cost 278, is selected for expansion and the solution is returned.</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6358839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84425" y="914400"/>
            <a:ext cx="7886700" cy="1325563"/>
          </a:xfrm>
        </p:spPr>
        <p:txBody>
          <a:bodyPr/>
          <a:lstStyle/>
          <a:p>
            <a:r>
              <a:rPr lang="en-IN" b="1" dirty="0">
                <a:latin typeface="Times New Roman" pitchFamily="18" charset="0"/>
                <a:cs typeface="Times New Roman" pitchFamily="18" charset="0"/>
              </a:rPr>
              <a:t>Depth-first search</a:t>
            </a:r>
          </a:p>
        </p:txBody>
      </p:sp>
      <p:sp>
        <p:nvSpPr>
          <p:cNvPr id="3" name="Content Placeholder 2"/>
          <p:cNvSpPr>
            <a:spLocks noGrp="1"/>
          </p:cNvSpPr>
          <p:nvPr>
            <p:ph idx="1"/>
          </p:nvPr>
        </p:nvSpPr>
        <p:spPr>
          <a:xfrm>
            <a:off x="136775" y="2057400"/>
            <a:ext cx="8382000" cy="5029200"/>
          </a:xfrm>
        </p:spPr>
        <p:txBody>
          <a:bodyPr>
            <a:normAutofit fontScale="92500" lnSpcReduction="20000"/>
          </a:bodyPr>
          <a:lstStyle/>
          <a:p>
            <a:pPr algn="just"/>
            <a:r>
              <a:rPr lang="en-US" dirty="0">
                <a:latin typeface="Times New Roman" pitchFamily="18" charset="0"/>
                <a:cs typeface="Times New Roman" pitchFamily="18" charset="0"/>
              </a:rPr>
              <a:t>Depth-first search always expands the deepest node in the current frontier of the search tree. The progress of the search is illustrated in Figure 3.16.</a:t>
            </a:r>
          </a:p>
          <a:p>
            <a:pPr algn="just"/>
            <a:r>
              <a:rPr lang="en-US" dirty="0">
                <a:latin typeface="Times New Roman" pitchFamily="18" charset="0"/>
                <a:cs typeface="Times New Roman" pitchFamily="18" charset="0"/>
              </a:rPr>
              <a:t>The search proceeds immediately to the deepest level of the search tree, where the nodes have no successors.</a:t>
            </a:r>
          </a:p>
          <a:p>
            <a:pPr algn="just"/>
            <a:r>
              <a:rPr lang="en-US" dirty="0">
                <a:latin typeface="Times New Roman" pitchFamily="18" charset="0"/>
                <a:cs typeface="Times New Roman" pitchFamily="18" charset="0"/>
              </a:rPr>
              <a:t>As those nodes are expanded, they are dropped from the frontier, so then the search “backs up” to the next deepest node that still has unexplored successors.</a:t>
            </a:r>
          </a:p>
          <a:p>
            <a:pPr algn="just"/>
            <a:r>
              <a:rPr lang="en-US" dirty="0">
                <a:latin typeface="Times New Roman" pitchFamily="18" charset="0"/>
                <a:cs typeface="Times New Roman" pitchFamily="18" charset="0"/>
              </a:rPr>
              <a:t>Depth-first search uses a LIFO queue. A LIFO queue means that the most recently generated node is chosen for expansion.</a:t>
            </a:r>
          </a:p>
          <a:p>
            <a:pPr algn="just"/>
            <a:r>
              <a:rPr lang="en-US" dirty="0">
                <a:latin typeface="Times New Roman" pitchFamily="18" charset="0"/>
                <a:cs typeface="Times New Roman" pitchFamily="18" charset="0"/>
              </a:rPr>
              <a:t>This must be the deepest unexpanded node because it is one deeper than its parent—which, in turn, was the deepest unexpanded node when it was selected</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0385668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1371600"/>
            <a:ext cx="8839200" cy="5205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3867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52400" y="1447800"/>
                <a:ext cx="8610600" cy="5638800"/>
              </a:xfrm>
            </p:spPr>
            <p:txBody>
              <a:bodyPr>
                <a:normAutofit fontScale="92500" lnSpcReduction="20000"/>
              </a:bodyPr>
              <a:lstStyle/>
              <a:p>
                <a:pPr algn="just"/>
                <a:r>
                  <a:rPr lang="en-US" dirty="0">
                    <a:latin typeface="Times New Roman" pitchFamily="18" charset="0"/>
                    <a:cs typeface="Times New Roman" pitchFamily="18" charset="0"/>
                  </a:rPr>
                  <a:t>The time complexity of depth-first graph search is bounded by the size of the state space (which may be infinite). </a:t>
                </a:r>
              </a:p>
              <a:p>
                <a:pPr algn="just"/>
                <a:r>
                  <a:rPr lang="en-US" dirty="0">
                    <a:latin typeface="Times New Roman" pitchFamily="18" charset="0"/>
                    <a:cs typeface="Times New Roman" pitchFamily="18" charset="0"/>
                  </a:rPr>
                  <a:t>Generate all of the O(</a:t>
                </a:r>
                <a14:m>
                  <m:oMath xmlns:m="http://schemas.openxmlformats.org/officeDocument/2006/math">
                    <m:sSup>
                      <m:sSupPr>
                        <m:ctrlPr>
                          <a:rPr lang="en-US" i="1" dirty="0" smtClean="0">
                            <a:latin typeface="Cambria Math" panose="02040503050406030204" pitchFamily="18" charset="0"/>
                          </a:rPr>
                        </m:ctrlPr>
                      </m:sSupPr>
                      <m:e>
                        <m:r>
                          <a:rPr lang="en-US" i="1" dirty="0" smtClean="0">
                            <a:latin typeface="Cambria Math"/>
                          </a:rPr>
                          <m:t>𝑏</m:t>
                        </m:r>
                      </m:e>
                      <m:sup>
                        <m:r>
                          <a:rPr lang="en-US" i="1" dirty="0" smtClean="0">
                            <a:latin typeface="Cambria Math"/>
                          </a:rPr>
                          <m:t>𝑚</m:t>
                        </m:r>
                      </m:sup>
                    </m:sSup>
                  </m:oMath>
                </a14:m>
                <a:r>
                  <a:rPr lang="en-US" dirty="0">
                    <a:latin typeface="Times New Roman" pitchFamily="18" charset="0"/>
                    <a:cs typeface="Times New Roman" pitchFamily="18" charset="0"/>
                  </a:rPr>
                  <a:t>) nodes in the search tree, where m is the maximum depth of any node.</a:t>
                </a:r>
              </a:p>
              <a:p>
                <a:pPr algn="just"/>
                <a:r>
                  <a:rPr lang="en-US" b="1" dirty="0">
                    <a:latin typeface="Times New Roman" pitchFamily="18" charset="0"/>
                    <a:cs typeface="Times New Roman" pitchFamily="18" charset="0"/>
                  </a:rPr>
                  <a:t>Advantages:</a:t>
                </a:r>
              </a:p>
              <a:p>
                <a:pPr algn="just"/>
                <a:r>
                  <a:rPr lang="en-US" dirty="0">
                    <a:latin typeface="Times New Roman" pitchFamily="18" charset="0"/>
                    <a:cs typeface="Times New Roman" pitchFamily="18" charset="0"/>
                  </a:rPr>
                  <a:t>DFS requires very less memory as it only needs to store a stack of the nodes on the path from root node to the current node.</a:t>
                </a:r>
              </a:p>
              <a:p>
                <a:pPr algn="just"/>
                <a:r>
                  <a:rPr lang="en-US" dirty="0">
                    <a:latin typeface="Times New Roman" pitchFamily="18" charset="0"/>
                    <a:cs typeface="Times New Roman" pitchFamily="18" charset="0"/>
                  </a:rPr>
                  <a:t>It takes less time to reach to the goal node than BFS algorithm (if it traverses in the right path).</a:t>
                </a:r>
              </a:p>
              <a:p>
                <a:pPr algn="just"/>
                <a:r>
                  <a:rPr lang="en-US" b="1" dirty="0">
                    <a:latin typeface="Times New Roman" pitchFamily="18" charset="0"/>
                    <a:cs typeface="Times New Roman" pitchFamily="18" charset="0"/>
                  </a:rPr>
                  <a:t>Disadvantages:</a:t>
                </a:r>
              </a:p>
              <a:p>
                <a:pPr algn="just"/>
                <a:r>
                  <a:rPr lang="en-US" dirty="0">
                    <a:latin typeface="Times New Roman" pitchFamily="18" charset="0"/>
                    <a:cs typeface="Times New Roman" pitchFamily="18" charset="0"/>
                  </a:rPr>
                  <a:t>There is the possibility that many states keep re occurring, and there is no guarantee of finding the solution.</a:t>
                </a:r>
              </a:p>
              <a:p>
                <a:pPr algn="just"/>
                <a:r>
                  <a:rPr lang="en-US" dirty="0">
                    <a:latin typeface="Times New Roman" pitchFamily="18" charset="0"/>
                    <a:cs typeface="Times New Roman" pitchFamily="18" charset="0"/>
                  </a:rPr>
                  <a:t>DFS algorithm goes for deep down searching and sometime it may go to the infinite loop.</a:t>
                </a:r>
                <a:endParaRPr lang="en-IN"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52400" y="1447800"/>
                <a:ext cx="8610600" cy="5638800"/>
              </a:xfrm>
              <a:blipFill>
                <a:blip r:embed="rId2"/>
                <a:stretch>
                  <a:fillRect l="-1062" t="-3027" r="-1203"/>
                </a:stretch>
              </a:blipFill>
            </p:spPr>
            <p:txBody>
              <a:bodyPr/>
              <a:lstStyle/>
              <a:p>
                <a:r>
                  <a:rPr lang="en-IN">
                    <a:noFill/>
                  </a:rPr>
                  <a:t> </a:t>
                </a:r>
              </a:p>
            </p:txBody>
          </p:sp>
        </mc:Fallback>
      </mc:AlternateContent>
    </p:spTree>
    <p:extLst>
      <p:ext uri="{BB962C8B-B14F-4D97-AF65-F5344CB8AC3E}">
        <p14:creationId xmlns:p14="http://schemas.microsoft.com/office/powerpoint/2010/main" val="47187654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 y="1295400"/>
            <a:ext cx="8379568" cy="334962"/>
          </a:xfrm>
        </p:spPr>
        <p:txBody>
          <a:bodyPr>
            <a:normAutofit fontScale="90000"/>
          </a:bodyPr>
          <a:lstStyle/>
          <a:p>
            <a:r>
              <a:rPr lang="en-IN" b="1" dirty="0">
                <a:latin typeface="Times New Roman" pitchFamily="18" charset="0"/>
                <a:cs typeface="Times New Roman" pitchFamily="18" charset="0"/>
              </a:rPr>
              <a:t>Depth-limited search</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01342" y="1752600"/>
                <a:ext cx="8686800" cy="4953000"/>
              </a:xfrm>
            </p:spPr>
            <p:txBody>
              <a:bodyPr>
                <a:noAutofit/>
              </a:bodyPr>
              <a:lstStyle/>
              <a:p>
                <a:r>
                  <a:rPr lang="en-US" sz="1700" dirty="0">
                    <a:latin typeface="Times New Roman" pitchFamily="18" charset="0"/>
                    <a:cs typeface="Times New Roman" pitchFamily="18" charset="0"/>
                  </a:rPr>
                  <a:t>The failure of depth-first search in infinite state spaces can be alleviated by supplying depth-first search with a predetermined depth limit P. That is, nodes at depth E are treated as if they have no successors. This approach is called depth-limited search.</a:t>
                </a:r>
              </a:p>
              <a:p>
                <a:r>
                  <a:rPr lang="en-US" sz="1700" dirty="0">
                    <a:latin typeface="Times New Roman" pitchFamily="18" charset="0"/>
                    <a:cs typeface="Times New Roman" pitchFamily="18" charset="0"/>
                  </a:rPr>
                  <a:t> The depth limit solves the infinite-path problem.</a:t>
                </a:r>
              </a:p>
              <a:p>
                <a:r>
                  <a:rPr lang="en-US" sz="1700" dirty="0">
                    <a:latin typeface="Times New Roman" pitchFamily="18" charset="0"/>
                    <a:cs typeface="Times New Roman" pitchFamily="18" charset="0"/>
                  </a:rPr>
                  <a:t> Unfortunately, it also introduces an additional source of incompleteness if we choose l &lt; d, that is, the shallowest goal is beyond the depth limit. (This is likely when d is unknown.)</a:t>
                </a:r>
              </a:p>
              <a:p>
                <a:r>
                  <a:rPr lang="en-US" sz="1700" dirty="0">
                    <a:latin typeface="Times New Roman" pitchFamily="18" charset="0"/>
                    <a:cs typeface="Times New Roman" pitchFamily="18" charset="0"/>
                  </a:rPr>
                  <a:t>Depth-limited search will also be non optimal if we choose Q &gt; d.</a:t>
                </a:r>
              </a:p>
              <a:p>
                <a:r>
                  <a:rPr lang="en-US" sz="1700" dirty="0">
                    <a:latin typeface="Times New Roman" pitchFamily="18" charset="0"/>
                    <a:cs typeface="Times New Roman" pitchFamily="18" charset="0"/>
                  </a:rPr>
                  <a:t>Its time complexity is O(</a:t>
                </a:r>
                <a:r>
                  <a:rPr lang="en-US" sz="1700" dirty="0" err="1">
                    <a:latin typeface="Times New Roman" pitchFamily="18" charset="0"/>
                    <a:cs typeface="Times New Roman" pitchFamily="18" charset="0"/>
                  </a:rPr>
                  <a:t>bl</a:t>
                </a:r>
                <a:r>
                  <a:rPr lang="en-US" sz="1700" dirty="0">
                    <a:latin typeface="Times New Roman" pitchFamily="18" charset="0"/>
                    <a:cs typeface="Times New Roman" pitchFamily="18" charset="0"/>
                  </a:rPr>
                  <a:t>) and its space complexity is </a:t>
                </a:r>
                <a14:m>
                  <m:oMath xmlns:m="http://schemas.openxmlformats.org/officeDocument/2006/math">
                    <m:r>
                      <a:rPr lang="en-US" sz="1700" i="1" dirty="0" smtClean="0">
                        <a:latin typeface="Cambria Math"/>
                        <a:cs typeface="Times New Roman" pitchFamily="18" charset="0"/>
                      </a:rPr>
                      <m:t>𝑂</m:t>
                    </m:r>
                    <m:r>
                      <a:rPr lang="en-US" sz="1700" i="1" dirty="0" smtClean="0">
                        <a:latin typeface="Cambria Math"/>
                        <a:cs typeface="Times New Roman" pitchFamily="18" charset="0"/>
                      </a:rPr>
                      <m:t>(</m:t>
                    </m:r>
                    <m:sSup>
                      <m:sSupPr>
                        <m:ctrlPr>
                          <a:rPr lang="en-US" sz="1700" i="1" dirty="0" err="1" smtClean="0">
                            <a:latin typeface="Cambria Math" panose="02040503050406030204" pitchFamily="18" charset="0"/>
                            <a:cs typeface="Times New Roman" pitchFamily="18" charset="0"/>
                          </a:rPr>
                        </m:ctrlPr>
                      </m:sSupPr>
                      <m:e>
                        <m:r>
                          <a:rPr lang="en-US" sz="1700" i="1" dirty="0" err="1" smtClean="0">
                            <a:latin typeface="Cambria Math"/>
                            <a:cs typeface="Times New Roman" pitchFamily="18" charset="0"/>
                          </a:rPr>
                          <m:t>𝑏</m:t>
                        </m:r>
                      </m:e>
                      <m:sup>
                        <m:r>
                          <a:rPr lang="en-US" sz="1700" i="1" dirty="0" err="1" smtClean="0">
                            <a:latin typeface="Cambria Math"/>
                            <a:cs typeface="Times New Roman" pitchFamily="18" charset="0"/>
                          </a:rPr>
                          <m:t>𝑙</m:t>
                        </m:r>
                      </m:sup>
                    </m:sSup>
                    <m:r>
                      <a:rPr lang="en-US" sz="1700" i="1" dirty="0" smtClean="0">
                        <a:latin typeface="Cambria Math"/>
                        <a:cs typeface="Times New Roman" pitchFamily="18" charset="0"/>
                      </a:rPr>
                      <m:t>)</m:t>
                    </m:r>
                  </m:oMath>
                </a14:m>
                <a:r>
                  <a:rPr lang="en-US" sz="1700" dirty="0">
                    <a:latin typeface="Times New Roman" pitchFamily="18" charset="0"/>
                    <a:cs typeface="Times New Roman" pitchFamily="18" charset="0"/>
                  </a:rPr>
                  <a:t>.</a:t>
                </a:r>
              </a:p>
              <a:p>
                <a:r>
                  <a:rPr lang="en-US" sz="1700" dirty="0">
                    <a:latin typeface="Times New Roman" pitchFamily="18" charset="0"/>
                    <a:cs typeface="Times New Roman" pitchFamily="18" charset="0"/>
                  </a:rPr>
                  <a:t>Depth-first search can be viewed as a special case of depth-limited search with l          ∞.</a:t>
                </a:r>
              </a:p>
              <a:p>
                <a:r>
                  <a:rPr lang="en-US" sz="1700" dirty="0">
                    <a:latin typeface="Times New Roman" pitchFamily="18" charset="0"/>
                    <a:cs typeface="Times New Roman" pitchFamily="18" charset="0"/>
                  </a:rPr>
                  <a:t>Depth-limited search can be implemented as a simple modification to the general tree-or graph-search algorithm.</a:t>
                </a:r>
              </a:p>
              <a:p>
                <a:r>
                  <a:rPr lang="en-US" sz="1700" dirty="0">
                    <a:latin typeface="Times New Roman" pitchFamily="18" charset="0"/>
                    <a:cs typeface="Times New Roman" pitchFamily="18" charset="0"/>
                  </a:rPr>
                  <a:t>Alternatively, it can be implemented as a simple recursive algorithm as shown in Figure 3.17.</a:t>
                </a:r>
              </a:p>
              <a:p>
                <a:r>
                  <a:rPr lang="en-US" sz="1700" dirty="0">
                    <a:latin typeface="Times New Roman" pitchFamily="18" charset="0"/>
                    <a:cs typeface="Times New Roman" pitchFamily="18" charset="0"/>
                  </a:rPr>
                  <a:t>Notice that depth-limited search can terminate with two kinds of failure:</a:t>
                </a:r>
              </a:p>
              <a:p>
                <a:r>
                  <a:rPr lang="en-US" sz="1700" dirty="0">
                    <a:latin typeface="Times New Roman" pitchFamily="18" charset="0"/>
                    <a:cs typeface="Times New Roman" pitchFamily="18" charset="0"/>
                  </a:rPr>
                  <a:t>the standard failure value indicates no solution;</a:t>
                </a:r>
              </a:p>
              <a:p>
                <a:r>
                  <a:rPr lang="en-US" sz="1700" dirty="0">
                    <a:latin typeface="Times New Roman" pitchFamily="18" charset="0"/>
                    <a:cs typeface="Times New Roman" pitchFamily="18" charset="0"/>
                  </a:rPr>
                  <a:t>the cutoff value indicates no solution within the depth limit.</a:t>
                </a:r>
                <a:endParaRPr lang="en-IN" sz="1700"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01342" y="1752600"/>
                <a:ext cx="8686800" cy="4953000"/>
              </a:xfrm>
              <a:blipFill>
                <a:blip r:embed="rId2"/>
                <a:stretch>
                  <a:fillRect l="-351" t="-862" r="-1053"/>
                </a:stretch>
              </a:blipFill>
            </p:spPr>
            <p:txBody>
              <a:bodyPr/>
              <a:lstStyle/>
              <a:p>
                <a:r>
                  <a:rPr lang="en-IN">
                    <a:noFill/>
                  </a:rPr>
                  <a:t> </a:t>
                </a:r>
              </a:p>
            </p:txBody>
          </p:sp>
        </mc:Fallback>
      </mc:AlternateContent>
      <p:cxnSp>
        <p:nvCxnSpPr>
          <p:cNvPr id="5" name="Straight Arrow Connector 4"/>
          <p:cNvCxnSpPr/>
          <p:nvPr/>
        </p:nvCxnSpPr>
        <p:spPr>
          <a:xfrm>
            <a:off x="7543800" y="4114800"/>
            <a:ext cx="381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1467511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366" y="1219200"/>
            <a:ext cx="8611033" cy="5333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59433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4800" y="914400"/>
            <a:ext cx="7886700" cy="1325563"/>
          </a:xfrm>
        </p:spPr>
        <p:txBody>
          <a:bodyPr>
            <a:normAutofit/>
          </a:bodyPr>
          <a:lstStyle/>
          <a:p>
            <a:r>
              <a:rPr lang="en-IN" sz="3600" b="1" dirty="0">
                <a:latin typeface="Times New Roman" pitchFamily="18" charset="0"/>
                <a:cs typeface="Times New Roman" pitchFamily="18" charset="0"/>
              </a:rPr>
              <a:t>Iterative deepening depth-first search:</a:t>
            </a:r>
          </a:p>
        </p:txBody>
      </p:sp>
      <p:sp>
        <p:nvSpPr>
          <p:cNvPr id="3" name="Content Placeholder 2"/>
          <p:cNvSpPr>
            <a:spLocks noGrp="1"/>
          </p:cNvSpPr>
          <p:nvPr>
            <p:ph idx="1"/>
          </p:nvPr>
        </p:nvSpPr>
        <p:spPr>
          <a:xfrm>
            <a:off x="29110" y="1981200"/>
            <a:ext cx="8686800" cy="5181600"/>
          </a:xfrm>
        </p:spPr>
        <p:txBody>
          <a:bodyPr>
            <a:normAutofit lnSpcReduction="10000"/>
          </a:bodyPr>
          <a:lstStyle/>
          <a:p>
            <a:pPr algn="just"/>
            <a:r>
              <a:rPr lang="en-US" sz="2400" dirty="0">
                <a:latin typeface="Times New Roman" pitchFamily="18" charset="0"/>
                <a:cs typeface="Times New Roman" pitchFamily="18" charset="0"/>
              </a:rPr>
              <a:t>Iterative deepening search(IDS) (or iterative deepening depth-first search) is a general strategy, often used in combination with depth-first tree search, that finds the best depth limit. It does this by gradually increasing</a:t>
            </a:r>
          </a:p>
          <a:p>
            <a:pPr algn="just"/>
            <a:r>
              <a:rPr lang="en-US" sz="2400" dirty="0">
                <a:latin typeface="Times New Roman" pitchFamily="18" charset="0"/>
                <a:cs typeface="Times New Roman" pitchFamily="18" charset="0"/>
              </a:rPr>
              <a:t>the limit—first 0, then 1, then 2, and so on—until a goal is found. This will occur when the depth limit reaches d, the depth of the shallowest goal node.</a:t>
            </a:r>
          </a:p>
          <a:p>
            <a:pPr algn="just"/>
            <a:r>
              <a:rPr lang="en-US" sz="2400" dirty="0">
                <a:latin typeface="Times New Roman" pitchFamily="18" charset="0"/>
                <a:cs typeface="Times New Roman" pitchFamily="18" charset="0"/>
              </a:rPr>
              <a:t>The algorithm is shown in Figure 3.18. Iterative deepening combines the benefits of depth-first and breadth-first search.</a:t>
            </a:r>
          </a:p>
          <a:p>
            <a:pPr algn="just"/>
            <a:r>
              <a:rPr lang="en-US" sz="2400" dirty="0">
                <a:latin typeface="Times New Roman" pitchFamily="18" charset="0"/>
                <a:cs typeface="Times New Roman" pitchFamily="18" charset="0"/>
              </a:rPr>
              <a:t>Like depth-first search, its memory requirements are modest: O(</a:t>
            </a:r>
            <a:r>
              <a:rPr lang="en-US" sz="2400" dirty="0" err="1">
                <a:latin typeface="Times New Roman" pitchFamily="18" charset="0"/>
                <a:cs typeface="Times New Roman" pitchFamily="18" charset="0"/>
              </a:rPr>
              <a:t>bd</a:t>
            </a:r>
            <a:r>
              <a:rPr lang="en-US" sz="2400" dirty="0">
                <a:latin typeface="Times New Roman" pitchFamily="18" charset="0"/>
                <a:cs typeface="Times New Roman" pitchFamily="18" charset="0"/>
              </a:rPr>
              <a:t>)to be precise.</a:t>
            </a:r>
          </a:p>
          <a:p>
            <a:pPr algn="just"/>
            <a:r>
              <a:rPr lang="en-US" sz="2400" dirty="0">
                <a:latin typeface="Times New Roman" pitchFamily="18" charset="0"/>
                <a:cs typeface="Times New Roman" pitchFamily="18" charset="0"/>
              </a:rPr>
              <a:t>Like breadth-first search, it is complete when the branching factor is finite and optimal when the path cost is a non decreasing function of the depth of the node.</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32250043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799" y="1295400"/>
            <a:ext cx="8438555" cy="556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351102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219199"/>
            <a:ext cx="8991600" cy="5455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2789644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7969"/>
            <a:ext cx="8686800" cy="5562600"/>
          </a:xfrm>
        </p:spPr>
        <p:txBody>
          <a:bodyPr>
            <a:normAutofit/>
          </a:bodyPr>
          <a:lstStyle/>
          <a:p>
            <a:pPr algn="just"/>
            <a:r>
              <a:rPr lang="en-US" sz="2400" b="1" dirty="0">
                <a:latin typeface="Times New Roman" pitchFamily="18" charset="0"/>
                <a:cs typeface="Times New Roman" pitchFamily="18" charset="0"/>
              </a:rPr>
              <a:t>Advantages: </a:t>
            </a:r>
            <a:r>
              <a:rPr lang="en-US" sz="2400" dirty="0">
                <a:latin typeface="Times New Roman" pitchFamily="18" charset="0"/>
                <a:cs typeface="Times New Roman" pitchFamily="18" charset="0"/>
              </a:rPr>
              <a:t>It combines the benefits of BFS and DFS search algorithm in terms of fast search and memory efficiency.</a:t>
            </a:r>
          </a:p>
          <a:p>
            <a:pPr algn="just"/>
            <a:r>
              <a:rPr lang="en-US" sz="2400" b="1" dirty="0">
                <a:latin typeface="Times New Roman" pitchFamily="18" charset="0"/>
                <a:cs typeface="Times New Roman" pitchFamily="18" charset="0"/>
              </a:rPr>
              <a:t>Disadvantages: </a:t>
            </a:r>
            <a:r>
              <a:rPr lang="en-US" sz="2400" dirty="0">
                <a:latin typeface="Times New Roman" pitchFamily="18" charset="0"/>
                <a:cs typeface="Times New Roman" pitchFamily="18" charset="0"/>
              </a:rPr>
              <a:t>The main drawback of IDS is states are generated multiple times.</a:t>
            </a:r>
          </a:p>
          <a:p>
            <a:pPr algn="just"/>
            <a:r>
              <a:rPr lang="en-US" sz="2400" dirty="0">
                <a:latin typeface="Times New Roman" pitchFamily="18" charset="0"/>
                <a:cs typeface="Times New Roman" pitchFamily="18" charset="0"/>
              </a:rPr>
              <a:t>In an iterative deepening search, the nodes on the bottom level (depth d) are generated once, those on the next-to-bottom level are generated twice, and so on, up to the children of the root, which are generated d times. So the total number of nodes generated in the worst case is</a:t>
            </a:r>
            <a:endParaRPr lang="en-IN" sz="24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 name="Rectangle 4"/>
              <p:cNvSpPr/>
              <p:nvPr/>
            </p:nvSpPr>
            <p:spPr>
              <a:xfrm>
                <a:off x="228600" y="4724400"/>
                <a:ext cx="9372600" cy="1754326"/>
              </a:xfrm>
              <a:prstGeom prst="rect">
                <a:avLst/>
              </a:prstGeom>
            </p:spPr>
            <p:txBody>
              <a:bodyPr wrap="square">
                <a:spAutoFit/>
              </a:bodyPr>
              <a:lstStyle/>
              <a:p>
                <a:pPr algn="just"/>
                <a14:m>
                  <m:oMathPara xmlns:m="http://schemas.openxmlformats.org/officeDocument/2006/math">
                    <m:oMathParaPr>
                      <m:jc m:val="left"/>
                    </m:oMathParaPr>
                    <m:oMath xmlns:m="http://schemas.openxmlformats.org/officeDocument/2006/math">
                      <m:r>
                        <a:rPr lang="en-US" i="1" dirty="0" smtClean="0">
                          <a:latin typeface="Cambria Math"/>
                          <a:cs typeface="Times New Roman" pitchFamily="18" charset="0"/>
                        </a:rPr>
                        <m:t>𝑁</m:t>
                      </m:r>
                      <m:r>
                        <a:rPr lang="en-US" i="1" dirty="0" smtClean="0">
                          <a:latin typeface="Cambria Math"/>
                          <a:cs typeface="Times New Roman" pitchFamily="18" charset="0"/>
                        </a:rPr>
                        <m:t> (</m:t>
                      </m:r>
                      <m:r>
                        <a:rPr lang="en-US" i="1" dirty="0" smtClean="0">
                          <a:latin typeface="Cambria Math"/>
                          <a:cs typeface="Times New Roman" pitchFamily="18" charset="0"/>
                        </a:rPr>
                        <m:t>𝐼𝐷𝑆</m:t>
                      </m:r>
                      <m:r>
                        <a:rPr lang="en-US" i="1" dirty="0" smtClean="0">
                          <a:latin typeface="Cambria Math"/>
                          <a:cs typeface="Times New Roman" pitchFamily="18" charset="0"/>
                        </a:rPr>
                        <m:t>) = (</m:t>
                      </m:r>
                      <m:r>
                        <a:rPr lang="en-US" i="1" dirty="0" smtClean="0">
                          <a:latin typeface="Cambria Math"/>
                          <a:cs typeface="Times New Roman" pitchFamily="18" charset="0"/>
                        </a:rPr>
                        <m:t>𝑑</m:t>
                      </m:r>
                      <m:r>
                        <a:rPr lang="en-US" i="1" dirty="0" smtClean="0">
                          <a:latin typeface="Cambria Math"/>
                          <a:cs typeface="Times New Roman" pitchFamily="18" charset="0"/>
                        </a:rPr>
                        <m:t>)</m:t>
                      </m:r>
                      <m:r>
                        <a:rPr lang="en-US" i="1" dirty="0" smtClean="0">
                          <a:latin typeface="Cambria Math"/>
                          <a:cs typeface="Times New Roman" pitchFamily="18" charset="0"/>
                        </a:rPr>
                        <m:t>𝑏</m:t>
                      </m:r>
                      <m:r>
                        <a:rPr lang="en-US" i="1" dirty="0" smtClean="0">
                          <a:latin typeface="Cambria Math"/>
                          <a:cs typeface="Times New Roman" pitchFamily="18" charset="0"/>
                        </a:rPr>
                        <m:t> + </m:t>
                      </m:r>
                      <m:d>
                        <m:dPr>
                          <m:ctrlPr>
                            <a:rPr lang="en-US" i="1" dirty="0" smtClean="0">
                              <a:latin typeface="Cambria Math" panose="02040503050406030204" pitchFamily="18" charset="0"/>
                              <a:cs typeface="Times New Roman" pitchFamily="18" charset="0"/>
                            </a:rPr>
                          </m:ctrlPr>
                        </m:dPr>
                        <m:e>
                          <m:r>
                            <a:rPr lang="en-US" i="1" dirty="0" smtClean="0">
                              <a:latin typeface="Cambria Math"/>
                              <a:cs typeface="Times New Roman" pitchFamily="18" charset="0"/>
                            </a:rPr>
                            <m:t>𝑑</m:t>
                          </m:r>
                          <m:r>
                            <a:rPr lang="en-US" i="1" dirty="0" smtClean="0">
                              <a:latin typeface="Cambria Math"/>
                              <a:cs typeface="Times New Roman" pitchFamily="18" charset="0"/>
                            </a:rPr>
                            <m:t> − 1</m:t>
                          </m:r>
                        </m:e>
                      </m:d>
                      <m:sSup>
                        <m:sSupPr>
                          <m:ctrlPr>
                            <a:rPr lang="en-US" i="1" dirty="0" smtClean="0">
                              <a:latin typeface="Cambria Math" panose="02040503050406030204" pitchFamily="18" charset="0"/>
                              <a:cs typeface="Times New Roman" pitchFamily="18" charset="0"/>
                            </a:rPr>
                          </m:ctrlPr>
                        </m:sSupPr>
                        <m:e>
                          <m:r>
                            <a:rPr lang="en-US" i="1" dirty="0" smtClean="0">
                              <a:latin typeface="Cambria Math"/>
                              <a:cs typeface="Times New Roman" pitchFamily="18" charset="0"/>
                            </a:rPr>
                            <m:t>𝑏</m:t>
                          </m:r>
                        </m:e>
                        <m:sup>
                          <m:r>
                            <a:rPr lang="en-US" i="1" dirty="0" smtClean="0">
                              <a:latin typeface="Cambria Math"/>
                              <a:cs typeface="Times New Roman" pitchFamily="18" charset="0"/>
                            </a:rPr>
                            <m:t>2</m:t>
                          </m:r>
                        </m:sup>
                      </m:sSup>
                      <m:r>
                        <a:rPr lang="en-US" i="1" dirty="0" smtClean="0">
                          <a:latin typeface="Cambria Math"/>
                          <a:cs typeface="Times New Roman" pitchFamily="18" charset="0"/>
                        </a:rPr>
                        <m:t> + ··· + </m:t>
                      </m:r>
                      <m:d>
                        <m:dPr>
                          <m:ctrlPr>
                            <a:rPr lang="en-US" i="1" dirty="0" smtClean="0">
                              <a:latin typeface="Cambria Math" panose="02040503050406030204" pitchFamily="18" charset="0"/>
                              <a:cs typeface="Times New Roman" pitchFamily="18" charset="0"/>
                            </a:rPr>
                          </m:ctrlPr>
                        </m:dPr>
                        <m:e>
                          <m:r>
                            <a:rPr lang="en-US" i="1" dirty="0" smtClean="0">
                              <a:latin typeface="Cambria Math"/>
                              <a:cs typeface="Times New Roman" pitchFamily="18" charset="0"/>
                            </a:rPr>
                            <m:t>1</m:t>
                          </m:r>
                        </m:e>
                      </m:d>
                      <m:sSup>
                        <m:sSupPr>
                          <m:ctrlPr>
                            <a:rPr lang="en-US" i="1" dirty="0" err="1" smtClean="0">
                              <a:latin typeface="Cambria Math" panose="02040503050406030204" pitchFamily="18" charset="0"/>
                              <a:cs typeface="Times New Roman" pitchFamily="18" charset="0"/>
                            </a:rPr>
                          </m:ctrlPr>
                        </m:sSupPr>
                        <m:e>
                          <m:r>
                            <a:rPr lang="en-US" i="1" dirty="0" err="1" smtClean="0">
                              <a:latin typeface="Cambria Math"/>
                              <a:cs typeface="Times New Roman" pitchFamily="18" charset="0"/>
                            </a:rPr>
                            <m:t>𝑏</m:t>
                          </m:r>
                        </m:e>
                        <m:sup>
                          <m:r>
                            <a:rPr lang="en-US" i="1" dirty="0" err="1" smtClean="0">
                              <a:latin typeface="Cambria Math"/>
                              <a:cs typeface="Times New Roman" pitchFamily="18" charset="0"/>
                            </a:rPr>
                            <m:t>𝑑</m:t>
                          </m:r>
                        </m:sup>
                      </m:sSup>
                      <m:r>
                        <a:rPr lang="en-US" i="1" dirty="0" smtClean="0">
                          <a:latin typeface="Cambria Math"/>
                          <a:cs typeface="Times New Roman" pitchFamily="18" charset="0"/>
                        </a:rPr>
                        <m:t> </m:t>
                      </m:r>
                      <m:r>
                        <a:rPr lang="en-US" i="1" dirty="0">
                          <a:latin typeface="Cambria Math"/>
                          <a:cs typeface="Times New Roman" pitchFamily="18" charset="0"/>
                        </a:rPr>
                        <m:t>,</m:t>
                      </m:r>
                    </m:oMath>
                  </m:oMathPara>
                </a14:m>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which gives a time complexity of O(</a:t>
                </a:r>
                <a14:m>
                  <m:oMath xmlns:m="http://schemas.openxmlformats.org/officeDocument/2006/math">
                    <m:sSup>
                      <m:sSupPr>
                        <m:ctrlPr>
                          <a:rPr lang="en-US" i="1" dirty="0" smtClean="0">
                            <a:latin typeface="Cambria Math" panose="02040503050406030204" pitchFamily="18" charset="0"/>
                            <a:cs typeface="Times New Roman" pitchFamily="18" charset="0"/>
                          </a:rPr>
                        </m:ctrlPr>
                      </m:sSupPr>
                      <m:e>
                        <m:r>
                          <a:rPr lang="en-US" i="1" dirty="0" smtClean="0">
                            <a:latin typeface="Cambria Math"/>
                            <a:cs typeface="Times New Roman" pitchFamily="18" charset="0"/>
                          </a:rPr>
                          <m:t>𝑏</m:t>
                        </m:r>
                      </m:e>
                      <m:sup>
                        <m:r>
                          <a:rPr lang="en-US" i="1" dirty="0" smtClean="0">
                            <a:latin typeface="Cambria Math"/>
                            <a:cs typeface="Times New Roman" pitchFamily="18" charset="0"/>
                          </a:rPr>
                          <m:t>𝑑</m:t>
                        </m:r>
                      </m:sup>
                    </m:sSup>
                  </m:oMath>
                </a14:m>
                <a:r>
                  <a:rPr lang="en-US" dirty="0">
                    <a:latin typeface="Times New Roman" pitchFamily="18" charset="0"/>
                    <a:cs typeface="Times New Roman" pitchFamily="18" charset="0"/>
                  </a:rPr>
                  <a:t>)—asymptotically the same as breadth-first search. There</a:t>
                </a:r>
              </a:p>
              <a:p>
                <a:r>
                  <a:rPr lang="en-US" dirty="0">
                    <a:latin typeface="Times New Roman" pitchFamily="18" charset="0"/>
                    <a:cs typeface="Times New Roman" pitchFamily="18" charset="0"/>
                  </a:rPr>
                  <a:t>is some extra cost for generating the upper levels multiple times, but it is not large.</a:t>
                </a:r>
              </a:p>
              <a:p>
                <a:r>
                  <a:rPr lang="en-US" dirty="0" err="1">
                    <a:latin typeface="Times New Roman" pitchFamily="18" charset="0"/>
                    <a:cs typeface="Times New Roman" pitchFamily="18" charset="0"/>
                  </a:rPr>
                  <a:t>Forexample</a:t>
                </a:r>
                <a:r>
                  <a:rPr lang="en-US" dirty="0">
                    <a:latin typeface="Times New Roman" pitchFamily="18" charset="0"/>
                    <a:cs typeface="Times New Roman" pitchFamily="18" charset="0"/>
                  </a:rPr>
                  <a:t>, if b = 10 and d = 5, the numbers are</a:t>
                </a:r>
              </a:p>
              <a:p>
                <a:r>
                  <a:rPr lang="en-US" dirty="0">
                    <a:latin typeface="Times New Roman" pitchFamily="18" charset="0"/>
                    <a:cs typeface="Times New Roman" pitchFamily="18" charset="0"/>
                  </a:rPr>
                  <a:t>N (IDS) = 50 + 400 + 3, 000 + 20, 000 + 100, 000 = 123, 450</a:t>
                </a:r>
              </a:p>
              <a:p>
                <a:r>
                  <a:rPr lang="en-US" dirty="0">
                    <a:latin typeface="Times New Roman" pitchFamily="18" charset="0"/>
                    <a:cs typeface="Times New Roman" pitchFamily="18" charset="0"/>
                  </a:rPr>
                  <a:t>N (BFS) = 10 + 100 + 1, 000 + 10, 000 + 100, 000 = 111, 110 .</a:t>
                </a:r>
                <a:endParaRPr lang="en-IN" dirty="0">
                  <a:latin typeface="Times New Roman" pitchFamily="18" charset="0"/>
                  <a:cs typeface="Times New Roman" pitchFamily="18" charset="0"/>
                </a:endParaRPr>
              </a:p>
            </p:txBody>
          </p:sp>
        </mc:Choice>
        <mc:Fallback xmlns="">
          <p:sp>
            <p:nvSpPr>
              <p:cNvPr id="5" name="Rectangle 4"/>
              <p:cNvSpPr>
                <a:spLocks noRot="1" noChangeAspect="1" noMove="1" noResize="1" noEditPoints="1" noAdjustHandles="1" noChangeArrowheads="1" noChangeShapeType="1" noTextEdit="1"/>
              </p:cNvSpPr>
              <p:nvPr/>
            </p:nvSpPr>
            <p:spPr>
              <a:xfrm>
                <a:off x="228600" y="4724400"/>
                <a:ext cx="9372600" cy="1754326"/>
              </a:xfrm>
              <a:prstGeom prst="rect">
                <a:avLst/>
              </a:prstGeom>
              <a:blipFill rotWithShape="1">
                <a:blip r:embed="rId3"/>
                <a:stretch>
                  <a:fillRect l="-586" t="-1389" b="-5208"/>
                </a:stretch>
              </a:blipFill>
            </p:spPr>
            <p:txBody>
              <a:bodyPr/>
              <a:lstStyle/>
              <a:p>
                <a:r>
                  <a:rPr lang="en-IN">
                    <a:noFill/>
                  </a:rPr>
                  <a:t> </a:t>
                </a:r>
              </a:p>
            </p:txBody>
          </p:sp>
        </mc:Fallback>
      </mc:AlternateContent>
    </p:spTree>
    <p:extLst>
      <p:ext uri="{BB962C8B-B14F-4D97-AF65-F5344CB8AC3E}">
        <p14:creationId xmlns:p14="http://schemas.microsoft.com/office/powerpoint/2010/main" val="27703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143000"/>
            <a:ext cx="8610600" cy="5486400"/>
          </a:xfrm>
        </p:spPr>
        <p:txBody>
          <a:bodyPr>
            <a:noAutofit/>
          </a:bodyPr>
          <a:lstStyle/>
          <a:p>
            <a:r>
              <a:rPr lang="en-US" sz="2800" dirty="0">
                <a:latin typeface="Times New Roman" pitchFamily="18" charset="0"/>
                <a:cs typeface="Times New Roman" pitchFamily="18" charset="0"/>
              </a:rPr>
              <a:t>A problem can be defined formally by five components:- (Explained with example Romania)</a:t>
            </a:r>
          </a:p>
          <a:p>
            <a:r>
              <a:rPr lang="en-US" sz="2800" dirty="0">
                <a:latin typeface="Times New Roman" pitchFamily="18" charset="0"/>
                <a:cs typeface="Times New Roman" pitchFamily="18" charset="0"/>
              </a:rPr>
              <a:t>The initial state that the agent starts in_ For example, the initial state for our agent in Romania might be described as In(A rad).</a:t>
            </a:r>
          </a:p>
          <a:p>
            <a:r>
              <a:rPr lang="en-US" sz="2800" dirty="0">
                <a:latin typeface="Times New Roman" pitchFamily="18" charset="0"/>
                <a:cs typeface="Times New Roman" pitchFamily="18" charset="0"/>
              </a:rPr>
              <a:t>A description of the possible actions available to the agent Given a particular state s, ACTIONS(s) returns the set of actions that can be executed in s. </a:t>
            </a:r>
          </a:p>
          <a:p>
            <a:r>
              <a:rPr lang="en-US" sz="2800" dirty="0">
                <a:latin typeface="Times New Roman" pitchFamily="18" charset="0"/>
                <a:cs typeface="Times New Roman" pitchFamily="18" charset="0"/>
              </a:rPr>
              <a:t>We say that each of these actions is applicable in s. For example, from the state Ir.(Arad), the applicable actions are { Go(Sibiu), Go(Timisoara), Go(</a:t>
            </a:r>
            <a:r>
              <a:rPr lang="en-US" sz="2800" dirty="0" err="1">
                <a:latin typeface="Times New Roman" pitchFamily="18" charset="0"/>
                <a:cs typeface="Times New Roman" pitchFamily="18" charset="0"/>
              </a:rPr>
              <a:t>Zerind</a:t>
            </a:r>
            <a:r>
              <a:rPr lang="en-US" sz="2800" dirty="0">
                <a:latin typeface="Times New Roman" pitchFamily="18" charset="0"/>
                <a:cs typeface="Times New Roman" pitchFamily="18" charset="0"/>
              </a:rPr>
              <a:t>)}.</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13589144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9063" y="1108261"/>
            <a:ext cx="8686800" cy="675161"/>
          </a:xfrm>
        </p:spPr>
        <p:txBody>
          <a:bodyPr>
            <a:normAutofit fontScale="90000"/>
          </a:bodyPr>
          <a:lstStyle/>
          <a:p>
            <a:r>
              <a:rPr lang="en-IN" b="1" dirty="0">
                <a:latin typeface="Times New Roman" pitchFamily="18" charset="0"/>
                <a:cs typeface="Times New Roman" pitchFamily="18" charset="0"/>
              </a:rPr>
              <a:t>Bidirectional search</a:t>
            </a:r>
          </a:p>
        </p:txBody>
      </p:sp>
      <p:sp>
        <p:nvSpPr>
          <p:cNvPr id="3" name="Content Placeholder 2"/>
          <p:cNvSpPr>
            <a:spLocks noGrp="1"/>
          </p:cNvSpPr>
          <p:nvPr>
            <p:ph idx="1"/>
          </p:nvPr>
        </p:nvSpPr>
        <p:spPr>
          <a:xfrm>
            <a:off x="195263" y="1752600"/>
            <a:ext cx="8534400" cy="4572000"/>
          </a:xfrm>
        </p:spPr>
        <p:txBody>
          <a:bodyPr>
            <a:normAutofit lnSpcReduction="10000"/>
          </a:bodyPr>
          <a:lstStyle/>
          <a:p>
            <a:pPr algn="just"/>
            <a:r>
              <a:rPr lang="en-US" sz="3200" dirty="0">
                <a:latin typeface="Times New Roman" pitchFamily="18" charset="0"/>
                <a:cs typeface="Times New Roman" pitchFamily="18" charset="0"/>
              </a:rPr>
              <a:t>Bidirectional search algorithm runs two simultaneous searches, one form initial state called as forward-search and other from goal node called as backward-search, to find the goal node.</a:t>
            </a:r>
          </a:p>
          <a:p>
            <a:pPr algn="just"/>
            <a:r>
              <a:rPr lang="en-US" sz="3200" dirty="0">
                <a:latin typeface="Times New Roman" pitchFamily="18" charset="0"/>
                <a:cs typeface="Times New Roman" pitchFamily="18" charset="0"/>
              </a:rPr>
              <a:t>Bidirectional search replaces one single search graph with two small sub graphs in which one starts the search from an initial vertex and other starts from goal vertex. The search stops when these two graphs intersect each other.</a:t>
            </a:r>
          </a:p>
          <a:p>
            <a:endParaRPr lang="en-IN" dirty="0"/>
          </a:p>
        </p:txBody>
      </p:sp>
    </p:spTree>
    <p:extLst>
      <p:ext uri="{BB962C8B-B14F-4D97-AF65-F5344CB8AC3E}">
        <p14:creationId xmlns:p14="http://schemas.microsoft.com/office/powerpoint/2010/main" val="311835938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1371600"/>
                <a:ext cx="8686800" cy="5410200"/>
              </a:xfrm>
            </p:spPr>
            <p:txBody>
              <a:bodyPr>
                <a:normAutofit fontScale="77500" lnSpcReduction="20000"/>
              </a:bodyPr>
              <a:lstStyle/>
              <a:p>
                <a:pPr algn="just"/>
                <a:r>
                  <a:rPr lang="en-US" dirty="0">
                    <a:latin typeface="Times New Roman" pitchFamily="18" charset="0"/>
                    <a:cs typeface="Times New Roman" pitchFamily="18" charset="0"/>
                  </a:rPr>
                  <a:t>Properties: Whether the algorithm is complete/optimal depends on the search strategies in both searches.</a:t>
                </a:r>
              </a:p>
              <a:p>
                <a:pPr algn="just"/>
                <a:r>
                  <a:rPr lang="en-US" dirty="0">
                    <a:latin typeface="Times New Roman" pitchFamily="18" charset="0"/>
                    <a:cs typeface="Times New Roman" pitchFamily="18" charset="0"/>
                  </a:rPr>
                  <a:t>1</a:t>
                </a:r>
                <a:r>
                  <a:rPr lang="en-US" b="1" dirty="0">
                    <a:latin typeface="Times New Roman" pitchFamily="18" charset="0"/>
                    <a:cs typeface="Times New Roman" pitchFamily="18" charset="0"/>
                  </a:rPr>
                  <a:t>. Time complexity</a:t>
                </a:r>
                <a:r>
                  <a:rPr lang="en-US" dirty="0">
                    <a:latin typeface="Times New Roman" pitchFamily="18" charset="0"/>
                    <a:cs typeface="Times New Roman" pitchFamily="18" charset="0"/>
                  </a:rPr>
                  <a:t>: </a:t>
                </a:r>
                <a14:m>
                  <m:oMath xmlns:m="http://schemas.openxmlformats.org/officeDocument/2006/math">
                    <m:r>
                      <a:rPr lang="en-US" i="1" dirty="0" smtClean="0">
                        <a:latin typeface="Cambria Math"/>
                        <a:cs typeface="Times New Roman" pitchFamily="18" charset="0"/>
                      </a:rPr>
                      <m:t>𝑂</m:t>
                    </m:r>
                    <m:d>
                      <m:dPr>
                        <m:ctrlPr>
                          <a:rPr lang="en-US" i="1" dirty="0" smtClean="0">
                            <a:latin typeface="Cambria Math" panose="02040503050406030204" pitchFamily="18" charset="0"/>
                            <a:cs typeface="Times New Roman" pitchFamily="18" charset="0"/>
                          </a:rPr>
                        </m:ctrlPr>
                      </m:dPr>
                      <m:e>
                        <m:sSup>
                          <m:sSupPr>
                            <m:ctrlPr>
                              <a:rPr lang="en-US" i="1" dirty="0" smtClean="0">
                                <a:latin typeface="Cambria Math" panose="02040503050406030204" pitchFamily="18" charset="0"/>
                                <a:cs typeface="Times New Roman" pitchFamily="18" charset="0"/>
                              </a:rPr>
                            </m:ctrlPr>
                          </m:sSupPr>
                          <m:e>
                            <m:r>
                              <a:rPr lang="en-US" i="1" dirty="0" smtClean="0">
                                <a:latin typeface="Cambria Math"/>
                                <a:cs typeface="Times New Roman" pitchFamily="18" charset="0"/>
                              </a:rPr>
                              <m:t>𝑏</m:t>
                            </m:r>
                          </m:e>
                          <m:sup>
                            <m:f>
                              <m:fPr>
                                <m:ctrlPr>
                                  <a:rPr lang="en-US" i="1" dirty="0" smtClean="0">
                                    <a:latin typeface="Cambria Math" panose="02040503050406030204" pitchFamily="18" charset="0"/>
                                    <a:cs typeface="Times New Roman" pitchFamily="18" charset="0"/>
                                  </a:rPr>
                                </m:ctrlPr>
                              </m:fPr>
                              <m:num>
                                <m:r>
                                  <a:rPr lang="en-US" i="1" dirty="0" smtClean="0">
                                    <a:latin typeface="Cambria Math"/>
                                    <a:cs typeface="Times New Roman" pitchFamily="18" charset="0"/>
                                  </a:rPr>
                                  <m:t>𝑑</m:t>
                                </m:r>
                              </m:num>
                              <m:den>
                                <m:r>
                                  <a:rPr lang="en-US" i="1" dirty="0" smtClean="0">
                                    <a:latin typeface="Cambria Math"/>
                                    <a:cs typeface="Times New Roman" pitchFamily="18" charset="0"/>
                                  </a:rPr>
                                  <m:t>2</m:t>
                                </m:r>
                              </m:den>
                            </m:f>
                          </m:sup>
                        </m:sSup>
                      </m:e>
                    </m:d>
                    <m:r>
                      <a:rPr lang="en-US" i="1" dirty="0" smtClean="0">
                        <a:latin typeface="Cambria Math"/>
                        <a:cs typeface="Times New Roman" pitchFamily="18" charset="0"/>
                      </a:rPr>
                      <m:t> </m:t>
                    </m:r>
                  </m:oMath>
                </a14:m>
                <a:r>
                  <a:rPr lang="en-US" dirty="0">
                    <a:latin typeface="Times New Roman" pitchFamily="18" charset="0"/>
                    <a:cs typeface="Times New Roman" pitchFamily="18" charset="0"/>
                  </a:rPr>
                  <a:t>(Assume BFS is used) Checking node for membership in the other search tree can be done in constant time.</a:t>
                </a:r>
              </a:p>
              <a:p>
                <a:pPr algn="just"/>
                <a:r>
                  <a:rPr lang="en-US" dirty="0">
                    <a:latin typeface="Times New Roman" pitchFamily="18" charset="0"/>
                    <a:cs typeface="Times New Roman" pitchFamily="18" charset="0"/>
                  </a:rPr>
                  <a:t>2. </a:t>
                </a:r>
                <a:r>
                  <a:rPr lang="en-US" b="1" dirty="0">
                    <a:latin typeface="Times New Roman" pitchFamily="18" charset="0"/>
                    <a:cs typeface="Times New Roman" pitchFamily="18" charset="0"/>
                  </a:rPr>
                  <a:t>Space complexity</a:t>
                </a:r>
                <a:r>
                  <a:rPr lang="en-US" dirty="0">
                    <a:latin typeface="Times New Roman" pitchFamily="18" charset="0"/>
                    <a:cs typeface="Times New Roman" pitchFamily="18" charset="0"/>
                  </a:rPr>
                  <a:t>: </a:t>
                </a:r>
                <a14:m>
                  <m:oMath xmlns:m="http://schemas.openxmlformats.org/officeDocument/2006/math">
                    <m:r>
                      <a:rPr lang="en-US" i="1" dirty="0" smtClean="0">
                        <a:latin typeface="Cambria Math"/>
                        <a:cs typeface="Times New Roman" pitchFamily="18" charset="0"/>
                      </a:rPr>
                      <m:t>𝑂</m:t>
                    </m:r>
                    <m:d>
                      <m:dPr>
                        <m:ctrlPr>
                          <a:rPr lang="en-US" i="1" dirty="0" smtClean="0">
                            <a:latin typeface="Cambria Math" panose="02040503050406030204" pitchFamily="18" charset="0"/>
                            <a:cs typeface="Times New Roman" pitchFamily="18" charset="0"/>
                          </a:rPr>
                        </m:ctrlPr>
                      </m:dPr>
                      <m:e>
                        <m:sSup>
                          <m:sSupPr>
                            <m:ctrlPr>
                              <a:rPr lang="en-US" i="1" dirty="0" smtClean="0">
                                <a:latin typeface="Cambria Math" panose="02040503050406030204" pitchFamily="18" charset="0"/>
                                <a:cs typeface="Times New Roman" pitchFamily="18" charset="0"/>
                              </a:rPr>
                            </m:ctrlPr>
                          </m:sSupPr>
                          <m:e>
                            <m:r>
                              <a:rPr lang="en-US" i="1" dirty="0" smtClean="0">
                                <a:latin typeface="Cambria Math"/>
                                <a:cs typeface="Times New Roman" pitchFamily="18" charset="0"/>
                              </a:rPr>
                              <m:t>𝑏</m:t>
                            </m:r>
                          </m:e>
                          <m:sup>
                            <m:f>
                              <m:fPr>
                                <m:ctrlPr>
                                  <a:rPr lang="en-US" i="1" dirty="0" smtClean="0">
                                    <a:latin typeface="Cambria Math" panose="02040503050406030204" pitchFamily="18" charset="0"/>
                                    <a:cs typeface="Times New Roman" pitchFamily="18" charset="0"/>
                                  </a:rPr>
                                </m:ctrlPr>
                              </m:fPr>
                              <m:num>
                                <m:r>
                                  <a:rPr lang="en-US" i="1" dirty="0" smtClean="0">
                                    <a:latin typeface="Cambria Math"/>
                                    <a:cs typeface="Times New Roman" pitchFamily="18" charset="0"/>
                                  </a:rPr>
                                  <m:t>𝑑</m:t>
                                </m:r>
                              </m:num>
                              <m:den>
                                <m:r>
                                  <a:rPr lang="en-US" i="1" dirty="0" smtClean="0">
                                    <a:latin typeface="Cambria Math"/>
                                    <a:cs typeface="Times New Roman" pitchFamily="18" charset="0"/>
                                  </a:rPr>
                                  <m:t>2</m:t>
                                </m:r>
                              </m:den>
                            </m:f>
                          </m:sup>
                        </m:sSup>
                      </m:e>
                    </m:d>
                    <m:r>
                      <a:rPr lang="en-US" i="1" dirty="0">
                        <a:latin typeface="Cambria Math"/>
                        <a:cs typeface="Times New Roman" pitchFamily="18" charset="0"/>
                      </a:rPr>
                      <m:t> </m:t>
                    </m:r>
                  </m:oMath>
                </a14:m>
                <a:r>
                  <a:rPr lang="en-US" dirty="0">
                    <a:latin typeface="Times New Roman" pitchFamily="18" charset="0"/>
                    <a:cs typeface="Times New Roman" pitchFamily="18" charset="0"/>
                  </a:rPr>
                  <a:t>(Assume BFS is used)</a:t>
                </a:r>
              </a:p>
              <a:p>
                <a:pPr algn="just"/>
                <a:r>
                  <a:rPr lang="en-US" dirty="0">
                    <a:latin typeface="Times New Roman" pitchFamily="18" charset="0"/>
                    <a:cs typeface="Times New Roman" pitchFamily="18" charset="0"/>
                  </a:rPr>
                  <a:t>At least one of the search tree must be kept in memory for membership checking.</a:t>
                </a:r>
              </a:p>
              <a:p>
                <a:pPr algn="just"/>
                <a:r>
                  <a:rPr lang="en-US" dirty="0">
                    <a:latin typeface="Times New Roman" pitchFamily="18" charset="0"/>
                    <a:cs typeface="Times New Roman" pitchFamily="18" charset="0"/>
                  </a:rPr>
                  <a:t>3. </a:t>
                </a:r>
                <a:r>
                  <a:rPr lang="en-US" b="1" dirty="0">
                    <a:latin typeface="Times New Roman" pitchFamily="18" charset="0"/>
                    <a:cs typeface="Times New Roman" pitchFamily="18" charset="0"/>
                  </a:rPr>
                  <a:t>Optimal</a:t>
                </a:r>
                <a:r>
                  <a:rPr lang="en-US" dirty="0">
                    <a:latin typeface="Times New Roman" pitchFamily="18" charset="0"/>
                    <a:cs typeface="Times New Roman" pitchFamily="18" charset="0"/>
                  </a:rPr>
                  <a:t>: Bidirectional search is Optimal.</a:t>
                </a:r>
              </a:p>
              <a:p>
                <a:pPr algn="just"/>
                <a:r>
                  <a:rPr lang="en-US" b="1" dirty="0">
                    <a:latin typeface="Times New Roman" pitchFamily="18" charset="0"/>
                    <a:cs typeface="Times New Roman" pitchFamily="18" charset="0"/>
                  </a:rPr>
                  <a:t>Advantages:</a:t>
                </a:r>
              </a:p>
              <a:p>
                <a:pPr algn="just"/>
                <a:r>
                  <a:rPr lang="en-US" dirty="0">
                    <a:latin typeface="Times New Roman" pitchFamily="18" charset="0"/>
                    <a:cs typeface="Times New Roman" pitchFamily="18" charset="0"/>
                  </a:rPr>
                  <a:t>Bidirectional search is fast.</a:t>
                </a:r>
              </a:p>
              <a:p>
                <a:pPr algn="just"/>
                <a:r>
                  <a:rPr lang="en-US" dirty="0">
                    <a:latin typeface="Times New Roman" pitchFamily="18" charset="0"/>
                    <a:cs typeface="Times New Roman" pitchFamily="18" charset="0"/>
                  </a:rPr>
                  <a:t>Bidirectional search requires less memory</a:t>
                </a:r>
              </a:p>
              <a:p>
                <a:pPr algn="just"/>
                <a:r>
                  <a:rPr lang="en-US" b="1" dirty="0">
                    <a:latin typeface="Times New Roman" pitchFamily="18" charset="0"/>
                    <a:cs typeface="Times New Roman" pitchFamily="18" charset="0"/>
                  </a:rPr>
                  <a:t>Disadvantages:</a:t>
                </a:r>
              </a:p>
              <a:p>
                <a:pPr algn="just"/>
                <a:r>
                  <a:rPr lang="en-US" dirty="0">
                    <a:latin typeface="Times New Roman" pitchFamily="18" charset="0"/>
                    <a:cs typeface="Times New Roman" pitchFamily="18" charset="0"/>
                  </a:rPr>
                  <a:t> Implementation of the bidirectional search tree is difficult.</a:t>
                </a:r>
              </a:p>
              <a:p>
                <a:pPr algn="just"/>
                <a:r>
                  <a:rPr lang="en-US" dirty="0">
                    <a:latin typeface="Times New Roman" pitchFamily="18" charset="0"/>
                    <a:cs typeface="Times New Roman" pitchFamily="18" charset="0"/>
                  </a:rPr>
                  <a:t> In bidirectional search, one should know the goal state in advance.</a:t>
                </a:r>
                <a:endParaRPr lang="en-IN"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1371600"/>
                <a:ext cx="8686800" cy="5410200"/>
              </a:xfrm>
              <a:blipFill>
                <a:blip r:embed="rId2"/>
                <a:stretch>
                  <a:fillRect l="-842" t="-2477" r="-842"/>
                </a:stretch>
              </a:blipFill>
            </p:spPr>
            <p:txBody>
              <a:bodyPr/>
              <a:lstStyle/>
              <a:p>
                <a:r>
                  <a:rPr lang="en-IN">
                    <a:noFill/>
                  </a:rPr>
                  <a:t> </a:t>
                </a:r>
              </a:p>
            </p:txBody>
          </p:sp>
        </mc:Fallback>
      </mc:AlternateContent>
    </p:spTree>
    <p:extLst>
      <p:ext uri="{BB962C8B-B14F-4D97-AF65-F5344CB8AC3E}">
        <p14:creationId xmlns:p14="http://schemas.microsoft.com/office/powerpoint/2010/main" val="3072334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9683" y="1244029"/>
            <a:ext cx="8704634" cy="5638800"/>
          </a:xfrm>
        </p:spPr>
        <p:txBody>
          <a:bodyPr>
            <a:normAutofit fontScale="85000" lnSpcReduction="10000"/>
          </a:bodyPr>
          <a:lstStyle/>
          <a:p>
            <a:pPr algn="just"/>
            <a:r>
              <a:rPr lang="en-US" dirty="0">
                <a:latin typeface="Times New Roman" pitchFamily="18" charset="0"/>
                <a:cs typeface="Times New Roman" pitchFamily="18" charset="0"/>
              </a:rPr>
              <a:t>A description of what each action does; the formal name for this is the transition model, specified by a function </a:t>
            </a:r>
            <a:r>
              <a:rPr lang="en-US" dirty="0" err="1">
                <a:latin typeface="Times New Roman" pitchFamily="18" charset="0"/>
                <a:cs typeface="Times New Roman" pitchFamily="18" charset="0"/>
              </a:rPr>
              <a:t>REsuur</a:t>
            </a:r>
            <a:r>
              <a:rPr lang="en-US" dirty="0">
                <a:latin typeface="Times New Roman" pitchFamily="18" charset="0"/>
                <a:cs typeface="Times New Roman" pitchFamily="18" charset="0"/>
              </a:rPr>
              <a:t>(s, a) that returns the state that results from doing action a in state s. </a:t>
            </a:r>
          </a:p>
          <a:p>
            <a:pPr algn="just"/>
            <a:r>
              <a:rPr lang="en-US" dirty="0">
                <a:latin typeface="Times New Roman" pitchFamily="18" charset="0"/>
                <a:cs typeface="Times New Roman" pitchFamily="18" charset="0"/>
              </a:rPr>
              <a:t>We also use the term successor to refer to any state reachable from a given state by a single action. 2 For example, we have</a:t>
            </a:r>
          </a:p>
          <a:p>
            <a:pPr algn="just"/>
            <a:r>
              <a:rPr lang="en-IN" dirty="0">
                <a:latin typeface="Times New Roman" pitchFamily="18" charset="0"/>
                <a:cs typeface="Times New Roman" pitchFamily="18" charset="0"/>
              </a:rPr>
              <a:t>RESULT(In(Arad ), Go(</a:t>
            </a:r>
            <a:r>
              <a:rPr lang="en-IN" dirty="0" err="1">
                <a:latin typeface="Times New Roman" pitchFamily="18" charset="0"/>
                <a:cs typeface="Times New Roman" pitchFamily="18" charset="0"/>
              </a:rPr>
              <a:t>Zerind</a:t>
            </a:r>
            <a:r>
              <a:rPr lang="en-IN" dirty="0">
                <a:latin typeface="Times New Roman" pitchFamily="18" charset="0"/>
                <a:cs typeface="Times New Roman" pitchFamily="18" charset="0"/>
              </a:rPr>
              <a:t> )) = In(</a:t>
            </a:r>
            <a:r>
              <a:rPr lang="en-IN" dirty="0" err="1">
                <a:latin typeface="Times New Roman" pitchFamily="18" charset="0"/>
                <a:cs typeface="Times New Roman" pitchFamily="18" charset="0"/>
              </a:rPr>
              <a:t>Zerind</a:t>
            </a:r>
            <a:r>
              <a:rPr lang="en-IN" dirty="0">
                <a:latin typeface="Times New Roman" pitchFamily="18" charset="0"/>
                <a:cs typeface="Times New Roman" pitchFamily="18" charset="0"/>
              </a:rPr>
              <a:t> ) .</a:t>
            </a:r>
          </a:p>
          <a:p>
            <a:pPr algn="just"/>
            <a:r>
              <a:rPr lang="en-US" dirty="0">
                <a:latin typeface="Times New Roman" pitchFamily="18" charset="0"/>
                <a:cs typeface="Times New Roman" pitchFamily="18" charset="0"/>
              </a:rPr>
              <a:t>Together, the initial state, actions, and transition model implicitly define the state space of the problem—the set of all states reachable from the initial state by any sequence of actions.</a:t>
            </a:r>
          </a:p>
          <a:p>
            <a:pPr algn="just"/>
            <a:r>
              <a:rPr lang="en-US" dirty="0">
                <a:latin typeface="Times New Roman" pitchFamily="18" charset="0"/>
                <a:cs typeface="Times New Roman" pitchFamily="18" charset="0"/>
              </a:rPr>
              <a:t>The state space forms a directed network or graph in which the nodes are states and the links between nodes are actions.</a:t>
            </a:r>
          </a:p>
          <a:p>
            <a:pPr algn="just"/>
            <a:r>
              <a:rPr lang="en-US" dirty="0">
                <a:latin typeface="Times New Roman" pitchFamily="18" charset="0"/>
                <a:cs typeface="Times New Roman" pitchFamily="18" charset="0"/>
              </a:rPr>
              <a:t>{The map of Romania shown in Figure 3.2 can be interpreted as a state-space graph if we view each road as standing for two driving actions, one in each direction.)</a:t>
            </a:r>
          </a:p>
          <a:p>
            <a:pPr algn="just"/>
            <a:r>
              <a:rPr lang="en-US" dirty="0">
                <a:latin typeface="Times New Roman" pitchFamily="18" charset="0"/>
                <a:cs typeface="Times New Roman" pitchFamily="18" charset="0"/>
              </a:rPr>
              <a:t>A path in the state space is a sequence of states connected by a sequence of actions.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986184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8458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598289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71600"/>
            <a:ext cx="8382000" cy="5638800"/>
          </a:xfrm>
        </p:spPr>
        <p:txBody>
          <a:bodyPr>
            <a:noAutofit/>
          </a:bodyPr>
          <a:lstStyle/>
          <a:p>
            <a:pPr algn="just"/>
            <a:r>
              <a:rPr lang="en-US" sz="2800" dirty="0">
                <a:latin typeface="Times New Roman" pitchFamily="18" charset="0"/>
                <a:cs typeface="Times New Roman" pitchFamily="18" charset="0"/>
              </a:rPr>
              <a:t>The goal test, which determines whether a given state is a goal state. Sometimes there is an explicit set of possible goal states, and the test simply checks whether the given state is one of them. </a:t>
            </a:r>
          </a:p>
          <a:p>
            <a:pPr algn="just"/>
            <a:r>
              <a:rPr lang="en-US" sz="2800" dirty="0">
                <a:latin typeface="Times New Roman" pitchFamily="18" charset="0"/>
                <a:cs typeface="Times New Roman" pitchFamily="18" charset="0"/>
              </a:rPr>
              <a:t>The agent's goal in Romania is the singleton set { In(Bucharest)}. </a:t>
            </a:r>
          </a:p>
          <a:p>
            <a:pPr algn="just"/>
            <a:r>
              <a:rPr lang="en-US" sz="2800" dirty="0">
                <a:latin typeface="Times New Roman" pitchFamily="18" charset="0"/>
                <a:cs typeface="Times New Roman" pitchFamily="18" charset="0"/>
              </a:rPr>
              <a:t>path cost function that assigns a numeric cost to each path. The problem-solving agent chooses a cost function that reflects its own performance measure. For the agent trying to get to Bucharest, time is of the essence, so the cost of a path might be its length in kilometers.</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282574180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docProps/app.xml><?xml version="1.0" encoding="utf-8"?>
<Properties xmlns="http://schemas.openxmlformats.org/officeDocument/2006/extended-properties" xmlns:vt="http://schemas.openxmlformats.org/officeDocument/2006/docPropsVTypes">
  <Template>Office Theme</Template>
  <TotalTime>7169</TotalTime>
  <Words>6044</Words>
  <Application>Microsoft Office PowerPoint</Application>
  <PresentationFormat>On-screen Show (4:3)</PresentationFormat>
  <Paragraphs>252</Paragraphs>
  <Slides>61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Arial</vt:lpstr>
      <vt:lpstr>Calibri</vt:lpstr>
      <vt:lpstr>Calibri Light</vt:lpstr>
      <vt:lpstr>Cambria</vt:lpstr>
      <vt:lpstr>Cambria Math</vt:lpstr>
      <vt:lpstr>Times New Roman</vt:lpstr>
      <vt:lpstr>Office Theme</vt:lpstr>
      <vt:lpstr>Artificial Intelligence</vt:lpstr>
      <vt:lpstr>Module-2 </vt:lpstr>
      <vt:lpstr>PROBLEM-SOLVING AGENTS</vt:lpstr>
      <vt:lpstr>PROBLEM-SOLVING AGENTS</vt:lpstr>
      <vt:lpstr> PROBLEM-SOLVING AGENTS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8-puzzle Problem</vt:lpstr>
      <vt:lpstr>PowerPoint Presentation</vt:lpstr>
      <vt:lpstr>PowerPoint Presentation</vt:lpstr>
      <vt:lpstr>PowerPoint Presentation</vt:lpstr>
      <vt:lpstr>PowerPoint Presentation</vt:lpstr>
      <vt:lpstr>PowerPoint Presentation</vt:lpstr>
      <vt:lpstr>Toy problem devised by Donald Knuth</vt:lpstr>
      <vt:lpstr>Real-world problems</vt:lpstr>
      <vt:lpstr>PowerPoint Presentation</vt:lpstr>
      <vt:lpstr>PowerPoint Presentation</vt:lpstr>
      <vt:lpstr>VLSI LAYOUT</vt:lpstr>
      <vt:lpstr>PowerPoint Presentation</vt:lpstr>
      <vt:lpstr>PowerPoint Presentation</vt:lpstr>
      <vt:lpstr>SEARCHING FOR SOLUTIONS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UNINFORMED SEARCH STRATEGIES</vt:lpstr>
      <vt:lpstr>PowerPoint Presentation</vt:lpstr>
      <vt:lpstr>PowerPoint Presentation</vt:lpstr>
      <vt:lpstr>PowerPoint Presentation</vt:lpstr>
      <vt:lpstr>PowerPoint Presentation</vt:lpstr>
      <vt:lpstr>Uniform-cost search</vt:lpstr>
      <vt:lpstr>PowerPoint Presentation</vt:lpstr>
      <vt:lpstr>PowerPoint Presentation</vt:lpstr>
      <vt:lpstr>PowerPoint Presentation</vt:lpstr>
      <vt:lpstr>Depth-first search</vt:lpstr>
      <vt:lpstr>PowerPoint Presentation</vt:lpstr>
      <vt:lpstr>PowerPoint Presentation</vt:lpstr>
      <vt:lpstr>Depth-limited search</vt:lpstr>
      <vt:lpstr>PowerPoint Presentation</vt:lpstr>
      <vt:lpstr>Iterative deepening depth-first search:</vt:lpstr>
      <vt:lpstr>PowerPoint Presentation</vt:lpstr>
      <vt:lpstr>PowerPoint Presentation</vt:lpstr>
      <vt:lpstr>PowerPoint Presentation</vt:lpstr>
      <vt:lpstr>Bidirectional search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AI and ML</dc:title>
  <dc:creator>Apoorva S M</dc:creator>
  <cp:lastModifiedBy>APOORVA SM</cp:lastModifiedBy>
  <cp:revision>310</cp:revision>
  <dcterms:created xsi:type="dcterms:W3CDTF">2006-08-16T00:00:00Z</dcterms:created>
  <dcterms:modified xsi:type="dcterms:W3CDTF">2026-02-23T08:58:33Z</dcterms:modified>
</cp:coreProperties>
</file>