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5"/>
  </p:notesMasterIdLst>
  <p:sldIdLst>
    <p:sldId id="415" r:id="rId2"/>
    <p:sldId id="416" r:id="rId3"/>
    <p:sldId id="417" r:id="rId4"/>
    <p:sldId id="418" r:id="rId5"/>
    <p:sldId id="419" r:id="rId6"/>
    <p:sldId id="420" r:id="rId7"/>
    <p:sldId id="421" r:id="rId8"/>
    <p:sldId id="509" r:id="rId9"/>
    <p:sldId id="422" r:id="rId10"/>
    <p:sldId id="423" r:id="rId11"/>
    <p:sldId id="424" r:id="rId12"/>
    <p:sldId id="510" r:id="rId13"/>
    <p:sldId id="425" r:id="rId14"/>
    <p:sldId id="426" r:id="rId15"/>
    <p:sldId id="427" r:id="rId16"/>
    <p:sldId id="428" r:id="rId17"/>
    <p:sldId id="429" r:id="rId18"/>
    <p:sldId id="430" r:id="rId19"/>
    <p:sldId id="431" r:id="rId20"/>
    <p:sldId id="432" r:id="rId21"/>
    <p:sldId id="433" r:id="rId22"/>
    <p:sldId id="434" r:id="rId23"/>
    <p:sldId id="435" r:id="rId24"/>
    <p:sldId id="436" r:id="rId25"/>
    <p:sldId id="437" r:id="rId26"/>
    <p:sldId id="438" r:id="rId27"/>
    <p:sldId id="439" r:id="rId28"/>
    <p:sldId id="440" r:id="rId29"/>
    <p:sldId id="441" r:id="rId30"/>
    <p:sldId id="444" r:id="rId31"/>
    <p:sldId id="445" r:id="rId32"/>
    <p:sldId id="446" r:id="rId33"/>
    <p:sldId id="447" r:id="rId34"/>
    <p:sldId id="448" r:id="rId35"/>
    <p:sldId id="449" r:id="rId36"/>
    <p:sldId id="450" r:id="rId37"/>
    <p:sldId id="451" r:id="rId38"/>
    <p:sldId id="452" r:id="rId39"/>
    <p:sldId id="453" r:id="rId40"/>
    <p:sldId id="454" r:id="rId41"/>
    <p:sldId id="455" r:id="rId42"/>
    <p:sldId id="456" r:id="rId43"/>
    <p:sldId id="457" r:id="rId44"/>
    <p:sldId id="458" r:id="rId45"/>
    <p:sldId id="459" r:id="rId46"/>
    <p:sldId id="460" r:id="rId47"/>
    <p:sldId id="461" r:id="rId48"/>
    <p:sldId id="462" r:id="rId49"/>
    <p:sldId id="463" r:id="rId50"/>
    <p:sldId id="464" r:id="rId51"/>
    <p:sldId id="465" r:id="rId52"/>
    <p:sldId id="466" r:id="rId53"/>
    <p:sldId id="467" r:id="rId54"/>
    <p:sldId id="468" r:id="rId55"/>
    <p:sldId id="469" r:id="rId56"/>
    <p:sldId id="470" r:id="rId57"/>
    <p:sldId id="471" r:id="rId58"/>
    <p:sldId id="472" r:id="rId59"/>
    <p:sldId id="473" r:id="rId60"/>
    <p:sldId id="474" r:id="rId61"/>
    <p:sldId id="475" r:id="rId62"/>
    <p:sldId id="476" r:id="rId63"/>
    <p:sldId id="477" r:id="rId64"/>
    <p:sldId id="478" r:id="rId65"/>
    <p:sldId id="479" r:id="rId66"/>
    <p:sldId id="480" r:id="rId67"/>
    <p:sldId id="481" r:id="rId68"/>
    <p:sldId id="482" r:id="rId69"/>
    <p:sldId id="483" r:id="rId70"/>
    <p:sldId id="484" r:id="rId71"/>
    <p:sldId id="485" r:id="rId72"/>
    <p:sldId id="486" r:id="rId73"/>
    <p:sldId id="487" r:id="rId74"/>
    <p:sldId id="488" r:id="rId75"/>
    <p:sldId id="489" r:id="rId76"/>
    <p:sldId id="490" r:id="rId77"/>
    <p:sldId id="491" r:id="rId78"/>
    <p:sldId id="492" r:id="rId79"/>
    <p:sldId id="493" r:id="rId80"/>
    <p:sldId id="494" r:id="rId81"/>
    <p:sldId id="495" r:id="rId82"/>
    <p:sldId id="496" r:id="rId83"/>
    <p:sldId id="497" r:id="rId84"/>
    <p:sldId id="499" r:id="rId85"/>
    <p:sldId id="500" r:id="rId86"/>
    <p:sldId id="501" r:id="rId87"/>
    <p:sldId id="502" r:id="rId88"/>
    <p:sldId id="503" r:id="rId89"/>
    <p:sldId id="504" r:id="rId90"/>
    <p:sldId id="505" r:id="rId91"/>
    <p:sldId id="506" r:id="rId92"/>
    <p:sldId id="507" r:id="rId93"/>
    <p:sldId id="508" r:id="rId9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44" autoAdjust="0"/>
    <p:restoredTop sz="91278" autoAdjust="0"/>
  </p:normalViewPr>
  <p:slideViewPr>
    <p:cSldViewPr snapToGrid="0">
      <p:cViewPr>
        <p:scale>
          <a:sx n="63" d="100"/>
          <a:sy n="63" d="100"/>
        </p:scale>
        <p:origin x="744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05848E-B25D-49BC-A902-5E20F879899C}" type="datetimeFigureOut">
              <a:rPr lang="en-IN" smtClean="0"/>
              <a:t>08-10-2024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14C12D-F05F-488F-B5A3-9D5A1ECBFD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31199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CC142B6-9AC5-4617-8296-AC876EE5C263}" type="datetime1">
              <a:rPr lang="en-IN" smtClean="0"/>
              <a:t>08-10-2024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IN" dirty="0"/>
              <a:t>Dept. of ECE, </a:t>
            </a:r>
            <a:r>
              <a:rPr lang="en-IN" dirty="0" err="1"/>
              <a:t>AtMECE</a:t>
            </a:r>
            <a:r>
              <a:rPr lang="en-IN" dirty="0"/>
              <a:t> , Mysuru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3FFE0AD-2901-4E3D-AF54-3F97F3BCA413}" type="slidenum">
              <a:rPr lang="en-IN" smtClean="0"/>
              <a:t>‹#›</a:t>
            </a:fld>
            <a:endParaRPr lang="en-IN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0652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A6B1-25F2-4973-9AFD-97DA20683399}" type="datetime1">
              <a:rPr lang="en-IN" smtClean="0"/>
              <a:t>08-10-2024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Dept. of ECE, AtMECE , Mysuru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E0AD-2901-4E3D-AF54-3F97F3BCA4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907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6FCDD-2AA3-47DB-B9A4-60FFB36557EB}" type="datetime1">
              <a:rPr lang="en-IN" smtClean="0"/>
              <a:t>08-10-2024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Dept. of ECE, AtMECE , Mysuru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E0AD-2901-4E3D-AF54-3F97F3BCA4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63676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1.</a:t>
            </a:r>
            <a:fld id="{2B52B36D-8313-41BC-96EB-4352BC32CD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0910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46962-3020-44B3-A20E-B35BCADD10BC}" type="datetime1">
              <a:rPr lang="en-IN" smtClean="0"/>
              <a:t>08-10-2024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Dept. of ECE, </a:t>
            </a:r>
            <a:r>
              <a:rPr lang="en-IN" dirty="0" err="1"/>
              <a:t>AtMECE</a:t>
            </a:r>
            <a:r>
              <a:rPr lang="en-IN" dirty="0"/>
              <a:t> , Mysuru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E0AD-2901-4E3D-AF54-3F97F3BCA413}" type="slidenum">
              <a:rPr lang="en-IN" smtClean="0"/>
              <a:t>‹#›</a:t>
            </a:fld>
            <a:endParaRPr lang="en-IN"/>
          </a:p>
        </p:txBody>
      </p:sp>
      <p:pic>
        <p:nvPicPr>
          <p:cNvPr id="7" name="Picture 6" descr="Image result for nba accreditation logo">
            <a:extLst>
              <a:ext uri="{FF2B5EF4-FFF2-40B4-BE49-F238E27FC236}">
                <a16:creationId xmlns:a16="http://schemas.microsoft.com/office/drawing/2014/main" id="{CB321394-D56C-3568-74AC-38C9FB3FF1D7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9568" y="238087"/>
            <a:ext cx="915342" cy="874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D81DB4-0041-C8CD-11C8-A6E0FFDF7C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70" y="238467"/>
            <a:ext cx="2665018" cy="847365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E9E17B8-0510-E32D-FC0E-757AE0DAE6FF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470" y="1085832"/>
            <a:ext cx="11693059" cy="2808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D32FA0D-720C-6A5C-BB10-52F79BA9CC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9"/>
          <a:stretch/>
        </p:blipFill>
        <p:spPr bwMode="auto">
          <a:xfrm>
            <a:off x="7884836" y="238087"/>
            <a:ext cx="1124732" cy="9238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3503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marL="0"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Corbel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2BCB5-5908-4A94-A11E-6F228CC571D5}" type="datetime1">
              <a:rPr lang="en-IN" smtClean="0"/>
              <a:t>08-10-2024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Dept. of ECE, </a:t>
            </a:r>
            <a:r>
              <a:rPr lang="en-IN" dirty="0" err="1"/>
              <a:t>AtMECE</a:t>
            </a:r>
            <a:r>
              <a:rPr lang="en-IN" dirty="0"/>
              <a:t> , Mysuru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E0AD-2901-4E3D-AF54-3F97F3BCA413}" type="slidenum">
              <a:rPr lang="en-IN" smtClean="0"/>
              <a:t>‹#›</a:t>
            </a:fld>
            <a:endParaRPr lang="en-IN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3199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27DD-382A-4A09-8FF8-9D72514A28AB}" type="datetime1">
              <a:rPr lang="en-IN" smtClean="0"/>
              <a:t>08-10-2024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Dept. of ECE, AtMECE , Mysuru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E0AD-2901-4E3D-AF54-3F97F3BCA4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57214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C722-9B5E-440E-B214-0BD68A2DC286}" type="datetime1">
              <a:rPr lang="en-IN" smtClean="0"/>
              <a:t>08-10-2024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Dept. of ECE, AtMECE , Mysuru</a:t>
            </a:r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E0AD-2901-4E3D-AF54-3F97F3BCA4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04538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DA7A4-5291-43D7-B9C5-44D67AF34AA2}" type="datetime1">
              <a:rPr lang="en-IN" smtClean="0"/>
              <a:t>08-10-2024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Dept. of ECE, </a:t>
            </a:r>
            <a:r>
              <a:rPr lang="en-IN" dirty="0" err="1"/>
              <a:t>AtMECE</a:t>
            </a:r>
            <a:r>
              <a:rPr lang="en-IN" dirty="0"/>
              <a:t> , Mysuru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E0AD-2901-4E3D-AF54-3F97F3BCA4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0979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EEF00-0E0F-444D-BA95-C5AA8FCA4815}" type="datetime1">
              <a:rPr lang="en-IN" smtClean="0"/>
              <a:t>08-10-2024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Dept. of ECE, </a:t>
            </a:r>
            <a:r>
              <a:rPr lang="en-IN" dirty="0" err="1"/>
              <a:t>AtMECE</a:t>
            </a:r>
            <a:r>
              <a:rPr lang="en-IN" dirty="0"/>
              <a:t> , Mysuru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E0AD-2901-4E3D-AF54-3F97F3BCA4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66884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8B25-B8D6-4EE9-AA2B-0408C56178D2}" type="datetime1">
              <a:rPr lang="en-IN" smtClean="0"/>
              <a:t>08-10-2024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Dept. of ECE, AtMECE , Mysuru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E0AD-2901-4E3D-AF54-3F97F3BCA4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96771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D41F-A028-47D7-9608-3F36081EBCBB}" type="datetime1">
              <a:rPr lang="en-IN" smtClean="0"/>
              <a:t>08-10-2024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Dept. of ECE, AtMECE , Mysuru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E0AD-2901-4E3D-AF54-3F97F3BCA4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61742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294FA6EB-8885-427F-A1DE-EE0A193FC37E}" type="datetime1">
              <a:rPr lang="en-IN" smtClean="0"/>
              <a:t>08-10-2024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IN" dirty="0"/>
              <a:t>Dept. of ECE, </a:t>
            </a:r>
            <a:r>
              <a:rPr lang="en-IN" dirty="0" err="1"/>
              <a:t>AtMECE</a:t>
            </a:r>
            <a:r>
              <a:rPr lang="en-IN" dirty="0"/>
              <a:t> , Mysuru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3FFE0AD-2901-4E3D-AF54-3F97F3BCA413}" type="slidenum">
              <a:rPr lang="en-IN" smtClean="0"/>
              <a:t>‹#›</a:t>
            </a:fld>
            <a:endParaRPr lang="en-IN"/>
          </a:p>
        </p:txBody>
      </p:sp>
      <p:pic>
        <p:nvPicPr>
          <p:cNvPr id="8" name="Picture 7" descr="Image result for nba accreditation logo">
            <a:extLst>
              <a:ext uri="{FF2B5EF4-FFF2-40B4-BE49-F238E27FC236}">
                <a16:creationId xmlns:a16="http://schemas.microsoft.com/office/drawing/2014/main" id="{CD318B3A-B877-FAF1-3CAD-895C5C243CEE}"/>
              </a:ext>
            </a:extLst>
          </p:cNvPr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8927" y="242849"/>
            <a:ext cx="915342" cy="874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5ED73C-519F-D21A-D7B4-CC1A914F42CE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245" y="256432"/>
            <a:ext cx="2665018" cy="847365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AFF44DA-DBC3-60CD-8DBA-C4814FE3DA0C}"/>
              </a:ext>
            </a:extLst>
          </p:cNvPr>
          <p:cNvCxnSpPr>
            <a:cxnSpLocks/>
          </p:cNvCxnSpPr>
          <p:nvPr userDrawn="1"/>
        </p:nvCxnSpPr>
        <p:spPr>
          <a:xfrm flipV="1">
            <a:off x="248245" y="1103797"/>
            <a:ext cx="11693059" cy="2808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F49C1987-D158-CB94-6A08-0C2661E27C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9"/>
          <a:stretch/>
        </p:blipFill>
        <p:spPr bwMode="auto">
          <a:xfrm>
            <a:off x="9759719" y="242849"/>
            <a:ext cx="1124732" cy="9238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Arrow&#10;&#10;Description automatically generated with medium confidence">
            <a:extLst>
              <a:ext uri="{FF2B5EF4-FFF2-40B4-BE49-F238E27FC236}">
                <a16:creationId xmlns:a16="http://schemas.microsoft.com/office/drawing/2014/main" id="{9F57AE2C-52F2-55BA-5804-0C7675BE02CD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2811" y="287079"/>
            <a:ext cx="946908" cy="83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450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5086858" y="1788691"/>
            <a:ext cx="2362200" cy="638636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3600" b="0" u="none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MO</a:t>
            </a:r>
            <a:r>
              <a:rPr sz="3600" b="0" u="none" spc="5" dirty="0" smtClean="0">
                <a:solidFill>
                  <a:srgbClr val="C00000"/>
                </a:solidFill>
                <a:latin typeface="Times New Roman"/>
                <a:cs typeface="Times New Roman"/>
              </a:rPr>
              <a:t>D</a:t>
            </a:r>
            <a:r>
              <a:rPr sz="3600" b="0" u="none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ULE-2</a:t>
            </a:r>
            <a:endParaRPr sz="36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22729" y="3029839"/>
            <a:ext cx="81457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Literature</a:t>
            </a:r>
            <a:r>
              <a:rPr sz="3600" b="1" dirty="0">
                <a:solidFill>
                  <a:srgbClr val="6F2F9F"/>
                </a:solidFill>
                <a:latin typeface="Times New Roman"/>
                <a:cs typeface="Times New Roman"/>
              </a:rPr>
              <a:t> Review </a:t>
            </a:r>
            <a:r>
              <a:rPr sz="36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and</a:t>
            </a:r>
            <a:r>
              <a:rPr sz="3600" b="1" spc="-7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600" b="1" spc="-40" dirty="0">
                <a:solidFill>
                  <a:srgbClr val="6F2F9F"/>
                </a:solidFill>
                <a:latin typeface="Times New Roman"/>
                <a:cs typeface="Times New Roman"/>
              </a:rPr>
              <a:t>Technical</a:t>
            </a:r>
            <a:r>
              <a:rPr sz="3600" b="1" spc="1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6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Reading</a:t>
            </a:r>
            <a:endParaRPr sz="36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5152" y="3892296"/>
            <a:ext cx="4145279" cy="25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20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5571" y="1478280"/>
            <a:ext cx="8651748" cy="501395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392539" y="3101797"/>
            <a:ext cx="26289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00AF50"/>
                </a:solidFill>
                <a:latin typeface="Times New Roman"/>
                <a:cs typeface="Times New Roman"/>
              </a:rPr>
              <a:t>“</a:t>
            </a:r>
            <a:r>
              <a:rPr sz="1800" dirty="0">
                <a:solidFill>
                  <a:srgbClr val="00AF50"/>
                </a:solidFill>
                <a:latin typeface="Times New Roman"/>
                <a:cs typeface="Times New Roman"/>
              </a:rPr>
              <a:t>A</a:t>
            </a:r>
            <a:r>
              <a:rPr sz="1800" spc="-10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00AF50"/>
                </a:solidFill>
                <a:latin typeface="Times New Roman"/>
                <a:cs typeface="Times New Roman"/>
              </a:rPr>
              <a:t>l</a:t>
            </a:r>
            <a:r>
              <a:rPr sz="1800" dirty="0">
                <a:solidFill>
                  <a:srgbClr val="00AF50"/>
                </a:solidFill>
                <a:latin typeface="Times New Roman"/>
                <a:cs typeface="Times New Roman"/>
              </a:rPr>
              <a:t>it</a:t>
            </a:r>
            <a:r>
              <a:rPr sz="1800" spc="-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00AF50"/>
                </a:solidFill>
                <a:latin typeface="Times New Roman"/>
                <a:cs typeface="Times New Roman"/>
              </a:rPr>
              <a:t>revi</a:t>
            </a:r>
            <a:r>
              <a:rPr sz="1800" spc="5" dirty="0">
                <a:solidFill>
                  <a:srgbClr val="00AF50"/>
                </a:solidFill>
                <a:latin typeface="Times New Roman"/>
                <a:cs typeface="Times New Roman"/>
              </a:rPr>
              <a:t>e</a:t>
            </a:r>
            <a:r>
              <a:rPr sz="1800" dirty="0">
                <a:solidFill>
                  <a:srgbClr val="00AF50"/>
                </a:solidFill>
                <a:latin typeface="Times New Roman"/>
                <a:cs typeface="Times New Roman"/>
              </a:rPr>
              <a:t>w</a:t>
            </a:r>
            <a:r>
              <a:rPr sz="1800" spc="-1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00AF50"/>
                </a:solidFill>
                <a:latin typeface="Times New Roman"/>
                <a:cs typeface="Times New Roman"/>
              </a:rPr>
              <a:t>s</a:t>
            </a:r>
            <a:r>
              <a:rPr sz="1800" spc="-10" dirty="0">
                <a:solidFill>
                  <a:srgbClr val="00AF50"/>
                </a:solidFill>
                <a:latin typeface="Times New Roman"/>
                <a:cs typeface="Times New Roman"/>
              </a:rPr>
              <a:t>h</a:t>
            </a:r>
            <a:r>
              <a:rPr sz="1800" dirty="0">
                <a:solidFill>
                  <a:srgbClr val="00AF50"/>
                </a:solidFill>
                <a:latin typeface="Times New Roman"/>
                <a:cs typeface="Times New Roman"/>
              </a:rPr>
              <a:t>ould</a:t>
            </a:r>
            <a:r>
              <a:rPr sz="1800" spc="-1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00AF50"/>
                </a:solidFill>
                <a:latin typeface="Times New Roman"/>
                <a:cs typeface="Times New Roman"/>
              </a:rPr>
              <a:t>provide  a conceptual </a:t>
            </a:r>
            <a:r>
              <a:rPr sz="1800" spc="-5" dirty="0">
                <a:solidFill>
                  <a:srgbClr val="00AF50"/>
                </a:solidFill>
                <a:latin typeface="Times New Roman"/>
                <a:cs typeface="Times New Roman"/>
              </a:rPr>
              <a:t>framework.”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– </a:t>
            </a: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endParaRPr sz="1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0364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11782"/>
            <a:ext cx="10360025" cy="327977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38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primary</a:t>
            </a:r>
            <a:r>
              <a:rPr sz="2400" dirty="0">
                <a:latin typeface="Times New Roman"/>
                <a:cs typeface="Times New Roman"/>
              </a:rPr>
              <a:t> goal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literature</a:t>
            </a:r>
            <a:r>
              <a:rPr sz="2400" dirty="0">
                <a:latin typeface="Times New Roman"/>
                <a:cs typeface="Times New Roman"/>
              </a:rPr>
              <a:t> review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6FC0"/>
                </a:solidFill>
                <a:latin typeface="Times New Roman"/>
                <a:cs typeface="Times New Roman"/>
              </a:rPr>
              <a:t>know</a:t>
            </a:r>
            <a:r>
              <a:rPr sz="2400" b="1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the</a:t>
            </a:r>
            <a:r>
              <a:rPr sz="2400" b="1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use</a:t>
            </a:r>
            <a:r>
              <a:rPr sz="2400" b="1" dirty="0">
                <a:solidFill>
                  <a:srgbClr val="006FC0"/>
                </a:solidFill>
                <a:latin typeface="Times New Roman"/>
                <a:cs typeface="Times New Roman"/>
              </a:rPr>
              <a:t> of </a:t>
            </a:r>
            <a:r>
              <a:rPr sz="2400" b="1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content/ideas/approaches </a:t>
            </a:r>
            <a:r>
              <a:rPr sz="2400" dirty="0">
                <a:latin typeface="Times New Roman"/>
                <a:cs typeface="Times New Roman"/>
              </a:rPr>
              <a:t>in </a:t>
            </a:r>
            <a:r>
              <a:rPr sz="2400" spc="-5" dirty="0">
                <a:latin typeface="Times New Roman"/>
                <a:cs typeface="Times New Roman"/>
              </a:rPr>
              <a:t>the literature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correctly identify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problem </a:t>
            </a:r>
            <a:r>
              <a:rPr sz="2400" dirty="0">
                <a:latin typeface="Times New Roman"/>
                <a:cs typeface="Times New Roman"/>
              </a:rPr>
              <a:t>that is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vaguely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known</a:t>
            </a:r>
            <a:r>
              <a:rPr sz="2400" dirty="0">
                <a:latin typeface="Times New Roman"/>
                <a:cs typeface="Times New Roman"/>
              </a:rPr>
              <a:t> beforehand,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advocate</a:t>
            </a:r>
            <a:r>
              <a:rPr sz="2400" dirty="0">
                <a:latin typeface="Times New Roman"/>
                <a:cs typeface="Times New Roman"/>
              </a:rPr>
              <a:t> a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specific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approach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adopted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understanding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problem,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access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choice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methods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used.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Font typeface="Arial MT"/>
              <a:buChar char="•"/>
            </a:pPr>
            <a:endParaRPr sz="26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ct val="90000"/>
              </a:lnSpc>
              <a:spcBef>
                <a:spcPts val="1610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dirty="0">
                <a:latin typeface="Times New Roman"/>
                <a:cs typeface="Times New Roman"/>
              </a:rPr>
              <a:t>It also </a:t>
            </a:r>
            <a:r>
              <a:rPr sz="2400" spc="-10" dirty="0">
                <a:latin typeface="Times New Roman"/>
                <a:cs typeface="Times New Roman"/>
              </a:rPr>
              <a:t>helps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researcher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understand clearly that the research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to 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be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undertaken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would</a:t>
            </a:r>
            <a:r>
              <a:rPr sz="2400" spc="22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contribute</a:t>
            </a:r>
            <a:r>
              <a:rPr sz="2400" spc="22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something</a:t>
            </a:r>
            <a:r>
              <a:rPr sz="2400" spc="22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new</a:t>
            </a:r>
            <a:r>
              <a:rPr sz="2400" spc="22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and</a:t>
            </a:r>
            <a:r>
              <a:rPr sz="2400" spc="229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innovative.</a:t>
            </a:r>
            <a:r>
              <a:rPr sz="2400" spc="22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2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quality</a:t>
            </a:r>
            <a:r>
              <a:rPr sz="2400" spc="2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of</a:t>
            </a:r>
            <a:r>
              <a:rPr sz="2400" spc="2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such</a:t>
            </a:r>
            <a:r>
              <a:rPr sz="2400" spc="229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review</a:t>
            </a:r>
            <a:r>
              <a:rPr sz="2400" spc="2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can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</a:t>
            </a:r>
            <a:r>
              <a:rPr sz="2400" spc="36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determined</a:t>
            </a:r>
            <a:r>
              <a:rPr sz="2400" spc="3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by</a:t>
            </a:r>
            <a:r>
              <a:rPr sz="2400" spc="36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evaluating</a:t>
            </a:r>
            <a:r>
              <a:rPr sz="2400" spc="3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if</a:t>
            </a:r>
            <a:r>
              <a:rPr sz="2400" spc="3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it</a:t>
            </a:r>
            <a:r>
              <a:rPr sz="2400" spc="35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includes</a:t>
            </a:r>
            <a:r>
              <a:rPr sz="2400" spc="365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appropriate</a:t>
            </a:r>
            <a:r>
              <a:rPr sz="2400" spc="37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breadth</a:t>
            </a:r>
            <a:r>
              <a:rPr sz="2400" spc="34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and</a:t>
            </a:r>
            <a:r>
              <a:rPr sz="2400" spc="36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depth</a:t>
            </a:r>
            <a:r>
              <a:rPr sz="2400" spc="37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of</a:t>
            </a:r>
            <a:r>
              <a:rPr sz="2400" spc="35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the </a:t>
            </a:r>
            <a:r>
              <a:rPr sz="2400" spc="-58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area</a:t>
            </a:r>
            <a:r>
              <a:rPr sz="2400" spc="-2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under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006FC0"/>
                </a:solidFill>
                <a:latin typeface="Times New Roman"/>
                <a:cs typeface="Times New Roman"/>
              </a:rPr>
              <a:t>study,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006FC0"/>
                </a:solidFill>
                <a:latin typeface="Times New Roman"/>
                <a:cs typeface="Times New Roman"/>
              </a:rPr>
              <a:t>clarity,</a:t>
            </a:r>
            <a:r>
              <a:rPr sz="2400" spc="-3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15" dirty="0">
                <a:solidFill>
                  <a:srgbClr val="006FC0"/>
                </a:solidFill>
                <a:latin typeface="Times New Roman"/>
                <a:cs typeface="Times New Roman"/>
              </a:rPr>
              <a:t>rigor,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15" dirty="0">
                <a:solidFill>
                  <a:srgbClr val="006FC0"/>
                </a:solidFill>
                <a:latin typeface="Times New Roman"/>
                <a:cs typeface="Times New Roman"/>
              </a:rPr>
              <a:t>consistency,</a:t>
            </a:r>
            <a:r>
              <a:rPr sz="2400" spc="-3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effective</a:t>
            </a:r>
            <a:r>
              <a:rPr sz="2400" spc="-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analysis.</a:t>
            </a:r>
            <a:endParaRPr sz="24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5257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EEF00-0E0F-444D-BA95-C5AA8FCA4815}" type="datetime1">
              <a:rPr lang="en-IN" smtClean="0"/>
              <a:t>08-10-2024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Dept. of ECE, AtMECE , Mysuru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E0AD-2901-4E3D-AF54-3F97F3BCA413}" type="slidenum">
              <a:rPr lang="en-IN" smtClean="0"/>
              <a:t>12</a:t>
            </a:fld>
            <a:endParaRPr lang="en-I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80" y="1371600"/>
            <a:ext cx="11409680" cy="509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15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0" y="1270000"/>
            <a:ext cx="5010150" cy="4508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u="none" spc="-5" dirty="0">
                <a:solidFill>
                  <a:srgbClr val="006FC0"/>
                </a:solidFill>
              </a:rPr>
              <a:t>2.1</a:t>
            </a:r>
            <a:r>
              <a:rPr sz="2800" u="none" spc="-10" dirty="0">
                <a:solidFill>
                  <a:srgbClr val="006FC0"/>
                </a:solidFill>
              </a:rPr>
              <a:t> </a:t>
            </a:r>
            <a:r>
              <a:rPr sz="2800" u="none" spc="-5" dirty="0">
                <a:solidFill>
                  <a:srgbClr val="006FC0"/>
                </a:solidFill>
              </a:rPr>
              <a:t>New</a:t>
            </a:r>
            <a:r>
              <a:rPr sz="2800" u="none" spc="5" dirty="0">
                <a:solidFill>
                  <a:srgbClr val="006FC0"/>
                </a:solidFill>
              </a:rPr>
              <a:t> </a:t>
            </a:r>
            <a:r>
              <a:rPr sz="2800" u="none" dirty="0">
                <a:solidFill>
                  <a:srgbClr val="006FC0"/>
                </a:solidFill>
              </a:rPr>
              <a:t>and</a:t>
            </a:r>
            <a:r>
              <a:rPr sz="2800" u="none" spc="-10" dirty="0">
                <a:solidFill>
                  <a:srgbClr val="006FC0"/>
                </a:solidFill>
              </a:rPr>
              <a:t> </a:t>
            </a:r>
            <a:r>
              <a:rPr sz="2800" u="none" spc="-5" dirty="0">
                <a:solidFill>
                  <a:srgbClr val="006FC0"/>
                </a:solidFill>
              </a:rPr>
              <a:t>Existing</a:t>
            </a:r>
            <a:r>
              <a:rPr sz="2800" u="none" spc="-15" dirty="0">
                <a:solidFill>
                  <a:srgbClr val="006FC0"/>
                </a:solidFill>
              </a:rPr>
              <a:t> </a:t>
            </a:r>
            <a:r>
              <a:rPr sz="2800" u="none" spc="-5" dirty="0">
                <a:solidFill>
                  <a:srgbClr val="006FC0"/>
                </a:solidFill>
              </a:rPr>
              <a:t>Knowledge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916939" y="1811782"/>
            <a:ext cx="10359390" cy="3780154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41300" marR="5080" indent="-229235" algn="just">
              <a:lnSpc>
                <a:spcPts val="2590"/>
              </a:lnSpc>
              <a:spcBef>
                <a:spcPts val="42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5" dirty="0">
                <a:latin typeface="Times New Roman"/>
                <a:cs typeface="Times New Roman"/>
              </a:rPr>
              <a:t>New </a:t>
            </a:r>
            <a:r>
              <a:rPr sz="2400" dirty="0">
                <a:latin typeface="Times New Roman"/>
                <a:cs typeface="Times New Roman"/>
              </a:rPr>
              <a:t>knowledge in </a:t>
            </a:r>
            <a:r>
              <a:rPr sz="2400" spc="-5" dirty="0">
                <a:latin typeface="Times New Roman"/>
                <a:cs typeface="Times New Roman"/>
              </a:rPr>
              <a:t>research can only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interpreted within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context </a:t>
            </a:r>
            <a:r>
              <a:rPr sz="2400" dirty="0">
                <a:latin typeface="Times New Roman"/>
                <a:cs typeface="Times New Roman"/>
              </a:rPr>
              <a:t>of what </a:t>
            </a:r>
            <a:r>
              <a:rPr sz="2400" spc="-15" dirty="0">
                <a:latin typeface="Times New Roman"/>
                <a:cs typeface="Times New Roman"/>
              </a:rPr>
              <a:t>is 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already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known,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 cannot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exist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without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foundation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existing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knowledge.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Font typeface="Arial MT"/>
              <a:buChar char="•"/>
            </a:pPr>
            <a:endParaRPr sz="26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ts val="2590"/>
              </a:lnSpc>
              <a:spcBef>
                <a:spcPts val="1614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existing </a:t>
            </a:r>
            <a:r>
              <a:rPr sz="2400" dirty="0">
                <a:latin typeface="Times New Roman"/>
                <a:cs typeface="Times New Roman"/>
              </a:rPr>
              <a:t>knowledge is </a:t>
            </a:r>
            <a:r>
              <a:rPr sz="2400" spc="-5" dirty="0">
                <a:latin typeface="Times New Roman"/>
                <a:cs typeface="Times New Roman"/>
              </a:rPr>
              <a:t>needed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make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case that </a:t>
            </a:r>
            <a:r>
              <a:rPr sz="2400" dirty="0">
                <a:latin typeface="Times New Roman"/>
                <a:cs typeface="Times New Roman"/>
              </a:rPr>
              <a:t>there is a </a:t>
            </a:r>
            <a:r>
              <a:rPr sz="2400" spc="-5" dirty="0">
                <a:latin typeface="Times New Roman"/>
                <a:cs typeface="Times New Roman"/>
              </a:rPr>
              <a:t>problem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that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it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is important.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Arial MT"/>
              <a:buChar char="•"/>
            </a:pPr>
            <a:endParaRPr sz="34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ts val="2590"/>
              </a:lnSpc>
              <a:buFont typeface="Arial MT"/>
              <a:buChar char="•"/>
              <a:tabLst>
                <a:tab pos="241935" algn="l"/>
              </a:tabLst>
            </a:pPr>
            <a:r>
              <a:rPr sz="2400" spc="-5" dirty="0">
                <a:latin typeface="Times New Roman"/>
                <a:cs typeface="Times New Roman"/>
              </a:rPr>
              <a:t>Where</a:t>
            </a:r>
            <a:r>
              <a:rPr sz="2400" dirty="0">
                <a:latin typeface="Times New Roman"/>
                <a:cs typeface="Times New Roman"/>
              </a:rPr>
              <a:t> does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existing</a:t>
            </a:r>
            <a:r>
              <a:rPr sz="2400" b="1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knowledge</a:t>
            </a:r>
            <a:r>
              <a:rPr sz="2400" b="1" dirty="0">
                <a:solidFill>
                  <a:srgbClr val="006FC0"/>
                </a:solidFill>
                <a:latin typeface="Times New Roman"/>
                <a:cs typeface="Times New Roman"/>
              </a:rPr>
              <a:t> come</a:t>
            </a:r>
            <a:r>
              <a:rPr sz="2400" b="1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from</a:t>
            </a:r>
            <a:r>
              <a:rPr sz="2400" spc="-15" dirty="0">
                <a:solidFill>
                  <a:srgbClr val="006FC0"/>
                </a:solidFill>
                <a:latin typeface="Times New Roman"/>
                <a:cs typeface="Times New Roman"/>
              </a:rPr>
              <a:t>?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Normally,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one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finds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this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knowledge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by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reading</a:t>
            </a:r>
            <a:r>
              <a:rPr sz="24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surveying</a:t>
            </a:r>
            <a:r>
              <a:rPr sz="2400" b="1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literature</a:t>
            </a:r>
            <a:r>
              <a:rPr sz="2400" dirty="0">
                <a:latin typeface="Times New Roman"/>
                <a:cs typeface="Times New Roman"/>
              </a:rPr>
              <a:t> in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field</a:t>
            </a:r>
            <a:r>
              <a:rPr sz="2400" dirty="0">
                <a:latin typeface="Times New Roman"/>
                <a:cs typeface="Times New Roman"/>
              </a:rPr>
              <a:t> that</a:t>
            </a:r>
            <a:r>
              <a:rPr sz="2400" spc="6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was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established long ago and </a:t>
            </a:r>
            <a:r>
              <a:rPr sz="2400" dirty="0">
                <a:latin typeface="Times New Roman"/>
                <a:cs typeface="Times New Roman"/>
              </a:rPr>
              <a:t>also </a:t>
            </a:r>
            <a:r>
              <a:rPr sz="2400" spc="-5" dirty="0">
                <a:latin typeface="Times New Roman"/>
                <a:cs typeface="Times New Roman"/>
              </a:rPr>
              <a:t>about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10" dirty="0">
                <a:latin typeface="Times New Roman"/>
                <a:cs typeface="Times New Roman"/>
              </a:rPr>
              <a:t>more recent </a:t>
            </a:r>
            <a:r>
              <a:rPr sz="2400" spc="-5" dirty="0">
                <a:latin typeface="Times New Roman"/>
                <a:cs typeface="Times New Roman"/>
              </a:rPr>
              <a:t>knowledge which </a:t>
            </a:r>
            <a:r>
              <a:rPr sz="2400" spc="-10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in </a:t>
            </a:r>
            <a:r>
              <a:rPr sz="2400" spc="-5" dirty="0">
                <a:latin typeface="Times New Roman"/>
                <a:cs typeface="Times New Roman"/>
              </a:rPr>
              <a:t>fact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always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changing.</a:t>
            </a:r>
            <a:endParaRPr sz="24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7455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761489"/>
            <a:ext cx="10360025" cy="4120515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L="241300" marR="5080" indent="-229235" algn="just">
              <a:lnSpc>
                <a:spcPct val="80000"/>
              </a:lnSpc>
              <a:spcBef>
                <a:spcPts val="765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spc="-5" dirty="0">
                <a:latin typeface="Times New Roman"/>
                <a:cs typeface="Times New Roman"/>
              </a:rPr>
              <a:t>Often, </a:t>
            </a:r>
            <a:r>
              <a:rPr sz="2800" dirty="0">
                <a:latin typeface="Times New Roman"/>
                <a:cs typeface="Times New Roman"/>
              </a:rPr>
              <a:t>but not </a:t>
            </a:r>
            <a:r>
              <a:rPr sz="2800" spc="-5" dirty="0">
                <a:latin typeface="Times New Roman"/>
                <a:cs typeface="Times New Roman"/>
              </a:rPr>
              <a:t>always,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textbooks contain the older established </a:t>
            </a:r>
            <a:r>
              <a:rPr sz="2800" b="1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knowledge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research </a:t>
            </a:r>
            <a:r>
              <a:rPr sz="2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papers the newer work. </a:t>
            </a:r>
            <a:r>
              <a:rPr sz="2800" spc="-5" dirty="0">
                <a:latin typeface="Times New Roman"/>
                <a:cs typeface="Times New Roman"/>
              </a:rPr>
              <a:t>Reading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textbooks on </a:t>
            </a:r>
            <a:r>
              <a:rPr sz="2800" spc="-35" dirty="0">
                <a:latin typeface="Times New Roman"/>
                <a:cs typeface="Times New Roman"/>
              </a:rPr>
              <a:t>one’s </a:t>
            </a:r>
            <a:r>
              <a:rPr sz="2800" spc="-5" dirty="0">
                <a:latin typeface="Times New Roman"/>
                <a:cs typeface="Times New Roman"/>
              </a:rPr>
              <a:t>topic provide the established knowledge and the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background to </a:t>
            </a:r>
            <a:r>
              <a:rPr sz="2800" dirty="0">
                <a:latin typeface="Times New Roman"/>
                <a:cs typeface="Times New Roman"/>
              </a:rPr>
              <a:t>be </a:t>
            </a:r>
            <a:r>
              <a:rPr sz="2800" spc="-5" dirty="0">
                <a:latin typeface="Times New Roman"/>
                <a:cs typeface="Times New Roman"/>
              </a:rPr>
              <a:t>able to read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newer work usually recorded in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research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papers.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har char="•"/>
            </a:pPr>
            <a:endParaRPr sz="4050">
              <a:latin typeface="Times New Roman"/>
              <a:cs typeface="Times New Roman"/>
            </a:endParaRPr>
          </a:p>
          <a:p>
            <a:pPr marL="241300" marR="5715" indent="-229235" algn="just">
              <a:lnSpc>
                <a:spcPct val="80000"/>
              </a:lnSpc>
              <a:buFont typeface="Arial MT"/>
              <a:buChar char="•"/>
              <a:tabLst>
                <a:tab pos="241935" algn="l"/>
              </a:tabLst>
            </a:pP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Researcher </a:t>
            </a:r>
            <a:r>
              <a:rPr sz="2800" spc="-10" dirty="0">
                <a:solidFill>
                  <a:srgbClr val="006FC0"/>
                </a:solidFill>
                <a:latin typeface="Times New Roman"/>
                <a:cs typeface="Times New Roman"/>
              </a:rPr>
              <a:t>may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find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oneself continually going back to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other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sources to </a:t>
            </a:r>
            <a:r>
              <a:rPr sz="2800" spc="-68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try and interpret what is going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on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in a particular research </a:t>
            </a:r>
            <a:r>
              <a:rPr sz="2800" spc="-30" dirty="0">
                <a:solidFill>
                  <a:srgbClr val="006FC0"/>
                </a:solidFill>
                <a:latin typeface="Times New Roman"/>
                <a:cs typeface="Times New Roman"/>
              </a:rPr>
              <a:t>paper. </a:t>
            </a:r>
            <a:r>
              <a:rPr sz="2800" dirty="0">
                <a:latin typeface="Times New Roman"/>
                <a:cs typeface="Times New Roman"/>
              </a:rPr>
              <a:t>It </a:t>
            </a:r>
            <a:r>
              <a:rPr sz="2800" spc="-15" dirty="0">
                <a:latin typeface="Times New Roman"/>
                <a:cs typeface="Times New Roman"/>
              </a:rPr>
              <a:t>can 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 </a:t>
            </a:r>
            <a:r>
              <a:rPr sz="2800" spc="-10" dirty="0">
                <a:latin typeface="Times New Roman"/>
                <a:cs typeface="Times New Roman"/>
              </a:rPr>
              <a:t>difficult </a:t>
            </a:r>
            <a:r>
              <a:rPr sz="2800" spc="-5" dirty="0">
                <a:latin typeface="Times New Roman"/>
                <a:cs typeface="Times New Roman"/>
              </a:rPr>
              <a:t>to find the </a:t>
            </a:r>
            <a:r>
              <a:rPr sz="2800" dirty="0">
                <a:latin typeface="Times New Roman"/>
                <a:cs typeface="Times New Roman"/>
              </a:rPr>
              <a:t>right </a:t>
            </a:r>
            <a:r>
              <a:rPr sz="2800" spc="-5" dirty="0">
                <a:latin typeface="Times New Roman"/>
                <a:cs typeface="Times New Roman"/>
              </a:rPr>
              <a:t>work to read, </a:t>
            </a:r>
            <a:r>
              <a:rPr sz="2800" dirty="0">
                <a:latin typeface="Times New Roman"/>
                <a:cs typeface="Times New Roman"/>
              </a:rPr>
              <a:t>but </a:t>
            </a:r>
            <a:r>
              <a:rPr sz="2800" spc="-5" dirty="0">
                <a:latin typeface="Times New Roman"/>
                <a:cs typeface="Times New Roman"/>
              </a:rPr>
              <a:t>the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objective </a:t>
            </a:r>
            <a:r>
              <a:rPr sz="2800" spc="-5" dirty="0">
                <a:latin typeface="Times New Roman"/>
                <a:cs typeface="Times New Roman"/>
              </a:rPr>
              <a:t>with all this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reading </a:t>
            </a:r>
            <a:r>
              <a:rPr sz="2800" spc="-1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learning is </a:t>
            </a:r>
            <a:r>
              <a:rPr sz="2800" spc="-10" dirty="0">
                <a:latin typeface="Times New Roman"/>
                <a:cs typeface="Times New Roman"/>
              </a:rPr>
              <a:t>to </a:t>
            </a:r>
            <a:r>
              <a:rPr sz="2800" dirty="0">
                <a:latin typeface="Times New Roman"/>
                <a:cs typeface="Times New Roman"/>
              </a:rPr>
              <a:t>be </a:t>
            </a:r>
            <a:r>
              <a:rPr sz="2800" spc="-10" dirty="0">
                <a:latin typeface="Times New Roman"/>
                <a:cs typeface="Times New Roman"/>
              </a:rPr>
              <a:t>able </a:t>
            </a:r>
            <a:r>
              <a:rPr sz="2800" spc="-5" dirty="0">
                <a:latin typeface="Times New Roman"/>
                <a:cs typeface="Times New Roman"/>
              </a:rPr>
              <a:t>to </a:t>
            </a:r>
            <a:r>
              <a:rPr sz="2800" spc="-10" dirty="0">
                <a:solidFill>
                  <a:srgbClr val="006FC0"/>
                </a:solidFill>
                <a:latin typeface="Times New Roman"/>
                <a:cs typeface="Times New Roman"/>
              </a:rPr>
              <a:t>get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the knowledge that </a:t>
            </a:r>
            <a:r>
              <a:rPr sz="2800" spc="-10" dirty="0">
                <a:solidFill>
                  <a:srgbClr val="006FC0"/>
                </a:solidFill>
                <a:latin typeface="Times New Roman"/>
                <a:cs typeface="Times New Roman"/>
              </a:rPr>
              <a:t>one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needs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to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build</a:t>
            </a:r>
            <a:r>
              <a:rPr sz="2800" spc="-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the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foundation.</a:t>
            </a:r>
            <a:endParaRPr sz="2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0545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07210"/>
            <a:ext cx="10361295" cy="388747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241300" marR="5715" indent="-229235" algn="just">
              <a:lnSpc>
                <a:spcPct val="90000"/>
              </a:lnSpc>
              <a:spcBef>
                <a:spcPts val="415"/>
              </a:spcBef>
              <a:buFont typeface="Arial MT"/>
              <a:buChar char="•"/>
              <a:tabLst>
                <a:tab pos="241935" algn="l"/>
              </a:tabLst>
            </a:pPr>
            <a:r>
              <a:rPr sz="2600" dirty="0">
                <a:latin typeface="Times New Roman"/>
                <a:cs typeface="Times New Roman"/>
              </a:rPr>
              <a:t>The </a:t>
            </a:r>
            <a:r>
              <a:rPr sz="2600" spc="-5" dirty="0">
                <a:latin typeface="Times New Roman"/>
                <a:cs typeface="Times New Roman"/>
              </a:rPr>
              <a:t>review process </a:t>
            </a:r>
            <a:r>
              <a:rPr sz="2600" dirty="0">
                <a:latin typeface="Times New Roman"/>
                <a:cs typeface="Times New Roman"/>
              </a:rPr>
              <a:t>must explain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how a </a:t>
            </a:r>
            <a:r>
              <a:rPr sz="2600" spc="-10" dirty="0">
                <a:solidFill>
                  <a:srgbClr val="006FC0"/>
                </a:solidFill>
                <a:latin typeface="Times New Roman"/>
                <a:cs typeface="Times New Roman"/>
              </a:rPr>
              <a:t>research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item builds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on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another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one. </a:t>
            </a:r>
            <a:r>
              <a:rPr sz="2600" spc="-63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This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is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because</a:t>
            </a:r>
            <a:r>
              <a:rPr sz="2600" dirty="0">
                <a:latin typeface="Times New Roman"/>
                <a:cs typeface="Times New Roman"/>
              </a:rPr>
              <a:t> useful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research</a:t>
            </a:r>
            <a:r>
              <a:rPr sz="2600" dirty="0">
                <a:latin typeface="Times New Roman"/>
                <a:cs typeface="Times New Roman"/>
              </a:rPr>
              <a:t> should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elucidate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 how</a:t>
            </a:r>
            <a:r>
              <a:rPr sz="2600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and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why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certain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technical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development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 took</a:t>
            </a:r>
            <a:r>
              <a:rPr sz="2600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place,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so</a:t>
            </a:r>
            <a:r>
              <a:rPr sz="2600" dirty="0">
                <a:latin typeface="Times New Roman"/>
                <a:cs typeface="Times New Roman"/>
              </a:rPr>
              <a:t> that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it</a:t>
            </a:r>
            <a:r>
              <a:rPr sz="2600" dirty="0">
                <a:latin typeface="Times New Roman"/>
                <a:cs typeface="Times New Roman"/>
              </a:rPr>
              <a:t> is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easy</a:t>
            </a:r>
            <a:r>
              <a:rPr sz="2600" dirty="0">
                <a:latin typeface="Times New Roman"/>
                <a:cs typeface="Times New Roman"/>
              </a:rPr>
              <a:t> for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the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reader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Times New Roman"/>
                <a:cs typeface="Times New Roman"/>
              </a:rPr>
              <a:t>to 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comprehend why the present talk is </a:t>
            </a:r>
            <a:r>
              <a:rPr sz="2600" dirty="0">
                <a:latin typeface="Times New Roman"/>
                <a:cs typeface="Times New Roman"/>
              </a:rPr>
              <a:t>being </a:t>
            </a:r>
            <a:r>
              <a:rPr sz="2600" spc="-5" dirty="0">
                <a:latin typeface="Times New Roman"/>
                <a:cs typeface="Times New Roman"/>
              </a:rPr>
              <a:t>undertaken, and </a:t>
            </a:r>
            <a:r>
              <a:rPr sz="2600" dirty="0">
                <a:latin typeface="Times New Roman"/>
                <a:cs typeface="Times New Roman"/>
              </a:rPr>
              <a:t>a good </a:t>
            </a:r>
            <a:r>
              <a:rPr sz="2600" spc="-5" dirty="0">
                <a:latin typeface="Times New Roman"/>
                <a:cs typeface="Times New Roman"/>
              </a:rPr>
              <a:t>literature </a:t>
            </a:r>
            <a:r>
              <a:rPr sz="2600" dirty="0">
                <a:latin typeface="Times New Roman"/>
                <a:cs typeface="Times New Roman"/>
              </a:rPr>
              <a:t> survey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would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provide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a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convincing</a:t>
            </a:r>
            <a:r>
              <a:rPr sz="2600" spc="-3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under</a:t>
            </a:r>
            <a:r>
              <a:rPr sz="2600" spc="-3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to</a:t>
            </a:r>
            <a:r>
              <a:rPr sz="2600" dirty="0">
                <a:latin typeface="Times New Roman"/>
                <a:cs typeface="Times New Roman"/>
              </a:rPr>
              <a:t> that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question.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Arial MT"/>
              <a:buChar char="•"/>
            </a:pPr>
            <a:endParaRPr sz="42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ts val="2810"/>
              </a:lnSpc>
              <a:buFont typeface="Arial MT"/>
              <a:buChar char="•"/>
              <a:tabLst>
                <a:tab pos="241935" algn="l"/>
              </a:tabLst>
            </a:pPr>
            <a:r>
              <a:rPr sz="2600" dirty="0">
                <a:latin typeface="Times New Roman"/>
                <a:cs typeface="Times New Roman"/>
              </a:rPr>
              <a:t>An </a:t>
            </a:r>
            <a:r>
              <a:rPr sz="2600" spc="-10" dirty="0">
                <a:latin typeface="Times New Roman"/>
                <a:cs typeface="Times New Roman"/>
              </a:rPr>
              <a:t>effective </a:t>
            </a:r>
            <a:r>
              <a:rPr sz="2600" spc="-5" dirty="0">
                <a:latin typeface="Times New Roman"/>
                <a:cs typeface="Times New Roman"/>
              </a:rPr>
              <a:t>review </a:t>
            </a:r>
            <a:r>
              <a:rPr sz="2600" dirty="0">
                <a:latin typeface="Times New Roman"/>
                <a:cs typeface="Times New Roman"/>
              </a:rPr>
              <a:t>of </a:t>
            </a:r>
            <a:r>
              <a:rPr sz="26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literature </a:t>
            </a:r>
            <a:r>
              <a:rPr sz="26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ensures </a:t>
            </a:r>
            <a:r>
              <a:rPr sz="2600" dirty="0">
                <a:latin typeface="Times New Roman"/>
                <a:cs typeface="Times New Roman"/>
              </a:rPr>
              <a:t>a </a:t>
            </a:r>
            <a:r>
              <a:rPr sz="2600" spc="-5" dirty="0">
                <a:latin typeface="Times New Roman"/>
                <a:cs typeface="Times New Roman"/>
              </a:rPr>
              <a:t>firm foundation </a:t>
            </a:r>
            <a:r>
              <a:rPr sz="2600" spc="-10" dirty="0">
                <a:latin typeface="Times New Roman"/>
                <a:cs typeface="Times New Roman"/>
              </a:rPr>
              <a:t>for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advancing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 knowledge,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facilitates</a:t>
            </a:r>
            <a:r>
              <a:rPr sz="2600" spc="64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theoretical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growth,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eliminates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as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areas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that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might </a:t>
            </a:r>
            <a:r>
              <a:rPr sz="2600" spc="5" dirty="0">
                <a:solidFill>
                  <a:srgbClr val="006FC0"/>
                </a:solidFill>
                <a:latin typeface="Times New Roman"/>
                <a:cs typeface="Times New Roman"/>
              </a:rPr>
              <a:t>be </a:t>
            </a:r>
            <a:r>
              <a:rPr sz="2600" spc="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of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interest, and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opens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new avenues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of possible work</a:t>
            </a:r>
            <a:r>
              <a:rPr sz="2600" dirty="0">
                <a:latin typeface="Times New Roman"/>
                <a:cs typeface="Times New Roman"/>
              </a:rPr>
              <a:t>. </a:t>
            </a:r>
            <a:r>
              <a:rPr sz="2600" dirty="0">
                <a:solidFill>
                  <a:srgbClr val="FF0000"/>
                </a:solidFill>
                <a:latin typeface="Times New Roman"/>
                <a:cs typeface="Times New Roman"/>
              </a:rPr>
              <a:t>An </a:t>
            </a:r>
            <a:r>
              <a:rPr sz="2600" spc="-10" dirty="0">
                <a:solidFill>
                  <a:srgbClr val="FF0000"/>
                </a:solidFill>
                <a:latin typeface="Times New Roman"/>
                <a:cs typeface="Times New Roman"/>
              </a:rPr>
              <a:t>efficient </a:t>
            </a:r>
            <a:r>
              <a:rPr sz="2600" spc="-5" dirty="0">
                <a:solidFill>
                  <a:srgbClr val="FF0000"/>
                </a:solidFill>
                <a:latin typeface="Times New Roman"/>
                <a:cs typeface="Times New Roman"/>
              </a:rPr>
              <a:t>literature </a:t>
            </a:r>
            <a:r>
              <a:rPr sz="26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FF0000"/>
                </a:solidFill>
                <a:latin typeface="Times New Roman"/>
                <a:cs typeface="Times New Roman"/>
              </a:rPr>
              <a:t>review</a:t>
            </a:r>
            <a:r>
              <a:rPr sz="26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FF0000"/>
                </a:solidFill>
                <a:latin typeface="Times New Roman"/>
                <a:cs typeface="Times New Roman"/>
              </a:rPr>
              <a:t>is</a:t>
            </a:r>
            <a:r>
              <a:rPr sz="26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FF0000"/>
                </a:solidFill>
                <a:latin typeface="Times New Roman"/>
                <a:cs typeface="Times New Roman"/>
              </a:rPr>
              <a:t>centered</a:t>
            </a:r>
            <a:r>
              <a:rPr sz="26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0000"/>
                </a:solidFill>
                <a:latin typeface="Times New Roman"/>
                <a:cs typeface="Times New Roman"/>
              </a:rPr>
              <a:t>around</a:t>
            </a:r>
            <a:r>
              <a:rPr sz="2600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0000"/>
                </a:solidFill>
                <a:latin typeface="Times New Roman"/>
                <a:cs typeface="Times New Roman"/>
              </a:rPr>
              <a:t>concepts</a:t>
            </a:r>
            <a:r>
              <a:rPr sz="26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26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spc="5" dirty="0">
                <a:solidFill>
                  <a:srgbClr val="FF0000"/>
                </a:solidFill>
                <a:latin typeface="Times New Roman"/>
                <a:cs typeface="Times New Roman"/>
              </a:rPr>
              <a:t>not</a:t>
            </a:r>
            <a:r>
              <a:rPr sz="26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0000"/>
                </a:solidFill>
                <a:latin typeface="Times New Roman"/>
                <a:cs typeface="Times New Roman"/>
              </a:rPr>
              <a:t>authors.</a:t>
            </a:r>
            <a:endParaRPr sz="26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467547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11782"/>
            <a:ext cx="10358755" cy="295084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41300" marR="5080" indent="-229235" algn="just">
              <a:lnSpc>
                <a:spcPts val="2590"/>
              </a:lnSpc>
              <a:spcBef>
                <a:spcPts val="42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20" dirty="0">
                <a:latin typeface="Times New Roman"/>
                <a:cs typeface="Times New Roman"/>
              </a:rPr>
              <a:t>Generally, </a:t>
            </a:r>
            <a:r>
              <a:rPr sz="2400" dirty="0">
                <a:latin typeface="Times New Roman"/>
                <a:cs typeface="Times New Roman"/>
              </a:rPr>
              <a:t>a good </a:t>
            </a:r>
            <a:r>
              <a:rPr sz="2400" spc="-5" dirty="0">
                <a:latin typeface="Times New Roman"/>
                <a:cs typeface="Times New Roman"/>
              </a:rPr>
              <a:t>literature survey </a:t>
            </a:r>
            <a:r>
              <a:rPr sz="2400" spc="-10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b="1" dirty="0">
                <a:solidFill>
                  <a:srgbClr val="006FC0"/>
                </a:solidFill>
                <a:latin typeface="Times New Roman"/>
                <a:cs typeface="Times New Roman"/>
              </a:rPr>
              <a:t>first </a:t>
            </a:r>
            <a:r>
              <a:rPr sz="24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expectation </a:t>
            </a:r>
            <a:r>
              <a:rPr sz="2400" dirty="0">
                <a:latin typeface="Times New Roman"/>
                <a:cs typeface="Times New Roman"/>
              </a:rPr>
              <a:t>of a </a:t>
            </a:r>
            <a:r>
              <a:rPr sz="2400" b="1" dirty="0">
                <a:solidFill>
                  <a:srgbClr val="006FC0"/>
                </a:solidFill>
                <a:latin typeface="Times New Roman"/>
                <a:cs typeface="Times New Roman"/>
              </a:rPr>
              <a:t>supervisor </a:t>
            </a:r>
            <a:r>
              <a:rPr sz="2400" dirty="0">
                <a:latin typeface="Times New Roman"/>
                <a:cs typeface="Times New Roman"/>
              </a:rPr>
              <a:t>from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research student, and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when done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well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can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create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a good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impression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that the </a:t>
            </a:r>
            <a:r>
              <a:rPr sz="2400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state</a:t>
            </a:r>
            <a:r>
              <a:rPr sz="2400" spc="-3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of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art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in</a:t>
            </a:r>
            <a:r>
              <a:rPr sz="2400" spc="-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the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chosen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field</a:t>
            </a:r>
            <a:r>
              <a:rPr sz="2400" spc="-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is</a:t>
            </a:r>
            <a:r>
              <a:rPr sz="2400" spc="-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well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understood</a:t>
            </a:r>
            <a:r>
              <a:rPr sz="2400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Font typeface="Arial MT"/>
              <a:buChar char="•"/>
            </a:pPr>
            <a:endParaRPr sz="2600">
              <a:latin typeface="Times New Roman"/>
              <a:cs typeface="Times New Roman"/>
            </a:endParaRPr>
          </a:p>
          <a:p>
            <a:pPr marL="241300" marR="6350" indent="-229235" algn="just">
              <a:lnSpc>
                <a:spcPct val="90000"/>
              </a:lnSpc>
              <a:spcBef>
                <a:spcPts val="157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5" dirty="0">
                <a:latin typeface="Times New Roman"/>
                <a:cs typeface="Times New Roman"/>
              </a:rPr>
              <a:t>A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good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literature review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would not draw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hasty conclusions </a:t>
            </a:r>
            <a:r>
              <a:rPr sz="2400" dirty="0">
                <a:latin typeface="Times New Roman"/>
                <a:cs typeface="Times New Roman"/>
              </a:rPr>
              <a:t>and look </a:t>
            </a:r>
            <a:r>
              <a:rPr sz="2400" spc="-5" dirty="0">
                <a:latin typeface="Times New Roman"/>
                <a:cs typeface="Times New Roman"/>
              </a:rPr>
              <a:t>into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individual references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determine the underlying causes/assumptions/mechanisms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 </a:t>
            </a:r>
            <a:r>
              <a:rPr sz="2400" spc="-5" dirty="0">
                <a:latin typeface="Times New Roman"/>
                <a:cs typeface="Times New Roman"/>
              </a:rPr>
              <a:t>each of them </a:t>
            </a:r>
            <a:r>
              <a:rPr sz="2400" dirty="0">
                <a:latin typeface="Times New Roman"/>
                <a:cs typeface="Times New Roman"/>
              </a:rPr>
              <a:t>so as to </a:t>
            </a:r>
            <a:r>
              <a:rPr sz="2400" spc="-5" dirty="0">
                <a:latin typeface="Times New Roman"/>
                <a:cs typeface="Times New Roman"/>
              </a:rPr>
              <a:t>synthesize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available information </a:t>
            </a:r>
            <a:r>
              <a:rPr sz="2400" dirty="0">
                <a:latin typeface="Times New Roman"/>
                <a:cs typeface="Times New Roman"/>
              </a:rPr>
              <a:t>in a </a:t>
            </a:r>
            <a:r>
              <a:rPr sz="2400" spc="-5" dirty="0">
                <a:latin typeface="Times New Roman"/>
                <a:cs typeface="Times New Roman"/>
              </a:rPr>
              <a:t>much more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meaningful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45" dirty="0">
                <a:latin typeface="Times New Roman"/>
                <a:cs typeface="Times New Roman"/>
              </a:rPr>
              <a:t>way.</a:t>
            </a:r>
            <a:endParaRPr sz="24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932412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555191"/>
            <a:ext cx="10360660" cy="275717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434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A literature review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should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be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able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to summarize </a:t>
            </a:r>
            <a:r>
              <a:rPr sz="2800" spc="-10" dirty="0">
                <a:latin typeface="Times New Roman"/>
                <a:cs typeface="Times New Roman"/>
              </a:rPr>
              <a:t>as </a:t>
            </a:r>
            <a:r>
              <a:rPr sz="2800" spc="-5" dirty="0">
                <a:latin typeface="Times New Roman"/>
                <a:cs typeface="Times New Roman"/>
              </a:rPr>
              <a:t>to what is already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known from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state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of the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art, detail the key concepts and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the </a:t>
            </a:r>
            <a:r>
              <a:rPr sz="2800" spc="-10" dirty="0">
                <a:solidFill>
                  <a:srgbClr val="006FC0"/>
                </a:solidFill>
                <a:latin typeface="Times New Roman"/>
                <a:cs typeface="Times New Roman"/>
              </a:rPr>
              <a:t>main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 factors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or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parameters and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the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underlying relationships between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those</a:t>
            </a:r>
            <a:r>
              <a:rPr sz="2800" dirty="0">
                <a:latin typeface="Times New Roman"/>
                <a:cs typeface="Times New Roman"/>
              </a:rPr>
              <a:t>,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describe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any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complementary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existing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approaches,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enumerate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 the </a:t>
            </a:r>
            <a:r>
              <a:rPr sz="28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inconsistencies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or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shortcomings in the published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work, identify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reported results that are inconclusive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or </a:t>
            </a:r>
            <a:r>
              <a:rPr sz="2800" spc="-15" dirty="0">
                <a:solidFill>
                  <a:srgbClr val="FF0000"/>
                </a:solidFill>
                <a:latin typeface="Times New Roman"/>
                <a:cs typeface="Times New Roman"/>
              </a:rPr>
              <a:t>contradictory,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and provide a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compulsive</a:t>
            </a:r>
            <a:r>
              <a:rPr sz="28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reason</a:t>
            </a:r>
            <a:r>
              <a:rPr sz="28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to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 do</a:t>
            </a: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further work</a:t>
            </a:r>
            <a:r>
              <a:rPr sz="28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in</a:t>
            </a:r>
            <a:r>
              <a:rPr sz="28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field.</a:t>
            </a:r>
            <a:endParaRPr sz="2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98960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721866"/>
            <a:ext cx="10360025" cy="417195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A</a:t>
            </a:r>
            <a:r>
              <a:rPr sz="2400" spc="-12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good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literature</a:t>
            </a:r>
            <a:r>
              <a:rPr sz="2400" spc="-2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survey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 is typically</a:t>
            </a:r>
            <a:r>
              <a:rPr sz="2400" spc="-3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a</a:t>
            </a:r>
            <a:r>
              <a:rPr sz="2400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two-step</a:t>
            </a:r>
            <a:r>
              <a:rPr sz="2400" spc="-2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process</a:t>
            </a:r>
            <a:r>
              <a:rPr sz="2400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as</a:t>
            </a:r>
            <a:r>
              <a:rPr sz="2400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enumerated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below: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ts val="2300"/>
              </a:lnSpc>
              <a:spcBef>
                <a:spcPts val="980"/>
              </a:spcBef>
              <a:buAutoNum type="romanLcParenBoth"/>
              <a:tabLst>
                <a:tab pos="409575" algn="l"/>
              </a:tabLst>
            </a:pPr>
            <a:r>
              <a:rPr sz="2400" spc="-5" dirty="0">
                <a:latin typeface="Times New Roman"/>
                <a:cs typeface="Times New Roman"/>
              </a:rPr>
              <a:t>Identify</a:t>
            </a:r>
            <a:r>
              <a:rPr sz="2400" spc="254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25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major</a:t>
            </a:r>
            <a:r>
              <a:rPr sz="2400" spc="254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topics</a:t>
            </a:r>
            <a:r>
              <a:rPr sz="2400" spc="26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or</a:t>
            </a:r>
            <a:r>
              <a:rPr sz="2400" spc="25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subtopics</a:t>
            </a:r>
            <a:r>
              <a:rPr sz="2400" spc="26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or</a:t>
            </a:r>
            <a:r>
              <a:rPr sz="2400" spc="26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concepts</a:t>
            </a:r>
            <a:r>
              <a:rPr sz="2400" spc="254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relevant</a:t>
            </a:r>
            <a:r>
              <a:rPr sz="2400" spc="2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2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254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subject</a:t>
            </a:r>
            <a:r>
              <a:rPr sz="2400" spc="254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under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consideration.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ts val="2300"/>
              </a:lnSpc>
              <a:spcBef>
                <a:spcPts val="1020"/>
              </a:spcBef>
              <a:buAutoNum type="romanLcParenBoth"/>
              <a:tabLst>
                <a:tab pos="497840" algn="l"/>
              </a:tabLst>
            </a:pPr>
            <a:r>
              <a:rPr sz="2400" spc="-5" dirty="0">
                <a:latin typeface="Times New Roman"/>
                <a:cs typeface="Times New Roman"/>
              </a:rPr>
              <a:t>Place</a:t>
            </a:r>
            <a:r>
              <a:rPr sz="2400" spc="26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28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citation</a:t>
            </a:r>
            <a:r>
              <a:rPr sz="2400" spc="2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2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27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relevant</a:t>
            </a:r>
            <a:r>
              <a:rPr sz="2400" spc="2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source(article/patent/website/data,</a:t>
            </a:r>
            <a:r>
              <a:rPr sz="2400" spc="27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etc.)</a:t>
            </a:r>
            <a:r>
              <a:rPr sz="2400" spc="2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26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correct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category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5" dirty="0">
                <a:latin typeface="Times New Roman"/>
                <a:cs typeface="Times New Roman"/>
              </a:rPr>
              <a:t> concept/topic/subtopic.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750">
              <a:latin typeface="Times New Roman"/>
              <a:cs typeface="Times New Roman"/>
            </a:endParaRPr>
          </a:p>
          <a:p>
            <a:pPr marL="12700" marR="5080" algn="just">
              <a:lnSpc>
                <a:spcPct val="80000"/>
              </a:lnSpc>
            </a:pPr>
            <a:r>
              <a:rPr sz="2400" dirty="0">
                <a:latin typeface="Times New Roman"/>
                <a:cs typeface="Times New Roman"/>
              </a:rPr>
              <a:t>It </a:t>
            </a:r>
            <a:r>
              <a:rPr sz="2400" spc="-5" dirty="0">
                <a:latin typeface="Times New Roman"/>
                <a:cs typeface="Times New Roman"/>
              </a:rPr>
              <a:t>could </a:t>
            </a:r>
            <a:r>
              <a:rPr sz="2400" spc="-1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that </a:t>
            </a:r>
            <a:r>
              <a:rPr sz="2400" dirty="0">
                <a:latin typeface="Times New Roman"/>
                <a:cs typeface="Times New Roman"/>
              </a:rPr>
              <a:t>as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one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is reading and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comes across something </a:t>
            </a:r>
            <a:r>
              <a:rPr sz="2400" spc="-5" dirty="0">
                <a:latin typeface="Times New Roman"/>
                <a:cs typeface="Times New Roman"/>
              </a:rPr>
              <a:t>that one considers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 very </a:t>
            </a:r>
            <a:r>
              <a:rPr sz="2400" spc="-5" dirty="0">
                <a:latin typeface="Times New Roman"/>
                <a:cs typeface="Times New Roman"/>
              </a:rPr>
              <a:t>important </a:t>
            </a:r>
            <a:r>
              <a:rPr sz="2400" dirty="0">
                <a:latin typeface="Times New Roman"/>
                <a:cs typeface="Times New Roman"/>
              </a:rPr>
              <a:t>for </a:t>
            </a:r>
            <a:r>
              <a:rPr sz="2400" spc="-25" dirty="0">
                <a:latin typeface="Times New Roman"/>
                <a:cs typeface="Times New Roman"/>
              </a:rPr>
              <a:t>one’s </a:t>
            </a:r>
            <a:r>
              <a:rPr sz="2400" dirty="0">
                <a:latin typeface="Times New Roman"/>
                <a:cs typeface="Times New Roman"/>
              </a:rPr>
              <a:t>work, a core </a:t>
            </a:r>
            <a:r>
              <a:rPr sz="2400" spc="-5" dirty="0">
                <a:latin typeface="Times New Roman"/>
                <a:cs typeface="Times New Roman"/>
              </a:rPr>
              <a:t>principle </a:t>
            </a:r>
            <a:r>
              <a:rPr sz="2400" dirty="0">
                <a:latin typeface="Times New Roman"/>
                <a:cs typeface="Times New Roman"/>
              </a:rPr>
              <a:t>or a </a:t>
            </a:r>
            <a:r>
              <a:rPr sz="2400" spc="-5" dirty="0">
                <a:latin typeface="Times New Roman"/>
                <a:cs typeface="Times New Roman"/>
              </a:rPr>
              <a:t>description </a:t>
            </a:r>
            <a:r>
              <a:rPr sz="2400" dirty="0">
                <a:latin typeface="Times New Roman"/>
                <a:cs typeface="Times New Roman"/>
              </a:rPr>
              <a:t>of something </a:t>
            </a:r>
            <a:r>
              <a:rPr sz="2400" spc="-5" dirty="0">
                <a:latin typeface="Times New Roman"/>
                <a:cs typeface="Times New Roman"/>
              </a:rPr>
              <a:t>that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just sounds really </a:t>
            </a:r>
            <a:r>
              <a:rPr sz="2400" dirty="0">
                <a:latin typeface="Times New Roman"/>
                <a:cs typeface="Times New Roman"/>
              </a:rPr>
              <a:t>good, and one is </a:t>
            </a:r>
            <a:r>
              <a:rPr sz="2400" spc="-5" dirty="0">
                <a:latin typeface="Times New Roman"/>
                <a:cs typeface="Times New Roman"/>
              </a:rPr>
              <a:t>excited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have </a:t>
            </a:r>
            <a:r>
              <a:rPr sz="2400" dirty="0">
                <a:latin typeface="Times New Roman"/>
                <a:cs typeface="Times New Roman"/>
              </a:rPr>
              <a:t>found it. </a:t>
            </a:r>
            <a:r>
              <a:rPr sz="2400" spc="-20" dirty="0">
                <a:solidFill>
                  <a:srgbClr val="FF0000"/>
                </a:solidFill>
                <a:latin typeface="Times New Roman"/>
                <a:cs typeface="Times New Roman"/>
              </a:rPr>
              <a:t>Naturally,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one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highlights </a:t>
            </a:r>
            <a:r>
              <a:rPr sz="2400" spc="-5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that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section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or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underlines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it, 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or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put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an asterisk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in the 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margin,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so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that one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could come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 back to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it </a:t>
            </a:r>
            <a:r>
              <a:rPr sz="2400" spc="-25" dirty="0">
                <a:solidFill>
                  <a:srgbClr val="FF0000"/>
                </a:solidFill>
                <a:latin typeface="Times New Roman"/>
                <a:cs typeface="Times New Roman"/>
              </a:rPr>
              <a:t>later. </a:t>
            </a:r>
            <a:r>
              <a:rPr sz="2400" spc="-20" dirty="0">
                <a:solidFill>
                  <a:srgbClr val="006FC0"/>
                </a:solidFill>
                <a:latin typeface="Times New Roman"/>
                <a:cs typeface="Times New Roman"/>
              </a:rPr>
              <a:t>Effectively,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one is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saying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that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it 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is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important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and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hence the marking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 so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as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not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to</a:t>
            </a:r>
            <a:r>
              <a:rPr sz="2400" spc="-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forget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 it.</a:t>
            </a:r>
            <a:endParaRPr sz="24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324739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04161"/>
            <a:ext cx="10361295" cy="3647922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430"/>
              </a:spcBef>
            </a:pP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Then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one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should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write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about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the highlighted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part</a:t>
            </a:r>
            <a:r>
              <a:rPr sz="28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without</a:t>
            </a:r>
            <a:r>
              <a:rPr sz="2800" b="1" spc="6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copying </a:t>
            </a:r>
            <a:r>
              <a:rPr sz="2800" b="1" spc="-6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it</a:t>
            </a:r>
            <a:r>
              <a:rPr sz="2800" dirty="0">
                <a:latin typeface="Times New Roman"/>
                <a:cs typeface="Times New Roman"/>
              </a:rPr>
              <a:t>. </a:t>
            </a:r>
            <a:r>
              <a:rPr sz="2800" spc="-5" dirty="0">
                <a:latin typeface="Times New Roman"/>
                <a:cs typeface="Times New Roman"/>
              </a:rPr>
              <a:t>As one writes about why </a:t>
            </a:r>
            <a:r>
              <a:rPr sz="2800" spc="-10" dirty="0">
                <a:latin typeface="Times New Roman"/>
                <a:cs typeface="Times New Roman"/>
              </a:rPr>
              <a:t>one </a:t>
            </a:r>
            <a:r>
              <a:rPr sz="2800" dirty="0">
                <a:latin typeface="Times New Roman"/>
                <a:cs typeface="Times New Roman"/>
              </a:rPr>
              <a:t>thinks </a:t>
            </a:r>
            <a:r>
              <a:rPr sz="2800" spc="-5" dirty="0">
                <a:latin typeface="Times New Roman"/>
                <a:cs typeface="Times New Roman"/>
              </a:rPr>
              <a:t>that part </a:t>
            </a:r>
            <a:r>
              <a:rPr sz="2800" spc="-1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important and what </a:t>
            </a:r>
            <a:r>
              <a:rPr sz="2800" spc="-15" dirty="0">
                <a:latin typeface="Times New Roman"/>
                <a:cs typeface="Times New Roman"/>
              </a:rPr>
              <a:t>it 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contains, </a:t>
            </a:r>
            <a:r>
              <a:rPr sz="2800" dirty="0">
                <a:latin typeface="Times New Roman"/>
                <a:cs typeface="Times New Roman"/>
              </a:rPr>
              <a:t>one </a:t>
            </a:r>
            <a:r>
              <a:rPr sz="2800" spc="-5" dirty="0">
                <a:latin typeface="Times New Roman"/>
                <a:cs typeface="Times New Roman"/>
              </a:rPr>
              <a:t>is automatically changing it and making it fit into </a:t>
            </a:r>
            <a:r>
              <a:rPr sz="2800" spc="-35" dirty="0">
                <a:latin typeface="Times New Roman"/>
                <a:cs typeface="Times New Roman"/>
              </a:rPr>
              <a:t>one’s 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foundation in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way that makes sense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. </a:t>
            </a:r>
            <a:endParaRPr lang="en-IN" sz="2800" spc="-5" dirty="0" smtClean="0">
              <a:solidFill>
                <a:srgbClr val="006FC0"/>
              </a:solidFill>
              <a:latin typeface="Times New Roman"/>
              <a:cs typeface="Times New Roman"/>
            </a:endParaRPr>
          </a:p>
          <a:p>
            <a:pPr marL="12700" marR="5080" algn="just">
              <a:lnSpc>
                <a:spcPct val="90000"/>
              </a:lnSpc>
              <a:spcBef>
                <a:spcPts val="430"/>
              </a:spcBef>
            </a:pPr>
            <a:endParaRPr lang="en-IN" sz="2800" spc="-5" dirty="0">
              <a:solidFill>
                <a:srgbClr val="006FC0"/>
              </a:solidFill>
              <a:latin typeface="Times New Roman"/>
              <a:cs typeface="Times New Roman"/>
            </a:endParaRPr>
          </a:p>
          <a:p>
            <a:pPr marL="12700" marR="5080" algn="just">
              <a:lnSpc>
                <a:spcPct val="90000"/>
              </a:lnSpc>
              <a:spcBef>
                <a:spcPts val="430"/>
              </a:spcBef>
            </a:pPr>
            <a:r>
              <a:rPr sz="2800" spc="-5" dirty="0" smtClean="0">
                <a:solidFill>
                  <a:srgbClr val="006FC0"/>
                </a:solidFill>
                <a:latin typeface="Times New Roman"/>
                <a:cs typeface="Times New Roman"/>
              </a:rPr>
              <a:t>There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are shaping </a:t>
            </a:r>
            <a:r>
              <a:rPr sz="2800" spc="-10" dirty="0">
                <a:solidFill>
                  <a:srgbClr val="006FC0"/>
                </a:solidFill>
                <a:latin typeface="Times New Roman"/>
                <a:cs typeface="Times New Roman"/>
              </a:rPr>
              <a:t>and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crafting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 of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that piece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of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knowledge to fit where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one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needs it to be. </a:t>
            </a:r>
            <a:r>
              <a:rPr sz="2800" spc="-95" dirty="0">
                <a:solidFill>
                  <a:srgbClr val="FF0000"/>
                </a:solidFill>
                <a:latin typeface="Times New Roman"/>
                <a:cs typeface="Times New Roman"/>
              </a:rPr>
              <a:t>To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build the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knowledge foundation,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one needs </a:t>
            </a: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to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be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reading </a:t>
            </a: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and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learning </a:t>
            </a:r>
            <a:r>
              <a:rPr sz="2800" spc="-20" dirty="0">
                <a:solidFill>
                  <a:srgbClr val="FF0000"/>
                </a:solidFill>
                <a:latin typeface="Times New Roman"/>
                <a:cs typeface="Times New Roman"/>
              </a:rPr>
              <a:t>continually. </a:t>
            </a:r>
            <a:r>
              <a:rPr sz="2800" spc="-6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But that is not enough, one also needs to be writing about what one has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read.</a:t>
            </a:r>
            <a:endParaRPr sz="2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87890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8011" y="1405127"/>
            <a:ext cx="10477500" cy="404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32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833563" y="1803400"/>
            <a:ext cx="10358437" cy="1989138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430"/>
              </a:spcBef>
            </a:pPr>
            <a:r>
              <a:rPr sz="2800" b="0" u="none" spc="-5" dirty="0">
                <a:latin typeface="Times New Roman"/>
                <a:cs typeface="Times New Roman"/>
              </a:rPr>
              <a:t>A comprehensive</a:t>
            </a:r>
            <a:r>
              <a:rPr sz="2800" b="0" u="none" dirty="0">
                <a:latin typeface="Times New Roman"/>
                <a:cs typeface="Times New Roman"/>
              </a:rPr>
              <a:t> </a:t>
            </a:r>
            <a:r>
              <a:rPr sz="2800" b="0" u="none" spc="-5" dirty="0">
                <a:latin typeface="Times New Roman"/>
                <a:cs typeface="Times New Roman"/>
              </a:rPr>
              <a:t>literature</a:t>
            </a:r>
            <a:r>
              <a:rPr sz="2800" b="0" u="none" dirty="0">
                <a:latin typeface="Times New Roman"/>
                <a:cs typeface="Times New Roman"/>
              </a:rPr>
              <a:t> </a:t>
            </a:r>
            <a:r>
              <a:rPr sz="2800" b="0" u="none" spc="-5" dirty="0">
                <a:latin typeface="Times New Roman"/>
                <a:cs typeface="Times New Roman"/>
              </a:rPr>
              <a:t>survey</a:t>
            </a:r>
            <a:r>
              <a:rPr sz="2800" b="0" u="none" dirty="0">
                <a:latin typeface="Times New Roman"/>
                <a:cs typeface="Times New Roman"/>
              </a:rPr>
              <a:t> </a:t>
            </a:r>
            <a:r>
              <a:rPr sz="2800" b="0" u="none" spc="-5" dirty="0">
                <a:latin typeface="Times New Roman"/>
                <a:cs typeface="Times New Roman"/>
              </a:rPr>
              <a:t>should</a:t>
            </a:r>
            <a:r>
              <a:rPr sz="2800" b="0" u="none" dirty="0">
                <a:latin typeface="Times New Roman"/>
                <a:cs typeface="Times New Roman"/>
              </a:rPr>
              <a:t> </a:t>
            </a:r>
            <a:r>
              <a:rPr sz="2800" b="0" u="none" spc="-5" dirty="0">
                <a:solidFill>
                  <a:srgbClr val="006FC0"/>
                </a:solidFill>
                <a:latin typeface="Times New Roman"/>
                <a:cs typeface="Times New Roman"/>
              </a:rPr>
              <a:t>methodically</a:t>
            </a:r>
            <a:r>
              <a:rPr sz="2800" b="0" u="none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0" u="none" spc="-5" dirty="0">
                <a:solidFill>
                  <a:srgbClr val="006FC0"/>
                </a:solidFill>
                <a:latin typeface="Times New Roman"/>
                <a:cs typeface="Times New Roman"/>
              </a:rPr>
              <a:t>analyze</a:t>
            </a:r>
            <a:r>
              <a:rPr sz="2800" b="0" u="none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0" u="none" spc="-5" dirty="0">
                <a:solidFill>
                  <a:srgbClr val="006FC0"/>
                </a:solidFill>
                <a:latin typeface="Times New Roman"/>
                <a:cs typeface="Times New Roman"/>
              </a:rPr>
              <a:t>and </a:t>
            </a:r>
            <a:r>
              <a:rPr sz="2800" b="0" u="none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0" u="none" spc="-5" dirty="0">
                <a:solidFill>
                  <a:srgbClr val="006FC0"/>
                </a:solidFill>
                <a:latin typeface="Times New Roman"/>
                <a:cs typeface="Times New Roman"/>
              </a:rPr>
              <a:t>synthesize quality archived work, </a:t>
            </a:r>
            <a:r>
              <a:rPr sz="2800" b="0" u="none" dirty="0">
                <a:latin typeface="Times New Roman"/>
                <a:cs typeface="Times New Roman"/>
              </a:rPr>
              <a:t>provide </a:t>
            </a:r>
            <a:r>
              <a:rPr sz="2800" b="0" u="none" spc="-5" dirty="0">
                <a:latin typeface="Times New Roman"/>
                <a:cs typeface="Times New Roman"/>
              </a:rPr>
              <a:t>a </a:t>
            </a:r>
            <a:r>
              <a:rPr sz="2800" b="0" u="none" dirty="0">
                <a:solidFill>
                  <a:srgbClr val="006FC0"/>
                </a:solidFill>
                <a:latin typeface="Times New Roman"/>
                <a:cs typeface="Times New Roman"/>
              </a:rPr>
              <a:t>firm </a:t>
            </a:r>
            <a:r>
              <a:rPr sz="2800" b="0" u="none" spc="-5" dirty="0">
                <a:solidFill>
                  <a:srgbClr val="006FC0"/>
                </a:solidFill>
                <a:latin typeface="Times New Roman"/>
                <a:cs typeface="Times New Roman"/>
              </a:rPr>
              <a:t>foundation </a:t>
            </a:r>
            <a:r>
              <a:rPr sz="2800" b="0" u="none" spc="-10" dirty="0">
                <a:solidFill>
                  <a:srgbClr val="006FC0"/>
                </a:solidFill>
                <a:latin typeface="Times New Roman"/>
                <a:cs typeface="Times New Roman"/>
              </a:rPr>
              <a:t>to </a:t>
            </a:r>
            <a:r>
              <a:rPr sz="2800" b="0" u="none" spc="-5" dirty="0">
                <a:solidFill>
                  <a:srgbClr val="006FC0"/>
                </a:solidFill>
                <a:latin typeface="Times New Roman"/>
                <a:cs typeface="Times New Roman"/>
              </a:rPr>
              <a:t>a topic </a:t>
            </a:r>
            <a:r>
              <a:rPr sz="2800" b="0" u="none" spc="-15" dirty="0">
                <a:solidFill>
                  <a:srgbClr val="006FC0"/>
                </a:solidFill>
                <a:latin typeface="Times New Roman"/>
                <a:cs typeface="Times New Roman"/>
              </a:rPr>
              <a:t>of </a:t>
            </a:r>
            <a:r>
              <a:rPr sz="2800" b="0" u="none" spc="-68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0" u="none" spc="-5" dirty="0">
                <a:solidFill>
                  <a:srgbClr val="006FC0"/>
                </a:solidFill>
                <a:latin typeface="Times New Roman"/>
                <a:cs typeface="Times New Roman"/>
              </a:rPr>
              <a:t>interest</a:t>
            </a:r>
            <a:r>
              <a:rPr sz="2800" b="0" u="none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0" u="none" spc="-5" dirty="0">
                <a:solidFill>
                  <a:srgbClr val="006FC0"/>
                </a:solidFill>
                <a:latin typeface="Times New Roman"/>
                <a:cs typeface="Times New Roman"/>
              </a:rPr>
              <a:t>and</a:t>
            </a:r>
            <a:r>
              <a:rPr sz="2800" b="0" u="none" dirty="0">
                <a:solidFill>
                  <a:srgbClr val="006FC0"/>
                </a:solidFill>
                <a:latin typeface="Times New Roman"/>
                <a:cs typeface="Times New Roman"/>
              </a:rPr>
              <a:t> the</a:t>
            </a:r>
            <a:r>
              <a:rPr sz="2800" b="0" u="none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0" u="none" spc="-5" dirty="0">
                <a:solidFill>
                  <a:srgbClr val="006FC0"/>
                </a:solidFill>
                <a:latin typeface="Times New Roman"/>
                <a:cs typeface="Times New Roman"/>
              </a:rPr>
              <a:t>choice</a:t>
            </a:r>
            <a:r>
              <a:rPr sz="2800" b="0" u="none" dirty="0">
                <a:solidFill>
                  <a:srgbClr val="006FC0"/>
                </a:solidFill>
                <a:latin typeface="Times New Roman"/>
                <a:cs typeface="Times New Roman"/>
              </a:rPr>
              <a:t> of</a:t>
            </a:r>
            <a:r>
              <a:rPr sz="2800" b="0" u="none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0" u="none" spc="-5" dirty="0">
                <a:solidFill>
                  <a:srgbClr val="006FC0"/>
                </a:solidFill>
                <a:latin typeface="Times New Roman"/>
                <a:cs typeface="Times New Roman"/>
              </a:rPr>
              <a:t>suitable</a:t>
            </a:r>
            <a:r>
              <a:rPr sz="2800" b="0" u="none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0" u="none" spc="-5" dirty="0">
                <a:solidFill>
                  <a:srgbClr val="006FC0"/>
                </a:solidFill>
                <a:latin typeface="Times New Roman"/>
                <a:cs typeface="Times New Roman"/>
              </a:rPr>
              <a:t>research</a:t>
            </a:r>
            <a:r>
              <a:rPr sz="2800" b="0" u="none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0" u="none" spc="-5" dirty="0">
                <a:solidFill>
                  <a:srgbClr val="006FC0"/>
                </a:solidFill>
                <a:latin typeface="Times New Roman"/>
                <a:cs typeface="Times New Roman"/>
              </a:rPr>
              <a:t>methodologies</a:t>
            </a:r>
            <a:r>
              <a:rPr sz="2800" b="0" u="none" spc="-5" dirty="0">
                <a:latin typeface="Times New Roman"/>
                <a:cs typeface="Times New Roman"/>
              </a:rPr>
              <a:t>,</a:t>
            </a:r>
            <a:r>
              <a:rPr sz="2800" b="0" u="none" dirty="0">
                <a:latin typeface="Times New Roman"/>
                <a:cs typeface="Times New Roman"/>
              </a:rPr>
              <a:t> </a:t>
            </a:r>
            <a:r>
              <a:rPr sz="2800" b="0" u="none" spc="-5" dirty="0">
                <a:latin typeface="Times New Roman"/>
                <a:cs typeface="Times New Roman"/>
              </a:rPr>
              <a:t>and </a:t>
            </a:r>
            <a:r>
              <a:rPr sz="2800" b="0" u="none" spc="-685" dirty="0">
                <a:latin typeface="Times New Roman"/>
                <a:cs typeface="Times New Roman"/>
              </a:rPr>
              <a:t> </a:t>
            </a:r>
            <a:r>
              <a:rPr sz="2800" b="0" u="none" spc="-5" dirty="0">
                <a:latin typeface="Times New Roman"/>
                <a:cs typeface="Times New Roman"/>
              </a:rPr>
              <a:t>demonstrate that the proposed work would </a:t>
            </a:r>
            <a:r>
              <a:rPr sz="2800" b="0" u="none" spc="-10" dirty="0">
                <a:solidFill>
                  <a:srgbClr val="006FC0"/>
                </a:solidFill>
                <a:latin typeface="Times New Roman"/>
                <a:cs typeface="Times New Roman"/>
              </a:rPr>
              <a:t>make </a:t>
            </a:r>
            <a:r>
              <a:rPr sz="2800" b="0" u="none" spc="-5" dirty="0">
                <a:solidFill>
                  <a:srgbClr val="006FC0"/>
                </a:solidFill>
                <a:latin typeface="Times New Roman"/>
                <a:cs typeface="Times New Roman"/>
              </a:rPr>
              <a:t>a novel contribution to </a:t>
            </a:r>
            <a:r>
              <a:rPr sz="2800" b="0" u="none" dirty="0">
                <a:solidFill>
                  <a:srgbClr val="006FC0"/>
                </a:solidFill>
                <a:latin typeface="Times New Roman"/>
                <a:cs typeface="Times New Roman"/>
              </a:rPr>
              <a:t> the</a:t>
            </a:r>
            <a:r>
              <a:rPr sz="2800" b="0" u="none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0" u="none" spc="-5" dirty="0">
                <a:solidFill>
                  <a:srgbClr val="006FC0"/>
                </a:solidFill>
                <a:latin typeface="Times New Roman"/>
                <a:cs typeface="Times New Roman"/>
              </a:rPr>
              <a:t>overall</a:t>
            </a:r>
            <a:r>
              <a:rPr sz="2800" b="0" u="none" spc="-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0" u="none" spc="-5" dirty="0">
                <a:solidFill>
                  <a:srgbClr val="006FC0"/>
                </a:solidFill>
                <a:latin typeface="Times New Roman"/>
                <a:cs typeface="Times New Roman"/>
              </a:rPr>
              <a:t>field </a:t>
            </a:r>
            <a:r>
              <a:rPr sz="2800" b="0" u="none" dirty="0">
                <a:solidFill>
                  <a:srgbClr val="006FC0"/>
                </a:solidFill>
                <a:latin typeface="Times New Roman"/>
                <a:cs typeface="Times New Roman"/>
              </a:rPr>
              <a:t>of </a:t>
            </a:r>
            <a:r>
              <a:rPr sz="2800" b="0" u="none" spc="-5" dirty="0">
                <a:solidFill>
                  <a:srgbClr val="006FC0"/>
                </a:solidFill>
                <a:latin typeface="Times New Roman"/>
                <a:cs typeface="Times New Roman"/>
              </a:rPr>
              <a:t>research.</a:t>
            </a:r>
            <a:endParaRPr sz="2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281391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411480" y="1315149"/>
            <a:ext cx="5873750" cy="4524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u="none" spc="-5" dirty="0">
                <a:solidFill>
                  <a:srgbClr val="006FC0"/>
                </a:solidFill>
              </a:rPr>
              <a:t>2.2</a:t>
            </a:r>
            <a:r>
              <a:rPr sz="2800" u="none" spc="-155" dirty="0">
                <a:solidFill>
                  <a:srgbClr val="006FC0"/>
                </a:solidFill>
              </a:rPr>
              <a:t> </a:t>
            </a:r>
            <a:r>
              <a:rPr sz="2800" u="none" spc="-5" dirty="0">
                <a:solidFill>
                  <a:srgbClr val="006FC0"/>
                </a:solidFill>
              </a:rPr>
              <a:t>Analysis</a:t>
            </a:r>
            <a:r>
              <a:rPr sz="2800" u="none" spc="-10" dirty="0">
                <a:solidFill>
                  <a:srgbClr val="006FC0"/>
                </a:solidFill>
              </a:rPr>
              <a:t> </a:t>
            </a:r>
            <a:r>
              <a:rPr sz="2800" u="none" spc="-5" dirty="0">
                <a:solidFill>
                  <a:srgbClr val="006FC0"/>
                </a:solidFill>
              </a:rPr>
              <a:t>and</a:t>
            </a:r>
            <a:r>
              <a:rPr sz="2800" u="none" spc="15" dirty="0">
                <a:solidFill>
                  <a:srgbClr val="006FC0"/>
                </a:solidFill>
              </a:rPr>
              <a:t> </a:t>
            </a:r>
            <a:r>
              <a:rPr sz="2800" u="none" spc="-5" dirty="0">
                <a:solidFill>
                  <a:srgbClr val="006FC0"/>
                </a:solidFill>
              </a:rPr>
              <a:t>Synthesis</a:t>
            </a:r>
            <a:r>
              <a:rPr sz="2800" u="none" spc="-10" dirty="0">
                <a:solidFill>
                  <a:srgbClr val="006FC0"/>
                </a:solidFill>
              </a:rPr>
              <a:t> </a:t>
            </a:r>
            <a:r>
              <a:rPr sz="2800" u="none" spc="-5" dirty="0">
                <a:solidFill>
                  <a:srgbClr val="006FC0"/>
                </a:solidFill>
              </a:rPr>
              <a:t>of</a:t>
            </a:r>
            <a:r>
              <a:rPr sz="2800" u="none" spc="10" dirty="0">
                <a:solidFill>
                  <a:srgbClr val="006FC0"/>
                </a:solidFill>
              </a:rPr>
              <a:t> </a:t>
            </a:r>
            <a:r>
              <a:rPr sz="2800" u="none" spc="-5" dirty="0">
                <a:solidFill>
                  <a:srgbClr val="006FC0"/>
                </a:solidFill>
              </a:rPr>
              <a:t>Prior</a:t>
            </a:r>
            <a:r>
              <a:rPr sz="2800" u="none" spc="-204" dirty="0">
                <a:solidFill>
                  <a:srgbClr val="006FC0"/>
                </a:solidFill>
              </a:rPr>
              <a:t> </a:t>
            </a:r>
            <a:r>
              <a:rPr sz="2800" u="none" spc="-5" dirty="0">
                <a:solidFill>
                  <a:srgbClr val="006FC0"/>
                </a:solidFill>
              </a:rPr>
              <a:t>Art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916939" y="1767586"/>
            <a:ext cx="10210165" cy="4166235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12700" marR="273685">
              <a:lnSpc>
                <a:spcPct val="80000"/>
              </a:lnSpc>
              <a:spcBef>
                <a:spcPts val="725"/>
              </a:spcBef>
            </a:pPr>
            <a:r>
              <a:rPr sz="2600" dirty="0">
                <a:latin typeface="Times New Roman"/>
                <a:cs typeface="Times New Roman"/>
              </a:rPr>
              <a:t>A</a:t>
            </a:r>
            <a:r>
              <a:rPr sz="2600" spc="-16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literature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survey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grid</a:t>
            </a:r>
            <a:r>
              <a:rPr sz="2600" spc="-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of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b="1" dirty="0">
                <a:latin typeface="Times New Roman"/>
                <a:cs typeface="Times New Roman"/>
              </a:rPr>
              <a:t>N</a:t>
            </a:r>
            <a:r>
              <a:rPr sz="2600" b="1" spc="-5" dirty="0">
                <a:latin typeface="Times New Roman"/>
                <a:cs typeface="Times New Roman"/>
              </a:rPr>
              <a:t> </a:t>
            </a:r>
            <a:r>
              <a:rPr sz="2600" b="1" dirty="0">
                <a:latin typeface="Times New Roman"/>
                <a:cs typeface="Times New Roman"/>
              </a:rPr>
              <a:t>topics</a:t>
            </a:r>
            <a:r>
              <a:rPr sz="2600" b="1" spc="-10" dirty="0">
                <a:latin typeface="Times New Roman"/>
                <a:cs typeface="Times New Roman"/>
              </a:rPr>
              <a:t> </a:t>
            </a:r>
            <a:r>
              <a:rPr sz="2600" b="1" dirty="0">
                <a:latin typeface="Times New Roman"/>
                <a:cs typeface="Times New Roman"/>
              </a:rPr>
              <a:t>and</a:t>
            </a:r>
            <a:r>
              <a:rPr sz="2600" b="1" spc="-5" dirty="0">
                <a:latin typeface="Times New Roman"/>
                <a:cs typeface="Times New Roman"/>
              </a:rPr>
              <a:t> </a:t>
            </a:r>
            <a:r>
              <a:rPr sz="2600" b="1" dirty="0">
                <a:latin typeface="Times New Roman"/>
                <a:cs typeface="Times New Roman"/>
              </a:rPr>
              <a:t>M</a:t>
            </a:r>
            <a:r>
              <a:rPr sz="2600" b="1" spc="-10" dirty="0">
                <a:latin typeface="Times New Roman"/>
                <a:cs typeface="Times New Roman"/>
              </a:rPr>
              <a:t> sources</a:t>
            </a:r>
            <a:r>
              <a:rPr sz="2600" b="1" spc="-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is shown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below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to</a:t>
            </a:r>
            <a:r>
              <a:rPr sz="2600" spc="15" dirty="0"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help </a:t>
            </a:r>
            <a:r>
              <a:rPr sz="2600" spc="-63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crystallize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the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information</a:t>
            </a:r>
            <a:r>
              <a:rPr sz="26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in</a:t>
            </a:r>
            <a:r>
              <a:rPr sz="2600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10" dirty="0">
                <a:solidFill>
                  <a:srgbClr val="006FC0"/>
                </a:solidFill>
                <a:latin typeface="Times New Roman"/>
                <a:cs typeface="Times New Roman"/>
              </a:rPr>
              <a:t>different</a:t>
            </a:r>
            <a:r>
              <a:rPr sz="2600" spc="-2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categories.</a:t>
            </a:r>
            <a:endParaRPr sz="2600">
              <a:latin typeface="Times New Roman"/>
              <a:cs typeface="Times New Roman"/>
            </a:endParaRPr>
          </a:p>
          <a:p>
            <a:pPr marL="12700" marR="5080">
              <a:lnSpc>
                <a:spcPts val="2500"/>
              </a:lnSpc>
              <a:spcBef>
                <a:spcPts val="985"/>
              </a:spcBef>
            </a:pPr>
            <a:r>
              <a:rPr sz="2600" dirty="0">
                <a:latin typeface="Times New Roman"/>
                <a:cs typeface="Times New Roman"/>
              </a:rPr>
              <a:t>A</a:t>
            </a:r>
            <a:r>
              <a:rPr sz="2600" spc="-15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researcher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should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analyze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the</a:t>
            </a:r>
            <a:r>
              <a:rPr sz="2600" spc="-5" dirty="0">
                <a:latin typeface="Times New Roman"/>
                <a:cs typeface="Times New Roman"/>
              </a:rPr>
              <a:t> relevant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information</a:t>
            </a:r>
            <a:r>
              <a:rPr sz="2600" spc="-5" dirty="0">
                <a:latin typeface="Times New Roman"/>
                <a:cs typeface="Times New Roman"/>
              </a:rPr>
              <a:t> ascertained </a:t>
            </a:r>
            <a:r>
              <a:rPr sz="2600" dirty="0">
                <a:latin typeface="Times New Roman"/>
                <a:cs typeface="Times New Roman"/>
              </a:rPr>
              <a:t>in</a:t>
            </a:r>
            <a:r>
              <a:rPr sz="2600" spc="-50" dirty="0">
                <a:latin typeface="Times New Roman"/>
                <a:cs typeface="Times New Roman"/>
              </a:rPr>
              <a:t> </a:t>
            </a:r>
            <a:r>
              <a:rPr sz="2600" spc="-35" dirty="0">
                <a:latin typeface="Times New Roman"/>
                <a:cs typeface="Times New Roman"/>
              </a:rPr>
              <a:t>Table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2.1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by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undertaking</a:t>
            </a:r>
            <a:r>
              <a:rPr sz="2600" spc="-4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the following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steps: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350">
              <a:latin typeface="Times New Roman"/>
              <a:cs typeface="Times New Roman"/>
            </a:endParaRPr>
          </a:p>
          <a:p>
            <a:pPr marL="406400" indent="-394335">
              <a:lnSpc>
                <a:spcPct val="100000"/>
              </a:lnSpc>
              <a:buAutoNum type="romanLcParenBoth"/>
              <a:tabLst>
                <a:tab pos="407034" algn="l"/>
              </a:tabLst>
            </a:pPr>
            <a:r>
              <a:rPr sz="2600" dirty="0">
                <a:latin typeface="Times New Roman"/>
                <a:cs typeface="Times New Roman"/>
              </a:rPr>
              <a:t>Understanding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the</a:t>
            </a:r>
            <a:r>
              <a:rPr sz="2600" spc="-6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hypothesis,</a:t>
            </a:r>
            <a:endParaRPr sz="2600">
              <a:latin typeface="Times New Roman"/>
              <a:cs typeface="Times New Roman"/>
            </a:endParaRPr>
          </a:p>
          <a:p>
            <a:pPr marL="497840" indent="-485775">
              <a:lnSpc>
                <a:spcPct val="100000"/>
              </a:lnSpc>
              <a:spcBef>
                <a:spcPts val="385"/>
              </a:spcBef>
              <a:buAutoNum type="romanLcParenBoth"/>
              <a:tabLst>
                <a:tab pos="498475" algn="l"/>
              </a:tabLst>
            </a:pPr>
            <a:r>
              <a:rPr sz="2600" dirty="0">
                <a:latin typeface="Times New Roman"/>
                <a:cs typeface="Times New Roman"/>
              </a:rPr>
              <a:t>Understanding</a:t>
            </a:r>
            <a:r>
              <a:rPr sz="2600" spc="-3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the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models </a:t>
            </a:r>
            <a:r>
              <a:rPr sz="2600" dirty="0">
                <a:latin typeface="Times New Roman"/>
                <a:cs typeface="Times New Roman"/>
              </a:rPr>
              <a:t>and</a:t>
            </a:r>
            <a:r>
              <a:rPr sz="2600" spc="-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the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experimental </a:t>
            </a:r>
            <a:r>
              <a:rPr sz="2600" dirty="0">
                <a:latin typeface="Times New Roman"/>
                <a:cs typeface="Times New Roman"/>
              </a:rPr>
              <a:t>conditions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used,</a:t>
            </a:r>
            <a:endParaRPr sz="2600">
              <a:latin typeface="Times New Roman"/>
              <a:cs typeface="Times New Roman"/>
            </a:endParaRPr>
          </a:p>
          <a:p>
            <a:pPr marL="589915" indent="-577850">
              <a:lnSpc>
                <a:spcPct val="100000"/>
              </a:lnSpc>
              <a:spcBef>
                <a:spcPts val="375"/>
              </a:spcBef>
              <a:buAutoNum type="romanLcParenBoth"/>
              <a:tabLst>
                <a:tab pos="590550" algn="l"/>
              </a:tabLst>
            </a:pPr>
            <a:r>
              <a:rPr sz="2600" dirty="0">
                <a:latin typeface="Times New Roman"/>
                <a:cs typeface="Times New Roman"/>
              </a:rPr>
              <a:t>Making</a:t>
            </a:r>
            <a:r>
              <a:rPr sz="2600" spc="-5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connections,</a:t>
            </a:r>
            <a:endParaRPr sz="2600">
              <a:latin typeface="Times New Roman"/>
              <a:cs typeface="Times New Roman"/>
            </a:endParaRPr>
          </a:p>
          <a:p>
            <a:pPr marL="572770" indent="-560705">
              <a:lnSpc>
                <a:spcPct val="100000"/>
              </a:lnSpc>
              <a:spcBef>
                <a:spcPts val="370"/>
              </a:spcBef>
              <a:buAutoNum type="romanLcParenBoth"/>
              <a:tabLst>
                <a:tab pos="573405" algn="l"/>
              </a:tabLst>
            </a:pPr>
            <a:r>
              <a:rPr sz="2600" dirty="0">
                <a:latin typeface="Times New Roman"/>
                <a:cs typeface="Times New Roman"/>
              </a:rPr>
              <a:t>Comparing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and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contrasting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the various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information,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and</a:t>
            </a:r>
            <a:endParaRPr sz="2600">
              <a:latin typeface="Times New Roman"/>
              <a:cs typeface="Times New Roman"/>
            </a:endParaRPr>
          </a:p>
          <a:p>
            <a:pPr marL="478790" indent="-466725">
              <a:lnSpc>
                <a:spcPct val="100000"/>
              </a:lnSpc>
              <a:spcBef>
                <a:spcPts val="385"/>
              </a:spcBef>
              <a:buAutoNum type="romanLcParenBoth"/>
              <a:tabLst>
                <a:tab pos="479425" algn="l"/>
              </a:tabLst>
            </a:pPr>
            <a:r>
              <a:rPr sz="2600" dirty="0">
                <a:latin typeface="Times New Roman"/>
                <a:cs typeface="Times New Roman"/>
              </a:rPr>
              <a:t>Finding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out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the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strong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points</a:t>
            </a:r>
            <a:r>
              <a:rPr sz="2600" spc="-5" dirty="0">
                <a:latin typeface="Times New Roman"/>
                <a:cs typeface="Times New Roman"/>
              </a:rPr>
              <a:t> and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the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loopholes.</a:t>
            </a:r>
            <a:endParaRPr sz="26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184280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0" y="1089025"/>
            <a:ext cx="6407150" cy="3619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0" u="none" dirty="0">
                <a:solidFill>
                  <a:srgbClr val="FF0000"/>
                </a:solidFill>
                <a:latin typeface="Times New Roman"/>
                <a:cs typeface="Times New Roman"/>
              </a:rPr>
              <a:t>“The</a:t>
            </a:r>
            <a:r>
              <a:rPr sz="2200" b="0" u="none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b="0" u="none" dirty="0">
                <a:solidFill>
                  <a:srgbClr val="FF0000"/>
                </a:solidFill>
                <a:latin typeface="Times New Roman"/>
                <a:cs typeface="Times New Roman"/>
              </a:rPr>
              <a:t>best lit reviews </a:t>
            </a:r>
            <a:r>
              <a:rPr sz="2200" b="0" u="none" spc="-5" dirty="0">
                <a:solidFill>
                  <a:srgbClr val="FF0000"/>
                </a:solidFill>
                <a:latin typeface="Times New Roman"/>
                <a:cs typeface="Times New Roman"/>
              </a:rPr>
              <a:t>tell</a:t>
            </a:r>
            <a:r>
              <a:rPr sz="2200" b="0" u="none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b="0" u="none" spc="-5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2200" b="0" u="none" dirty="0">
                <a:solidFill>
                  <a:srgbClr val="FF0000"/>
                </a:solidFill>
                <a:latin typeface="Times New Roman"/>
                <a:cs typeface="Times New Roman"/>
              </a:rPr>
              <a:t> good</a:t>
            </a:r>
            <a:r>
              <a:rPr sz="2200" b="0" u="none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b="0" u="none" spc="-20" dirty="0">
                <a:solidFill>
                  <a:srgbClr val="FF0000"/>
                </a:solidFill>
                <a:latin typeface="Times New Roman"/>
                <a:cs typeface="Times New Roman"/>
              </a:rPr>
              <a:t>story.”</a:t>
            </a:r>
            <a:r>
              <a:rPr sz="2200" b="0" u="none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b="0" u="none" spc="-5" dirty="0">
                <a:solidFill>
                  <a:srgbClr val="FF0000"/>
                </a:solidFill>
                <a:latin typeface="Times New Roman"/>
                <a:cs typeface="Times New Roman"/>
              </a:rPr>
              <a:t>–</a:t>
            </a:r>
            <a:r>
              <a:rPr sz="2200" b="0" u="none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b="0" u="none" spc="-5" dirty="0">
                <a:solidFill>
                  <a:srgbClr val="FF0000"/>
                </a:solidFill>
                <a:latin typeface="Times New Roman"/>
                <a:cs typeface="Times New Roman"/>
              </a:rPr>
              <a:t>Regina</a:t>
            </a:r>
            <a:r>
              <a:rPr sz="2200" b="0" u="none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b="0" u="none" spc="-15" dirty="0">
                <a:solidFill>
                  <a:srgbClr val="FF0000"/>
                </a:solidFill>
                <a:latin typeface="Times New Roman"/>
                <a:cs typeface="Times New Roman"/>
              </a:rPr>
              <a:t>Winters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88923" y="1392173"/>
            <a:ext cx="7154545" cy="9639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65100" indent="-153035">
              <a:lnSpc>
                <a:spcPct val="100000"/>
              </a:lnSpc>
              <a:spcBef>
                <a:spcPts val="95"/>
              </a:spcBef>
              <a:buChar char="•"/>
              <a:tabLst>
                <a:tab pos="165735" algn="l"/>
              </a:tabLst>
            </a:pPr>
            <a:r>
              <a:rPr sz="2200" spc="-5" dirty="0">
                <a:latin typeface="Times New Roman"/>
                <a:cs typeface="Times New Roman"/>
              </a:rPr>
              <a:t>A</a:t>
            </a:r>
            <a:r>
              <a:rPr sz="2200" spc="-12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lit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review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provides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context </a:t>
            </a:r>
            <a:r>
              <a:rPr sz="2200" spc="-5" dirty="0">
                <a:latin typeface="Times New Roman"/>
                <a:cs typeface="Times New Roman"/>
              </a:rPr>
              <a:t>and </a:t>
            </a:r>
            <a:r>
              <a:rPr sz="2200" dirty="0">
                <a:latin typeface="Times New Roman"/>
                <a:cs typeface="Times New Roman"/>
              </a:rPr>
              <a:t>background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for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your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work.</a:t>
            </a:r>
            <a:endParaRPr sz="2200" dirty="0">
              <a:latin typeface="Times New Roman"/>
              <a:cs typeface="Times New Roman"/>
            </a:endParaRPr>
          </a:p>
          <a:p>
            <a:pPr marL="179705" indent="-167640">
              <a:lnSpc>
                <a:spcPct val="100000"/>
              </a:lnSpc>
              <a:spcBef>
                <a:spcPts val="2110"/>
              </a:spcBef>
              <a:buChar char="•"/>
              <a:tabLst>
                <a:tab pos="180340" algn="l"/>
              </a:tabLst>
            </a:pPr>
            <a:r>
              <a:rPr sz="2200" spc="-30" dirty="0">
                <a:latin typeface="Times New Roman"/>
                <a:cs typeface="Times New Roman"/>
              </a:rPr>
              <a:t>It’s</a:t>
            </a:r>
            <a:r>
              <a:rPr sz="2200" spc="-5" dirty="0">
                <a:latin typeface="Times New Roman"/>
                <a:cs typeface="Times New Roman"/>
              </a:rPr>
              <a:t> an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25" dirty="0">
                <a:latin typeface="Times New Roman"/>
                <a:cs typeface="Times New Roman"/>
              </a:rPr>
              <a:t>essay,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 </a:t>
            </a:r>
            <a:r>
              <a:rPr sz="2200" dirty="0">
                <a:latin typeface="Times New Roman"/>
                <a:cs typeface="Times New Roman"/>
              </a:rPr>
              <a:t>synthesis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of </a:t>
            </a:r>
            <a:r>
              <a:rPr sz="2200" spc="-5" dirty="0">
                <a:latin typeface="Times New Roman"/>
                <a:cs typeface="Times New Roman"/>
              </a:rPr>
              <a:t>information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relevant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to</a:t>
            </a:r>
            <a:r>
              <a:rPr sz="2200" dirty="0">
                <a:latin typeface="Times New Roman"/>
                <a:cs typeface="Times New Roman"/>
              </a:rPr>
              <a:t> your</a:t>
            </a:r>
            <a:r>
              <a:rPr sz="2200" spc="-5" dirty="0">
                <a:latin typeface="Times New Roman"/>
                <a:cs typeface="Times New Roman"/>
              </a:rPr>
              <a:t> work.</a:t>
            </a:r>
            <a:endParaRPr sz="2200" dirty="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4653" y="2666120"/>
            <a:ext cx="4122010" cy="213725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182725" y="5075046"/>
            <a:ext cx="348869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35" dirty="0">
                <a:latin typeface="Times New Roman"/>
                <a:cs typeface="Times New Roman"/>
              </a:rPr>
              <a:t>Table</a:t>
            </a:r>
            <a:r>
              <a:rPr sz="1800" b="1" spc="-10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2.1</a:t>
            </a:r>
            <a:r>
              <a:rPr sz="1800" b="1" spc="-40" dirty="0">
                <a:latin typeface="Times New Roman"/>
                <a:cs typeface="Times New Roman"/>
              </a:rPr>
              <a:t> </a:t>
            </a:r>
            <a:r>
              <a:rPr sz="1800" b="1" spc="-5" dirty="0">
                <a:latin typeface="Times New Roman"/>
                <a:cs typeface="Times New Roman"/>
              </a:rPr>
              <a:t>The</a:t>
            </a:r>
            <a:r>
              <a:rPr sz="1800" b="1" spc="-10" dirty="0">
                <a:latin typeface="Times New Roman"/>
                <a:cs typeface="Times New Roman"/>
              </a:rPr>
              <a:t> </a:t>
            </a:r>
            <a:r>
              <a:rPr sz="1800" b="1" spc="-5" dirty="0">
                <a:latin typeface="Times New Roman"/>
                <a:cs typeface="Times New Roman"/>
              </a:rPr>
              <a:t>literature</a:t>
            </a:r>
            <a:r>
              <a:rPr sz="1800" b="1" spc="-20" dirty="0">
                <a:latin typeface="Times New Roman"/>
                <a:cs typeface="Times New Roman"/>
              </a:rPr>
              <a:t> </a:t>
            </a:r>
            <a:r>
              <a:rPr sz="1800" b="1" spc="-5" dirty="0">
                <a:latin typeface="Times New Roman"/>
                <a:cs typeface="Times New Roman"/>
              </a:rPr>
              <a:t>survey </a:t>
            </a:r>
            <a:r>
              <a:rPr sz="1800" b="1" dirty="0">
                <a:latin typeface="Times New Roman"/>
                <a:cs typeface="Times New Roman"/>
              </a:rPr>
              <a:t>grid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33245" y="2655726"/>
            <a:ext cx="6076423" cy="271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16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756917"/>
            <a:ext cx="10360660" cy="417385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indent="-229235">
              <a:lnSpc>
                <a:spcPts val="2245"/>
              </a:lnSpc>
              <a:spcBef>
                <a:spcPts val="95"/>
              </a:spcBef>
              <a:buFont typeface="Arial MT"/>
              <a:buChar char="•"/>
              <a:tabLst>
                <a:tab pos="241300" algn="l"/>
                <a:tab pos="241935" algn="l"/>
                <a:tab pos="805180" algn="l"/>
                <a:tab pos="1416050" algn="l"/>
                <a:tab pos="1777364" algn="l"/>
                <a:tab pos="2914650" algn="l"/>
                <a:tab pos="3790950" algn="l"/>
                <a:tab pos="4106545" algn="l"/>
                <a:tab pos="4452620" algn="l"/>
                <a:tab pos="5172075" algn="l"/>
                <a:tab pos="5657850" algn="l"/>
                <a:tab pos="6950709" algn="l"/>
                <a:tab pos="7545070" algn="l"/>
                <a:tab pos="7891145" algn="l"/>
                <a:tab pos="8595360" algn="l"/>
                <a:tab pos="9004935" algn="l"/>
                <a:tab pos="10003790" algn="l"/>
              </a:tabLst>
            </a:pPr>
            <a:r>
              <a:rPr sz="2200" spc="-5" dirty="0">
                <a:latin typeface="Times New Roman"/>
                <a:cs typeface="Times New Roman"/>
              </a:rPr>
              <a:t>T</a:t>
            </a:r>
            <a:r>
              <a:rPr sz="2200" dirty="0">
                <a:latin typeface="Times New Roman"/>
                <a:cs typeface="Times New Roman"/>
              </a:rPr>
              <a:t>h</a:t>
            </a:r>
            <a:r>
              <a:rPr sz="2200" spc="-5" dirty="0">
                <a:latin typeface="Times New Roman"/>
                <a:cs typeface="Times New Roman"/>
              </a:rPr>
              <a:t>e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g</a:t>
            </a:r>
            <a:r>
              <a:rPr sz="2200" dirty="0">
                <a:latin typeface="Times New Roman"/>
                <a:cs typeface="Times New Roman"/>
              </a:rPr>
              <a:t>o</a:t>
            </a:r>
            <a:r>
              <a:rPr sz="2200" spc="-5" dirty="0">
                <a:latin typeface="Times New Roman"/>
                <a:cs typeface="Times New Roman"/>
              </a:rPr>
              <a:t>al</a:t>
            </a:r>
            <a:r>
              <a:rPr sz="2200" dirty="0">
                <a:latin typeface="Times New Roman"/>
                <a:cs typeface="Times New Roman"/>
              </a:rPr>
              <a:t>	o</a:t>
            </a:r>
            <a:r>
              <a:rPr sz="2200" spc="-5" dirty="0">
                <a:latin typeface="Times New Roman"/>
                <a:cs typeface="Times New Roman"/>
              </a:rPr>
              <a:t>f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literature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su</a:t>
            </a:r>
            <a:r>
              <a:rPr sz="2200" spc="10" dirty="0">
                <a:latin typeface="Times New Roman"/>
                <a:cs typeface="Times New Roman"/>
              </a:rPr>
              <a:t>r</a:t>
            </a:r>
            <a:r>
              <a:rPr sz="2200" spc="-5" dirty="0">
                <a:latin typeface="Times New Roman"/>
                <a:cs typeface="Times New Roman"/>
              </a:rPr>
              <a:t>vey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is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to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br</a:t>
            </a:r>
            <a:r>
              <a:rPr sz="2200" spc="-20" dirty="0">
                <a:latin typeface="Times New Roman"/>
                <a:cs typeface="Times New Roman"/>
              </a:rPr>
              <a:t>i</a:t>
            </a:r>
            <a:r>
              <a:rPr sz="2200" spc="-5" dirty="0">
                <a:latin typeface="Times New Roman"/>
                <a:cs typeface="Times New Roman"/>
              </a:rPr>
              <a:t>ng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out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so</a:t>
            </a:r>
            <a:r>
              <a:rPr sz="2200" spc="-20" dirty="0">
                <a:latin typeface="Times New Roman"/>
                <a:cs typeface="Times New Roman"/>
              </a:rPr>
              <a:t>m</a:t>
            </a:r>
            <a:r>
              <a:rPr sz="2200" dirty="0">
                <a:latin typeface="Times New Roman"/>
                <a:cs typeface="Times New Roman"/>
              </a:rPr>
              <a:t>e</a:t>
            </a:r>
            <a:r>
              <a:rPr sz="2200" spc="-5" dirty="0">
                <a:latin typeface="Times New Roman"/>
                <a:cs typeface="Times New Roman"/>
              </a:rPr>
              <a:t>thing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new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to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work</a:t>
            </a:r>
            <a:r>
              <a:rPr sz="2200" dirty="0">
                <a:latin typeface="Times New Roman"/>
                <a:cs typeface="Times New Roman"/>
              </a:rPr>
              <a:t>	o</a:t>
            </a:r>
            <a:r>
              <a:rPr sz="2200" spc="-5" dirty="0">
                <a:latin typeface="Times New Roman"/>
                <a:cs typeface="Times New Roman"/>
              </a:rPr>
              <a:t>n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20" dirty="0">
                <a:latin typeface="Times New Roman"/>
                <a:cs typeface="Times New Roman"/>
              </a:rPr>
              <a:t>t</a:t>
            </a:r>
            <a:r>
              <a:rPr sz="2200" spc="-5" dirty="0">
                <a:latin typeface="Times New Roman"/>
                <a:cs typeface="Times New Roman"/>
              </a:rPr>
              <a:t>hro</a:t>
            </a:r>
            <a:r>
              <a:rPr sz="2200" dirty="0">
                <a:latin typeface="Times New Roman"/>
                <a:cs typeface="Times New Roman"/>
              </a:rPr>
              <a:t>u</a:t>
            </a:r>
            <a:r>
              <a:rPr sz="2200" spc="-5" dirty="0">
                <a:latin typeface="Times New Roman"/>
                <a:cs typeface="Times New Roman"/>
              </a:rPr>
              <a:t>gh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the</a:t>
            </a:r>
            <a:endParaRPr sz="2200">
              <a:latin typeface="Times New Roman"/>
              <a:cs typeface="Times New Roman"/>
            </a:endParaRPr>
          </a:p>
          <a:p>
            <a:pPr marL="241300" marR="5080">
              <a:lnSpc>
                <a:spcPct val="70000"/>
              </a:lnSpc>
              <a:spcBef>
                <a:spcPts val="395"/>
              </a:spcBef>
              <a:tabLst>
                <a:tab pos="1882775" algn="l"/>
                <a:tab pos="2266315" algn="l"/>
                <a:tab pos="3425190" algn="l"/>
                <a:tab pos="4310380" algn="l"/>
                <a:tab pos="5577205" algn="l"/>
                <a:tab pos="6069330" algn="l"/>
                <a:tab pos="7259955" algn="l"/>
                <a:tab pos="7628890" algn="l"/>
                <a:tab pos="8121015" algn="l"/>
                <a:tab pos="9157335" algn="l"/>
                <a:tab pos="10113645" algn="l"/>
              </a:tabLst>
            </a:pPr>
            <a:r>
              <a:rPr sz="2200" spc="-5" dirty="0">
                <a:latin typeface="Times New Roman"/>
                <a:cs typeface="Times New Roman"/>
              </a:rPr>
              <a:t>identification	</a:t>
            </a:r>
            <a:r>
              <a:rPr sz="2200" dirty="0">
                <a:latin typeface="Times New Roman"/>
                <a:cs typeface="Times New Roman"/>
              </a:rPr>
              <a:t>o</a:t>
            </a:r>
            <a:r>
              <a:rPr sz="2200" spc="-5" dirty="0">
                <a:latin typeface="Times New Roman"/>
                <a:cs typeface="Times New Roman"/>
              </a:rPr>
              <a:t>f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u</a:t>
            </a:r>
            <a:r>
              <a:rPr sz="2200" dirty="0">
                <a:latin typeface="Times New Roman"/>
                <a:cs typeface="Times New Roman"/>
              </a:rPr>
              <a:t>n</a:t>
            </a:r>
            <a:r>
              <a:rPr sz="2200" spc="-20" dirty="0">
                <a:latin typeface="Times New Roman"/>
                <a:cs typeface="Times New Roman"/>
              </a:rPr>
              <a:t>s</a:t>
            </a:r>
            <a:r>
              <a:rPr sz="2200" spc="-5" dirty="0">
                <a:latin typeface="Times New Roman"/>
                <a:cs typeface="Times New Roman"/>
              </a:rPr>
              <a:t>olved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issues,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dete</a:t>
            </a:r>
            <a:r>
              <a:rPr sz="2200" spc="5" dirty="0">
                <a:latin typeface="Times New Roman"/>
                <a:cs typeface="Times New Roman"/>
              </a:rPr>
              <a:t>r</a:t>
            </a:r>
            <a:r>
              <a:rPr sz="2200" spc="-25" dirty="0">
                <a:latin typeface="Times New Roman"/>
                <a:cs typeface="Times New Roman"/>
              </a:rPr>
              <a:t>m</a:t>
            </a:r>
            <a:r>
              <a:rPr sz="2200" spc="-5" dirty="0">
                <a:latin typeface="Times New Roman"/>
                <a:cs typeface="Times New Roman"/>
              </a:rPr>
              <a:t>ine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the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p</a:t>
            </a:r>
            <a:r>
              <a:rPr sz="2200" spc="10" dirty="0">
                <a:latin typeface="Times New Roman"/>
                <a:cs typeface="Times New Roman"/>
              </a:rPr>
              <a:t>r</a:t>
            </a:r>
            <a:r>
              <a:rPr sz="2200" spc="-5" dirty="0">
                <a:latin typeface="Times New Roman"/>
                <a:cs typeface="Times New Roman"/>
              </a:rPr>
              <a:t>o</a:t>
            </a:r>
            <a:r>
              <a:rPr sz="2200" dirty="0">
                <a:latin typeface="Times New Roman"/>
                <a:cs typeface="Times New Roman"/>
              </a:rPr>
              <a:t>b</a:t>
            </a:r>
            <a:r>
              <a:rPr sz="2200" spc="-5" dirty="0">
                <a:latin typeface="Times New Roman"/>
                <a:cs typeface="Times New Roman"/>
              </a:rPr>
              <a:t>le</a:t>
            </a:r>
            <a:r>
              <a:rPr sz="2200" spc="-25" dirty="0">
                <a:latin typeface="Times New Roman"/>
                <a:cs typeface="Times New Roman"/>
              </a:rPr>
              <a:t>m</a:t>
            </a:r>
            <a:r>
              <a:rPr sz="2200" spc="-5" dirty="0">
                <a:latin typeface="Times New Roman"/>
                <a:cs typeface="Times New Roman"/>
              </a:rPr>
              <a:t>s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in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the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existi</a:t>
            </a:r>
            <a:r>
              <a:rPr sz="2200" dirty="0">
                <a:latin typeface="Times New Roman"/>
                <a:cs typeface="Times New Roman"/>
              </a:rPr>
              <a:t>n</a:t>
            </a:r>
            <a:r>
              <a:rPr sz="2200" spc="-5" dirty="0">
                <a:latin typeface="Times New Roman"/>
                <a:cs typeface="Times New Roman"/>
              </a:rPr>
              <a:t>g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25" dirty="0">
                <a:latin typeface="Times New Roman"/>
                <a:cs typeface="Times New Roman"/>
              </a:rPr>
              <a:t>m</a:t>
            </a:r>
            <a:r>
              <a:rPr sz="2200" spc="-5" dirty="0">
                <a:latin typeface="Times New Roman"/>
                <a:cs typeface="Times New Roman"/>
              </a:rPr>
              <a:t>o</a:t>
            </a:r>
            <a:r>
              <a:rPr sz="2200" dirty="0">
                <a:latin typeface="Times New Roman"/>
                <a:cs typeface="Times New Roman"/>
              </a:rPr>
              <a:t>d</a:t>
            </a:r>
            <a:r>
              <a:rPr sz="2200" spc="-5" dirty="0">
                <a:latin typeface="Times New Roman"/>
                <a:cs typeface="Times New Roman"/>
              </a:rPr>
              <a:t>els</a:t>
            </a:r>
            <a:r>
              <a:rPr sz="2200" dirty="0">
                <a:latin typeface="Times New Roman"/>
                <a:cs typeface="Times New Roman"/>
              </a:rPr>
              <a:t>	or  </a:t>
            </a:r>
            <a:r>
              <a:rPr sz="2200" spc="-5" dirty="0">
                <a:latin typeface="Times New Roman"/>
                <a:cs typeface="Times New Roman"/>
              </a:rPr>
              <a:t>experimental</a:t>
            </a:r>
            <a:r>
              <a:rPr sz="2200" spc="3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designs,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and present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novel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idea and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recommendations.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300">
              <a:latin typeface="Times New Roman"/>
              <a:cs typeface="Times New Roman"/>
            </a:endParaRPr>
          </a:p>
          <a:p>
            <a:pPr marL="12700" marR="10795">
              <a:lnSpc>
                <a:spcPct val="70000"/>
              </a:lnSpc>
            </a:pPr>
            <a:r>
              <a:rPr sz="2200" spc="-5" dirty="0">
                <a:latin typeface="Times New Roman"/>
                <a:cs typeface="Times New Roman"/>
              </a:rPr>
              <a:t>Here</a:t>
            </a:r>
            <a:r>
              <a:rPr sz="2200" spc="229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are</a:t>
            </a:r>
            <a:r>
              <a:rPr sz="2200" spc="24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</a:t>
            </a:r>
            <a:r>
              <a:rPr sz="2200" spc="24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few</a:t>
            </a:r>
            <a:r>
              <a:rPr sz="2200" spc="24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criteria</a:t>
            </a:r>
            <a:r>
              <a:rPr sz="2200" spc="24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that</a:t>
            </a:r>
            <a:r>
              <a:rPr sz="2200" spc="24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could</a:t>
            </a:r>
            <a:r>
              <a:rPr sz="2200" spc="24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help</a:t>
            </a:r>
            <a:r>
              <a:rPr sz="2200" spc="25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the</a:t>
            </a:r>
            <a:r>
              <a:rPr sz="2200" spc="24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researcher</a:t>
            </a:r>
            <a:r>
              <a:rPr sz="2200" spc="254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in</a:t>
            </a:r>
            <a:r>
              <a:rPr sz="2200" spc="24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the</a:t>
            </a:r>
            <a:r>
              <a:rPr sz="2200" spc="24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evaluation</a:t>
            </a:r>
            <a:r>
              <a:rPr sz="2200" spc="2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of</a:t>
            </a:r>
            <a:r>
              <a:rPr sz="2200" spc="24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the</a:t>
            </a:r>
            <a:r>
              <a:rPr sz="2200" spc="24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information </a:t>
            </a:r>
            <a:r>
              <a:rPr sz="2200" spc="-53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under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study:</a:t>
            </a:r>
            <a:endParaRPr sz="2200">
              <a:latin typeface="Times New Roman"/>
              <a:cs typeface="Times New Roman"/>
            </a:endParaRPr>
          </a:p>
          <a:p>
            <a:pPr marL="12700" marR="6985">
              <a:lnSpc>
                <a:spcPct val="70000"/>
              </a:lnSpc>
              <a:spcBef>
                <a:spcPts val="1005"/>
              </a:spcBef>
              <a:buClr>
                <a:srgbClr val="000000"/>
              </a:buClr>
              <a:buFont typeface="Times New Roman"/>
              <a:buChar char="•"/>
              <a:tabLst>
                <a:tab pos="291465" algn="l"/>
                <a:tab pos="292100" algn="l"/>
                <a:tab pos="1734820" algn="l"/>
                <a:tab pos="2522855" algn="l"/>
                <a:tab pos="3044190" algn="l"/>
                <a:tab pos="3568700" algn="l"/>
                <a:tab pos="4660900" algn="l"/>
                <a:tab pos="6052820" algn="l"/>
                <a:tab pos="6638290" algn="l"/>
                <a:tab pos="8043545" algn="l"/>
                <a:tab pos="8767445" algn="l"/>
                <a:tab pos="10003790" algn="l"/>
              </a:tabLst>
            </a:pPr>
            <a:r>
              <a:rPr sz="22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A</a:t>
            </a:r>
            <a:r>
              <a:rPr sz="2200" b="1" spc="5" dirty="0">
                <a:solidFill>
                  <a:srgbClr val="006FC0"/>
                </a:solidFill>
                <a:latin typeface="Times New Roman"/>
                <a:cs typeface="Times New Roman"/>
              </a:rPr>
              <a:t>u</a:t>
            </a:r>
            <a:r>
              <a:rPr sz="22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th</a:t>
            </a:r>
            <a:r>
              <a:rPr sz="2200" b="1" dirty="0">
                <a:solidFill>
                  <a:srgbClr val="006FC0"/>
                </a:solidFill>
                <a:latin typeface="Times New Roman"/>
                <a:cs typeface="Times New Roman"/>
              </a:rPr>
              <a:t>o</a:t>
            </a:r>
            <a:r>
              <a:rPr sz="22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rit</a:t>
            </a:r>
            <a:r>
              <a:rPr sz="2200" b="1" spc="5" dirty="0">
                <a:solidFill>
                  <a:srgbClr val="006FC0"/>
                </a:solidFill>
                <a:latin typeface="Times New Roman"/>
                <a:cs typeface="Times New Roman"/>
              </a:rPr>
              <a:t>y</a:t>
            </a:r>
            <a:r>
              <a:rPr sz="2200" spc="-5" dirty="0">
                <a:latin typeface="Times New Roman"/>
                <a:cs typeface="Times New Roman"/>
              </a:rPr>
              <a:t>: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W</a:t>
            </a:r>
            <a:r>
              <a:rPr sz="2200" dirty="0">
                <a:latin typeface="Times New Roman"/>
                <a:cs typeface="Times New Roman"/>
              </a:rPr>
              <a:t>h</a:t>
            </a:r>
            <a:r>
              <a:rPr sz="2200" spc="-5" dirty="0">
                <a:latin typeface="Times New Roman"/>
                <a:cs typeface="Times New Roman"/>
              </a:rPr>
              <a:t>at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are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the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aut</a:t>
            </a:r>
            <a:r>
              <a:rPr sz="2200" dirty="0">
                <a:latin typeface="Times New Roman"/>
                <a:cs typeface="Times New Roman"/>
              </a:rPr>
              <a:t>h</a:t>
            </a:r>
            <a:r>
              <a:rPr sz="2200" spc="-5" dirty="0">
                <a:latin typeface="Times New Roman"/>
                <a:cs typeface="Times New Roman"/>
              </a:rPr>
              <a:t>o</a:t>
            </a:r>
            <a:r>
              <a:rPr sz="2200" spc="70" dirty="0">
                <a:latin typeface="Times New Roman"/>
                <a:cs typeface="Times New Roman"/>
              </a:rPr>
              <a:t>r</a:t>
            </a:r>
            <a:r>
              <a:rPr sz="2200" spc="-114" dirty="0">
                <a:latin typeface="Times New Roman"/>
                <a:cs typeface="Times New Roman"/>
              </a:rPr>
              <a:t>’</a:t>
            </a:r>
            <a:r>
              <a:rPr sz="2200" spc="-5" dirty="0">
                <a:latin typeface="Times New Roman"/>
                <a:cs typeface="Times New Roman"/>
              </a:rPr>
              <a:t>s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credentials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and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a</a:t>
            </a:r>
            <a:r>
              <a:rPr sz="2200" spc="-45" dirty="0">
                <a:latin typeface="Times New Roman"/>
                <a:cs typeface="Times New Roman"/>
              </a:rPr>
              <a:t>f</a:t>
            </a:r>
            <a:r>
              <a:rPr sz="2200" spc="-5" dirty="0">
                <a:latin typeface="Times New Roman"/>
                <a:cs typeface="Times New Roman"/>
              </a:rPr>
              <a:t>filia</a:t>
            </a:r>
            <a:r>
              <a:rPr sz="2200" spc="5" dirty="0">
                <a:latin typeface="Times New Roman"/>
                <a:cs typeface="Times New Roman"/>
              </a:rPr>
              <a:t>t</a:t>
            </a:r>
            <a:r>
              <a:rPr sz="2200" spc="-5" dirty="0">
                <a:latin typeface="Times New Roman"/>
                <a:cs typeface="Times New Roman"/>
              </a:rPr>
              <a:t>ion?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Who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publishes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the  information?</a:t>
            </a:r>
            <a:endParaRPr sz="2200">
              <a:latin typeface="Times New Roman"/>
              <a:cs typeface="Times New Roman"/>
            </a:endParaRPr>
          </a:p>
          <a:p>
            <a:pPr marL="242570" indent="-230504">
              <a:lnSpc>
                <a:spcPts val="2245"/>
              </a:lnSpc>
              <a:spcBef>
                <a:spcPts val="204"/>
              </a:spcBef>
              <a:buClr>
                <a:srgbClr val="000000"/>
              </a:buClr>
              <a:buFont typeface="Times New Roman"/>
              <a:buChar char="•"/>
              <a:tabLst>
                <a:tab pos="242570" algn="l"/>
                <a:tab pos="243204" algn="l"/>
                <a:tab pos="1585595" algn="l"/>
                <a:tab pos="2399030" algn="l"/>
                <a:tab pos="2812415" algn="l"/>
                <a:tab pos="3486150" algn="l"/>
                <a:tab pos="4022725" algn="l"/>
                <a:tab pos="4978400" algn="l"/>
                <a:tab pos="5839460" algn="l"/>
                <a:tab pos="6592570" algn="l"/>
                <a:tab pos="7066280" algn="l"/>
                <a:tab pos="7757159" algn="l"/>
                <a:tab pos="8122920" algn="l"/>
                <a:tab pos="8799195" algn="l"/>
                <a:tab pos="9772015" algn="l"/>
              </a:tabLst>
            </a:pPr>
            <a:r>
              <a:rPr sz="22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Accuracy</a:t>
            </a:r>
            <a:r>
              <a:rPr sz="2200" spc="-5" dirty="0">
                <a:latin typeface="Times New Roman"/>
                <a:cs typeface="Times New Roman"/>
              </a:rPr>
              <a:t>:	Based	on	</a:t>
            </a:r>
            <a:r>
              <a:rPr sz="2200" spc="-10" dirty="0">
                <a:latin typeface="Times New Roman"/>
                <a:cs typeface="Times New Roman"/>
              </a:rPr>
              <a:t>what	</a:t>
            </a:r>
            <a:r>
              <a:rPr sz="2200" spc="-5" dirty="0">
                <a:latin typeface="Times New Roman"/>
                <a:cs typeface="Times New Roman"/>
              </a:rPr>
              <a:t>one	already	knows	about	the	</a:t>
            </a:r>
            <a:r>
              <a:rPr sz="2200" dirty="0">
                <a:latin typeface="Times New Roman"/>
                <a:cs typeface="Times New Roman"/>
              </a:rPr>
              <a:t>topic	</a:t>
            </a:r>
            <a:r>
              <a:rPr sz="2200" spc="-5" dirty="0">
                <a:latin typeface="Times New Roman"/>
                <a:cs typeface="Times New Roman"/>
              </a:rPr>
              <a:t>or	</a:t>
            </a:r>
            <a:r>
              <a:rPr sz="2200" dirty="0">
                <a:latin typeface="Times New Roman"/>
                <a:cs typeface="Times New Roman"/>
              </a:rPr>
              <a:t>from	reading	</a:t>
            </a:r>
            <a:r>
              <a:rPr sz="2200" spc="-5" dirty="0">
                <a:latin typeface="Times New Roman"/>
                <a:cs typeface="Times New Roman"/>
              </a:rPr>
              <a:t>other</a:t>
            </a:r>
            <a:endParaRPr sz="2200">
              <a:latin typeface="Times New Roman"/>
              <a:cs typeface="Times New Roman"/>
            </a:endParaRPr>
          </a:p>
          <a:p>
            <a:pPr marL="12700" marR="5080">
              <a:lnSpc>
                <a:spcPct val="70000"/>
              </a:lnSpc>
              <a:spcBef>
                <a:spcPts val="400"/>
              </a:spcBef>
              <a:tabLst>
                <a:tab pos="1064260" algn="l"/>
                <a:tab pos="1719580" algn="l"/>
                <a:tab pos="2205355" algn="l"/>
                <a:tab pos="3670300" algn="l"/>
                <a:tab pos="4385310" algn="l"/>
                <a:tab pos="5556250" algn="l"/>
                <a:tab pos="6272530" algn="l"/>
                <a:tab pos="6758305" algn="l"/>
                <a:tab pos="7615555" algn="l"/>
                <a:tab pos="8162290" algn="l"/>
                <a:tab pos="8881745" algn="l"/>
                <a:tab pos="9862185" algn="l"/>
                <a:tab pos="10222865" algn="l"/>
              </a:tabLst>
            </a:pPr>
            <a:r>
              <a:rPr sz="2200" spc="-5" dirty="0">
                <a:latin typeface="Times New Roman"/>
                <a:cs typeface="Times New Roman"/>
              </a:rPr>
              <a:t>so</a:t>
            </a:r>
            <a:r>
              <a:rPr sz="2200" dirty="0">
                <a:latin typeface="Times New Roman"/>
                <a:cs typeface="Times New Roman"/>
              </a:rPr>
              <a:t>u</a:t>
            </a:r>
            <a:r>
              <a:rPr sz="2200" spc="-5" dirty="0">
                <a:latin typeface="Times New Roman"/>
                <a:cs typeface="Times New Roman"/>
              </a:rPr>
              <a:t>rce</a:t>
            </a:r>
            <a:r>
              <a:rPr sz="2200" spc="-15" dirty="0">
                <a:latin typeface="Times New Roman"/>
                <a:cs typeface="Times New Roman"/>
              </a:rPr>
              <a:t>s</a:t>
            </a:r>
            <a:r>
              <a:rPr sz="2200" spc="-5" dirty="0">
                <a:latin typeface="Times New Roman"/>
                <a:cs typeface="Times New Roman"/>
              </a:rPr>
              <a:t>,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d</a:t>
            </a:r>
            <a:r>
              <a:rPr sz="2200" dirty="0">
                <a:latin typeface="Times New Roman"/>
                <a:cs typeface="Times New Roman"/>
              </a:rPr>
              <a:t>o</a:t>
            </a:r>
            <a:r>
              <a:rPr sz="2200" spc="-25" dirty="0">
                <a:latin typeface="Times New Roman"/>
                <a:cs typeface="Times New Roman"/>
              </a:rPr>
              <a:t>e</a:t>
            </a:r>
            <a:r>
              <a:rPr sz="2200" spc="-5" dirty="0">
                <a:latin typeface="Times New Roman"/>
                <a:cs typeface="Times New Roman"/>
              </a:rPr>
              <a:t>s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the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20" dirty="0">
                <a:latin typeface="Times New Roman"/>
                <a:cs typeface="Times New Roman"/>
              </a:rPr>
              <a:t>i</a:t>
            </a:r>
            <a:r>
              <a:rPr sz="2200" spc="-5" dirty="0">
                <a:latin typeface="Times New Roman"/>
                <a:cs typeface="Times New Roman"/>
              </a:rPr>
              <a:t>nfo</a:t>
            </a:r>
            <a:r>
              <a:rPr sz="2200" spc="10" dirty="0">
                <a:latin typeface="Times New Roman"/>
                <a:cs typeface="Times New Roman"/>
              </a:rPr>
              <a:t>r</a:t>
            </a:r>
            <a:r>
              <a:rPr sz="2200" spc="-5" dirty="0">
                <a:latin typeface="Times New Roman"/>
                <a:cs typeface="Times New Roman"/>
              </a:rPr>
              <a:t>m</a:t>
            </a:r>
            <a:r>
              <a:rPr sz="2200" spc="-15" dirty="0">
                <a:latin typeface="Times New Roman"/>
                <a:cs typeface="Times New Roman"/>
              </a:rPr>
              <a:t>a</a:t>
            </a:r>
            <a:r>
              <a:rPr sz="2200" spc="-5" dirty="0">
                <a:latin typeface="Times New Roman"/>
                <a:cs typeface="Times New Roman"/>
              </a:rPr>
              <a:t>ti</a:t>
            </a:r>
            <a:r>
              <a:rPr sz="2200" dirty="0">
                <a:latin typeface="Times New Roman"/>
                <a:cs typeface="Times New Roman"/>
              </a:rPr>
              <a:t>o</a:t>
            </a:r>
            <a:r>
              <a:rPr sz="2200" spc="-5" dirty="0">
                <a:latin typeface="Times New Roman"/>
                <a:cs typeface="Times New Roman"/>
              </a:rPr>
              <a:t>n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10" dirty="0">
                <a:latin typeface="Times New Roman"/>
                <a:cs typeface="Times New Roman"/>
              </a:rPr>
              <a:t>see</a:t>
            </a:r>
            <a:r>
              <a:rPr sz="2200" spc="-5" dirty="0">
                <a:latin typeface="Times New Roman"/>
                <a:cs typeface="Times New Roman"/>
              </a:rPr>
              <a:t>m</a:t>
            </a:r>
            <a:r>
              <a:rPr sz="2200" dirty="0">
                <a:latin typeface="Times New Roman"/>
                <a:cs typeface="Times New Roman"/>
              </a:rPr>
              <a:t>	c</a:t>
            </a:r>
            <a:r>
              <a:rPr sz="2200" spc="-5" dirty="0">
                <a:latin typeface="Times New Roman"/>
                <a:cs typeface="Times New Roman"/>
              </a:rPr>
              <a:t>redi</a:t>
            </a:r>
            <a:r>
              <a:rPr sz="2200" dirty="0">
                <a:latin typeface="Times New Roman"/>
                <a:cs typeface="Times New Roman"/>
              </a:rPr>
              <a:t>b</a:t>
            </a:r>
            <a:r>
              <a:rPr sz="2200" spc="-5" dirty="0">
                <a:latin typeface="Times New Roman"/>
                <a:cs typeface="Times New Roman"/>
              </a:rPr>
              <a:t>le?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Do</a:t>
            </a:r>
            <a:r>
              <a:rPr sz="2200" spc="-20" dirty="0">
                <a:latin typeface="Times New Roman"/>
                <a:cs typeface="Times New Roman"/>
              </a:rPr>
              <a:t>e</a:t>
            </a:r>
            <a:r>
              <a:rPr sz="2200" spc="-5" dirty="0">
                <a:latin typeface="Times New Roman"/>
                <a:cs typeface="Times New Roman"/>
              </a:rPr>
              <a:t>s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the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25" dirty="0">
                <a:latin typeface="Times New Roman"/>
                <a:cs typeface="Times New Roman"/>
              </a:rPr>
              <a:t>a</a:t>
            </a:r>
            <a:r>
              <a:rPr sz="2200" spc="-5" dirty="0">
                <a:latin typeface="Times New Roman"/>
                <a:cs typeface="Times New Roman"/>
              </a:rPr>
              <a:t>uth</a:t>
            </a:r>
            <a:r>
              <a:rPr sz="2200" dirty="0">
                <a:latin typeface="Times New Roman"/>
                <a:cs typeface="Times New Roman"/>
              </a:rPr>
              <a:t>o</a:t>
            </a:r>
            <a:r>
              <a:rPr sz="2200" spc="-5" dirty="0">
                <a:latin typeface="Times New Roman"/>
                <a:cs typeface="Times New Roman"/>
              </a:rPr>
              <a:t>r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cite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other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20" dirty="0">
                <a:latin typeface="Times New Roman"/>
                <a:cs typeface="Times New Roman"/>
              </a:rPr>
              <a:t>s</a:t>
            </a:r>
            <a:r>
              <a:rPr sz="2200" spc="-5" dirty="0">
                <a:latin typeface="Times New Roman"/>
                <a:cs typeface="Times New Roman"/>
              </a:rPr>
              <a:t>o</a:t>
            </a:r>
            <a:r>
              <a:rPr sz="2200" dirty="0">
                <a:latin typeface="Times New Roman"/>
                <a:cs typeface="Times New Roman"/>
              </a:rPr>
              <a:t>u</a:t>
            </a:r>
            <a:r>
              <a:rPr sz="2200" spc="-5" dirty="0">
                <a:latin typeface="Times New Roman"/>
                <a:cs typeface="Times New Roman"/>
              </a:rPr>
              <a:t>rces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in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a  reference</a:t>
            </a:r>
            <a:r>
              <a:rPr sz="2200" spc="2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list</a:t>
            </a:r>
            <a:r>
              <a:rPr sz="2200" dirty="0">
                <a:latin typeface="Times New Roman"/>
                <a:cs typeface="Times New Roman"/>
              </a:rPr>
              <a:t> or </a:t>
            </a:r>
            <a:r>
              <a:rPr sz="2200" spc="-15" dirty="0">
                <a:latin typeface="Times New Roman"/>
                <a:cs typeface="Times New Roman"/>
              </a:rPr>
              <a:t>bibliography,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to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support the information</a:t>
            </a:r>
            <a:r>
              <a:rPr sz="2200" spc="4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presented?</a:t>
            </a:r>
            <a:endParaRPr sz="2200">
              <a:latin typeface="Times New Roman"/>
              <a:cs typeface="Times New Roman"/>
            </a:endParaRPr>
          </a:p>
          <a:p>
            <a:pPr marL="180340" indent="-167640">
              <a:lnSpc>
                <a:spcPct val="100000"/>
              </a:lnSpc>
              <a:spcBef>
                <a:spcPts val="200"/>
              </a:spcBef>
              <a:buClr>
                <a:srgbClr val="000000"/>
              </a:buClr>
              <a:buFont typeface="Times New Roman"/>
              <a:buChar char="•"/>
              <a:tabLst>
                <a:tab pos="180340" algn="l"/>
              </a:tabLst>
            </a:pPr>
            <a:r>
              <a:rPr sz="22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Scope</a:t>
            </a:r>
            <a:r>
              <a:rPr sz="2200" spc="-5" dirty="0">
                <a:latin typeface="Times New Roman"/>
                <a:cs typeface="Times New Roman"/>
              </a:rPr>
              <a:t>: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Is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the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source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at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an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appropriate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comprehension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or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research</a:t>
            </a:r>
            <a:r>
              <a:rPr sz="2200" spc="2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level?</a:t>
            </a:r>
            <a:endParaRPr sz="2200">
              <a:latin typeface="Times New Roman"/>
              <a:cs typeface="Times New Roman"/>
            </a:endParaRPr>
          </a:p>
          <a:p>
            <a:pPr marL="12700">
              <a:lnSpc>
                <a:spcPts val="2245"/>
              </a:lnSpc>
              <a:spcBef>
                <a:spcPts val="219"/>
              </a:spcBef>
            </a:pPr>
            <a:r>
              <a:rPr sz="2200" spc="-5" dirty="0">
                <a:latin typeface="Times New Roman"/>
                <a:cs typeface="Times New Roman"/>
              </a:rPr>
              <a:t>There</a:t>
            </a:r>
            <a:r>
              <a:rPr sz="2200" spc="13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are</a:t>
            </a:r>
            <a:r>
              <a:rPr sz="2200" spc="13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other</a:t>
            </a:r>
            <a:r>
              <a:rPr sz="2200" spc="15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criteria</a:t>
            </a:r>
            <a:r>
              <a:rPr sz="2200" spc="14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to</a:t>
            </a:r>
            <a:r>
              <a:rPr sz="2200" spc="15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consider</a:t>
            </a:r>
            <a:r>
              <a:rPr sz="2200" spc="14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as</a:t>
            </a:r>
            <a:r>
              <a:rPr sz="2200" spc="14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well,</a:t>
            </a:r>
            <a:r>
              <a:rPr sz="2200" spc="14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such</a:t>
            </a:r>
            <a:r>
              <a:rPr sz="2200" spc="13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as</a:t>
            </a:r>
            <a:r>
              <a:rPr sz="2200" spc="140" dirty="0">
                <a:latin typeface="Times New Roman"/>
                <a:cs typeface="Times New Roman"/>
              </a:rPr>
              <a:t> </a:t>
            </a:r>
            <a:r>
              <a:rPr sz="2200" spc="-20" dirty="0">
                <a:solidFill>
                  <a:srgbClr val="006FC0"/>
                </a:solidFill>
                <a:latin typeface="Times New Roman"/>
                <a:cs typeface="Times New Roman"/>
              </a:rPr>
              <a:t>currency,</a:t>
            </a:r>
            <a:r>
              <a:rPr sz="2200" spc="13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200" spc="-15" dirty="0">
                <a:solidFill>
                  <a:srgbClr val="006FC0"/>
                </a:solidFill>
                <a:latin typeface="Times New Roman"/>
                <a:cs typeface="Times New Roman"/>
              </a:rPr>
              <a:t>objectivity,</a:t>
            </a:r>
            <a:r>
              <a:rPr sz="2200" spc="14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FC0"/>
                </a:solidFill>
                <a:latin typeface="Times New Roman"/>
                <a:cs typeface="Times New Roman"/>
              </a:rPr>
              <a:t>and</a:t>
            </a:r>
            <a:r>
              <a:rPr sz="2200" spc="14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FC0"/>
                </a:solidFill>
                <a:latin typeface="Times New Roman"/>
                <a:cs typeface="Times New Roman"/>
              </a:rPr>
              <a:t>purpose.</a:t>
            </a:r>
            <a:r>
              <a:rPr sz="2200" spc="14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It</a:t>
            </a:r>
            <a:r>
              <a:rPr sz="2200" spc="14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is</a:t>
            </a:r>
            <a:endParaRPr sz="2200">
              <a:latin typeface="Times New Roman"/>
              <a:cs typeface="Times New Roman"/>
            </a:endParaRPr>
          </a:p>
          <a:p>
            <a:pPr marL="12700">
              <a:lnSpc>
                <a:spcPts val="2245"/>
              </a:lnSpc>
            </a:pPr>
            <a:r>
              <a:rPr sz="2200" spc="-5" dirty="0">
                <a:solidFill>
                  <a:srgbClr val="006FC0"/>
                </a:solidFill>
                <a:latin typeface="Times New Roman"/>
                <a:cs typeface="Times New Roman"/>
              </a:rPr>
              <a:t>important</a:t>
            </a:r>
            <a:r>
              <a:rPr sz="2200" spc="2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FC0"/>
                </a:solidFill>
                <a:latin typeface="Times New Roman"/>
                <a:cs typeface="Times New Roman"/>
              </a:rPr>
              <a:t>to</a:t>
            </a:r>
            <a:r>
              <a:rPr sz="2200" spc="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FC0"/>
                </a:solidFill>
                <a:latin typeface="Times New Roman"/>
                <a:cs typeface="Times New Roman"/>
              </a:rPr>
              <a:t>ensure</a:t>
            </a:r>
            <a:r>
              <a:rPr sz="2200" spc="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FC0"/>
                </a:solidFill>
                <a:latin typeface="Times New Roman"/>
                <a:cs typeface="Times New Roman"/>
              </a:rPr>
              <a:t>that</a:t>
            </a:r>
            <a:r>
              <a:rPr sz="2200" spc="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FC0"/>
                </a:solidFill>
                <a:latin typeface="Times New Roman"/>
                <a:cs typeface="Times New Roman"/>
              </a:rPr>
              <a:t>the</a:t>
            </a:r>
            <a:r>
              <a:rPr sz="2200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FC0"/>
                </a:solidFill>
                <a:latin typeface="Times New Roman"/>
                <a:cs typeface="Times New Roman"/>
              </a:rPr>
              <a:t>search</a:t>
            </a:r>
            <a:r>
              <a:rPr sz="2200" spc="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FC0"/>
                </a:solidFill>
                <a:latin typeface="Times New Roman"/>
                <a:cs typeface="Times New Roman"/>
              </a:rPr>
              <a:t>question</a:t>
            </a:r>
            <a:r>
              <a:rPr sz="2200" spc="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FC0"/>
                </a:solidFill>
                <a:latin typeface="Times New Roman"/>
                <a:cs typeface="Times New Roman"/>
              </a:rPr>
              <a:t>is neither</a:t>
            </a:r>
            <a:r>
              <a:rPr sz="2200" spc="2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FC0"/>
                </a:solidFill>
                <a:latin typeface="Times New Roman"/>
                <a:cs typeface="Times New Roman"/>
              </a:rPr>
              <a:t>too</a:t>
            </a:r>
            <a:r>
              <a:rPr sz="2200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FC0"/>
                </a:solidFill>
                <a:latin typeface="Times New Roman"/>
                <a:cs typeface="Times New Roman"/>
              </a:rPr>
              <a:t>narrow</a:t>
            </a:r>
            <a:r>
              <a:rPr sz="2200" spc="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FC0"/>
                </a:solidFill>
                <a:latin typeface="Times New Roman"/>
                <a:cs typeface="Times New Roman"/>
              </a:rPr>
              <a:t>nor</a:t>
            </a:r>
            <a:r>
              <a:rPr sz="2200" spc="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FC0"/>
                </a:solidFill>
                <a:latin typeface="Times New Roman"/>
                <a:cs typeface="Times New Roman"/>
              </a:rPr>
              <a:t>too</a:t>
            </a:r>
            <a:r>
              <a:rPr sz="2200" spc="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006FC0"/>
                </a:solidFill>
                <a:latin typeface="Times New Roman"/>
                <a:cs typeface="Times New Roman"/>
              </a:rPr>
              <a:t>broad</a:t>
            </a:r>
            <a:r>
              <a:rPr sz="2200" dirty="0">
                <a:latin typeface="Times New Roman"/>
                <a:cs typeface="Times New Roman"/>
              </a:rPr>
              <a:t>.</a:t>
            </a:r>
            <a:endParaRPr sz="22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8557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8307" y="1322832"/>
            <a:ext cx="4913376" cy="459790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70576" y="1322832"/>
            <a:ext cx="6263639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182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40024" y="1630680"/>
            <a:ext cx="5199887" cy="400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88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65960" y="1027175"/>
            <a:ext cx="7755636" cy="536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36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4800" y="1186619"/>
            <a:ext cx="11551920" cy="5341462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296545" algn="just">
              <a:lnSpc>
                <a:spcPct val="100000"/>
              </a:lnSpc>
              <a:spcBef>
                <a:spcPts val="720"/>
              </a:spcBef>
            </a:pPr>
            <a:r>
              <a:rPr sz="2400" b="1" dirty="0">
                <a:solidFill>
                  <a:srgbClr val="006FC0"/>
                </a:solidFill>
                <a:latin typeface="Times New Roman"/>
                <a:cs typeface="Times New Roman"/>
              </a:rPr>
              <a:t>2.3 </a:t>
            </a:r>
            <a:r>
              <a:rPr sz="24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Bibliographic</a:t>
            </a:r>
            <a:r>
              <a:rPr sz="24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Databases</a:t>
            </a:r>
            <a:endParaRPr sz="2400" dirty="0">
              <a:latin typeface="Times New Roman"/>
              <a:cs typeface="Times New Roman"/>
            </a:endParaRPr>
          </a:p>
          <a:p>
            <a:pPr marL="240665" marR="5715" indent="-228600" algn="just">
              <a:lnSpc>
                <a:spcPts val="2590"/>
              </a:lnSpc>
              <a:spcBef>
                <a:spcPts val="945"/>
              </a:spcBef>
              <a:buFont typeface="Arial MT"/>
              <a:buChar char="•"/>
              <a:tabLst>
                <a:tab pos="241300" algn="l"/>
              </a:tabLst>
            </a:pPr>
            <a:r>
              <a:rPr sz="2400" spc="-5" dirty="0">
                <a:latin typeface="Times New Roman"/>
                <a:cs typeface="Times New Roman"/>
              </a:rPr>
              <a:t>“Bibliographic databases” </a:t>
            </a:r>
            <a:r>
              <a:rPr sz="2400" dirty="0">
                <a:latin typeface="Times New Roman"/>
                <a:cs typeface="Times New Roman"/>
              </a:rPr>
              <a:t>refer to </a:t>
            </a:r>
            <a:r>
              <a:rPr sz="2400" spc="-5" dirty="0">
                <a:latin typeface="Times New Roman"/>
                <a:cs typeface="Times New Roman"/>
              </a:rPr>
              <a:t>“abstracting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indexing services” </a:t>
            </a:r>
            <a:r>
              <a:rPr sz="2400" dirty="0">
                <a:latin typeface="Times New Roman"/>
                <a:cs typeface="Times New Roman"/>
              </a:rPr>
              <a:t>useful for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collecting citation-related information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possibly abstracts of research articles </a:t>
            </a:r>
            <a:r>
              <a:rPr sz="2400" dirty="0">
                <a:latin typeface="Times New Roman"/>
                <a:cs typeface="Times New Roman"/>
              </a:rPr>
              <a:t> from scholarly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literature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making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them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available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through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search.</a:t>
            </a:r>
          </a:p>
          <a:p>
            <a:pPr>
              <a:lnSpc>
                <a:spcPct val="100000"/>
              </a:lnSpc>
              <a:buFont typeface="Arial MT"/>
              <a:buChar char="•"/>
            </a:pPr>
            <a:endParaRPr sz="2600" dirty="0">
              <a:latin typeface="Times New Roman"/>
              <a:cs typeface="Times New Roman"/>
            </a:endParaRPr>
          </a:p>
          <a:p>
            <a:pPr marL="240665" marR="5715" indent="-228600" algn="just">
              <a:lnSpc>
                <a:spcPts val="2590"/>
              </a:lnSpc>
              <a:spcBef>
                <a:spcPts val="1610"/>
              </a:spcBef>
              <a:buFont typeface="Arial MT"/>
              <a:buChar char="•"/>
              <a:tabLst>
                <a:tab pos="241300" algn="l"/>
              </a:tabLst>
            </a:pPr>
            <a:r>
              <a:rPr sz="2400" spc="-5" dirty="0">
                <a:latin typeface="Times New Roman"/>
                <a:cs typeface="Times New Roman"/>
              </a:rPr>
              <a:t>A </a:t>
            </a:r>
            <a:r>
              <a:rPr sz="2400" dirty="0">
                <a:latin typeface="Times New Roman"/>
                <a:cs typeface="Times New Roman"/>
              </a:rPr>
              <a:t>researcher should be able to </a:t>
            </a:r>
            <a:r>
              <a:rPr sz="2400" spc="-5" dirty="0">
                <a:latin typeface="Times New Roman"/>
                <a:cs typeface="Times New Roman"/>
              </a:rPr>
              <a:t>quickly </a:t>
            </a:r>
            <a:r>
              <a:rPr sz="2400" dirty="0">
                <a:latin typeface="Times New Roman"/>
                <a:cs typeface="Times New Roman"/>
              </a:rPr>
              <a:t>identify </a:t>
            </a:r>
            <a:r>
              <a:rPr sz="2400" spc="-5" dirty="0">
                <a:latin typeface="Times New Roman"/>
                <a:cs typeface="Times New Roman"/>
              </a:rPr>
              <a:t>the databases </a:t>
            </a:r>
            <a:r>
              <a:rPr sz="2400" dirty="0">
                <a:latin typeface="Times New Roman"/>
                <a:cs typeface="Times New Roman"/>
              </a:rPr>
              <a:t>that are of use in 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dirty="0">
                <a:latin typeface="Times New Roman"/>
                <a:cs typeface="Times New Roman"/>
              </a:rPr>
              <a:t> idea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or</a:t>
            </a:r>
            <a:r>
              <a:rPr sz="2400" dirty="0">
                <a:latin typeface="Times New Roman"/>
                <a:cs typeface="Times New Roman"/>
              </a:rPr>
              <a:t> problem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one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wishes to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explore.</a:t>
            </a:r>
          </a:p>
          <a:p>
            <a:pPr marL="241300" indent="-228600" algn="just">
              <a:lnSpc>
                <a:spcPct val="100000"/>
              </a:lnSpc>
              <a:buFont typeface="Arial MT"/>
              <a:buChar char="•"/>
              <a:tabLst>
                <a:tab pos="241300" algn="l"/>
              </a:tabLst>
            </a:pPr>
            <a:r>
              <a:rPr sz="2400" b="1" i="1" spc="-65" dirty="0" smtClean="0">
                <a:latin typeface="Times New Roman"/>
                <a:cs typeface="Times New Roman"/>
              </a:rPr>
              <a:t>Web</a:t>
            </a:r>
            <a:r>
              <a:rPr sz="2400" b="1" i="1" spc="-15" dirty="0" smtClean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of</a:t>
            </a:r>
            <a:r>
              <a:rPr sz="2400" b="1" i="1" spc="-25" dirty="0">
                <a:latin typeface="Times New Roman"/>
                <a:cs typeface="Times New Roman"/>
              </a:rPr>
              <a:t> </a:t>
            </a:r>
            <a:r>
              <a:rPr sz="2400" b="1" i="1" spc="-5" dirty="0">
                <a:latin typeface="Times New Roman"/>
                <a:cs typeface="Times New Roman"/>
              </a:rPr>
              <a:t>Science</a:t>
            </a:r>
            <a:endParaRPr sz="2400" dirty="0">
              <a:latin typeface="Times New Roman"/>
              <a:cs typeface="Times New Roman"/>
            </a:endParaRPr>
          </a:p>
          <a:p>
            <a:pPr marL="12700" marR="5080" algn="just">
              <a:lnSpc>
                <a:spcPct val="90000"/>
              </a:lnSpc>
              <a:spcBef>
                <a:spcPts val="1010"/>
              </a:spcBef>
            </a:pPr>
            <a:r>
              <a:rPr sz="2400" spc="-75" dirty="0">
                <a:latin typeface="Times New Roman"/>
                <a:cs typeface="Times New Roman"/>
              </a:rPr>
              <a:t>Web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of </a:t>
            </a:r>
            <a:r>
              <a:rPr sz="2400" dirty="0">
                <a:latin typeface="Times New Roman"/>
                <a:cs typeface="Times New Roman"/>
              </a:rPr>
              <a:t>Science </a:t>
            </a:r>
            <a:r>
              <a:rPr sz="2400" spc="-5" dirty="0">
                <a:latin typeface="Times New Roman"/>
                <a:cs typeface="Times New Roman"/>
              </a:rPr>
              <a:t>(formerly known </a:t>
            </a:r>
            <a:r>
              <a:rPr sz="2400" dirty="0">
                <a:latin typeface="Times New Roman"/>
                <a:cs typeface="Times New Roman"/>
              </a:rPr>
              <a:t>as ISI </a:t>
            </a:r>
            <a:r>
              <a:rPr sz="2400" spc="-5" dirty="0">
                <a:latin typeface="Times New Roman"/>
                <a:cs typeface="Times New Roman"/>
              </a:rPr>
              <a:t>or </a:t>
            </a:r>
            <a:r>
              <a:rPr sz="2400" spc="-10" dirty="0">
                <a:latin typeface="Times New Roman"/>
                <a:cs typeface="Times New Roman"/>
              </a:rPr>
              <a:t>Thomson </a:t>
            </a:r>
            <a:r>
              <a:rPr sz="2400" spc="-5" dirty="0">
                <a:latin typeface="Times New Roman"/>
                <a:cs typeface="Times New Roman"/>
              </a:rPr>
              <a:t>Reuters) includes multiple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databases, </a:t>
            </a:r>
            <a:r>
              <a:rPr sz="2400" spc="-10" dirty="0">
                <a:latin typeface="Times New Roman"/>
                <a:cs typeface="Times New Roman"/>
              </a:rPr>
              <a:t>as </a:t>
            </a:r>
            <a:r>
              <a:rPr sz="2400" dirty="0">
                <a:latin typeface="Times New Roman"/>
                <a:cs typeface="Times New Roman"/>
              </a:rPr>
              <a:t>well </a:t>
            </a:r>
            <a:r>
              <a:rPr sz="2400" spc="-5" dirty="0">
                <a:latin typeface="Times New Roman"/>
                <a:cs typeface="Times New Roman"/>
              </a:rPr>
              <a:t>as specialized tools. </a:t>
            </a:r>
            <a:r>
              <a:rPr sz="2400" dirty="0">
                <a:latin typeface="Times New Roman"/>
                <a:cs typeface="Times New Roman"/>
              </a:rPr>
              <a:t>It is a </a:t>
            </a:r>
            <a:r>
              <a:rPr sz="2400" spc="-5" dirty="0">
                <a:latin typeface="Times New Roman"/>
                <a:cs typeface="Times New Roman"/>
              </a:rPr>
              <a:t>good </a:t>
            </a:r>
            <a:r>
              <a:rPr sz="2400" dirty="0">
                <a:latin typeface="Times New Roman"/>
                <a:cs typeface="Times New Roman"/>
              </a:rPr>
              <a:t>search </a:t>
            </a:r>
            <a:r>
              <a:rPr sz="2400" spc="-5" dirty="0">
                <a:latin typeface="Times New Roman"/>
                <a:cs typeface="Times New Roman"/>
              </a:rPr>
              <a:t>tool </a:t>
            </a:r>
            <a:r>
              <a:rPr sz="2400" dirty="0">
                <a:latin typeface="Times New Roman"/>
                <a:cs typeface="Times New Roman"/>
              </a:rPr>
              <a:t>for </a:t>
            </a:r>
            <a:r>
              <a:rPr sz="2400" spc="-5" dirty="0">
                <a:latin typeface="Times New Roman"/>
                <a:cs typeface="Times New Roman"/>
              </a:rPr>
              <a:t>scholarly materials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requiring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institutional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license</a:t>
            </a:r>
            <a:r>
              <a:rPr sz="2400" dirty="0">
                <a:latin typeface="Times New Roman"/>
                <a:cs typeface="Times New Roman"/>
              </a:rPr>
              <a:t> and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allows</a:t>
            </a:r>
            <a:r>
              <a:rPr sz="2400" dirty="0">
                <a:latin typeface="Times New Roman"/>
                <a:cs typeface="Times New Roman"/>
              </a:rPr>
              <a:t> the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researcher</a:t>
            </a:r>
            <a:r>
              <a:rPr sz="2400" dirty="0">
                <a:latin typeface="Times New Roman"/>
                <a:cs typeface="Times New Roman"/>
              </a:rPr>
              <a:t> to search</a:t>
            </a:r>
            <a:r>
              <a:rPr sz="2400" spc="60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 a</a:t>
            </a:r>
            <a:r>
              <a:rPr sz="2400" spc="6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particular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topic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interest, </a:t>
            </a:r>
            <a:r>
              <a:rPr sz="2400" dirty="0">
                <a:latin typeface="Times New Roman"/>
                <a:cs typeface="Times New Roman"/>
              </a:rPr>
              <a:t>which can </a:t>
            </a:r>
            <a:r>
              <a:rPr sz="2400" spc="-1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made </a:t>
            </a:r>
            <a:r>
              <a:rPr sz="2400" dirty="0">
                <a:latin typeface="Times New Roman"/>
                <a:cs typeface="Times New Roman"/>
              </a:rPr>
              <a:t>by </a:t>
            </a:r>
            <a:r>
              <a:rPr sz="2400" spc="-5" dirty="0">
                <a:latin typeface="Times New Roman"/>
                <a:cs typeface="Times New Roman"/>
              </a:rPr>
              <a:t>selection </a:t>
            </a:r>
            <a:r>
              <a:rPr sz="2400" dirty="0">
                <a:latin typeface="Times New Roman"/>
                <a:cs typeface="Times New Roman"/>
              </a:rPr>
              <a:t>in </a:t>
            </a:r>
            <a:r>
              <a:rPr sz="2400" spc="-5" dirty="0">
                <a:latin typeface="Times New Roman"/>
                <a:cs typeface="Times New Roman"/>
              </a:rPr>
              <a:t>fields that </a:t>
            </a:r>
            <a:r>
              <a:rPr sz="2400" dirty="0">
                <a:latin typeface="Times New Roman"/>
                <a:cs typeface="Times New Roman"/>
              </a:rPr>
              <a:t>are </a:t>
            </a:r>
            <a:r>
              <a:rPr sz="2400" spc="-5" dirty="0">
                <a:latin typeface="Times New Roman"/>
                <a:cs typeface="Times New Roman"/>
              </a:rPr>
              <a:t>available </a:t>
            </a:r>
            <a:r>
              <a:rPr sz="2400" dirty="0">
                <a:latin typeface="Times New Roman"/>
                <a:cs typeface="Times New Roman"/>
              </a:rPr>
              <a:t>in drop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down </a:t>
            </a:r>
            <a:r>
              <a:rPr sz="2400" spc="-5" dirty="0">
                <a:latin typeface="Times New Roman"/>
                <a:cs typeface="Times New Roman"/>
              </a:rPr>
              <a:t>menu </a:t>
            </a:r>
            <a:r>
              <a:rPr sz="2400" dirty="0">
                <a:latin typeface="Times New Roman"/>
                <a:cs typeface="Times New Roman"/>
              </a:rPr>
              <a:t>such </a:t>
            </a:r>
            <a:r>
              <a:rPr sz="2400" spc="-5" dirty="0">
                <a:latin typeface="Times New Roman"/>
                <a:cs typeface="Times New Roman"/>
              </a:rPr>
              <a:t>as title, </a:t>
            </a:r>
            <a:r>
              <a:rPr sz="2400" dirty="0">
                <a:latin typeface="Times New Roman"/>
                <a:cs typeface="Times New Roman"/>
              </a:rPr>
              <a:t>topic, </a:t>
            </a:r>
            <a:r>
              <a:rPr sz="2400" spc="-20" dirty="0">
                <a:latin typeface="Times New Roman"/>
                <a:cs typeface="Times New Roman"/>
              </a:rPr>
              <a:t>author, </a:t>
            </a:r>
            <a:r>
              <a:rPr sz="2400" dirty="0">
                <a:latin typeface="Times New Roman"/>
                <a:cs typeface="Times New Roman"/>
              </a:rPr>
              <a:t>address, </a:t>
            </a:r>
            <a:r>
              <a:rPr sz="2400" spc="-5" dirty="0">
                <a:latin typeface="Times New Roman"/>
                <a:cs typeface="Times New Roman"/>
              </a:rPr>
              <a:t>etc.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tool </a:t>
            </a:r>
            <a:r>
              <a:rPr sz="2400" dirty="0">
                <a:latin typeface="Times New Roman"/>
                <a:cs typeface="Times New Roman"/>
              </a:rPr>
              <a:t>also </a:t>
            </a:r>
            <a:r>
              <a:rPr sz="2400" spc="-5" dirty="0">
                <a:latin typeface="Times New Roman"/>
                <a:cs typeface="Times New Roman"/>
              </a:rPr>
              <a:t>allows sorting </a:t>
            </a:r>
            <a:r>
              <a:rPr sz="2400" dirty="0">
                <a:latin typeface="Times New Roman"/>
                <a:cs typeface="Times New Roman"/>
              </a:rPr>
              <a:t>by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number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of</a:t>
            </a:r>
            <a:r>
              <a:rPr sz="2400" dirty="0">
                <a:latin typeface="Times New Roman"/>
                <a:cs typeface="Times New Roman"/>
              </a:rPr>
              <a:t> citations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(highest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lowest),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publication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date.</a:t>
            </a:r>
          </a:p>
        </p:txBody>
      </p:sp>
    </p:spTree>
    <p:extLst>
      <p:ext uri="{BB962C8B-B14F-4D97-AF65-F5344CB8AC3E}">
        <p14:creationId xmlns:p14="http://schemas.microsoft.com/office/powerpoint/2010/main" val="408032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11782"/>
            <a:ext cx="10360025" cy="269621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38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5" dirty="0">
                <a:latin typeface="Times New Roman"/>
                <a:cs typeface="Times New Roman"/>
              </a:rPr>
              <a:t>A structured</a:t>
            </a:r>
            <a:r>
              <a:rPr sz="2400" dirty="0">
                <a:latin typeface="Times New Roman"/>
                <a:cs typeface="Times New Roman"/>
              </a:rPr>
              <a:t> search </a:t>
            </a:r>
            <a:r>
              <a:rPr sz="2400" spc="-5" dirty="0">
                <a:latin typeface="Times New Roman"/>
                <a:cs typeface="Times New Roman"/>
              </a:rPr>
              <a:t>like </a:t>
            </a:r>
            <a:r>
              <a:rPr sz="2400" dirty="0">
                <a:latin typeface="Times New Roman"/>
                <a:cs typeface="Times New Roman"/>
              </a:rPr>
              <a:t>this </a:t>
            </a:r>
            <a:r>
              <a:rPr sz="2400" spc="-5" dirty="0">
                <a:latin typeface="Times New Roman"/>
                <a:cs typeface="Times New Roman"/>
              </a:rPr>
              <a:t>that enables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narrowing</a:t>
            </a:r>
            <a:r>
              <a:rPr sz="2400" dirty="0">
                <a:latin typeface="Times New Roman"/>
                <a:cs typeface="Times New Roman"/>
              </a:rPr>
              <a:t> and </a:t>
            </a:r>
            <a:r>
              <a:rPr sz="2400" spc="-5" dirty="0">
                <a:latin typeface="Times New Roman"/>
                <a:cs typeface="Times New Roman"/>
              </a:rPr>
              <a:t>refining</a:t>
            </a:r>
            <a:r>
              <a:rPr sz="2400" dirty="0">
                <a:latin typeface="Times New Roman"/>
                <a:cs typeface="Times New Roman"/>
              </a:rPr>
              <a:t> what one is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looking</a:t>
            </a:r>
            <a:r>
              <a:rPr sz="2400" dirty="0">
                <a:latin typeface="Times New Roman"/>
                <a:cs typeface="Times New Roman"/>
              </a:rPr>
              <a:t> for is </a:t>
            </a:r>
            <a:r>
              <a:rPr sz="2400" spc="-10" dirty="0">
                <a:latin typeface="Times New Roman"/>
                <a:cs typeface="Times New Roman"/>
              </a:rPr>
              <a:t>effective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 ensure </a:t>
            </a:r>
            <a:r>
              <a:rPr sz="2400" spc="-5" dirty="0">
                <a:latin typeface="Times New Roman"/>
                <a:cs typeface="Times New Roman"/>
              </a:rPr>
              <a:t>that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results </a:t>
            </a:r>
            <a:r>
              <a:rPr sz="2400" dirty="0">
                <a:latin typeface="Times New Roman"/>
                <a:cs typeface="Times New Roman"/>
              </a:rPr>
              <a:t>throw up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relevant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sources</a:t>
            </a:r>
            <a:r>
              <a:rPr sz="2400" spc="5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time </a:t>
            </a:r>
            <a:r>
              <a:rPr sz="2400" dirty="0">
                <a:latin typeface="Times New Roman"/>
                <a:cs typeface="Times New Roman"/>
              </a:rPr>
              <a:t>spent </a:t>
            </a:r>
            <a:r>
              <a:rPr sz="2400" spc="-5" dirty="0">
                <a:latin typeface="Times New Roman"/>
                <a:cs typeface="Times New Roman"/>
              </a:rPr>
              <a:t>in </a:t>
            </a:r>
            <a:r>
              <a:rPr sz="2400" dirty="0">
                <a:latin typeface="Times New Roman"/>
                <a:cs typeface="Times New Roman"/>
              </a:rPr>
              <a:t>studying </a:t>
            </a:r>
            <a:r>
              <a:rPr sz="2400" spc="-5" dirty="0">
                <a:latin typeface="Times New Roman"/>
                <a:cs typeface="Times New Roman"/>
              </a:rPr>
              <a:t>those </a:t>
            </a:r>
            <a:r>
              <a:rPr sz="2400" dirty="0">
                <a:latin typeface="Times New Roman"/>
                <a:cs typeface="Times New Roman"/>
              </a:rPr>
              <a:t>is </a:t>
            </a:r>
            <a:r>
              <a:rPr sz="2400" spc="-5" dirty="0">
                <a:latin typeface="Times New Roman"/>
                <a:cs typeface="Times New Roman"/>
              </a:rPr>
              <a:t>likely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bewell utilized. Based on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10" dirty="0">
                <a:latin typeface="Times New Roman"/>
                <a:cs typeface="Times New Roman"/>
              </a:rPr>
              <a:t>researcher’s 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need 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dirty="0">
                <a:latin typeface="Times New Roman"/>
                <a:cs typeface="Times New Roman"/>
              </a:rPr>
              <a:t>search </a:t>
            </a:r>
            <a:r>
              <a:rPr sz="2400" spc="-5" dirty="0">
                <a:latin typeface="Times New Roman"/>
                <a:cs typeface="Times New Roman"/>
              </a:rPr>
              <a:t>result can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broadened </a:t>
            </a:r>
            <a:r>
              <a:rPr sz="2400" dirty="0">
                <a:latin typeface="Times New Roman"/>
                <a:cs typeface="Times New Roman"/>
              </a:rPr>
              <a:t>or </a:t>
            </a:r>
            <a:r>
              <a:rPr sz="2400" spc="-5" dirty="0">
                <a:latin typeface="Times New Roman"/>
                <a:cs typeface="Times New Roman"/>
              </a:rPr>
              <a:t>narrowed </a:t>
            </a:r>
            <a:r>
              <a:rPr sz="2400" dirty="0">
                <a:latin typeface="Times New Roman"/>
                <a:cs typeface="Times New Roman"/>
              </a:rPr>
              <a:t>down using </a:t>
            </a:r>
            <a:r>
              <a:rPr sz="2400" spc="-5" dirty="0">
                <a:latin typeface="Times New Roman"/>
                <a:cs typeface="Times New Roman"/>
              </a:rPr>
              <a:t>the built-in </a:t>
            </a:r>
            <a:r>
              <a:rPr sz="2400" dirty="0">
                <a:latin typeface="Times New Roman"/>
                <a:cs typeface="Times New Roman"/>
              </a:rPr>
              <a:t>fields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provided </a:t>
            </a:r>
            <a:r>
              <a:rPr sz="2400" dirty="0">
                <a:latin typeface="Times New Roman"/>
                <a:cs typeface="Times New Roman"/>
              </a:rPr>
              <a:t>in </a:t>
            </a:r>
            <a:r>
              <a:rPr sz="2400" spc="-5" dirty="0">
                <a:latin typeface="Times New Roman"/>
                <a:cs typeface="Times New Roman"/>
              </a:rPr>
              <a:t>this website. 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When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clicked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on any 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of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search results, this website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provides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title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of the 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paper,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authors,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the type of journal,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volume,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issue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number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 and year of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publication, abstract, keywords,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etc.,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so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that the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researcher 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has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enough </a:t>
            </a:r>
            <a:r>
              <a:rPr sz="24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information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to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decide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if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it</a:t>
            </a:r>
            <a:r>
              <a:rPr sz="24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is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worthwhile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 to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acquire</a:t>
            </a:r>
            <a:r>
              <a:rPr sz="24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full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version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of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 the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FF0000"/>
                </a:solidFill>
                <a:latin typeface="Times New Roman"/>
                <a:cs typeface="Times New Roman"/>
              </a:rPr>
              <a:t>paper.</a:t>
            </a:r>
            <a:endParaRPr sz="24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5839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721866"/>
            <a:ext cx="10360660" cy="3293745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805"/>
              </a:spcBef>
            </a:pPr>
            <a:r>
              <a:rPr sz="2400" b="1" i="1" spc="-5" dirty="0">
                <a:solidFill>
                  <a:srgbClr val="006FC0"/>
                </a:solidFill>
                <a:latin typeface="Times New Roman"/>
                <a:cs typeface="Times New Roman"/>
              </a:rPr>
              <a:t>Google and</a:t>
            </a:r>
            <a:r>
              <a:rPr sz="2400" b="1" i="1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b="1" i="1" spc="-5" dirty="0">
                <a:solidFill>
                  <a:srgbClr val="006FC0"/>
                </a:solidFill>
                <a:latin typeface="Times New Roman"/>
                <a:cs typeface="Times New Roman"/>
              </a:rPr>
              <a:t>Google </a:t>
            </a:r>
            <a:r>
              <a:rPr sz="2400" b="1" i="1" dirty="0">
                <a:solidFill>
                  <a:srgbClr val="006FC0"/>
                </a:solidFill>
                <a:latin typeface="Times New Roman"/>
                <a:cs typeface="Times New Roman"/>
              </a:rPr>
              <a:t>Scholar</a:t>
            </a:r>
            <a:endParaRPr sz="24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ct val="90100"/>
              </a:lnSpc>
              <a:spcBef>
                <a:spcPts val="994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dirty="0">
                <a:latin typeface="Times New Roman"/>
                <a:cs typeface="Times New Roman"/>
              </a:rPr>
              <a:t>Google is a </a:t>
            </a:r>
            <a:r>
              <a:rPr sz="2400" spc="-5" dirty="0">
                <a:latin typeface="Times New Roman"/>
                <a:cs typeface="Times New Roman"/>
              </a:rPr>
              <a:t>great place to start </a:t>
            </a:r>
            <a:r>
              <a:rPr sz="2400" spc="-30" dirty="0">
                <a:latin typeface="Times New Roman"/>
                <a:cs typeface="Times New Roman"/>
              </a:rPr>
              <a:t>one’s </a:t>
            </a:r>
            <a:r>
              <a:rPr sz="2400" dirty="0">
                <a:latin typeface="Times New Roman"/>
                <a:cs typeface="Times New Roman"/>
              </a:rPr>
              <a:t>search </a:t>
            </a:r>
            <a:r>
              <a:rPr sz="2400" spc="-5" dirty="0">
                <a:latin typeface="Times New Roman"/>
                <a:cs typeface="Times New Roman"/>
              </a:rPr>
              <a:t>when </a:t>
            </a:r>
            <a:r>
              <a:rPr sz="2400" dirty="0">
                <a:latin typeface="Times New Roman"/>
                <a:cs typeface="Times New Roman"/>
              </a:rPr>
              <a:t>one is starting </a:t>
            </a:r>
            <a:r>
              <a:rPr sz="2400" spc="-5" dirty="0">
                <a:latin typeface="Times New Roman"/>
                <a:cs typeface="Times New Roman"/>
              </a:rPr>
              <a:t>out </a:t>
            </a:r>
            <a:r>
              <a:rPr sz="2400" dirty="0">
                <a:latin typeface="Times New Roman"/>
                <a:cs typeface="Times New Roman"/>
              </a:rPr>
              <a:t>on a topic. </a:t>
            </a:r>
            <a:r>
              <a:rPr sz="2400" spc="-10" dirty="0">
                <a:latin typeface="Times New Roman"/>
                <a:cs typeface="Times New Roman"/>
              </a:rPr>
              <a:t>It 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can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be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helpful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finding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freely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available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information,</a:t>
            </a:r>
            <a:r>
              <a:rPr sz="2400" dirty="0">
                <a:latin typeface="Times New Roman"/>
                <a:cs typeface="Times New Roman"/>
              </a:rPr>
              <a:t> such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reports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from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governments, organizations,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companies,</a:t>
            </a:r>
            <a:r>
              <a:rPr sz="2400" dirty="0">
                <a:latin typeface="Times New Roman"/>
                <a:cs typeface="Times New Roman"/>
              </a:rPr>
              <a:t> and</a:t>
            </a:r>
            <a:r>
              <a:rPr sz="2400" spc="-5" dirty="0">
                <a:latin typeface="Times New Roman"/>
                <a:cs typeface="Times New Roman"/>
              </a:rPr>
              <a:t> so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on.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However,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there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are limitations: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Font typeface="Arial MT"/>
              <a:buChar char="•"/>
            </a:pPr>
            <a:endParaRPr sz="2600">
              <a:latin typeface="Times New Roman"/>
              <a:cs typeface="Times New Roman"/>
            </a:endParaRPr>
          </a:p>
          <a:p>
            <a:pPr marL="241300" marR="6985" indent="-229235" algn="just">
              <a:lnSpc>
                <a:spcPts val="2590"/>
              </a:lnSpc>
              <a:spcBef>
                <a:spcPts val="164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dirty="0">
                <a:latin typeface="Times New Roman"/>
                <a:cs typeface="Times New Roman"/>
              </a:rPr>
              <a:t>(i) </a:t>
            </a:r>
            <a:r>
              <a:rPr sz="2400" spc="-40" dirty="0">
                <a:latin typeface="Times New Roman"/>
                <a:cs typeface="Times New Roman"/>
              </a:rPr>
              <a:t>It’s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“black </a:t>
            </a:r>
            <a:r>
              <a:rPr sz="2400" dirty="0">
                <a:latin typeface="Times New Roman"/>
                <a:cs typeface="Times New Roman"/>
              </a:rPr>
              <a:t>box” of </a:t>
            </a:r>
            <a:r>
              <a:rPr sz="2400" spc="-5" dirty="0">
                <a:latin typeface="Times New Roman"/>
                <a:cs typeface="Times New Roman"/>
              </a:rPr>
              <a:t>information. </a:t>
            </a:r>
            <a:r>
              <a:rPr sz="2400" dirty="0">
                <a:latin typeface="Times New Roman"/>
                <a:cs typeface="Times New Roman"/>
              </a:rPr>
              <a:t>It </a:t>
            </a:r>
            <a:r>
              <a:rPr sz="2400" spc="-5" dirty="0">
                <a:latin typeface="Times New Roman"/>
                <a:cs typeface="Times New Roman"/>
              </a:rPr>
              <a:t>searches everything </a:t>
            </a:r>
            <a:r>
              <a:rPr sz="2400" dirty="0">
                <a:latin typeface="Times New Roman"/>
                <a:cs typeface="Times New Roman"/>
              </a:rPr>
              <a:t>on the </a:t>
            </a:r>
            <a:r>
              <a:rPr sz="2400" spc="-5" dirty="0">
                <a:latin typeface="Times New Roman"/>
                <a:cs typeface="Times New Roman"/>
              </a:rPr>
              <a:t>Internet, </a:t>
            </a:r>
            <a:r>
              <a:rPr sz="2400" dirty="0">
                <a:latin typeface="Times New Roman"/>
                <a:cs typeface="Times New Roman"/>
              </a:rPr>
              <a:t>with no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quality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control—one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does </a:t>
            </a:r>
            <a:r>
              <a:rPr sz="2400" spc="-5" dirty="0">
                <a:latin typeface="Times New Roman"/>
                <a:cs typeface="Times New Roman"/>
              </a:rPr>
              <a:t>not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know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where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results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are</a:t>
            </a:r>
            <a:r>
              <a:rPr sz="2400" spc="-5" dirty="0">
                <a:latin typeface="Times New Roman"/>
                <a:cs typeface="Times New Roman"/>
              </a:rPr>
              <a:t> coming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from.</a:t>
            </a:r>
            <a:endParaRPr sz="2400">
              <a:latin typeface="Times New Roman"/>
              <a:cs typeface="Times New Roman"/>
            </a:endParaRPr>
          </a:p>
          <a:p>
            <a:pPr marL="241300" indent="-229235">
              <a:lnSpc>
                <a:spcPct val="100000"/>
              </a:lnSpc>
              <a:spcBef>
                <a:spcPts val="67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dirty="0">
                <a:latin typeface="Times New Roman"/>
                <a:cs typeface="Times New Roman"/>
              </a:rPr>
              <a:t>(ii)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There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are </a:t>
            </a:r>
            <a:r>
              <a:rPr sz="2400" spc="-5" dirty="0">
                <a:latin typeface="Times New Roman"/>
                <a:cs typeface="Times New Roman"/>
              </a:rPr>
              <a:t>limited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search</a:t>
            </a:r>
            <a:r>
              <a:rPr sz="2400" spc="-5" dirty="0">
                <a:latin typeface="Times New Roman"/>
                <a:cs typeface="Times New Roman"/>
              </a:rPr>
              <a:t> functionality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refinement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options.</a:t>
            </a:r>
            <a:endParaRPr sz="24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580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30451" y="1676400"/>
            <a:ext cx="9596628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80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5027" y="1142999"/>
            <a:ext cx="10687812" cy="535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5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5216" y="1229865"/>
            <a:ext cx="9916668" cy="555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19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718586"/>
            <a:ext cx="10358755" cy="322326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70"/>
              </a:spcBef>
            </a:pP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Google</a:t>
            </a: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Scholar limitations:</a:t>
            </a:r>
            <a:endParaRPr sz="2800">
              <a:latin typeface="Times New Roman"/>
              <a:cs typeface="Times New Roman"/>
            </a:endParaRPr>
          </a:p>
          <a:p>
            <a:pPr marL="12700" marR="5080" algn="just">
              <a:lnSpc>
                <a:spcPct val="90000"/>
              </a:lnSpc>
              <a:spcBef>
                <a:spcPts val="1005"/>
              </a:spcBef>
              <a:buAutoNum type="arabicPeriod"/>
              <a:tabLst>
                <a:tab pos="417195" algn="l"/>
              </a:tabLst>
            </a:pPr>
            <a:r>
              <a:rPr sz="2800" spc="-5" dirty="0">
                <a:latin typeface="Times New Roman"/>
                <a:cs typeface="Times New Roman"/>
              </a:rPr>
              <a:t>Some </a:t>
            </a:r>
            <a:r>
              <a:rPr sz="2800" spc="5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the </a:t>
            </a:r>
            <a:r>
              <a:rPr sz="2800" dirty="0">
                <a:latin typeface="Times New Roman"/>
                <a:cs typeface="Times New Roman"/>
              </a:rPr>
              <a:t>results </a:t>
            </a:r>
            <a:r>
              <a:rPr sz="2800" spc="-5" dirty="0">
                <a:latin typeface="Times New Roman"/>
                <a:cs typeface="Times New Roman"/>
              </a:rPr>
              <a:t>are not actually </a:t>
            </a:r>
            <a:r>
              <a:rPr sz="2800" spc="-20" dirty="0">
                <a:latin typeface="Times New Roman"/>
                <a:cs typeface="Times New Roman"/>
              </a:rPr>
              <a:t>scholarly. </a:t>
            </a:r>
            <a:r>
              <a:rPr sz="2800" dirty="0">
                <a:latin typeface="Times New Roman"/>
                <a:cs typeface="Times New Roman"/>
              </a:rPr>
              <a:t>An </a:t>
            </a:r>
            <a:r>
              <a:rPr sz="2800" spc="-5" dirty="0">
                <a:latin typeface="Times New Roman"/>
                <a:cs typeface="Times New Roman"/>
              </a:rPr>
              <a:t>article </a:t>
            </a:r>
            <a:r>
              <a:rPr sz="2800" spc="-10" dirty="0">
                <a:latin typeface="Times New Roman"/>
                <a:cs typeface="Times New Roman"/>
              </a:rPr>
              <a:t>may </a:t>
            </a:r>
            <a:r>
              <a:rPr sz="2800" dirty="0">
                <a:latin typeface="Times New Roman"/>
                <a:cs typeface="Times New Roman"/>
              </a:rPr>
              <a:t>look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scholarly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at</a:t>
            </a:r>
            <a:r>
              <a:rPr sz="2800" spc="-5" dirty="0">
                <a:latin typeface="Times New Roman"/>
                <a:cs typeface="Times New Roman"/>
              </a:rPr>
              <a:t> first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glance,</a:t>
            </a:r>
            <a:r>
              <a:rPr sz="2800" dirty="0">
                <a:latin typeface="Times New Roman"/>
                <a:cs typeface="Times New Roman"/>
              </a:rPr>
              <a:t> but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is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not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dirty="0">
                <a:latin typeface="Times New Roman"/>
                <a:cs typeface="Times New Roman"/>
              </a:rPr>
              <a:t> good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source</a:t>
            </a:r>
            <a:r>
              <a:rPr sz="2800" dirty="0">
                <a:latin typeface="Times New Roman"/>
                <a:cs typeface="Times New Roman"/>
              </a:rPr>
              <a:t> upon</a:t>
            </a:r>
            <a:r>
              <a:rPr sz="2800" spc="7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further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inspection.</a:t>
            </a:r>
            <a:endParaRPr sz="2800">
              <a:latin typeface="Times New Roman"/>
              <a:cs typeface="Times New Roman"/>
            </a:endParaRPr>
          </a:p>
          <a:p>
            <a:pPr marL="12700" marR="5080" algn="just">
              <a:lnSpc>
                <a:spcPts val="3020"/>
              </a:lnSpc>
              <a:spcBef>
                <a:spcPts val="1045"/>
              </a:spcBef>
              <a:buAutoNum type="arabicPeriod"/>
              <a:tabLst>
                <a:tab pos="405130" algn="l"/>
              </a:tabLst>
            </a:pPr>
            <a:r>
              <a:rPr sz="2800" spc="-5" dirty="0">
                <a:latin typeface="Times New Roman"/>
                <a:cs typeface="Times New Roman"/>
              </a:rPr>
              <a:t>It is not comprehensive. </a:t>
            </a:r>
            <a:r>
              <a:rPr sz="2800" spc="-10" dirty="0">
                <a:latin typeface="Times New Roman"/>
                <a:cs typeface="Times New Roman"/>
              </a:rPr>
              <a:t>Some </a:t>
            </a:r>
            <a:r>
              <a:rPr sz="2800" spc="-5" dirty="0">
                <a:latin typeface="Times New Roman"/>
                <a:cs typeface="Times New Roman"/>
              </a:rPr>
              <a:t>publishers </a:t>
            </a:r>
            <a:r>
              <a:rPr sz="2800" dirty="0">
                <a:latin typeface="Times New Roman"/>
                <a:cs typeface="Times New Roman"/>
              </a:rPr>
              <a:t>do </a:t>
            </a:r>
            <a:r>
              <a:rPr sz="2800" spc="-10" dirty="0">
                <a:latin typeface="Times New Roman"/>
                <a:cs typeface="Times New Roman"/>
              </a:rPr>
              <a:t>not make </a:t>
            </a:r>
            <a:r>
              <a:rPr sz="2800" spc="-5" dirty="0">
                <a:latin typeface="Times New Roman"/>
                <a:cs typeface="Times New Roman"/>
              </a:rPr>
              <a:t>their content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available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to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Google</a:t>
            </a:r>
            <a:r>
              <a:rPr sz="2800" spc="-20" dirty="0">
                <a:latin typeface="Times New Roman"/>
                <a:cs typeface="Times New Roman"/>
              </a:rPr>
              <a:t> Scholar.</a:t>
            </a:r>
            <a:endParaRPr sz="2800">
              <a:latin typeface="Times New Roman"/>
              <a:cs typeface="Times New Roman"/>
            </a:endParaRPr>
          </a:p>
          <a:p>
            <a:pPr marL="361950" indent="-349250" algn="just">
              <a:lnSpc>
                <a:spcPct val="100000"/>
              </a:lnSpc>
              <a:spcBef>
                <a:spcPts val="620"/>
              </a:spcBef>
              <a:buAutoNum type="arabicPeriod"/>
              <a:tabLst>
                <a:tab pos="361950" algn="l"/>
              </a:tabLst>
            </a:pPr>
            <a:r>
              <a:rPr sz="2800" spc="-5" dirty="0">
                <a:latin typeface="Times New Roman"/>
                <a:cs typeface="Times New Roman"/>
              </a:rPr>
              <a:t>There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is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limited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search</a:t>
            </a:r>
            <a:r>
              <a:rPr sz="2800" spc="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functionality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refinement</a:t>
            </a:r>
            <a:r>
              <a:rPr sz="2800" spc="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options.</a:t>
            </a:r>
            <a:endParaRPr sz="2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0279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68779" y="1325880"/>
            <a:ext cx="9348216" cy="5326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68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39520" y="1151127"/>
            <a:ext cx="10281285" cy="39147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535" marR="5117465" lvl="1" indent="-77470">
              <a:lnSpc>
                <a:spcPct val="112400"/>
              </a:lnSpc>
              <a:spcBef>
                <a:spcPts val="100"/>
              </a:spcBef>
              <a:buAutoNum type="arabicPeriod" startAt="4"/>
              <a:tabLst>
                <a:tab pos="469900" algn="l"/>
              </a:tabLst>
            </a:pP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Effective</a:t>
            </a:r>
            <a:r>
              <a:rPr sz="2400" b="1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Search:</a:t>
            </a:r>
            <a:r>
              <a:rPr sz="2400" b="1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2400" b="1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45" dirty="0">
                <a:solidFill>
                  <a:srgbClr val="FF0000"/>
                </a:solidFill>
                <a:latin typeface="Times New Roman"/>
                <a:cs typeface="Times New Roman"/>
              </a:rPr>
              <a:t>Way</a:t>
            </a:r>
            <a:r>
              <a:rPr sz="24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Forward </a:t>
            </a:r>
            <a:r>
              <a:rPr sz="2400" b="1" spc="-5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Searching</a:t>
            </a:r>
            <a:r>
              <a:rPr sz="2400" b="1" spc="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is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an </a:t>
            </a:r>
            <a:r>
              <a:rPr sz="2400" b="1" dirty="0">
                <a:latin typeface="Times New Roman"/>
                <a:cs typeface="Times New Roman"/>
              </a:rPr>
              <a:t>iterative</a:t>
            </a:r>
            <a:r>
              <a:rPr sz="2400" b="1" spc="-2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process:</a:t>
            </a:r>
            <a:endParaRPr sz="2400">
              <a:latin typeface="Times New Roman"/>
              <a:cs typeface="Times New Roman"/>
            </a:endParaRPr>
          </a:p>
          <a:p>
            <a:pPr marL="273050" lvl="2" indent="-184150">
              <a:lnSpc>
                <a:spcPct val="100000"/>
              </a:lnSpc>
              <a:spcBef>
                <a:spcPts val="705"/>
              </a:spcBef>
              <a:buChar char="•"/>
              <a:tabLst>
                <a:tab pos="273685" algn="l"/>
              </a:tabLst>
            </a:pPr>
            <a:r>
              <a:rPr sz="2400" spc="-5" dirty="0">
                <a:latin typeface="Times New Roman"/>
                <a:cs typeface="Times New Roman"/>
              </a:rPr>
              <a:t>Experiment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with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different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keywords and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operators;</a:t>
            </a:r>
            <a:endParaRPr sz="2400">
              <a:latin typeface="Times New Roman"/>
              <a:cs typeface="Times New Roman"/>
            </a:endParaRPr>
          </a:p>
          <a:p>
            <a:pPr marL="273050" lvl="2" indent="-184150">
              <a:lnSpc>
                <a:spcPct val="100000"/>
              </a:lnSpc>
              <a:spcBef>
                <a:spcPts val="725"/>
              </a:spcBef>
              <a:buChar char="•"/>
              <a:tabLst>
                <a:tab pos="273685" algn="l"/>
              </a:tabLst>
            </a:pPr>
            <a:r>
              <a:rPr sz="2400" dirty="0">
                <a:latin typeface="Times New Roman"/>
                <a:cs typeface="Times New Roman"/>
              </a:rPr>
              <a:t>Evaluate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assess</a:t>
            </a:r>
            <a:r>
              <a:rPr sz="2400" dirty="0">
                <a:latin typeface="Times New Roman"/>
                <a:cs typeface="Times New Roman"/>
              </a:rPr>
              <a:t> results,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use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filters;</a:t>
            </a:r>
            <a:endParaRPr sz="2400">
              <a:latin typeface="Times New Roman"/>
              <a:cs typeface="Times New Roman"/>
            </a:endParaRPr>
          </a:p>
          <a:p>
            <a:pPr marL="273050" lvl="2" indent="-184150">
              <a:lnSpc>
                <a:spcPct val="100000"/>
              </a:lnSpc>
              <a:spcBef>
                <a:spcPts val="705"/>
              </a:spcBef>
              <a:buChar char="•"/>
              <a:tabLst>
                <a:tab pos="273685" algn="l"/>
              </a:tabLst>
            </a:pPr>
            <a:r>
              <a:rPr sz="2400" dirty="0">
                <a:latin typeface="Times New Roman"/>
                <a:cs typeface="Times New Roman"/>
              </a:rPr>
              <a:t>Modify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search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needed;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endParaRPr sz="2400">
              <a:latin typeface="Times New Roman"/>
              <a:cs typeface="Times New Roman"/>
            </a:endParaRPr>
          </a:p>
          <a:p>
            <a:pPr marL="266700" lvl="2" indent="-177800">
              <a:lnSpc>
                <a:spcPct val="100000"/>
              </a:lnSpc>
              <a:spcBef>
                <a:spcPts val="710"/>
              </a:spcBef>
              <a:buChar char="•"/>
              <a:tabLst>
                <a:tab pos="267335" algn="l"/>
              </a:tabLst>
            </a:pPr>
            <a:r>
              <a:rPr sz="2400" spc="-5" dirty="0">
                <a:latin typeface="Times New Roman"/>
                <a:cs typeface="Times New Roman"/>
              </a:rPr>
              <a:t>When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relevant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articles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are</a:t>
            </a:r>
            <a:r>
              <a:rPr sz="2400" spc="-5" dirty="0">
                <a:latin typeface="Times New Roman"/>
                <a:cs typeface="Times New Roman"/>
              </a:rPr>
              <a:t> found, </a:t>
            </a:r>
            <a:r>
              <a:rPr sz="2400" dirty="0">
                <a:latin typeface="Times New Roman"/>
                <a:cs typeface="Times New Roman"/>
              </a:rPr>
              <a:t>look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their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citations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 references.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 marL="89535" marR="5080">
              <a:lnSpc>
                <a:spcPts val="2590"/>
              </a:lnSpc>
              <a:spcBef>
                <a:spcPts val="1650"/>
              </a:spcBef>
            </a:pPr>
            <a:r>
              <a:rPr sz="24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Literature</a:t>
            </a:r>
            <a:r>
              <a:rPr sz="2400" b="1" spc="36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survey</a:t>
            </a:r>
            <a:r>
              <a:rPr sz="2400" b="1" spc="37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6F2F9F"/>
                </a:solidFill>
                <a:latin typeface="Times New Roman"/>
                <a:cs typeface="Times New Roman"/>
              </a:rPr>
              <a:t>is</a:t>
            </a:r>
            <a:r>
              <a:rPr sz="2400" b="1" spc="38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6F2F9F"/>
                </a:solidFill>
                <a:latin typeface="Times New Roman"/>
                <a:cs typeface="Times New Roman"/>
              </a:rPr>
              <a:t>a</a:t>
            </a:r>
            <a:r>
              <a:rPr sz="2400" b="1" spc="37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continuous</a:t>
            </a:r>
            <a:r>
              <a:rPr sz="2400" b="1" spc="39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and</a:t>
            </a:r>
            <a:r>
              <a:rPr sz="2400" b="1" spc="37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cyclical</a:t>
            </a:r>
            <a:r>
              <a:rPr sz="2400" b="1" spc="38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process</a:t>
            </a:r>
            <a:r>
              <a:rPr sz="2400" b="1" spc="39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that</a:t>
            </a:r>
            <a:r>
              <a:rPr sz="2400" b="1" spc="38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6F2F9F"/>
                </a:solidFill>
                <a:latin typeface="Times New Roman"/>
                <a:cs typeface="Times New Roman"/>
              </a:rPr>
              <a:t>may</a:t>
            </a:r>
            <a:r>
              <a:rPr sz="2400" b="1" spc="37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6F2F9F"/>
                </a:solidFill>
                <a:latin typeface="Times New Roman"/>
                <a:cs typeface="Times New Roman"/>
              </a:rPr>
              <a:t>involve</a:t>
            </a:r>
            <a:r>
              <a:rPr sz="2400" b="1" spc="37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the </a:t>
            </a:r>
            <a:r>
              <a:rPr sz="2400" b="1" spc="-58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researcher</a:t>
            </a:r>
            <a:r>
              <a:rPr sz="2400" b="1" spc="-6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6F2F9F"/>
                </a:solidFill>
                <a:latin typeface="Times New Roman"/>
                <a:cs typeface="Times New Roman"/>
              </a:rPr>
              <a:t>going</a:t>
            </a:r>
            <a:r>
              <a:rPr sz="2400" b="1" spc="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back</a:t>
            </a:r>
            <a:r>
              <a:rPr sz="2400" b="1" spc="1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and</a:t>
            </a:r>
            <a:r>
              <a:rPr sz="2400" b="1" spc="1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forth</a:t>
            </a:r>
            <a:r>
              <a:rPr sz="24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6F2F9F"/>
                </a:solidFill>
                <a:latin typeface="Times New Roman"/>
                <a:cs typeface="Times New Roman"/>
              </a:rPr>
              <a:t>till</a:t>
            </a:r>
            <a:r>
              <a:rPr sz="2400" b="1" spc="-2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the</a:t>
            </a:r>
            <a:r>
              <a:rPr sz="2400" b="1" spc="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end</a:t>
            </a:r>
            <a:r>
              <a:rPr sz="2400" b="1" dirty="0">
                <a:solidFill>
                  <a:srgbClr val="6F2F9F"/>
                </a:solidFill>
                <a:latin typeface="Times New Roman"/>
                <a:cs typeface="Times New Roman"/>
              </a:rPr>
              <a:t> of </a:t>
            </a:r>
            <a:r>
              <a:rPr sz="24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the</a:t>
            </a:r>
            <a:r>
              <a:rPr sz="2400" b="1" spc="1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15" dirty="0">
                <a:solidFill>
                  <a:srgbClr val="6F2F9F"/>
                </a:solidFill>
                <a:latin typeface="Times New Roman"/>
                <a:cs typeface="Times New Roman"/>
              </a:rPr>
              <a:t>research</a:t>
            </a:r>
            <a:r>
              <a:rPr sz="24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 project.</a:t>
            </a:r>
            <a:endParaRPr sz="24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2128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04161"/>
            <a:ext cx="10360025" cy="403669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430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spc="-5" dirty="0">
                <a:latin typeface="Times New Roman"/>
                <a:cs typeface="Times New Roman"/>
              </a:rPr>
              <a:t>It is very important </a:t>
            </a:r>
            <a:r>
              <a:rPr sz="2800" spc="-10" dirty="0">
                <a:latin typeface="Times New Roman"/>
                <a:cs typeface="Times New Roman"/>
              </a:rPr>
              <a:t>to </a:t>
            </a:r>
            <a:r>
              <a:rPr sz="2800" b="1" dirty="0">
                <a:latin typeface="Times New Roman"/>
                <a:cs typeface="Times New Roman"/>
              </a:rPr>
              <a:t>not </a:t>
            </a:r>
            <a:r>
              <a:rPr sz="2800" b="1" spc="-5" dirty="0">
                <a:latin typeface="Times New Roman"/>
                <a:cs typeface="Times New Roman"/>
              </a:rPr>
              <a:t>lose </a:t>
            </a:r>
            <a:r>
              <a:rPr sz="2800" b="1" dirty="0">
                <a:latin typeface="Times New Roman"/>
                <a:cs typeface="Times New Roman"/>
              </a:rPr>
              <a:t>sight of </a:t>
            </a:r>
            <a:r>
              <a:rPr sz="2800" b="1" spc="-5" dirty="0">
                <a:latin typeface="Times New Roman"/>
                <a:cs typeface="Times New Roman"/>
              </a:rPr>
              <a:t>the </a:t>
            </a:r>
            <a:r>
              <a:rPr sz="2800" b="1" dirty="0">
                <a:latin typeface="Times New Roman"/>
                <a:cs typeface="Times New Roman"/>
              </a:rPr>
              <a:t>purpose of an </a:t>
            </a:r>
            <a:r>
              <a:rPr sz="2800" b="1" spc="-5" dirty="0">
                <a:latin typeface="Times New Roman"/>
                <a:cs typeface="Times New Roman"/>
              </a:rPr>
              <a:t>extensive </a:t>
            </a:r>
            <a:r>
              <a:rPr sz="2800" b="1" dirty="0">
                <a:latin typeface="Times New Roman"/>
                <a:cs typeface="Times New Roman"/>
              </a:rPr>
              <a:t> </a:t>
            </a:r>
            <a:r>
              <a:rPr sz="2800" b="1" spc="-10" dirty="0">
                <a:latin typeface="Times New Roman"/>
                <a:cs typeface="Times New Roman"/>
              </a:rPr>
              <a:t>search</a:t>
            </a:r>
            <a:r>
              <a:rPr sz="2800" b="1" spc="-5" dirty="0">
                <a:latin typeface="Times New Roman"/>
                <a:cs typeface="Times New Roman"/>
              </a:rPr>
              <a:t> or</a:t>
            </a:r>
            <a:r>
              <a:rPr sz="2800" b="1" dirty="0">
                <a:latin typeface="Times New Roman"/>
                <a:cs typeface="Times New Roman"/>
              </a:rPr>
              <a:t> </a:t>
            </a:r>
            <a:r>
              <a:rPr sz="2800" b="1" spc="-10" dirty="0">
                <a:latin typeface="Times New Roman"/>
                <a:cs typeface="Times New Roman"/>
              </a:rPr>
              <a:t>literature</a:t>
            </a:r>
            <a:r>
              <a:rPr sz="2800" b="1" spc="-5" dirty="0">
                <a:latin typeface="Times New Roman"/>
                <a:cs typeface="Times New Roman"/>
              </a:rPr>
              <a:t> survey</a:t>
            </a:r>
            <a:r>
              <a:rPr sz="2800" spc="-5" dirty="0">
                <a:latin typeface="Times New Roman"/>
                <a:cs typeface="Times New Roman"/>
              </a:rPr>
              <a:t>,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for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it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is</a:t>
            </a:r>
            <a:r>
              <a:rPr sz="2800" dirty="0">
                <a:latin typeface="Times New Roman"/>
                <a:cs typeface="Times New Roman"/>
              </a:rPr>
              <a:t> possible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to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spend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very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significant amount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35" dirty="0">
                <a:latin typeface="Times New Roman"/>
                <a:cs typeface="Times New Roman"/>
              </a:rPr>
              <a:t>one’s</a:t>
            </a:r>
            <a:r>
              <a:rPr sz="2800" spc="63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time </a:t>
            </a:r>
            <a:r>
              <a:rPr sz="2800" dirty="0">
                <a:latin typeface="Times New Roman"/>
                <a:cs typeface="Times New Roman"/>
              </a:rPr>
              <a:t>doing </a:t>
            </a:r>
            <a:r>
              <a:rPr sz="2800" spc="-5" dirty="0">
                <a:latin typeface="Times New Roman"/>
                <a:cs typeface="Times New Roman"/>
              </a:rPr>
              <a:t>so and actually falsely think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is</a:t>
            </a:r>
            <a:r>
              <a:rPr sz="2800" dirty="0">
                <a:latin typeface="Times New Roman"/>
                <a:cs typeface="Times New Roman"/>
              </a:rPr>
              <a:t> working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hard.</a:t>
            </a:r>
            <a:endParaRPr sz="28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ct val="90000"/>
              </a:lnSpc>
              <a:spcBef>
                <a:spcPts val="1010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b="1" spc="-5" dirty="0">
                <a:latin typeface="Times New Roman"/>
                <a:cs typeface="Times New Roman"/>
              </a:rPr>
              <a:t>It is </a:t>
            </a:r>
            <a:r>
              <a:rPr sz="2800" b="1" dirty="0">
                <a:latin typeface="Times New Roman"/>
                <a:cs typeface="Times New Roman"/>
              </a:rPr>
              <a:t>mandatory for </a:t>
            </a:r>
            <a:r>
              <a:rPr sz="2800" b="1" spc="-5" dirty="0">
                <a:latin typeface="Times New Roman"/>
                <a:cs typeface="Times New Roman"/>
              </a:rPr>
              <a:t>a Ph.D. </a:t>
            </a:r>
            <a:r>
              <a:rPr sz="2800" b="1" dirty="0">
                <a:latin typeface="Times New Roman"/>
                <a:cs typeface="Times New Roman"/>
              </a:rPr>
              <a:t>scholar </a:t>
            </a:r>
            <a:r>
              <a:rPr sz="2800" b="1" spc="-5" dirty="0">
                <a:latin typeface="Times New Roman"/>
                <a:cs typeface="Times New Roman"/>
              </a:rPr>
              <a:t>to write a </a:t>
            </a:r>
            <a:r>
              <a:rPr sz="2800" b="1" dirty="0">
                <a:latin typeface="Times New Roman"/>
                <a:cs typeface="Times New Roman"/>
              </a:rPr>
              <a:t>synopsis of </a:t>
            </a:r>
            <a:r>
              <a:rPr sz="2800" b="1" spc="-5" dirty="0">
                <a:latin typeface="Times New Roman"/>
                <a:cs typeface="Times New Roman"/>
              </a:rPr>
              <a:t>the </a:t>
            </a:r>
            <a:r>
              <a:rPr sz="2800" b="1" dirty="0">
                <a:latin typeface="Times New Roman"/>
                <a:cs typeface="Times New Roman"/>
              </a:rPr>
              <a:t>topic 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and </a:t>
            </a:r>
            <a:r>
              <a:rPr sz="2800" b="1" dirty="0">
                <a:latin typeface="Times New Roman"/>
                <a:cs typeface="Times New Roman"/>
              </a:rPr>
              <a:t>submit </a:t>
            </a:r>
            <a:r>
              <a:rPr sz="2800" b="1" spc="-5" dirty="0">
                <a:latin typeface="Times New Roman"/>
                <a:cs typeface="Times New Roman"/>
              </a:rPr>
              <a:t>it </a:t>
            </a:r>
            <a:r>
              <a:rPr sz="2800" b="1" dirty="0">
                <a:latin typeface="Times New Roman"/>
                <a:cs typeface="Times New Roman"/>
              </a:rPr>
              <a:t>to the </a:t>
            </a:r>
            <a:r>
              <a:rPr sz="2800" b="1" spc="-5" dirty="0">
                <a:latin typeface="Times New Roman"/>
                <a:cs typeface="Times New Roman"/>
              </a:rPr>
              <a:t>doctoral </a:t>
            </a:r>
            <a:r>
              <a:rPr sz="2800" b="1" dirty="0">
                <a:latin typeface="Times New Roman"/>
                <a:cs typeface="Times New Roman"/>
              </a:rPr>
              <a:t>committee </a:t>
            </a:r>
            <a:r>
              <a:rPr sz="2800" b="1" spc="-5" dirty="0">
                <a:latin typeface="Times New Roman"/>
                <a:cs typeface="Times New Roman"/>
              </a:rPr>
              <a:t>for approval</a:t>
            </a:r>
            <a:r>
              <a:rPr sz="2800" spc="-5" dirty="0">
                <a:latin typeface="Times New Roman"/>
                <a:cs typeface="Times New Roman"/>
              </a:rPr>
              <a:t>. </a:t>
            </a:r>
            <a:r>
              <a:rPr sz="2800" dirty="0">
                <a:latin typeface="Times New Roman"/>
                <a:cs typeface="Times New Roman"/>
              </a:rPr>
              <a:t>During </a:t>
            </a:r>
            <a:r>
              <a:rPr sz="2800" spc="-5" dirty="0">
                <a:latin typeface="Times New Roman"/>
                <a:cs typeface="Times New Roman"/>
              </a:rPr>
              <a:t>this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stage,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scholar needs to undertake </a:t>
            </a:r>
            <a:r>
              <a:rPr sz="2800" spc="-15" dirty="0">
                <a:latin typeface="Times New Roman"/>
                <a:cs typeface="Times New Roman"/>
              </a:rPr>
              <a:t>an </a:t>
            </a:r>
            <a:r>
              <a:rPr sz="2800" spc="-5" dirty="0">
                <a:latin typeface="Times New Roman"/>
                <a:cs typeface="Times New Roman"/>
              </a:rPr>
              <a:t>extensive literature survey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connected with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problem. </a:t>
            </a:r>
            <a:r>
              <a:rPr sz="2800" b="1" spc="-5" dirty="0">
                <a:latin typeface="Times New Roman"/>
                <a:cs typeface="Times New Roman"/>
              </a:rPr>
              <a:t>For this purpose, the </a:t>
            </a:r>
            <a:r>
              <a:rPr sz="2800" b="1" spc="-10" dirty="0">
                <a:latin typeface="Times New Roman"/>
                <a:cs typeface="Times New Roman"/>
              </a:rPr>
              <a:t>archived </a:t>
            </a:r>
            <a:r>
              <a:rPr sz="2800" b="1" spc="-5" dirty="0">
                <a:latin typeface="Times New Roman"/>
                <a:cs typeface="Times New Roman"/>
              </a:rPr>
              <a:t>journals </a:t>
            </a:r>
            <a:r>
              <a:rPr sz="2800" b="1" spc="-68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and </a:t>
            </a:r>
            <a:r>
              <a:rPr sz="2800" b="1" spc="-5" dirty="0">
                <a:latin typeface="Times New Roman"/>
                <a:cs typeface="Times New Roman"/>
              </a:rPr>
              <a:t>published </a:t>
            </a:r>
            <a:r>
              <a:rPr sz="2800" b="1" dirty="0">
                <a:latin typeface="Times New Roman"/>
                <a:cs typeface="Times New Roman"/>
              </a:rPr>
              <a:t>or unpublished </a:t>
            </a:r>
            <a:r>
              <a:rPr sz="2800" b="1" spc="-5" dirty="0">
                <a:latin typeface="Times New Roman"/>
                <a:cs typeface="Times New Roman"/>
              </a:rPr>
              <a:t>bibliographies </a:t>
            </a:r>
            <a:r>
              <a:rPr sz="2800" b="1" spc="-20" dirty="0">
                <a:latin typeface="Times New Roman"/>
                <a:cs typeface="Times New Roman"/>
              </a:rPr>
              <a:t>are </a:t>
            </a:r>
            <a:r>
              <a:rPr sz="2800" b="1" spc="-5" dirty="0">
                <a:latin typeface="Times New Roman"/>
                <a:cs typeface="Times New Roman"/>
              </a:rPr>
              <a:t>the first </a:t>
            </a:r>
            <a:r>
              <a:rPr sz="2800" b="1" dirty="0">
                <a:latin typeface="Times New Roman"/>
                <a:cs typeface="Times New Roman"/>
              </a:rPr>
              <a:t>place </a:t>
            </a:r>
            <a:r>
              <a:rPr sz="2800" b="1" spc="10" dirty="0">
                <a:latin typeface="Times New Roman"/>
                <a:cs typeface="Times New Roman"/>
              </a:rPr>
              <a:t>to </a:t>
            </a:r>
            <a:r>
              <a:rPr sz="2800" b="1" spc="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check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out.</a:t>
            </a:r>
            <a:r>
              <a:rPr sz="2800" b="1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One</a:t>
            </a:r>
            <a:r>
              <a:rPr sz="2800" b="1" dirty="0">
                <a:latin typeface="Times New Roman"/>
                <a:cs typeface="Times New Roman"/>
              </a:rPr>
              <a:t> </a:t>
            </a:r>
            <a:r>
              <a:rPr sz="2800" b="1" spc="-10" dirty="0">
                <a:latin typeface="Times New Roman"/>
                <a:cs typeface="Times New Roman"/>
              </a:rPr>
              <a:t>source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leads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to</a:t>
            </a:r>
            <a:r>
              <a:rPr sz="2800" b="1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another</a:t>
            </a:r>
            <a:r>
              <a:rPr sz="2800" spc="-5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571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594360" y="1294765"/>
            <a:ext cx="4694238" cy="37147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775"/>
              </a:lnSpc>
            </a:pPr>
            <a:r>
              <a:rPr sz="2400" u="none" spc="-5" dirty="0">
                <a:latin typeface="Calibri"/>
                <a:cs typeface="Calibri"/>
              </a:rPr>
              <a:t>2.5</a:t>
            </a:r>
            <a:r>
              <a:rPr sz="2400" u="none" spc="-20" dirty="0">
                <a:latin typeface="Calibri"/>
                <a:cs typeface="Calibri"/>
              </a:rPr>
              <a:t> </a:t>
            </a:r>
            <a:r>
              <a:rPr sz="2400" u="none" spc="-10" dirty="0">
                <a:latin typeface="Calibri"/>
                <a:cs typeface="Calibri"/>
              </a:rPr>
              <a:t>Introduction</a:t>
            </a:r>
            <a:r>
              <a:rPr sz="2400" u="none" spc="-5" dirty="0">
                <a:latin typeface="Calibri"/>
                <a:cs typeface="Calibri"/>
              </a:rPr>
              <a:t> </a:t>
            </a:r>
            <a:r>
              <a:rPr sz="2400" u="none" spc="-20" dirty="0">
                <a:latin typeface="Calibri"/>
                <a:cs typeface="Calibri"/>
              </a:rPr>
              <a:t>to</a:t>
            </a:r>
            <a:r>
              <a:rPr sz="2400" u="none" spc="-5" dirty="0">
                <a:latin typeface="Calibri"/>
                <a:cs typeface="Calibri"/>
              </a:rPr>
              <a:t> </a:t>
            </a:r>
            <a:r>
              <a:rPr sz="2400" u="none" spc="-25" dirty="0">
                <a:latin typeface="Calibri"/>
                <a:cs typeface="Calibri"/>
              </a:rPr>
              <a:t>Technical</a:t>
            </a:r>
            <a:r>
              <a:rPr sz="2400" u="none" spc="-30" dirty="0">
                <a:latin typeface="Calibri"/>
                <a:cs typeface="Calibri"/>
              </a:rPr>
              <a:t> </a:t>
            </a:r>
            <a:r>
              <a:rPr sz="2400" u="none" spc="-10" dirty="0">
                <a:latin typeface="Calibri"/>
                <a:cs typeface="Calibri"/>
              </a:rPr>
              <a:t>Reading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6939" y="1823973"/>
            <a:ext cx="10360025" cy="3651885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241300" marR="5080" indent="-229235" algn="just">
              <a:lnSpc>
                <a:spcPts val="1939"/>
              </a:lnSpc>
              <a:spcBef>
                <a:spcPts val="345"/>
              </a:spcBef>
              <a:buFont typeface="Arial MT"/>
              <a:buChar char="•"/>
              <a:tabLst>
                <a:tab pos="241935" algn="l"/>
              </a:tabLst>
            </a:pPr>
            <a:r>
              <a:rPr sz="1800" dirty="0">
                <a:latin typeface="Times New Roman"/>
                <a:cs typeface="Times New Roman"/>
              </a:rPr>
              <a:t>Finding the </a:t>
            </a:r>
            <a:r>
              <a:rPr sz="1800" spc="-5" dirty="0">
                <a:latin typeface="Times New Roman"/>
                <a:cs typeface="Times New Roman"/>
              </a:rPr>
              <a:t>right </a:t>
            </a:r>
            <a:r>
              <a:rPr sz="1800" dirty="0">
                <a:latin typeface="Times New Roman"/>
                <a:cs typeface="Times New Roman"/>
              </a:rPr>
              <a:t>work to read can be </a:t>
            </a:r>
            <a:r>
              <a:rPr sz="1800" spc="-5" dirty="0">
                <a:latin typeface="Times New Roman"/>
                <a:cs typeface="Times New Roman"/>
              </a:rPr>
              <a:t>difficult.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The literature where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knowledge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is archived is 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very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fragmented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 and there are 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bits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and pieces all over the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place. </a:t>
            </a:r>
            <a:r>
              <a:rPr sz="1800" spc="-55" dirty="0">
                <a:solidFill>
                  <a:srgbClr val="FF0000"/>
                </a:solidFill>
                <a:latin typeface="Times New Roman"/>
                <a:cs typeface="Times New Roman"/>
              </a:rPr>
              <a:t>Very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rarely will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one find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everything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that one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wants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close </a:t>
            </a: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together</a:t>
            </a:r>
            <a:r>
              <a:rPr sz="18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in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one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place.</a:t>
            </a:r>
            <a:endParaRPr sz="1800">
              <a:latin typeface="Times New Roman"/>
              <a:cs typeface="Times New Roman"/>
            </a:endParaRPr>
          </a:p>
          <a:p>
            <a:pPr marL="299085" indent="-287020" algn="just">
              <a:lnSpc>
                <a:spcPts val="2055"/>
              </a:lnSpc>
              <a:spcBef>
                <a:spcPts val="760"/>
              </a:spcBef>
              <a:buFont typeface="Arial MT"/>
              <a:buChar char="•"/>
              <a:tabLst>
                <a:tab pos="299720" algn="l"/>
              </a:tabLst>
            </a:pPr>
            <a:r>
              <a:rPr sz="1800" spc="-10" dirty="0">
                <a:latin typeface="Times New Roman"/>
                <a:cs typeface="Times New Roman"/>
              </a:rPr>
              <a:t>However,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it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is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obvious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that</a:t>
            </a:r>
            <a:r>
              <a:rPr sz="1800" spc="8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8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number</a:t>
            </a:r>
            <a:r>
              <a:rPr sz="1800" spc="8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of</a:t>
            </a:r>
            <a:r>
              <a:rPr sz="1800" spc="8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papers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relevant</a:t>
            </a:r>
            <a:r>
              <a:rPr sz="1800" spc="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to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particular</a:t>
            </a:r>
            <a:r>
              <a:rPr sz="1800" spc="9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researcher</a:t>
            </a:r>
            <a:r>
              <a:rPr sz="1800" spc="9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is</a:t>
            </a:r>
            <a:r>
              <a:rPr sz="1800" spc="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very</a:t>
            </a:r>
            <a:r>
              <a:rPr sz="1800" spc="90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Times New Roman"/>
                <a:cs typeface="Times New Roman"/>
              </a:rPr>
              <a:t>few,</a:t>
            </a:r>
            <a:r>
              <a:rPr sz="1800" spc="8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compared</a:t>
            </a:r>
            <a:r>
              <a:rPr sz="1800" spc="8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to</a:t>
            </a:r>
            <a:endParaRPr sz="1800">
              <a:latin typeface="Times New Roman"/>
              <a:cs typeface="Times New Roman"/>
            </a:endParaRPr>
          </a:p>
          <a:p>
            <a:pPr marL="241300" algn="just">
              <a:lnSpc>
                <a:spcPts val="2055"/>
              </a:lnSpc>
            </a:pPr>
            <a:r>
              <a:rPr sz="1800" dirty="0">
                <a:latin typeface="Times New Roman"/>
                <a:cs typeface="Times New Roman"/>
              </a:rPr>
              <a:t>the actual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number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research papers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available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from</a:t>
            </a:r>
            <a:r>
              <a:rPr sz="1800" spc="-5" dirty="0">
                <a:latin typeface="Times New Roman"/>
                <a:cs typeface="Times New Roman"/>
              </a:rPr>
              <a:t> peer-reviewed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technical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sources.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ts val="1939"/>
              </a:lnSpc>
              <a:spcBef>
                <a:spcPts val="1680"/>
              </a:spcBef>
              <a:buFont typeface="Arial MT"/>
              <a:buChar char="•"/>
              <a:tabLst>
                <a:tab pos="241935" algn="l"/>
              </a:tabLst>
            </a:pPr>
            <a:r>
              <a:rPr sz="1800" dirty="0">
                <a:latin typeface="Times New Roman"/>
                <a:cs typeface="Times New Roman"/>
              </a:rPr>
              <a:t>Given </a:t>
            </a:r>
            <a:r>
              <a:rPr sz="1800" spc="-5" dirty="0">
                <a:latin typeface="Times New Roman"/>
                <a:cs typeface="Times New Roman"/>
              </a:rPr>
              <a:t>the abundance </a:t>
            </a:r>
            <a:r>
              <a:rPr sz="1800" dirty="0">
                <a:latin typeface="Times New Roman"/>
                <a:cs typeface="Times New Roman"/>
              </a:rPr>
              <a:t>of </a:t>
            </a:r>
            <a:r>
              <a:rPr sz="1800" spc="-5" dirty="0">
                <a:latin typeface="Times New Roman"/>
                <a:cs typeface="Times New Roman"/>
              </a:rPr>
              <a:t>journal </a:t>
            </a:r>
            <a:r>
              <a:rPr sz="1800" dirty="0">
                <a:latin typeface="Times New Roman"/>
                <a:cs typeface="Times New Roman"/>
              </a:rPr>
              <a:t>articles, it </a:t>
            </a:r>
            <a:r>
              <a:rPr sz="1800" spc="-5" dirty="0">
                <a:latin typeface="Times New Roman"/>
                <a:cs typeface="Times New Roman"/>
              </a:rPr>
              <a:t>is useful </a:t>
            </a:r>
            <a:r>
              <a:rPr sz="1800" dirty="0">
                <a:latin typeface="Times New Roman"/>
                <a:cs typeface="Times New Roman"/>
              </a:rPr>
              <a:t>to adopt a </a:t>
            </a:r>
            <a:r>
              <a:rPr sz="1800" spc="-5" dirty="0">
                <a:latin typeface="Times New Roman"/>
                <a:cs typeface="Times New Roman"/>
              </a:rPr>
              <a:t>quick, purposeful, </a:t>
            </a:r>
            <a:r>
              <a:rPr sz="1800" dirty="0">
                <a:latin typeface="Times New Roman"/>
                <a:cs typeface="Times New Roman"/>
              </a:rPr>
              <a:t>and useful </a:t>
            </a:r>
            <a:r>
              <a:rPr sz="1800" spc="-10" dirty="0">
                <a:latin typeface="Times New Roman"/>
                <a:cs typeface="Times New Roman"/>
              </a:rPr>
              <a:t>way </a:t>
            </a:r>
            <a:r>
              <a:rPr sz="1800" dirty="0">
                <a:latin typeface="Times New Roman"/>
                <a:cs typeface="Times New Roman"/>
              </a:rPr>
              <a:t>of reading 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these </a:t>
            </a:r>
            <a:r>
              <a:rPr sz="1800" spc="-5" dirty="0">
                <a:latin typeface="Times New Roman"/>
                <a:cs typeface="Times New Roman"/>
              </a:rPr>
              <a:t>manuscripts. </a:t>
            </a:r>
            <a:r>
              <a:rPr sz="1800" dirty="0">
                <a:latin typeface="Times New Roman"/>
                <a:cs typeface="Times New Roman"/>
              </a:rPr>
              <a:t>It </a:t>
            </a:r>
            <a:r>
              <a:rPr sz="1800" spc="-5" dirty="0">
                <a:latin typeface="Times New Roman"/>
                <a:cs typeface="Times New Roman"/>
              </a:rPr>
              <a:t>is </a:t>
            </a:r>
            <a:r>
              <a:rPr sz="1800" dirty="0">
                <a:latin typeface="Times New Roman"/>
                <a:cs typeface="Times New Roman"/>
              </a:rPr>
              <a:t>not the </a:t>
            </a:r>
            <a:r>
              <a:rPr sz="1800" spc="-10" dirty="0">
                <a:latin typeface="Times New Roman"/>
                <a:cs typeface="Times New Roman"/>
              </a:rPr>
              <a:t>same </a:t>
            </a:r>
            <a:r>
              <a:rPr sz="1800" spc="-5" dirty="0">
                <a:latin typeface="Times New Roman"/>
                <a:cs typeface="Times New Roman"/>
              </a:rPr>
              <a:t>as reading </a:t>
            </a:r>
            <a:r>
              <a:rPr sz="1800" dirty="0">
                <a:latin typeface="Times New Roman"/>
                <a:cs typeface="Times New Roman"/>
              </a:rPr>
              <a:t>a </a:t>
            </a:r>
            <a:r>
              <a:rPr sz="1800" spc="-10" dirty="0">
                <a:latin typeface="Times New Roman"/>
                <a:cs typeface="Times New Roman"/>
              </a:rPr>
              <a:t>newspaper. </a:t>
            </a:r>
            <a:r>
              <a:rPr sz="1800" dirty="0">
                <a:latin typeface="Times New Roman"/>
                <a:cs typeface="Times New Roman"/>
              </a:rPr>
              <a:t>It </a:t>
            </a:r>
            <a:r>
              <a:rPr sz="1800" spc="-10" dirty="0">
                <a:latin typeface="Times New Roman"/>
                <a:cs typeface="Times New Roman"/>
              </a:rPr>
              <a:t>may </a:t>
            </a:r>
            <a:r>
              <a:rPr sz="1800" spc="-5" dirty="0">
                <a:latin typeface="Times New Roman"/>
                <a:cs typeface="Times New Roman"/>
              </a:rPr>
              <a:t>require rereading </a:t>
            </a:r>
            <a:r>
              <a:rPr sz="1800" dirty="0">
                <a:latin typeface="Times New Roman"/>
                <a:cs typeface="Times New Roman"/>
              </a:rPr>
              <a:t>the </a:t>
            </a:r>
            <a:r>
              <a:rPr sz="1800" spc="-5" dirty="0">
                <a:latin typeface="Times New Roman"/>
                <a:cs typeface="Times New Roman"/>
              </a:rPr>
              <a:t>paper </a:t>
            </a:r>
            <a:r>
              <a:rPr sz="1800" dirty="0">
                <a:latin typeface="Times New Roman"/>
                <a:cs typeface="Times New Roman"/>
              </a:rPr>
              <a:t>multiple </a:t>
            </a:r>
            <a:r>
              <a:rPr sz="1800" spc="-5" dirty="0">
                <a:latin typeface="Times New Roman"/>
                <a:cs typeface="Times New Roman"/>
              </a:rPr>
              <a:t>times </a:t>
            </a:r>
            <a:r>
              <a:rPr sz="1800" dirty="0">
                <a:latin typeface="Times New Roman"/>
                <a:cs typeface="Times New Roman"/>
              </a:rPr>
              <a:t> and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one might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expect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to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spend </a:t>
            </a:r>
            <a:r>
              <a:rPr sz="1800" spc="-5" dirty="0">
                <a:latin typeface="Times New Roman"/>
                <a:cs typeface="Times New Roman"/>
              </a:rPr>
              <a:t>many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hours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reading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paper.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000">
              <a:latin typeface="Times New Roman"/>
              <a:cs typeface="Times New Roman"/>
            </a:endParaRPr>
          </a:p>
          <a:p>
            <a:pPr marL="241300" marR="7620" indent="-229235" algn="just">
              <a:lnSpc>
                <a:spcPts val="1939"/>
              </a:lnSpc>
              <a:spcBef>
                <a:spcPts val="1664"/>
              </a:spcBef>
              <a:buFont typeface="Arial MT"/>
              <a:buChar char="•"/>
              <a:tabLst>
                <a:tab pos="241935" algn="l"/>
              </a:tabLst>
            </a:pP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There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will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also be</a:t>
            </a: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papers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 where it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is notworth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reading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all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details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in the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first instance.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 It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is quite</a:t>
            </a:r>
            <a:r>
              <a:rPr sz="1800" spc="4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possible </a:t>
            </a:r>
            <a:r>
              <a:rPr sz="1800" spc="-43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that</a:t>
            </a:r>
            <a:r>
              <a:rPr sz="18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the details</a:t>
            </a:r>
            <a:r>
              <a:rPr sz="18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are of limited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value,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or</a:t>
            </a: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simply</a:t>
            </a: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one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does</a:t>
            </a:r>
            <a:r>
              <a:rPr sz="18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not</a:t>
            </a: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feel</a:t>
            </a:r>
            <a:r>
              <a:rPr sz="18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competent to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understand the</a:t>
            </a:r>
            <a:r>
              <a:rPr sz="18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information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yet.</a:t>
            </a:r>
            <a:endParaRPr sz="1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3016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23973"/>
            <a:ext cx="10360660" cy="4011929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315"/>
              </a:spcBef>
              <a:buFont typeface="Arial MT"/>
              <a:buChar char="•"/>
              <a:tabLst>
                <a:tab pos="241935" algn="l"/>
              </a:tabLst>
            </a:pP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Start out the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skimming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process 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by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reading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the title and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keywords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(these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are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any-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ways, probably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what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caught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 the initial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attention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in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the first place). </a:t>
            </a:r>
            <a:r>
              <a:rPr sz="1800" dirty="0">
                <a:latin typeface="Times New Roman"/>
                <a:cs typeface="Times New Roman"/>
              </a:rPr>
              <a:t>If on </a:t>
            </a:r>
            <a:r>
              <a:rPr sz="1800" spc="-5" dirty="0">
                <a:latin typeface="Times New Roman"/>
                <a:cs typeface="Times New Roman"/>
              </a:rPr>
              <a:t>reading these, it does </a:t>
            </a:r>
            <a:r>
              <a:rPr sz="1800" dirty="0">
                <a:latin typeface="Times New Roman"/>
                <a:cs typeface="Times New Roman"/>
              </a:rPr>
              <a:t>not </a:t>
            </a:r>
            <a:r>
              <a:rPr sz="1800" spc="-5" dirty="0">
                <a:latin typeface="Times New Roman"/>
                <a:cs typeface="Times New Roman"/>
              </a:rPr>
              <a:t>sufficiently seem </a:t>
            </a:r>
            <a:r>
              <a:rPr sz="1800" dirty="0">
                <a:latin typeface="Times New Roman"/>
                <a:cs typeface="Times New Roman"/>
              </a:rPr>
              <a:t>to be </a:t>
            </a:r>
            <a:r>
              <a:rPr sz="1800" spc="-5" dirty="0">
                <a:latin typeface="Times New Roman"/>
                <a:cs typeface="Times New Roman"/>
              </a:rPr>
              <a:t>interesting; </a:t>
            </a:r>
            <a:r>
              <a:rPr sz="1800" dirty="0">
                <a:latin typeface="Times New Roman"/>
                <a:cs typeface="Times New Roman"/>
              </a:rPr>
              <a:t>it </a:t>
            </a:r>
            <a:r>
              <a:rPr sz="1800" spc="-5" dirty="0">
                <a:latin typeface="Times New Roman"/>
                <a:cs typeface="Times New Roman"/>
              </a:rPr>
              <a:t>is </a:t>
            </a:r>
            <a:r>
              <a:rPr sz="1800" dirty="0">
                <a:latin typeface="Times New Roman"/>
                <a:cs typeface="Times New Roman"/>
              </a:rPr>
              <a:t> better to stop </a:t>
            </a:r>
            <a:r>
              <a:rPr sz="1800" spc="-5" dirty="0">
                <a:latin typeface="Times New Roman"/>
                <a:cs typeface="Times New Roman"/>
              </a:rPr>
              <a:t>reading </a:t>
            </a:r>
            <a:r>
              <a:rPr sz="1800" dirty="0">
                <a:latin typeface="Times New Roman"/>
                <a:cs typeface="Times New Roman"/>
              </a:rPr>
              <a:t>and look </a:t>
            </a:r>
            <a:r>
              <a:rPr sz="1800" spc="-5" dirty="0">
                <a:latin typeface="Times New Roman"/>
                <a:cs typeface="Times New Roman"/>
              </a:rPr>
              <a:t>forsomething else </a:t>
            </a:r>
            <a:r>
              <a:rPr sz="1800" dirty="0">
                <a:latin typeface="Times New Roman"/>
                <a:cs typeface="Times New Roman"/>
              </a:rPr>
              <a:t>to </a:t>
            </a:r>
            <a:r>
              <a:rPr sz="1800" spc="-5" dirty="0">
                <a:latin typeface="Times New Roman"/>
                <a:cs typeface="Times New Roman"/>
              </a:rPr>
              <a:t>read. One should </a:t>
            </a:r>
            <a:r>
              <a:rPr sz="1800" dirty="0">
                <a:latin typeface="Times New Roman"/>
                <a:cs typeface="Times New Roman"/>
              </a:rPr>
              <a:t>then read the </a:t>
            </a:r>
            <a:r>
              <a:rPr sz="1800" spc="-5" dirty="0">
                <a:latin typeface="Times New Roman"/>
                <a:cs typeface="Times New Roman"/>
              </a:rPr>
              <a:t>abstract </a:t>
            </a:r>
            <a:r>
              <a:rPr sz="1800" dirty="0">
                <a:latin typeface="Times New Roman"/>
                <a:cs typeface="Times New Roman"/>
              </a:rPr>
              <a:t>to </a:t>
            </a:r>
            <a:r>
              <a:rPr sz="1800" spc="-5" dirty="0">
                <a:latin typeface="Times New Roman"/>
                <a:cs typeface="Times New Roman"/>
              </a:rPr>
              <a:t>get an overview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of </a:t>
            </a:r>
            <a:r>
              <a:rPr sz="1800" dirty="0">
                <a:latin typeface="Times New Roman"/>
                <a:cs typeface="Times New Roman"/>
              </a:rPr>
              <a:t>the </a:t>
            </a:r>
            <a:r>
              <a:rPr sz="1800" spc="-5" dirty="0">
                <a:latin typeface="Times New Roman"/>
                <a:cs typeface="Times New Roman"/>
              </a:rPr>
              <a:t>paper </a:t>
            </a:r>
            <a:r>
              <a:rPr sz="1800" dirty="0">
                <a:latin typeface="Times New Roman"/>
                <a:cs typeface="Times New Roman"/>
              </a:rPr>
              <a:t>in </a:t>
            </a:r>
            <a:r>
              <a:rPr sz="1800" spc="-5" dirty="0">
                <a:latin typeface="Times New Roman"/>
                <a:cs typeface="Times New Roman"/>
              </a:rPr>
              <a:t>minimum time. </a:t>
            </a:r>
            <a:r>
              <a:rPr sz="1800" dirty="0">
                <a:latin typeface="Times New Roman"/>
                <a:cs typeface="Times New Roman"/>
              </a:rPr>
              <a:t>Again, if </a:t>
            </a:r>
            <a:r>
              <a:rPr sz="1800" spc="-5" dirty="0">
                <a:latin typeface="Times New Roman"/>
                <a:cs typeface="Times New Roman"/>
              </a:rPr>
              <a:t>it does </a:t>
            </a:r>
            <a:r>
              <a:rPr sz="1800" dirty="0">
                <a:latin typeface="Times New Roman"/>
                <a:cs typeface="Times New Roman"/>
              </a:rPr>
              <a:t>not seem </a:t>
            </a:r>
            <a:r>
              <a:rPr sz="1800" spc="-5" dirty="0">
                <a:latin typeface="Times New Roman"/>
                <a:cs typeface="Times New Roman"/>
              </a:rPr>
              <a:t>sufficiently important </a:t>
            </a:r>
            <a:r>
              <a:rPr sz="1800" dirty="0">
                <a:latin typeface="Times New Roman"/>
                <a:cs typeface="Times New Roman"/>
              </a:rPr>
              <a:t>to the </a:t>
            </a:r>
            <a:r>
              <a:rPr sz="1800" spc="-5" dirty="0">
                <a:latin typeface="Times New Roman"/>
                <a:cs typeface="Times New Roman"/>
              </a:rPr>
              <a:t>field of </a:t>
            </a:r>
            <a:r>
              <a:rPr sz="1800" spc="-25" dirty="0">
                <a:latin typeface="Times New Roman"/>
                <a:cs typeface="Times New Roman"/>
              </a:rPr>
              <a:t>study,</a:t>
            </a:r>
            <a:r>
              <a:rPr sz="1800" spc="4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one </a:t>
            </a:r>
            <a:r>
              <a:rPr sz="1800" dirty="0">
                <a:latin typeface="Times New Roman"/>
                <a:cs typeface="Times New Roman"/>
              </a:rPr>
              <a:t> should</a:t>
            </a:r>
            <a:r>
              <a:rPr sz="1800" spc="1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stop</a:t>
            </a:r>
            <a:r>
              <a:rPr sz="1800" spc="9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reading</a:t>
            </a:r>
            <a:r>
              <a:rPr sz="1800" spc="11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further.</a:t>
            </a:r>
            <a:r>
              <a:rPr sz="1800" spc="110" dirty="0"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If</a:t>
            </a:r>
            <a:r>
              <a:rPr sz="1800" spc="8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1800" spc="10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abstract</a:t>
            </a:r>
            <a:r>
              <a:rPr sz="1800" spc="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is</a:t>
            </a:r>
            <a:r>
              <a:rPr sz="1800" spc="1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of</a:t>
            </a:r>
            <a:r>
              <a:rPr sz="1800" spc="9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interest,</a:t>
            </a:r>
            <a:r>
              <a:rPr sz="1800" spc="11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one</a:t>
            </a:r>
            <a:r>
              <a:rPr sz="1800" spc="10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should</a:t>
            </a:r>
            <a:r>
              <a:rPr sz="1800" spc="1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skip</a:t>
            </a:r>
            <a:r>
              <a:rPr sz="1800" spc="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most</a:t>
            </a:r>
            <a:r>
              <a:rPr sz="1800" spc="1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of</a:t>
            </a:r>
            <a:r>
              <a:rPr sz="1800" spc="9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1800" spc="9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paper</a:t>
            </a:r>
            <a:r>
              <a:rPr sz="1800" spc="9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1800" spc="9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go</a:t>
            </a:r>
            <a:r>
              <a:rPr sz="1800" spc="10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straight</a:t>
            </a:r>
            <a:r>
              <a:rPr sz="1800" spc="1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to </a:t>
            </a:r>
            <a:r>
              <a:rPr sz="1800" spc="-4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the conclusions to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find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if the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paper is relevant to the intended purpose,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and if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so,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then one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should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read the </a:t>
            </a: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figures,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tables, and the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captions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therein, because these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would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not take much time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but would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provide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a broad </a:t>
            </a: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enough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idea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as</a:t>
            </a:r>
            <a:r>
              <a:rPr sz="18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to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what</a:t>
            </a:r>
            <a:r>
              <a:rPr sz="18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was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done</a:t>
            </a:r>
            <a:r>
              <a:rPr sz="18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in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15" dirty="0">
                <a:solidFill>
                  <a:srgbClr val="FF0000"/>
                </a:solidFill>
                <a:latin typeface="Times New Roman"/>
                <a:cs typeface="Times New Roman"/>
              </a:rPr>
              <a:t>paper.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000">
              <a:latin typeface="Times New Roman"/>
              <a:cs typeface="Times New Roman"/>
            </a:endParaRPr>
          </a:p>
          <a:p>
            <a:pPr marL="241300" marR="5715" indent="-229235" algn="just">
              <a:lnSpc>
                <a:spcPts val="1939"/>
              </a:lnSpc>
              <a:spcBef>
                <a:spcPts val="1680"/>
              </a:spcBef>
              <a:buFont typeface="Arial MT"/>
              <a:buChar char="•"/>
              <a:tabLst>
                <a:tab pos="241935" algn="l"/>
              </a:tabLst>
            </a:pPr>
            <a:r>
              <a:rPr sz="1800" dirty="0">
                <a:latin typeface="Times New Roman"/>
                <a:cs typeface="Times New Roman"/>
              </a:rPr>
              <a:t>If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paper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has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continued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to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be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interest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so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far,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then</a:t>
            </a:r>
            <a:r>
              <a:rPr sz="1800" spc="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one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is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now</a:t>
            </a:r>
            <a:r>
              <a:rPr sz="1800" spc="4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ready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to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delve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into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Introduction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section </a:t>
            </a:r>
            <a:r>
              <a:rPr sz="1800" spc="-4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to know the background </a:t>
            </a:r>
            <a:r>
              <a:rPr sz="1800" spc="-5" dirty="0">
                <a:latin typeface="Times New Roman"/>
                <a:cs typeface="Times New Roman"/>
              </a:rPr>
              <a:t>information </a:t>
            </a:r>
            <a:r>
              <a:rPr sz="1800" dirty="0">
                <a:latin typeface="Times New Roman"/>
                <a:cs typeface="Times New Roman"/>
              </a:rPr>
              <a:t>about the </a:t>
            </a:r>
            <a:r>
              <a:rPr sz="1800" spc="-10" dirty="0">
                <a:latin typeface="Times New Roman"/>
                <a:cs typeface="Times New Roman"/>
              </a:rPr>
              <a:t>work </a:t>
            </a:r>
            <a:r>
              <a:rPr sz="1800" dirty="0">
                <a:latin typeface="Times New Roman"/>
                <a:cs typeface="Times New Roman"/>
              </a:rPr>
              <a:t>and also to </a:t>
            </a:r>
            <a:r>
              <a:rPr sz="1800" spc="-5" dirty="0">
                <a:latin typeface="Times New Roman"/>
                <a:cs typeface="Times New Roman"/>
              </a:rPr>
              <a:t>ascertain </a:t>
            </a:r>
            <a:r>
              <a:rPr sz="1800" spc="-10" dirty="0">
                <a:latin typeface="Times New Roman"/>
                <a:cs typeface="Times New Roman"/>
              </a:rPr>
              <a:t>why </a:t>
            </a:r>
            <a:r>
              <a:rPr sz="1800" dirty="0">
                <a:latin typeface="Times New Roman"/>
                <a:cs typeface="Times New Roman"/>
              </a:rPr>
              <a:t>the authors did that </a:t>
            </a:r>
            <a:r>
              <a:rPr sz="1800" spc="-5" dirty="0">
                <a:latin typeface="Times New Roman"/>
                <a:cs typeface="Times New Roman"/>
              </a:rPr>
              <a:t>particular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study </a:t>
            </a:r>
            <a:r>
              <a:rPr sz="1800" dirty="0">
                <a:latin typeface="Times New Roman"/>
                <a:cs typeface="Times New Roman"/>
              </a:rPr>
              <a:t>and in what ways the </a:t>
            </a:r>
            <a:r>
              <a:rPr sz="1800" spc="-5" dirty="0">
                <a:latin typeface="Times New Roman"/>
                <a:cs typeface="Times New Roman"/>
              </a:rPr>
              <a:t>paper </a:t>
            </a:r>
            <a:r>
              <a:rPr sz="1800" dirty="0">
                <a:latin typeface="Times New Roman"/>
                <a:cs typeface="Times New Roman"/>
              </a:rPr>
              <a:t>furthers the </a:t>
            </a:r>
            <a:r>
              <a:rPr sz="1800" spc="-5" dirty="0">
                <a:latin typeface="Times New Roman"/>
                <a:cs typeface="Times New Roman"/>
              </a:rPr>
              <a:t>state </a:t>
            </a:r>
            <a:r>
              <a:rPr sz="1800" dirty="0">
                <a:latin typeface="Times New Roman"/>
                <a:cs typeface="Times New Roman"/>
              </a:rPr>
              <a:t>of </a:t>
            </a:r>
            <a:r>
              <a:rPr sz="1800" spc="-5" dirty="0">
                <a:latin typeface="Times New Roman"/>
                <a:cs typeface="Times New Roman"/>
              </a:rPr>
              <a:t>the art.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next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sections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to read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are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the Results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and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Discussion sections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which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is really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heart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of the </a:t>
            </a:r>
            <a:r>
              <a:rPr sz="1800" spc="-20" dirty="0">
                <a:solidFill>
                  <a:srgbClr val="FF0000"/>
                </a:solidFill>
                <a:latin typeface="Times New Roman"/>
                <a:cs typeface="Times New Roman"/>
              </a:rPr>
              <a:t>paper.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One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should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really read further sections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like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 Experimental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Setup/Modeling,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etc.,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only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if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one is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really interested and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wishes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to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understand exactly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what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was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 done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to</a:t>
            </a:r>
            <a:r>
              <a:rPr sz="18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better</a:t>
            </a:r>
            <a:r>
              <a:rPr sz="18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understand the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meaning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 of</a:t>
            </a:r>
            <a:r>
              <a:rPr sz="18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the data</a:t>
            </a:r>
            <a:r>
              <a:rPr sz="18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 its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 interpretation.</a:t>
            </a:r>
            <a:endParaRPr sz="1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7176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548640" y="1244726"/>
            <a:ext cx="579755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u="none" dirty="0">
                <a:solidFill>
                  <a:srgbClr val="990099"/>
                </a:solidFill>
              </a:rPr>
              <a:t>2.6</a:t>
            </a:r>
            <a:r>
              <a:rPr sz="3600" u="none" spc="-35" dirty="0">
                <a:solidFill>
                  <a:srgbClr val="990099"/>
                </a:solidFill>
              </a:rPr>
              <a:t> </a:t>
            </a:r>
            <a:r>
              <a:rPr sz="3600" u="none" dirty="0">
                <a:solidFill>
                  <a:srgbClr val="990099"/>
                </a:solidFill>
              </a:rPr>
              <a:t>Conceptualizing</a:t>
            </a:r>
            <a:r>
              <a:rPr sz="3600" u="none" spc="-35" dirty="0">
                <a:solidFill>
                  <a:srgbClr val="990099"/>
                </a:solidFill>
              </a:rPr>
              <a:t> </a:t>
            </a:r>
            <a:r>
              <a:rPr sz="3600" u="none" spc="-10" dirty="0">
                <a:solidFill>
                  <a:srgbClr val="990099"/>
                </a:solidFill>
              </a:rPr>
              <a:t>Research</a:t>
            </a:r>
            <a:endParaRPr sz="3600" dirty="0"/>
          </a:p>
        </p:txBody>
      </p:sp>
      <p:sp>
        <p:nvSpPr>
          <p:cNvPr id="3" name="object 3"/>
          <p:cNvSpPr txBox="1"/>
          <p:nvPr/>
        </p:nvSpPr>
        <p:spPr>
          <a:xfrm>
            <a:off x="916939" y="2413761"/>
            <a:ext cx="10360660" cy="27806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241300" marR="5715" indent="-229235" algn="just">
              <a:lnSpc>
                <a:spcPts val="2160"/>
              </a:lnSpc>
              <a:spcBef>
                <a:spcPts val="375"/>
              </a:spcBef>
              <a:buFont typeface="Arial MT"/>
              <a:buChar char="•"/>
              <a:tabLst>
                <a:tab pos="241935" algn="l"/>
              </a:tabLst>
            </a:pPr>
            <a:r>
              <a:rPr sz="200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characteristics of </a:t>
            </a:r>
            <a:r>
              <a:rPr sz="2000" dirty="0">
                <a:latin typeface="Times New Roman"/>
                <a:cs typeface="Times New Roman"/>
              </a:rPr>
              <a:t>a </a:t>
            </a:r>
            <a:r>
              <a:rPr sz="2000" spc="-5" dirty="0">
                <a:latin typeface="Times New Roman"/>
                <a:cs typeface="Times New Roman"/>
              </a:rPr>
              <a:t>research objective are that it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must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have new knowledge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at the </a:t>
            </a:r>
            <a:r>
              <a:rPr sz="2000" spc="-15" dirty="0">
                <a:solidFill>
                  <a:srgbClr val="990033"/>
                </a:solidFill>
                <a:latin typeface="Times New Roman"/>
                <a:cs typeface="Times New Roman"/>
              </a:rPr>
              <a:t>center,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and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 that </a:t>
            </a:r>
            <a:r>
              <a:rPr sz="2000" spc="-10" dirty="0">
                <a:solidFill>
                  <a:srgbClr val="990033"/>
                </a:solidFill>
                <a:latin typeface="Times New Roman"/>
                <a:cs typeface="Times New Roman"/>
              </a:rPr>
              <a:t>it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must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be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accepted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by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the community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of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other researchers and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recognized </a:t>
            </a:r>
            <a:r>
              <a:rPr sz="2000" spc="-10" dirty="0">
                <a:solidFill>
                  <a:srgbClr val="990033"/>
                </a:solidFill>
                <a:latin typeface="Times New Roman"/>
                <a:cs typeface="Times New Roman"/>
              </a:rPr>
              <a:t>as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significant. </a:t>
            </a:r>
            <a:r>
              <a:rPr sz="2000" spc="-5" dirty="0">
                <a:latin typeface="Times New Roman"/>
                <a:cs typeface="Times New Roman"/>
              </a:rPr>
              <a:t>But </a:t>
            </a:r>
            <a:r>
              <a:rPr sz="2000" dirty="0">
                <a:latin typeface="Times New Roman"/>
                <a:cs typeface="Times New Roman"/>
              </a:rPr>
              <a:t> how </a:t>
            </a:r>
            <a:r>
              <a:rPr sz="2000" spc="-5" dirty="0">
                <a:latin typeface="Times New Roman"/>
                <a:cs typeface="Times New Roman"/>
              </a:rPr>
              <a:t>do </a:t>
            </a:r>
            <a:r>
              <a:rPr sz="2000" dirty="0">
                <a:latin typeface="Times New Roman"/>
                <a:cs typeface="Times New Roman"/>
              </a:rPr>
              <a:t>we </a:t>
            </a:r>
            <a:r>
              <a:rPr sz="2000" spc="-5" dirty="0">
                <a:latin typeface="Times New Roman"/>
                <a:cs typeface="Times New Roman"/>
              </a:rPr>
              <a:t>actually conceptualize the research? Besides being original and significant, </a:t>
            </a:r>
            <a:r>
              <a:rPr sz="2000" b="1" dirty="0">
                <a:solidFill>
                  <a:srgbClr val="003300"/>
                </a:solidFill>
                <a:latin typeface="Times New Roman"/>
                <a:cs typeface="Times New Roman"/>
              </a:rPr>
              <a:t>a good </a:t>
            </a:r>
            <a:r>
              <a:rPr sz="2000" b="1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003300"/>
                </a:solidFill>
                <a:latin typeface="Times New Roman"/>
                <a:cs typeface="Times New Roman"/>
              </a:rPr>
              <a:t>research</a:t>
            </a:r>
            <a:r>
              <a:rPr sz="2000" b="1" spc="-2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003300"/>
                </a:solidFill>
                <a:latin typeface="Times New Roman"/>
                <a:cs typeface="Times New Roman"/>
              </a:rPr>
              <a:t>problem</a:t>
            </a:r>
            <a:r>
              <a:rPr sz="2000" b="1" spc="-3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3300"/>
                </a:solidFill>
                <a:latin typeface="Times New Roman"/>
                <a:cs typeface="Times New Roman"/>
              </a:rPr>
              <a:t>should</a:t>
            </a:r>
            <a:r>
              <a:rPr sz="2000" b="1" spc="-3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3300"/>
                </a:solidFill>
                <a:latin typeface="Times New Roman"/>
                <a:cs typeface="Times New Roman"/>
              </a:rPr>
              <a:t>also</a:t>
            </a:r>
            <a:r>
              <a:rPr sz="2000" b="1" spc="-2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3300"/>
                </a:solidFill>
                <a:latin typeface="Times New Roman"/>
                <a:cs typeface="Times New Roman"/>
              </a:rPr>
              <a:t>be</a:t>
            </a:r>
            <a:r>
              <a:rPr sz="2000" b="1" spc="-1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3300"/>
                </a:solidFill>
                <a:latin typeface="Times New Roman"/>
                <a:cs typeface="Times New Roman"/>
              </a:rPr>
              <a:t>solvable</a:t>
            </a:r>
            <a:r>
              <a:rPr sz="2000" b="1" spc="-4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3300"/>
                </a:solidFill>
                <a:latin typeface="Times New Roman"/>
                <a:cs typeface="Times New Roman"/>
              </a:rPr>
              <a:t>or</a:t>
            </a:r>
            <a:r>
              <a:rPr sz="2000" b="1" spc="-4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3300"/>
                </a:solidFill>
                <a:latin typeface="Times New Roman"/>
                <a:cs typeface="Times New Roman"/>
              </a:rPr>
              <a:t>achievable.</a:t>
            </a: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200" dirty="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ct val="90000"/>
              </a:lnSpc>
              <a:spcBef>
                <a:spcPts val="1605"/>
              </a:spcBef>
              <a:buFont typeface="Arial MT"/>
              <a:buChar char="•"/>
              <a:tabLst>
                <a:tab pos="241935" algn="l"/>
              </a:tabLst>
            </a:pP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This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requirement already asks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us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to </a:t>
            </a:r>
            <a:r>
              <a:rPr sz="2000" spc="-10" dirty="0">
                <a:solidFill>
                  <a:srgbClr val="990033"/>
                </a:solidFill>
                <a:latin typeface="Times New Roman"/>
                <a:cs typeface="Times New Roman"/>
              </a:rPr>
              <a:t>think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about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the method and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the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tools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that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could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be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used </a:t>
            </a:r>
            <a:r>
              <a:rPr sz="2000" spc="-20" dirty="0">
                <a:solidFill>
                  <a:srgbClr val="990033"/>
                </a:solidFill>
                <a:latin typeface="Times New Roman"/>
                <a:cs typeface="Times New Roman"/>
              </a:rPr>
              <a:t>to </a:t>
            </a:r>
            <a:r>
              <a:rPr sz="2000" spc="-1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obtain</a:t>
            </a:r>
            <a:r>
              <a:rPr sz="2000" spc="24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that</a:t>
            </a:r>
            <a:r>
              <a:rPr sz="2000" spc="24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new</a:t>
            </a:r>
            <a:r>
              <a:rPr sz="2000" spc="26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knowledge.</a:t>
            </a:r>
            <a:r>
              <a:rPr sz="2000" spc="25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spc="-30" dirty="0">
                <a:latin typeface="Times New Roman"/>
                <a:cs typeface="Times New Roman"/>
              </a:rPr>
              <a:t>Now,</a:t>
            </a:r>
            <a:r>
              <a:rPr sz="2000" spc="24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26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significance</a:t>
            </a:r>
            <a:r>
              <a:rPr sz="2000" spc="26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26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25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originality</a:t>
            </a:r>
            <a:r>
              <a:rPr sz="2000" spc="25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26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all</a:t>
            </a:r>
            <a:r>
              <a:rPr sz="2000" spc="2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25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theory</a:t>
            </a:r>
            <a:r>
              <a:rPr sz="2000" spc="25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24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we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read and tools </a:t>
            </a:r>
            <a:r>
              <a:rPr sz="2000" dirty="0">
                <a:latin typeface="Times New Roman"/>
                <a:cs typeface="Times New Roman"/>
              </a:rPr>
              <a:t>and </a:t>
            </a:r>
            <a:r>
              <a:rPr sz="2000" spc="-5" dirty="0">
                <a:latin typeface="Times New Roman"/>
                <a:cs typeface="Times New Roman"/>
              </a:rPr>
              <a:t>methods that </a:t>
            </a:r>
            <a:r>
              <a:rPr sz="2000" dirty="0">
                <a:latin typeface="Times New Roman"/>
                <a:cs typeface="Times New Roman"/>
              </a:rPr>
              <a:t>we </a:t>
            </a:r>
            <a:r>
              <a:rPr sz="2000" spc="-5" dirty="0">
                <a:latin typeface="Times New Roman"/>
                <a:cs typeface="Times New Roman"/>
              </a:rPr>
              <a:t>need to </a:t>
            </a:r>
            <a:r>
              <a:rPr sz="2000" dirty="0">
                <a:latin typeface="Times New Roman"/>
                <a:cs typeface="Times New Roman"/>
              </a:rPr>
              <a:t>take on a </a:t>
            </a:r>
            <a:r>
              <a:rPr sz="2000" spc="-5" dirty="0">
                <a:latin typeface="Times New Roman"/>
                <a:cs typeface="Times New Roman"/>
              </a:rPr>
              <a:t>problem, </a:t>
            </a:r>
            <a:r>
              <a:rPr sz="2000" b="1" dirty="0">
                <a:solidFill>
                  <a:srgbClr val="003300"/>
                </a:solidFill>
                <a:latin typeface="Times New Roman"/>
                <a:cs typeface="Times New Roman"/>
              </a:rPr>
              <a:t>all of </a:t>
            </a:r>
            <a:r>
              <a:rPr sz="2000" b="1" spc="-5" dirty="0">
                <a:solidFill>
                  <a:srgbClr val="003300"/>
                </a:solidFill>
                <a:latin typeface="Times New Roman"/>
                <a:cs typeface="Times New Roman"/>
              </a:rPr>
              <a:t>these normally </a:t>
            </a:r>
            <a:r>
              <a:rPr sz="2000" b="1" dirty="0">
                <a:solidFill>
                  <a:srgbClr val="003300"/>
                </a:solidFill>
                <a:latin typeface="Times New Roman"/>
                <a:cs typeface="Times New Roman"/>
              </a:rPr>
              <a:t>come </a:t>
            </a:r>
            <a:r>
              <a:rPr sz="2000" b="1" spc="-10" dirty="0">
                <a:solidFill>
                  <a:srgbClr val="003300"/>
                </a:solidFill>
                <a:latin typeface="Times New Roman"/>
                <a:cs typeface="Times New Roman"/>
              </a:rPr>
              <a:t>from </a:t>
            </a:r>
            <a:r>
              <a:rPr sz="2000" b="1" spc="-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3300"/>
                </a:solidFill>
                <a:latin typeface="Times New Roman"/>
                <a:cs typeface="Times New Roman"/>
              </a:rPr>
              <a:t>the</a:t>
            </a:r>
            <a:r>
              <a:rPr sz="2000" b="1" spc="-1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3300"/>
                </a:solidFill>
                <a:latin typeface="Times New Roman"/>
                <a:cs typeface="Times New Roman"/>
              </a:rPr>
              <a:t>existing</a:t>
            </a:r>
            <a:r>
              <a:rPr sz="2000" b="1" spc="-4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003300"/>
                </a:solidFill>
                <a:latin typeface="Times New Roman"/>
                <a:cs typeface="Times New Roman"/>
              </a:rPr>
              <a:t>recorded</a:t>
            </a:r>
            <a:r>
              <a:rPr sz="2000" b="1" spc="-1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003300"/>
                </a:solidFill>
                <a:latin typeface="Times New Roman"/>
                <a:cs typeface="Times New Roman"/>
              </a:rPr>
              <a:t>literature</a:t>
            </a:r>
            <a:r>
              <a:rPr sz="2000" b="1" spc="-3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3300"/>
                </a:solidFill>
                <a:latin typeface="Times New Roman"/>
                <a:cs typeface="Times New Roman"/>
              </a:rPr>
              <a:t>and</a:t>
            </a:r>
            <a:r>
              <a:rPr sz="2000" b="1" spc="-2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3300"/>
                </a:solidFill>
                <a:latin typeface="Times New Roman"/>
                <a:cs typeface="Times New Roman"/>
              </a:rPr>
              <a:t>knowledge</a:t>
            </a:r>
            <a:r>
              <a:rPr sz="2000" b="1" spc="-2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003300"/>
                </a:solidFill>
                <a:latin typeface="Times New Roman"/>
                <a:cs typeface="Times New Roman"/>
              </a:rPr>
              <a:t>in</a:t>
            </a:r>
            <a:r>
              <a:rPr sz="2000" b="1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3300"/>
                </a:solidFill>
                <a:latin typeface="Times New Roman"/>
                <a:cs typeface="Times New Roman"/>
              </a:rPr>
              <a:t>the</a:t>
            </a:r>
            <a:r>
              <a:rPr sz="2000" b="1" spc="-2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003300"/>
                </a:solidFill>
                <a:latin typeface="Times New Roman"/>
                <a:cs typeface="Times New Roman"/>
              </a:rPr>
              <a:t>field.</a:t>
            </a:r>
            <a:endParaRPr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4780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917574" y="1690688"/>
            <a:ext cx="10360025" cy="1374775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12700" marR="5080" algn="just">
              <a:lnSpc>
                <a:spcPct val="80000"/>
              </a:lnSpc>
              <a:spcBef>
                <a:spcPts val="725"/>
              </a:spcBef>
            </a:pPr>
            <a:r>
              <a:rPr sz="2600" b="0" u="none" spc="-15" dirty="0">
                <a:latin typeface="Times New Roman"/>
                <a:cs typeface="Times New Roman"/>
              </a:rPr>
              <a:t>However,</a:t>
            </a:r>
            <a:r>
              <a:rPr sz="2600" b="0" u="none" spc="620" dirty="0">
                <a:latin typeface="Times New Roman"/>
                <a:cs typeface="Times New Roman"/>
              </a:rPr>
              <a:t> </a:t>
            </a:r>
            <a:r>
              <a:rPr sz="2600" b="0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if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one </a:t>
            </a:r>
            <a:r>
              <a:rPr sz="2600" b="0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is working on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a </a:t>
            </a:r>
            <a:r>
              <a:rPr sz="2600" b="0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research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project that </a:t>
            </a:r>
            <a:r>
              <a:rPr sz="2600" b="0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is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of a </a:t>
            </a:r>
            <a:r>
              <a:rPr sz="2600" b="0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smaller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scope </a:t>
            </a:r>
            <a:r>
              <a:rPr sz="2600" b="0" u="none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than a </a:t>
            </a:r>
            <a:r>
              <a:rPr sz="2600" b="0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Ph.D., let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us </a:t>
            </a:r>
            <a:r>
              <a:rPr sz="2600" b="0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say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a </a:t>
            </a:r>
            <a:r>
              <a:rPr sz="2600" b="0" u="none" spc="-10" dirty="0">
                <a:solidFill>
                  <a:srgbClr val="990033"/>
                </a:solidFill>
                <a:latin typeface="Times New Roman"/>
                <a:cs typeface="Times New Roman"/>
              </a:rPr>
              <a:t>master’s </a:t>
            </a:r>
            <a:r>
              <a:rPr sz="2600" b="0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thesis,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then </a:t>
            </a:r>
            <a:r>
              <a:rPr sz="2600" b="0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conceptualizing the research </a:t>
            </a:r>
            <a:r>
              <a:rPr sz="2600" b="0" u="none" spc="-20" dirty="0">
                <a:solidFill>
                  <a:srgbClr val="990033"/>
                </a:solidFill>
                <a:latin typeface="Times New Roman"/>
                <a:cs typeface="Times New Roman"/>
              </a:rPr>
              <a:t>is </a:t>
            </a:r>
            <a:r>
              <a:rPr sz="2600" b="0" u="none" spc="-1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possibly </a:t>
            </a:r>
            <a:r>
              <a:rPr sz="2600" b="0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too tough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to do, </a:t>
            </a:r>
            <a:r>
              <a:rPr sz="2600" b="0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and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one does </a:t>
            </a:r>
            <a:r>
              <a:rPr sz="2600" b="0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not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have the time that it </a:t>
            </a:r>
            <a:r>
              <a:rPr sz="2600" b="0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takes to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 become</a:t>
            </a:r>
            <a:r>
              <a:rPr sz="2600" b="0" u="none" spc="-3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that</a:t>
            </a:r>
            <a:r>
              <a:rPr sz="2600" b="0" u="none" spc="-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expert</a:t>
            </a:r>
            <a:r>
              <a:rPr sz="2600" b="0" u="none" spc="-2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600" b="0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at</a:t>
            </a:r>
            <a:r>
              <a:rPr sz="2600" b="0" u="none" spc="-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the</a:t>
            </a:r>
            <a:r>
              <a:rPr sz="2600" b="0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edge</a:t>
            </a:r>
            <a:r>
              <a:rPr sz="2600" b="0" u="none" spc="-2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of</a:t>
            </a:r>
            <a:r>
              <a:rPr sz="2600" b="0" u="none" spc="-2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600" b="0" u="none" dirty="0">
                <a:solidFill>
                  <a:srgbClr val="990033"/>
                </a:solidFill>
                <a:latin typeface="Times New Roman"/>
                <a:cs typeface="Times New Roman"/>
              </a:rPr>
              <a:t>knowledge.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7574" y="3364813"/>
            <a:ext cx="10360660" cy="2007870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marL="12700" marR="5080" algn="just">
              <a:lnSpc>
                <a:spcPct val="80000"/>
              </a:lnSpc>
              <a:spcBef>
                <a:spcPts val="730"/>
              </a:spcBef>
            </a:pPr>
            <a:r>
              <a:rPr sz="2600" dirty="0">
                <a:latin typeface="Times New Roman"/>
                <a:cs typeface="Times New Roman"/>
              </a:rPr>
              <a:t>In this </a:t>
            </a:r>
            <a:r>
              <a:rPr sz="2600" spc="-5" dirty="0">
                <a:latin typeface="Times New Roman"/>
                <a:cs typeface="Times New Roman"/>
              </a:rPr>
              <a:t>case,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the researcher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needs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the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help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of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someone else,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typically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the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 supervisor</a:t>
            </a:r>
            <a:r>
              <a:rPr sz="2600" spc="46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who</a:t>
            </a:r>
            <a:r>
              <a:rPr sz="2600" spc="484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may</a:t>
            </a:r>
            <a:r>
              <a:rPr sz="2600" spc="47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already</a:t>
            </a:r>
            <a:r>
              <a:rPr sz="2600" spc="48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be</a:t>
            </a:r>
            <a:r>
              <a:rPr sz="2600" spc="46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an</a:t>
            </a:r>
            <a:r>
              <a:rPr sz="2600" spc="49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expert</a:t>
            </a:r>
            <a:r>
              <a:rPr sz="2600" spc="46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and</a:t>
            </a:r>
            <a:r>
              <a:rPr sz="2600" spc="484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10" dirty="0">
                <a:solidFill>
                  <a:srgbClr val="006600"/>
                </a:solidFill>
                <a:latin typeface="Times New Roman"/>
                <a:cs typeface="Times New Roman"/>
              </a:rPr>
              <a:t>an</a:t>
            </a:r>
            <a:r>
              <a:rPr sz="2600" spc="484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active</a:t>
            </a:r>
            <a:r>
              <a:rPr sz="2600" spc="484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researcher</a:t>
            </a:r>
            <a:r>
              <a:rPr sz="2600" spc="47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in</a:t>
            </a:r>
            <a:r>
              <a:rPr sz="2600" spc="49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that </a:t>
            </a:r>
            <a:r>
              <a:rPr sz="2600" spc="-64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field,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 and</a:t>
            </a:r>
            <a:r>
              <a:rPr sz="26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may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advise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 on</a:t>
            </a:r>
            <a:r>
              <a:rPr sz="26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what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 a</a:t>
            </a:r>
            <a:r>
              <a:rPr sz="26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good</a:t>
            </a:r>
            <a:r>
              <a:rPr sz="26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research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objective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 might</a:t>
            </a:r>
            <a:r>
              <a:rPr sz="26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be.</a:t>
            </a:r>
            <a:r>
              <a:rPr sz="26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10" dirty="0">
                <a:solidFill>
                  <a:srgbClr val="006600"/>
                </a:solidFill>
                <a:latin typeface="Times New Roman"/>
                <a:cs typeface="Times New Roman"/>
              </a:rPr>
              <a:t>An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 established researcher in any field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should be able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to immediately point to the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 landmark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literature that </a:t>
            </a:r>
            <a:r>
              <a:rPr sz="2600" spc="5" dirty="0">
                <a:solidFill>
                  <a:srgbClr val="006600"/>
                </a:solidFill>
                <a:latin typeface="Times New Roman"/>
                <a:cs typeface="Times New Roman"/>
              </a:rPr>
              <a:t>one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should read first. </a:t>
            </a:r>
            <a:r>
              <a:rPr sz="2600" dirty="0">
                <a:latin typeface="Times New Roman"/>
                <a:cs typeface="Times New Roman"/>
              </a:rPr>
              <a:t>Otherwise one </a:t>
            </a:r>
            <a:r>
              <a:rPr sz="2600" spc="-5" dirty="0">
                <a:latin typeface="Times New Roman"/>
                <a:cs typeface="Times New Roman"/>
              </a:rPr>
              <a:t>would need to </a:t>
            </a:r>
            <a:r>
              <a:rPr sz="2600" dirty="0">
                <a:latin typeface="Times New Roman"/>
                <a:cs typeface="Times New Roman"/>
              </a:rPr>
              <a:t> spend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a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lot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of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time</a:t>
            </a:r>
            <a:r>
              <a:rPr sz="2600" spc="2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reading</a:t>
            </a:r>
            <a:r>
              <a:rPr sz="2600" spc="-3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the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literature</a:t>
            </a:r>
            <a:r>
              <a:rPr sz="2600" dirty="0">
                <a:latin typeface="Times New Roman"/>
                <a:cs typeface="Times New Roman"/>
              </a:rPr>
              <a:t> to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Times New Roman"/>
                <a:cs typeface="Times New Roman"/>
              </a:rPr>
              <a:t>discover.</a:t>
            </a:r>
            <a:endParaRPr sz="2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730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9699" y="1207857"/>
            <a:ext cx="9090660" cy="523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624523" y="1976292"/>
            <a:ext cx="11039157" cy="1218539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430"/>
              </a:spcBef>
            </a:pPr>
            <a:r>
              <a:rPr sz="2800" b="0" u="none" spc="-10" dirty="0">
                <a:latin typeface="Times New Roman"/>
                <a:cs typeface="Times New Roman"/>
              </a:rPr>
              <a:t>As </a:t>
            </a:r>
            <a:r>
              <a:rPr sz="2800" b="0" u="none" spc="-5" dirty="0">
                <a:latin typeface="Times New Roman"/>
                <a:cs typeface="Times New Roman"/>
              </a:rPr>
              <a:t>engineers, </a:t>
            </a:r>
            <a:r>
              <a:rPr sz="2800" i="1" u="none" spc="-5" dirty="0">
                <a:solidFill>
                  <a:srgbClr val="006600"/>
                </a:solidFill>
                <a:latin typeface="Times New Roman"/>
                <a:cs typeface="Times New Roman"/>
              </a:rPr>
              <a:t>we like to build things, and </a:t>
            </a:r>
            <a:r>
              <a:rPr sz="2800" i="1" u="none" spc="-35" dirty="0">
                <a:solidFill>
                  <a:srgbClr val="006600"/>
                </a:solidFill>
                <a:latin typeface="Times New Roman"/>
                <a:cs typeface="Times New Roman"/>
              </a:rPr>
              <a:t>that’s </a:t>
            </a:r>
            <a:r>
              <a:rPr sz="2800" i="1" u="none" spc="-5" dirty="0">
                <a:solidFill>
                  <a:srgbClr val="006600"/>
                </a:solidFill>
                <a:latin typeface="Times New Roman"/>
                <a:cs typeface="Times New Roman"/>
              </a:rPr>
              <a:t>good, </a:t>
            </a:r>
            <a:r>
              <a:rPr sz="2800" i="1" u="none" dirty="0">
                <a:solidFill>
                  <a:srgbClr val="990033"/>
                </a:solidFill>
                <a:latin typeface="Times New Roman"/>
                <a:cs typeface="Times New Roman"/>
              </a:rPr>
              <a:t>but </a:t>
            </a:r>
            <a:r>
              <a:rPr sz="2800" i="1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the objective </a:t>
            </a:r>
            <a:r>
              <a:rPr sz="2800" i="1" u="none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i="1" u="none" spc="-5" dirty="0">
                <a:solidFill>
                  <a:srgbClr val="990033"/>
                </a:solidFill>
                <a:latin typeface="Times New Roman"/>
                <a:cs typeface="Times New Roman"/>
              </a:rPr>
              <a:t>of research is to make knowledge</a:t>
            </a:r>
            <a:r>
              <a:rPr sz="2800" u="none" spc="-5" dirty="0"/>
              <a:t>. </a:t>
            </a:r>
            <a:r>
              <a:rPr sz="2800" b="0" u="none" spc="-5" dirty="0">
                <a:latin typeface="Times New Roman"/>
                <a:cs typeface="Times New Roman"/>
              </a:rPr>
              <a:t>If </a:t>
            </a:r>
            <a:r>
              <a:rPr sz="2800" b="0" u="none" spc="-35" dirty="0">
                <a:latin typeface="Times New Roman"/>
                <a:cs typeface="Times New Roman"/>
              </a:rPr>
              <a:t>one’s </a:t>
            </a:r>
            <a:r>
              <a:rPr sz="2800" b="0" u="none" spc="-5" dirty="0">
                <a:latin typeface="Times New Roman"/>
                <a:cs typeface="Times New Roman"/>
              </a:rPr>
              <a:t>research is about building </a:t>
            </a:r>
            <a:r>
              <a:rPr sz="2800" b="0" u="none" dirty="0">
                <a:latin typeface="Times New Roman"/>
                <a:cs typeface="Times New Roman"/>
              </a:rPr>
              <a:t> </a:t>
            </a:r>
            <a:r>
              <a:rPr sz="2800" b="0" u="none" spc="-5" dirty="0">
                <a:latin typeface="Times New Roman"/>
                <a:cs typeface="Times New Roman"/>
              </a:rPr>
              <a:t>something, </a:t>
            </a:r>
            <a:r>
              <a:rPr sz="2800" b="0" i="1" u="none" dirty="0">
                <a:latin typeface="Times New Roman"/>
                <a:cs typeface="Times New Roman"/>
              </a:rPr>
              <a:t>one </a:t>
            </a:r>
            <a:r>
              <a:rPr sz="2800" b="0" i="1" u="none" spc="-5" dirty="0">
                <a:latin typeface="Times New Roman"/>
                <a:cs typeface="Times New Roman"/>
              </a:rPr>
              <a:t>ought to take a step </a:t>
            </a:r>
            <a:r>
              <a:rPr sz="2800" b="0" i="1" u="none" spc="-10" dirty="0">
                <a:latin typeface="Times New Roman"/>
                <a:cs typeface="Times New Roman"/>
              </a:rPr>
              <a:t>back </a:t>
            </a:r>
            <a:r>
              <a:rPr sz="2800" b="0" i="1" u="none" dirty="0">
                <a:latin typeface="Times New Roman"/>
                <a:cs typeface="Times New Roman"/>
              </a:rPr>
              <a:t>and </a:t>
            </a:r>
            <a:r>
              <a:rPr sz="2800" b="0" i="1" u="none" spc="-5" dirty="0">
                <a:latin typeface="Times New Roman"/>
                <a:cs typeface="Times New Roman"/>
              </a:rPr>
              <a:t>ask if new knowledge </a:t>
            </a:r>
            <a:r>
              <a:rPr sz="2800" b="0" i="1" u="none" spc="-15" dirty="0">
                <a:latin typeface="Times New Roman"/>
                <a:cs typeface="Times New Roman"/>
              </a:rPr>
              <a:t>is </a:t>
            </a:r>
            <a:r>
              <a:rPr sz="2800" b="0" i="1" u="none" spc="-10" dirty="0">
                <a:latin typeface="Times New Roman"/>
                <a:cs typeface="Times New Roman"/>
              </a:rPr>
              <a:t> </a:t>
            </a:r>
            <a:r>
              <a:rPr sz="2800" b="0" i="1" u="none" spc="-5" dirty="0">
                <a:latin typeface="Times New Roman"/>
                <a:cs typeface="Times New Roman"/>
              </a:rPr>
              <a:t>being</a:t>
            </a:r>
            <a:r>
              <a:rPr sz="2800" b="0" i="1" u="none" spc="-10" dirty="0">
                <a:latin typeface="Times New Roman"/>
                <a:cs typeface="Times New Roman"/>
              </a:rPr>
              <a:t> </a:t>
            </a:r>
            <a:r>
              <a:rPr sz="2800" b="0" i="1" u="none" dirty="0">
                <a:latin typeface="Times New Roman"/>
                <a:cs typeface="Times New Roman"/>
              </a:rPr>
              <a:t>formulated.</a:t>
            </a:r>
            <a:endParaRPr sz="2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704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624840" y="1359345"/>
            <a:ext cx="5121275" cy="4524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u="none" spc="-5" dirty="0">
                <a:solidFill>
                  <a:srgbClr val="CC0066"/>
                </a:solidFill>
              </a:rPr>
              <a:t>2.7 Critical</a:t>
            </a:r>
            <a:r>
              <a:rPr sz="2800" u="none" spc="-10" dirty="0">
                <a:solidFill>
                  <a:srgbClr val="CC0066"/>
                </a:solidFill>
              </a:rPr>
              <a:t> </a:t>
            </a:r>
            <a:r>
              <a:rPr sz="2800" u="none" spc="-5" dirty="0">
                <a:solidFill>
                  <a:srgbClr val="CC0066"/>
                </a:solidFill>
              </a:rPr>
              <a:t>and </a:t>
            </a:r>
            <a:r>
              <a:rPr sz="2800" u="none" spc="-10" dirty="0">
                <a:solidFill>
                  <a:srgbClr val="CC0066"/>
                </a:solidFill>
              </a:rPr>
              <a:t>Creative </a:t>
            </a:r>
            <a:r>
              <a:rPr sz="2800" u="none" spc="-5" dirty="0">
                <a:solidFill>
                  <a:srgbClr val="CC0066"/>
                </a:solidFill>
              </a:rPr>
              <a:t>Reading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916939" y="1811782"/>
            <a:ext cx="10360660" cy="360934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38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b="1" spc="-5" dirty="0">
                <a:solidFill>
                  <a:srgbClr val="003300"/>
                </a:solidFill>
                <a:latin typeface="Times New Roman"/>
                <a:cs typeface="Times New Roman"/>
              </a:rPr>
              <a:t>Reading </a:t>
            </a:r>
            <a:r>
              <a:rPr sz="2400" b="1" dirty="0">
                <a:solidFill>
                  <a:srgbClr val="003300"/>
                </a:solidFill>
                <a:latin typeface="Times New Roman"/>
                <a:cs typeface="Times New Roman"/>
              </a:rPr>
              <a:t>a </a:t>
            </a:r>
            <a:r>
              <a:rPr sz="2400" b="1" spc="-15" dirty="0">
                <a:solidFill>
                  <a:srgbClr val="003300"/>
                </a:solidFill>
                <a:latin typeface="Times New Roman"/>
                <a:cs typeface="Times New Roman"/>
              </a:rPr>
              <a:t>research </a:t>
            </a:r>
            <a:r>
              <a:rPr sz="2400" b="1" spc="-5" dirty="0">
                <a:solidFill>
                  <a:srgbClr val="003300"/>
                </a:solidFill>
                <a:latin typeface="Times New Roman"/>
                <a:cs typeface="Times New Roman"/>
              </a:rPr>
              <a:t>paper </a:t>
            </a:r>
            <a:r>
              <a:rPr sz="2400" b="1" dirty="0">
                <a:solidFill>
                  <a:srgbClr val="003300"/>
                </a:solidFill>
                <a:latin typeface="Times New Roman"/>
                <a:cs typeface="Times New Roman"/>
              </a:rPr>
              <a:t>is a </a:t>
            </a:r>
            <a:r>
              <a:rPr sz="2400" b="1" spc="-5" dirty="0">
                <a:solidFill>
                  <a:srgbClr val="003300"/>
                </a:solidFill>
                <a:latin typeface="Times New Roman"/>
                <a:cs typeface="Times New Roman"/>
              </a:rPr>
              <a:t>critical </a:t>
            </a:r>
            <a:r>
              <a:rPr sz="2400" b="1" spc="-10" dirty="0">
                <a:solidFill>
                  <a:srgbClr val="003300"/>
                </a:solidFill>
                <a:latin typeface="Times New Roman"/>
                <a:cs typeface="Times New Roman"/>
              </a:rPr>
              <a:t>process</a:t>
            </a:r>
            <a:r>
              <a:rPr sz="2400" spc="-10" dirty="0">
                <a:latin typeface="Times New Roman"/>
                <a:cs typeface="Times New Roman"/>
              </a:rPr>
              <a:t>.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reader </a:t>
            </a:r>
            <a:r>
              <a:rPr sz="2400" dirty="0">
                <a:latin typeface="Times New Roman"/>
                <a:cs typeface="Times New Roman"/>
              </a:rPr>
              <a:t>should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not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be under 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the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assumption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 that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reported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results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 or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003300"/>
                </a:solidFill>
                <a:latin typeface="Times New Roman"/>
                <a:cs typeface="Times New Roman"/>
              </a:rPr>
              <a:t>arguments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are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correct.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Rather,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being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suspicious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and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asking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appropriate questions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is in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fact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good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thing. Have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the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authors attempted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to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solve the right problem? 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Are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there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simpler solutions that have </a:t>
            </a:r>
            <a:r>
              <a:rPr sz="2400" spc="-58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not</a:t>
            </a:r>
            <a:r>
              <a:rPr sz="2400" spc="-1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been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considered?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6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ct val="90000"/>
              </a:lnSpc>
              <a:spcBef>
                <a:spcPts val="1610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What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are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the limitations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(both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stated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and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ignored) of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the solution and are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there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any </a:t>
            </a:r>
            <a:r>
              <a:rPr sz="2400" spc="-58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missing links? Are the assumptions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that were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made reasonable? Is there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logical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flow to the paper or is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there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flaw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in the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reasoning? </a:t>
            </a:r>
            <a:r>
              <a:rPr sz="2400" spc="-5" dirty="0">
                <a:latin typeface="Times New Roman"/>
                <a:cs typeface="Times New Roman"/>
              </a:rPr>
              <a:t>These </a:t>
            </a:r>
            <a:r>
              <a:rPr sz="2400" dirty="0">
                <a:latin typeface="Times New Roman"/>
                <a:cs typeface="Times New Roman"/>
              </a:rPr>
              <a:t>need to </a:t>
            </a:r>
            <a:r>
              <a:rPr sz="2400" spc="-1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ascertained </a:t>
            </a:r>
            <a:r>
              <a:rPr sz="2400" dirty="0">
                <a:latin typeface="Times New Roman"/>
                <a:cs typeface="Times New Roman"/>
              </a:rPr>
              <a:t> apart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from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relevance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5" dirty="0">
                <a:latin typeface="Times New Roman"/>
                <a:cs typeface="Times New Roman"/>
              </a:rPr>
              <a:t> importance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 the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work,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by careful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reading.</a:t>
            </a:r>
            <a:endParaRPr sz="24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0598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6241" y="1013840"/>
            <a:ext cx="11582400" cy="559704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241300" marR="5080" indent="-228600" algn="just">
              <a:lnSpc>
                <a:spcPct val="90000"/>
              </a:lnSpc>
              <a:spcBef>
                <a:spcPts val="385"/>
              </a:spcBef>
              <a:buFont typeface="Arial MT"/>
              <a:buChar char="•"/>
              <a:tabLst>
                <a:tab pos="241300" algn="l"/>
              </a:tabLst>
            </a:pPr>
            <a:r>
              <a:rPr sz="2400" spc="-15" dirty="0">
                <a:latin typeface="Times New Roman"/>
                <a:cs typeface="Times New Roman"/>
              </a:rPr>
              <a:t>Additionally,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it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is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important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to ascertain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whether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the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data presented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in the paper is </a:t>
            </a:r>
            <a:r>
              <a:rPr sz="24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right data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to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substantiate the 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argument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that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was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made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in the paper and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whether the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data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was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gathered and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interpreted in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correct </a:t>
            </a:r>
            <a:r>
              <a:rPr sz="2400" spc="-25" dirty="0">
                <a:solidFill>
                  <a:srgbClr val="990033"/>
                </a:solidFill>
                <a:latin typeface="Times New Roman"/>
                <a:cs typeface="Times New Roman"/>
              </a:rPr>
              <a:t>manner.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It </a:t>
            </a:r>
            <a:r>
              <a:rPr sz="2400" spc="-10" dirty="0">
                <a:solidFill>
                  <a:srgbClr val="003300"/>
                </a:solidFill>
                <a:latin typeface="Times New Roman"/>
                <a:cs typeface="Times New Roman"/>
              </a:rPr>
              <a:t>is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also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important 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to </a:t>
            </a:r>
            <a:r>
              <a:rPr sz="2400" spc="1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decipher</a:t>
            </a:r>
            <a:r>
              <a:rPr sz="2400" spc="-3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whether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some</a:t>
            </a:r>
            <a:r>
              <a:rPr sz="2400" spc="1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other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dataset</a:t>
            </a:r>
            <a:r>
              <a:rPr sz="2400" spc="-2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would have</a:t>
            </a:r>
            <a:r>
              <a:rPr sz="2400" spc="-1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been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 more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compelling.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600" dirty="0">
              <a:latin typeface="Times New Roman"/>
              <a:cs typeface="Times New Roman"/>
            </a:endParaRPr>
          </a:p>
          <a:p>
            <a:pPr marL="241300" marR="6350" indent="-228600" algn="just">
              <a:lnSpc>
                <a:spcPts val="2590"/>
              </a:lnSpc>
              <a:spcBef>
                <a:spcPts val="1650"/>
              </a:spcBef>
              <a:buFont typeface="Arial MT"/>
              <a:buChar char="•"/>
              <a:tabLst>
                <a:tab pos="241300" algn="l"/>
              </a:tabLst>
            </a:pP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Critical reading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is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relatively </a:t>
            </a:r>
            <a:r>
              <a:rPr sz="2400" spc="-35" dirty="0">
                <a:solidFill>
                  <a:srgbClr val="003300"/>
                </a:solidFill>
                <a:latin typeface="Times New Roman"/>
                <a:cs typeface="Times New Roman"/>
              </a:rPr>
              <a:t>easy.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It </a:t>
            </a:r>
            <a:r>
              <a:rPr sz="2400" spc="-10" dirty="0">
                <a:solidFill>
                  <a:srgbClr val="003300"/>
                </a:solidFill>
                <a:latin typeface="Times New Roman"/>
                <a:cs typeface="Times New Roman"/>
              </a:rPr>
              <a:t>is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relatively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easier to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critically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read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to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find the 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mistakes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than to read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it so as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to find the good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ideas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in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the </a:t>
            </a:r>
            <a:r>
              <a:rPr sz="2400" spc="-25" dirty="0">
                <a:solidFill>
                  <a:srgbClr val="003300"/>
                </a:solidFill>
                <a:latin typeface="Times New Roman"/>
                <a:cs typeface="Times New Roman"/>
              </a:rPr>
              <a:t>paper.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Anyone who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has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 been</a:t>
            </a:r>
            <a:r>
              <a:rPr sz="2400" spc="-1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a regular</a:t>
            </a:r>
            <a:r>
              <a:rPr sz="2400" spc="-2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reviewer</a:t>
            </a:r>
            <a:r>
              <a:rPr sz="2400" spc="-1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of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journal</a:t>
            </a:r>
            <a:r>
              <a:rPr sz="2400" spc="-1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articles</a:t>
            </a:r>
            <a:r>
              <a:rPr sz="2400" spc="-2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would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agree</a:t>
            </a:r>
            <a:r>
              <a:rPr sz="2400" spc="-1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to</a:t>
            </a:r>
            <a:r>
              <a:rPr sz="2400" spc="-2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such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a</a:t>
            </a:r>
            <a:r>
              <a:rPr sz="2400" spc="-1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statement.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600" dirty="0">
              <a:latin typeface="Times New Roman"/>
              <a:cs typeface="Times New Roman"/>
            </a:endParaRPr>
          </a:p>
          <a:p>
            <a:pPr marL="241300" marR="5080" indent="-228600" algn="just">
              <a:lnSpc>
                <a:spcPct val="90000"/>
              </a:lnSpc>
              <a:spcBef>
                <a:spcPts val="1560"/>
              </a:spcBef>
              <a:buFont typeface="Arial MT"/>
              <a:buChar char="•"/>
              <a:tabLst>
                <a:tab pos="241300" algn="l"/>
              </a:tabLst>
            </a:pP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Reading</a:t>
            </a:r>
            <a:r>
              <a:rPr sz="24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creatively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is</a:t>
            </a:r>
            <a:r>
              <a:rPr sz="24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15" dirty="0">
                <a:solidFill>
                  <a:srgbClr val="990033"/>
                </a:solidFill>
                <a:latin typeface="Times New Roman"/>
                <a:cs typeface="Times New Roman"/>
              </a:rPr>
              <a:t>harder,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and</a:t>
            </a:r>
            <a:r>
              <a:rPr sz="24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requires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a</a:t>
            </a:r>
            <a:r>
              <a:rPr sz="24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positive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approach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in</a:t>
            </a:r>
            <a:r>
              <a:rPr sz="2400" spc="6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search.</a:t>
            </a:r>
            <a:r>
              <a:rPr sz="2400" spc="59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In </a:t>
            </a:r>
            <a:r>
              <a:rPr sz="24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creative reading</a:t>
            </a:r>
            <a:r>
              <a:rPr sz="2400" spc="-5" dirty="0">
                <a:latin typeface="Times New Roman"/>
                <a:cs typeface="Times New Roman"/>
              </a:rPr>
              <a:t>,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the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idea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is to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actively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look for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other applications, interesting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generalizations,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or extended work which the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authors might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have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missed? Are there </a:t>
            </a:r>
            <a:r>
              <a:rPr sz="2400" spc="-58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plausible modifications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that 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may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throw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up important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practical challenges?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One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might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be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 able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to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decipher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properly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 if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one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 would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like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 to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start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researching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15" dirty="0">
                <a:solidFill>
                  <a:srgbClr val="003300"/>
                </a:solidFill>
                <a:latin typeface="Times New Roman"/>
                <a:cs typeface="Times New Roman"/>
              </a:rPr>
              <a:t>an </a:t>
            </a:r>
            <a:r>
              <a:rPr sz="2400" spc="-58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extended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part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of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this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work, and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what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should </a:t>
            </a:r>
            <a:r>
              <a:rPr sz="2400" spc="-10" dirty="0">
                <a:solidFill>
                  <a:srgbClr val="003300"/>
                </a:solidFill>
                <a:latin typeface="Times New Roman"/>
                <a:cs typeface="Times New Roman"/>
              </a:rPr>
              <a:t>be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the immediate next aspect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to focus </a:t>
            </a:r>
            <a:r>
              <a:rPr sz="2400" spc="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upon.</a:t>
            </a:r>
            <a:endParaRPr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0005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533400" y="1322767"/>
            <a:ext cx="4887913" cy="4524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u="none" spc="-5" dirty="0">
                <a:solidFill>
                  <a:srgbClr val="006600"/>
                </a:solidFill>
              </a:rPr>
              <a:t>2.8</a:t>
            </a:r>
            <a:r>
              <a:rPr sz="2800" u="none" spc="-55" dirty="0">
                <a:solidFill>
                  <a:srgbClr val="006600"/>
                </a:solidFill>
              </a:rPr>
              <a:t> </a:t>
            </a:r>
            <a:r>
              <a:rPr sz="2800" u="none" spc="-50" dirty="0">
                <a:solidFill>
                  <a:srgbClr val="006600"/>
                </a:solidFill>
              </a:rPr>
              <a:t>Taking</a:t>
            </a:r>
            <a:r>
              <a:rPr sz="2800" u="none" spc="10" dirty="0">
                <a:solidFill>
                  <a:srgbClr val="006600"/>
                </a:solidFill>
              </a:rPr>
              <a:t> </a:t>
            </a:r>
            <a:r>
              <a:rPr sz="2800" u="none" spc="-5" dirty="0">
                <a:solidFill>
                  <a:srgbClr val="006600"/>
                </a:solidFill>
              </a:rPr>
              <a:t>Notes</a:t>
            </a:r>
            <a:r>
              <a:rPr sz="2800" u="none" spc="-45" dirty="0">
                <a:solidFill>
                  <a:srgbClr val="006600"/>
                </a:solidFill>
              </a:rPr>
              <a:t> </a:t>
            </a:r>
            <a:r>
              <a:rPr sz="2800" u="none" spc="-5" dirty="0">
                <a:solidFill>
                  <a:srgbClr val="006600"/>
                </a:solidFill>
              </a:rPr>
              <a:t>While Reading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916939" y="1775205"/>
            <a:ext cx="10360025" cy="428434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241300" marR="5080" indent="-229235" algn="just">
              <a:lnSpc>
                <a:spcPct val="80000"/>
              </a:lnSpc>
              <a:spcBef>
                <a:spcPts val="67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A researcher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reads to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write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and 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writes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well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only if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the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reading skills are good.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The </a:t>
            </a:r>
            <a:r>
              <a:rPr sz="24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bridge between reading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and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actually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writing a paper is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the act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of taking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notes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during and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shortly after the process 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of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reading. </a:t>
            </a:r>
            <a:r>
              <a:rPr sz="2400" spc="-5" dirty="0">
                <a:latin typeface="Times New Roman"/>
                <a:cs typeface="Times New Roman"/>
              </a:rPr>
              <a:t>There </a:t>
            </a:r>
            <a:r>
              <a:rPr sz="2400" dirty="0">
                <a:latin typeface="Times New Roman"/>
                <a:cs typeface="Times New Roman"/>
              </a:rPr>
              <a:t>is a </a:t>
            </a:r>
            <a:r>
              <a:rPr sz="2400" spc="-5" dirty="0">
                <a:latin typeface="Times New Roman"/>
                <a:cs typeface="Times New Roman"/>
              </a:rPr>
              <a:t>well-known saying that </a:t>
            </a:r>
            <a:r>
              <a:rPr sz="2400" dirty="0">
                <a:latin typeface="Times New Roman"/>
                <a:cs typeface="Times New Roman"/>
              </a:rPr>
              <a:t> the </a:t>
            </a:r>
            <a:r>
              <a:rPr sz="2400" b="1" spc="-5" dirty="0">
                <a:solidFill>
                  <a:srgbClr val="003300"/>
                </a:solidFill>
                <a:latin typeface="Times New Roman"/>
                <a:cs typeface="Times New Roman"/>
              </a:rPr>
              <a:t>faintest writing </a:t>
            </a:r>
            <a:r>
              <a:rPr sz="2400" b="1" dirty="0">
                <a:solidFill>
                  <a:srgbClr val="003300"/>
                </a:solidFill>
                <a:latin typeface="Times New Roman"/>
                <a:cs typeface="Times New Roman"/>
              </a:rPr>
              <a:t>is better </a:t>
            </a:r>
            <a:r>
              <a:rPr sz="2400" b="1" spc="-5" dirty="0">
                <a:solidFill>
                  <a:srgbClr val="003300"/>
                </a:solidFill>
                <a:latin typeface="Times New Roman"/>
                <a:cs typeface="Times New Roman"/>
              </a:rPr>
              <a:t>than the best </a:t>
            </a:r>
            <a:r>
              <a:rPr sz="2400" b="1" spc="-20" dirty="0">
                <a:solidFill>
                  <a:srgbClr val="003300"/>
                </a:solidFill>
                <a:latin typeface="Times New Roman"/>
                <a:cs typeface="Times New Roman"/>
              </a:rPr>
              <a:t>memory,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it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applies to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researchers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 who need</a:t>
            </a:r>
            <a:r>
              <a:rPr sz="2400" spc="-1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to</a:t>
            </a:r>
            <a:r>
              <a:rPr sz="2400" spc="-2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read</a:t>
            </a:r>
            <a:r>
              <a:rPr sz="2400" spc="-1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and</a:t>
            </a:r>
            <a:r>
              <a:rPr sz="2400" spc="-1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build</a:t>
            </a:r>
            <a:r>
              <a:rPr sz="2400" spc="-1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on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that</a:t>
            </a:r>
            <a:r>
              <a:rPr sz="2400" spc="-1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knowledge</a:t>
            </a:r>
            <a:r>
              <a:rPr sz="2400" spc="-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to</a:t>
            </a:r>
            <a:r>
              <a:rPr sz="2400" spc="-2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write</a:t>
            </a:r>
            <a:r>
              <a:rPr sz="2400" spc="-2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building</a:t>
            </a:r>
            <a:r>
              <a:rPr sz="2400" spc="-2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on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400" spc="-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notes</a:t>
            </a:r>
            <a:r>
              <a:rPr sz="2400" spc="-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taken.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600" dirty="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ts val="2300"/>
              </a:lnSpc>
              <a:spcBef>
                <a:spcPts val="1614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Many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researchers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take notes on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the </a:t>
            </a:r>
            <a:r>
              <a:rPr sz="2400" spc="-10" dirty="0">
                <a:solidFill>
                  <a:srgbClr val="006600"/>
                </a:solidFill>
                <a:latin typeface="Times New Roman"/>
                <a:cs typeface="Times New Roman"/>
              </a:rPr>
              <a:t>margins </a:t>
            </a:r>
            <a:r>
              <a:rPr sz="2400" spc="5" dirty="0">
                <a:solidFill>
                  <a:srgbClr val="006600"/>
                </a:solidFill>
                <a:latin typeface="Times New Roman"/>
                <a:cs typeface="Times New Roman"/>
              </a:rPr>
              <a:t>of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their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copies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of papers or even </a:t>
            </a:r>
            <a:r>
              <a:rPr sz="24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digitally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on an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article aggregator tool. </a:t>
            </a:r>
            <a:r>
              <a:rPr sz="2400" dirty="0">
                <a:latin typeface="Times New Roman"/>
                <a:cs typeface="Times New Roman"/>
              </a:rPr>
              <a:t>In each research </a:t>
            </a:r>
            <a:r>
              <a:rPr sz="2400" spc="-20" dirty="0">
                <a:latin typeface="Times New Roman"/>
                <a:cs typeface="Times New Roman"/>
              </a:rPr>
              <a:t>paper,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there are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a lot of </a:t>
            </a:r>
            <a:r>
              <a:rPr sz="24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things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that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 one</a:t>
            </a:r>
            <a:r>
              <a:rPr sz="24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might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like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 to</a:t>
            </a:r>
            <a:r>
              <a:rPr sz="24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highlight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 for</a:t>
            </a:r>
            <a:r>
              <a:rPr sz="24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later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use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 such</a:t>
            </a:r>
            <a:r>
              <a:rPr sz="24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as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definitions,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explanations,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and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concepts.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If there are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questions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of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criticisms,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these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need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to be </a:t>
            </a:r>
            <a:r>
              <a:rPr sz="24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written down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so as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to avoid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being </a:t>
            </a:r>
            <a:r>
              <a:rPr sz="2400" spc="-10" dirty="0">
                <a:solidFill>
                  <a:srgbClr val="006600"/>
                </a:solidFill>
                <a:latin typeface="Times New Roman"/>
                <a:cs typeface="Times New Roman"/>
              </a:rPr>
              <a:t>forgotten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later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on. </a:t>
            </a:r>
            <a:r>
              <a:rPr sz="2400" dirty="0">
                <a:latin typeface="Times New Roman"/>
                <a:cs typeface="Times New Roman"/>
              </a:rPr>
              <a:t>Such </a:t>
            </a:r>
            <a:r>
              <a:rPr sz="2400" spc="-10" dirty="0">
                <a:latin typeface="Times New Roman"/>
                <a:cs typeface="Times New Roman"/>
              </a:rPr>
              <a:t>efforts </a:t>
            </a:r>
            <a:r>
              <a:rPr sz="2400" dirty="0">
                <a:latin typeface="Times New Roman"/>
                <a:cs typeface="Times New Roman"/>
              </a:rPr>
              <a:t>pay </a:t>
            </a:r>
            <a:r>
              <a:rPr sz="2400" spc="-5" dirty="0">
                <a:latin typeface="Times New Roman"/>
                <a:cs typeface="Times New Roman"/>
              </a:rPr>
              <a:t>significantly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one</a:t>
            </a:r>
            <a:r>
              <a:rPr sz="2400" dirty="0">
                <a:latin typeface="Times New Roman"/>
                <a:cs typeface="Times New Roman"/>
              </a:rPr>
              <a:t> has to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go</a:t>
            </a:r>
            <a:r>
              <a:rPr sz="2400" dirty="0">
                <a:latin typeface="Times New Roman"/>
                <a:cs typeface="Times New Roman"/>
              </a:rPr>
              <a:t> back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reread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same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content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after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long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time.</a:t>
            </a:r>
            <a:endParaRPr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0557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11782"/>
            <a:ext cx="10361295" cy="236664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38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A Good technical reading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should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end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with a 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summary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of the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paper in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few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sentences describing the contributions. </a:t>
            </a:r>
            <a:r>
              <a:rPr sz="2400" dirty="0">
                <a:latin typeface="Times New Roman"/>
                <a:cs typeface="Times New Roman"/>
              </a:rPr>
              <a:t>But to </a:t>
            </a:r>
            <a:r>
              <a:rPr sz="2400" spc="-5" dirty="0">
                <a:latin typeface="Times New Roman"/>
                <a:cs typeface="Times New Roman"/>
              </a:rPr>
              <a:t>elucidate the technical merit,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paper </a:t>
            </a:r>
            <a:r>
              <a:rPr sz="2400" spc="-5" dirty="0">
                <a:latin typeface="Times New Roman"/>
                <a:cs typeface="Times New Roman"/>
              </a:rPr>
              <a:t>needs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be </a:t>
            </a:r>
            <a:r>
              <a:rPr sz="2400" dirty="0">
                <a:latin typeface="Times New Roman"/>
                <a:cs typeface="Times New Roman"/>
              </a:rPr>
              <a:t>looked at </a:t>
            </a:r>
            <a:r>
              <a:rPr sz="2400" spc="-5" dirty="0">
                <a:latin typeface="Times New Roman"/>
                <a:cs typeface="Times New Roman"/>
              </a:rPr>
              <a:t>from comparative perspective with respect to existing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works </a:t>
            </a:r>
            <a:r>
              <a:rPr sz="2400" dirty="0">
                <a:latin typeface="Times New Roman"/>
                <a:cs typeface="Times New Roman"/>
              </a:rPr>
              <a:t>in that </a:t>
            </a:r>
            <a:r>
              <a:rPr sz="2400" spc="-5" dirty="0">
                <a:latin typeface="Times New Roman"/>
                <a:cs typeface="Times New Roman"/>
              </a:rPr>
              <a:t>specific </a:t>
            </a:r>
            <a:r>
              <a:rPr sz="2400" dirty="0">
                <a:latin typeface="Times New Roman"/>
                <a:cs typeface="Times New Roman"/>
              </a:rPr>
              <a:t>area.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A thorough reading should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bring out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whether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there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are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new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ideas in the </a:t>
            </a:r>
            <a:r>
              <a:rPr sz="2400" spc="-20" dirty="0">
                <a:solidFill>
                  <a:srgbClr val="003300"/>
                </a:solidFill>
                <a:latin typeface="Times New Roman"/>
                <a:cs typeface="Times New Roman"/>
              </a:rPr>
              <a:t>paper,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or if existing ideas were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implemented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through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experiments </a:t>
            </a:r>
            <a:r>
              <a:rPr sz="2400" spc="-58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or in a </a:t>
            </a:r>
            <a:r>
              <a:rPr sz="2400" spc="-10" dirty="0">
                <a:solidFill>
                  <a:srgbClr val="003300"/>
                </a:solidFill>
                <a:latin typeface="Times New Roman"/>
                <a:cs typeface="Times New Roman"/>
              </a:rPr>
              <a:t>new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application,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or if </a:t>
            </a:r>
            <a:r>
              <a:rPr sz="2400" spc="-10" dirty="0">
                <a:solidFill>
                  <a:srgbClr val="003300"/>
                </a:solidFill>
                <a:latin typeface="Times New Roman"/>
                <a:cs typeface="Times New Roman"/>
              </a:rPr>
              <a:t>different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existing ideas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were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brought together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under a </a:t>
            </a:r>
            <a:r>
              <a:rPr sz="2400" spc="-58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novel</a:t>
            </a:r>
            <a:r>
              <a:rPr sz="2400" spc="-1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framework.</a:t>
            </a:r>
            <a:endParaRPr sz="24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9467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1219" y="1606677"/>
            <a:ext cx="10360025" cy="4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CC0066"/>
                </a:solidFill>
                <a:latin typeface="Times New Roman"/>
                <a:cs typeface="Times New Roman"/>
              </a:rPr>
              <a:t>2.9</a:t>
            </a:r>
            <a:r>
              <a:rPr sz="2800" b="1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C0066"/>
                </a:solidFill>
                <a:latin typeface="Times New Roman"/>
                <a:cs typeface="Times New Roman"/>
              </a:rPr>
              <a:t>Reading</a:t>
            </a:r>
            <a:r>
              <a:rPr sz="2800" b="1" spc="2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C0066"/>
                </a:solidFill>
                <a:latin typeface="Times New Roman"/>
                <a:cs typeface="Times New Roman"/>
              </a:rPr>
              <a:t>Mathematics</a:t>
            </a:r>
            <a:r>
              <a:rPr sz="2800" b="1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C0066"/>
                </a:solidFill>
                <a:latin typeface="Times New Roman"/>
                <a:cs typeface="Times New Roman"/>
              </a:rPr>
              <a:t>and</a:t>
            </a:r>
            <a:r>
              <a:rPr sz="2800" b="1" spc="-145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C0066"/>
                </a:solidFill>
                <a:latin typeface="Times New Roman"/>
                <a:cs typeface="Times New Roman"/>
              </a:rPr>
              <a:t>Algorithms</a:t>
            </a:r>
            <a:endParaRPr sz="2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4450" dirty="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ct val="90000"/>
              </a:lnSpc>
              <a:spcBef>
                <a:spcPts val="5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spc="-5" dirty="0">
                <a:solidFill>
                  <a:srgbClr val="003300"/>
                </a:solidFill>
                <a:latin typeface="Times New Roman"/>
                <a:cs typeface="Times New Roman"/>
              </a:rPr>
              <a:t>Mathematics is often </a:t>
            </a:r>
            <a:r>
              <a:rPr sz="2800" dirty="0">
                <a:solidFill>
                  <a:srgbClr val="003300"/>
                </a:solidFill>
                <a:latin typeface="Times New Roman"/>
                <a:cs typeface="Times New Roman"/>
              </a:rPr>
              <a:t>the </a:t>
            </a:r>
            <a:r>
              <a:rPr sz="2800" spc="-5" dirty="0">
                <a:solidFill>
                  <a:srgbClr val="003300"/>
                </a:solidFill>
                <a:latin typeface="Times New Roman"/>
                <a:cs typeface="Times New Roman"/>
              </a:rPr>
              <a:t>foundation</a:t>
            </a:r>
            <a:r>
              <a:rPr sz="2800" spc="69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3300"/>
                </a:solidFill>
                <a:latin typeface="Times New Roman"/>
                <a:cs typeface="Times New Roman"/>
              </a:rPr>
              <a:t>of </a:t>
            </a:r>
            <a:r>
              <a:rPr sz="2800" spc="-10" dirty="0">
                <a:solidFill>
                  <a:srgbClr val="003300"/>
                </a:solidFill>
                <a:latin typeface="Times New Roman"/>
                <a:cs typeface="Times New Roman"/>
              </a:rPr>
              <a:t>new </a:t>
            </a:r>
            <a:r>
              <a:rPr sz="2800" spc="-5" dirty="0">
                <a:solidFill>
                  <a:srgbClr val="003300"/>
                </a:solidFill>
                <a:latin typeface="Times New Roman"/>
                <a:cs typeface="Times New Roman"/>
              </a:rPr>
              <a:t>advances, </a:t>
            </a:r>
            <a:r>
              <a:rPr sz="2800" dirty="0">
                <a:solidFill>
                  <a:srgbClr val="003300"/>
                </a:solidFill>
                <a:latin typeface="Times New Roman"/>
                <a:cs typeface="Times New Roman"/>
              </a:rPr>
              <a:t>for </a:t>
            </a:r>
            <a:r>
              <a:rPr sz="2800" spc="-5" dirty="0">
                <a:solidFill>
                  <a:srgbClr val="003300"/>
                </a:solidFill>
                <a:latin typeface="Times New Roman"/>
                <a:cs typeface="Times New Roman"/>
              </a:rPr>
              <a:t>evolution </a:t>
            </a:r>
            <a:r>
              <a:rPr sz="280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3300"/>
                </a:solidFill>
                <a:latin typeface="Times New Roman"/>
                <a:cs typeface="Times New Roman"/>
              </a:rPr>
              <a:t>and development of engineering research </a:t>
            </a:r>
            <a:r>
              <a:rPr sz="2800" dirty="0">
                <a:solidFill>
                  <a:srgbClr val="003300"/>
                </a:solidFill>
                <a:latin typeface="Times New Roman"/>
                <a:cs typeface="Times New Roman"/>
              </a:rPr>
              <a:t>and </a:t>
            </a:r>
            <a:r>
              <a:rPr sz="2800" spc="-5" dirty="0">
                <a:solidFill>
                  <a:srgbClr val="003300"/>
                </a:solidFill>
                <a:latin typeface="Times New Roman"/>
                <a:cs typeface="Times New Roman"/>
              </a:rPr>
              <a:t>practice. An engineering </a:t>
            </a:r>
            <a:r>
              <a:rPr sz="2800" spc="-68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3300"/>
                </a:solidFill>
                <a:latin typeface="Times New Roman"/>
                <a:cs typeface="Times New Roman"/>
              </a:rPr>
              <a:t>researcher</a:t>
            </a:r>
            <a:r>
              <a:rPr sz="2800" spc="30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3300"/>
                </a:solidFill>
                <a:latin typeface="Times New Roman"/>
                <a:cs typeface="Times New Roman"/>
              </a:rPr>
              <a:t>generally</a:t>
            </a:r>
            <a:r>
              <a:rPr sz="2800" spc="31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3300"/>
                </a:solidFill>
                <a:latin typeface="Times New Roman"/>
                <a:cs typeface="Times New Roman"/>
              </a:rPr>
              <a:t>cannot</a:t>
            </a:r>
            <a:r>
              <a:rPr sz="2800" spc="32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3300"/>
                </a:solidFill>
                <a:latin typeface="Times New Roman"/>
                <a:cs typeface="Times New Roman"/>
              </a:rPr>
              <a:t>avoid</a:t>
            </a:r>
            <a:r>
              <a:rPr sz="2800" spc="31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003300"/>
                </a:solidFill>
                <a:latin typeface="Times New Roman"/>
                <a:cs typeface="Times New Roman"/>
              </a:rPr>
              <a:t>mathematical</a:t>
            </a:r>
            <a:r>
              <a:rPr sz="2800" spc="30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3300"/>
                </a:solidFill>
                <a:latin typeface="Times New Roman"/>
                <a:cs typeface="Times New Roman"/>
              </a:rPr>
              <a:t>derivations</a:t>
            </a:r>
            <a:r>
              <a:rPr sz="2800" spc="31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003300"/>
                </a:solidFill>
                <a:latin typeface="Times New Roman"/>
                <a:cs typeface="Times New Roman"/>
              </a:rPr>
              <a:t>or</a:t>
            </a:r>
            <a:r>
              <a:rPr sz="2800" spc="31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3300"/>
                </a:solidFill>
                <a:latin typeface="Times New Roman"/>
                <a:cs typeface="Times New Roman"/>
              </a:rPr>
              <a:t>proofs </a:t>
            </a:r>
            <a:r>
              <a:rPr sz="2800" spc="-68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003300"/>
                </a:solidFill>
                <a:latin typeface="Times New Roman"/>
                <a:cs typeface="Times New Roman"/>
              </a:rPr>
              <a:t>as </a:t>
            </a:r>
            <a:r>
              <a:rPr sz="2800" spc="-5" dirty="0">
                <a:solidFill>
                  <a:srgbClr val="003300"/>
                </a:solidFill>
                <a:latin typeface="Times New Roman"/>
                <a:cs typeface="Times New Roman"/>
              </a:rPr>
              <a:t>part </a:t>
            </a:r>
            <a:r>
              <a:rPr sz="2800" dirty="0">
                <a:solidFill>
                  <a:srgbClr val="003300"/>
                </a:solidFill>
                <a:latin typeface="Times New Roman"/>
                <a:cs typeface="Times New Roman"/>
              </a:rPr>
              <a:t>of </a:t>
            </a:r>
            <a:r>
              <a:rPr sz="2800" spc="-5" dirty="0">
                <a:solidFill>
                  <a:srgbClr val="003300"/>
                </a:solidFill>
                <a:latin typeface="Times New Roman"/>
                <a:cs typeface="Times New Roman"/>
              </a:rPr>
              <a:t>research </a:t>
            </a:r>
            <a:r>
              <a:rPr sz="2800" dirty="0">
                <a:solidFill>
                  <a:srgbClr val="003300"/>
                </a:solidFill>
                <a:latin typeface="Times New Roman"/>
                <a:cs typeface="Times New Roman"/>
              </a:rPr>
              <a:t>work. </a:t>
            </a:r>
            <a:r>
              <a:rPr sz="2800" spc="-5" dirty="0">
                <a:latin typeface="Times New Roman"/>
                <a:cs typeface="Times New Roman"/>
              </a:rPr>
              <a:t>In </a:t>
            </a:r>
            <a:r>
              <a:rPr sz="2800" dirty="0">
                <a:latin typeface="Times New Roman"/>
                <a:cs typeface="Times New Roman"/>
              </a:rPr>
              <a:t>fact, </a:t>
            </a:r>
            <a:r>
              <a:rPr sz="2800" b="1" spc="-5" dirty="0">
                <a:solidFill>
                  <a:srgbClr val="006600"/>
                </a:solidFill>
                <a:latin typeface="Times New Roman"/>
                <a:cs typeface="Times New Roman"/>
              </a:rPr>
              <a:t>these </a:t>
            </a:r>
            <a:r>
              <a:rPr sz="2800" b="1" spc="-20" dirty="0">
                <a:solidFill>
                  <a:srgbClr val="006600"/>
                </a:solidFill>
                <a:latin typeface="Times New Roman"/>
                <a:cs typeface="Times New Roman"/>
              </a:rPr>
              <a:t>are </a:t>
            </a:r>
            <a:r>
              <a:rPr sz="2800" b="1" spc="-5" dirty="0">
                <a:solidFill>
                  <a:srgbClr val="006600"/>
                </a:solidFill>
                <a:latin typeface="Times New Roman"/>
                <a:cs typeface="Times New Roman"/>
              </a:rPr>
              <a:t>the </a:t>
            </a:r>
            <a:r>
              <a:rPr sz="2800" b="1" dirty="0">
                <a:solidFill>
                  <a:srgbClr val="006600"/>
                </a:solidFill>
                <a:latin typeface="Times New Roman"/>
                <a:cs typeface="Times New Roman"/>
              </a:rPr>
              <a:t>heart of any </a:t>
            </a:r>
            <a:r>
              <a:rPr sz="2800" b="1" spc="-5" dirty="0">
                <a:solidFill>
                  <a:srgbClr val="006600"/>
                </a:solidFill>
                <a:latin typeface="Times New Roman"/>
                <a:cs typeface="Times New Roman"/>
              </a:rPr>
              <a:t>technical </a:t>
            </a:r>
            <a:r>
              <a:rPr sz="2800" b="1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b="1" spc="-45" dirty="0">
                <a:solidFill>
                  <a:srgbClr val="006600"/>
                </a:solidFill>
                <a:latin typeface="Times New Roman"/>
                <a:cs typeface="Times New Roman"/>
              </a:rPr>
              <a:t>paper. </a:t>
            </a:r>
            <a:r>
              <a:rPr sz="2800" spc="-5" dirty="0">
                <a:latin typeface="Times New Roman"/>
                <a:cs typeface="Times New Roman"/>
              </a:rPr>
              <a:t>Therefore,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one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should avoid skimming them</a:t>
            </a:r>
            <a:r>
              <a:rPr sz="2800" spc="-5" dirty="0">
                <a:latin typeface="Times New Roman"/>
                <a:cs typeface="Times New Roman"/>
              </a:rPr>
              <a:t>. By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meticulous 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reading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990033"/>
                </a:solidFill>
                <a:latin typeface="Times New Roman"/>
                <a:cs typeface="Times New Roman"/>
              </a:rPr>
              <a:t>of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the</a:t>
            </a:r>
            <a:r>
              <a:rPr sz="28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proofs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or</a:t>
            </a:r>
            <a:r>
              <a:rPr sz="28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algorithms,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after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having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identified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the </a:t>
            </a:r>
            <a:r>
              <a:rPr sz="28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relevance of the </a:t>
            </a:r>
            <a:r>
              <a:rPr sz="2800" spc="-20" dirty="0">
                <a:solidFill>
                  <a:srgbClr val="990033"/>
                </a:solidFill>
                <a:latin typeface="Times New Roman"/>
                <a:cs typeface="Times New Roman"/>
              </a:rPr>
              <a:t>paper,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one </a:t>
            </a:r>
            <a:r>
              <a:rPr sz="2800" spc="-10" dirty="0">
                <a:solidFill>
                  <a:srgbClr val="990033"/>
                </a:solidFill>
                <a:latin typeface="Times New Roman"/>
                <a:cs typeface="Times New Roman"/>
              </a:rPr>
              <a:t>can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develop sound understanding about </a:t>
            </a:r>
            <a:r>
              <a:rPr sz="2800" spc="-10" dirty="0">
                <a:solidFill>
                  <a:srgbClr val="990033"/>
                </a:solidFill>
                <a:latin typeface="Times New Roman"/>
                <a:cs typeface="Times New Roman"/>
              </a:rPr>
              <a:t>the </a:t>
            </a:r>
            <a:r>
              <a:rPr sz="2800" spc="-68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problem</a:t>
            </a:r>
            <a:r>
              <a:rPr sz="2800" spc="-2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that 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the</a:t>
            </a:r>
            <a:r>
              <a:rPr sz="2800" spc="-1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authors</a:t>
            </a:r>
            <a:r>
              <a:rPr sz="2800" spc="-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have attempted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to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solve.</a:t>
            </a:r>
            <a:endParaRPr sz="2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7979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11782"/>
            <a:ext cx="10360660" cy="302577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38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dirty="0">
                <a:latin typeface="Times New Roman"/>
                <a:cs typeface="Times New Roman"/>
              </a:rPr>
              <a:t>Nonetheless,</a:t>
            </a:r>
            <a:r>
              <a:rPr sz="2400" spc="18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990033"/>
                </a:solidFill>
                <a:latin typeface="Times New Roman"/>
                <a:cs typeface="Times New Roman"/>
              </a:rPr>
              <a:t>one</a:t>
            </a:r>
            <a:r>
              <a:rPr sz="2400" b="1" spc="19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990033"/>
                </a:solidFill>
                <a:latin typeface="Times New Roman"/>
                <a:cs typeface="Times New Roman"/>
              </a:rPr>
              <a:t>might</a:t>
            </a:r>
            <a:r>
              <a:rPr sz="2400" b="1" spc="19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990033"/>
                </a:solidFill>
                <a:latin typeface="Times New Roman"/>
                <a:cs typeface="Times New Roman"/>
              </a:rPr>
              <a:t>skim</a:t>
            </a:r>
            <a:r>
              <a:rPr sz="2400" b="1" spc="204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990033"/>
                </a:solidFill>
                <a:latin typeface="Times New Roman"/>
                <a:cs typeface="Times New Roman"/>
              </a:rPr>
              <a:t>a</a:t>
            </a:r>
            <a:r>
              <a:rPr sz="2400" b="1" spc="19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990033"/>
                </a:solidFill>
                <a:latin typeface="Times New Roman"/>
                <a:cs typeface="Times New Roman"/>
              </a:rPr>
              <a:t>technical</a:t>
            </a:r>
            <a:r>
              <a:rPr sz="2400" b="1" spc="2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990033"/>
                </a:solidFill>
                <a:latin typeface="Times New Roman"/>
                <a:cs typeface="Times New Roman"/>
              </a:rPr>
              <a:t>section</a:t>
            </a:r>
            <a:r>
              <a:rPr sz="2400" b="1" spc="19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if</a:t>
            </a:r>
            <a:r>
              <a:rPr sz="2400" spc="18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it</a:t>
            </a:r>
            <a:r>
              <a:rPr sz="2400" spc="2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seems</a:t>
            </a:r>
            <a:r>
              <a:rPr sz="2400" spc="2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like</a:t>
            </a:r>
            <a:r>
              <a:rPr sz="2400" spc="19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an</a:t>
            </a:r>
            <a:r>
              <a:rPr sz="2400" spc="19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explanation </a:t>
            </a:r>
            <a:r>
              <a:rPr sz="2400" spc="-59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of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something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already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known,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or if it is too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advanced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for the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research at the present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moment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and</a:t>
            </a:r>
            <a:r>
              <a:rPr sz="24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needs</a:t>
            </a:r>
            <a:r>
              <a:rPr sz="24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additional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reading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to</a:t>
            </a:r>
            <a:r>
              <a:rPr sz="24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be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understandable,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or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if</a:t>
            </a:r>
            <a:r>
              <a:rPr sz="24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it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seems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to </a:t>
            </a:r>
            <a:r>
              <a:rPr sz="2400" spc="-58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specialized and unlikely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to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be needed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in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the course of the research program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in </a:t>
            </a:r>
            <a:r>
              <a:rPr sz="24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which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case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one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can</a:t>
            </a:r>
            <a:r>
              <a:rPr sz="24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get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 back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to</a:t>
            </a:r>
            <a:r>
              <a:rPr sz="24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it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later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on.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Implementation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of</a:t>
            </a:r>
            <a:r>
              <a:rPr sz="2400" spc="59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</a:t>
            </a:r>
            <a:r>
              <a:rPr sz="2400" spc="59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intricate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algorithm </a:t>
            </a:r>
            <a:r>
              <a:rPr sz="2400" dirty="0">
                <a:latin typeface="Times New Roman"/>
                <a:cs typeface="Times New Roman"/>
              </a:rPr>
              <a:t>in </a:t>
            </a:r>
            <a:r>
              <a:rPr sz="2400" spc="-5" dirty="0">
                <a:latin typeface="Times New Roman"/>
                <a:cs typeface="Times New Roman"/>
              </a:rPr>
              <a:t>programming languages </a:t>
            </a:r>
            <a:r>
              <a:rPr sz="2400" dirty="0">
                <a:latin typeface="Times New Roman"/>
                <a:cs typeface="Times New Roman"/>
              </a:rPr>
              <a:t>such </a:t>
            </a:r>
            <a:r>
              <a:rPr sz="2400" spc="-5" dirty="0">
                <a:latin typeface="Times New Roman"/>
                <a:cs typeface="Times New Roman"/>
              </a:rPr>
              <a:t>as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C,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C++ or Java is prone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to errors.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 And even if the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researcher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is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confident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about the paper in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hand,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and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thinks that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the </a:t>
            </a:r>
            <a:r>
              <a:rPr sz="2400" spc="-58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algorithm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will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work, there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is a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fair chance that it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will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not work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at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all.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So one </a:t>
            </a:r>
            <a:r>
              <a:rPr sz="2400" spc="-10" dirty="0">
                <a:solidFill>
                  <a:srgbClr val="003300"/>
                </a:solidFill>
                <a:latin typeface="Times New Roman"/>
                <a:cs typeface="Times New Roman"/>
              </a:rPr>
              <a:t>may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 wish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to</a:t>
            </a:r>
            <a:r>
              <a:rPr sz="2400" spc="-1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code</a:t>
            </a:r>
            <a:r>
              <a:rPr sz="2400" spc="-1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it</a:t>
            </a:r>
            <a:r>
              <a:rPr sz="2400" spc="-1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quickly</a:t>
            </a:r>
            <a:r>
              <a:rPr sz="2400" spc="-2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to</a:t>
            </a:r>
            <a:r>
              <a:rPr sz="2400" spc="-1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check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if</a:t>
            </a:r>
            <a:r>
              <a:rPr sz="2400" spc="-1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it</a:t>
            </a:r>
            <a:r>
              <a:rPr sz="2400" spc="-2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3300"/>
                </a:solidFill>
                <a:latin typeface="Times New Roman"/>
                <a:cs typeface="Times New Roman"/>
              </a:rPr>
              <a:t>actually</a:t>
            </a:r>
            <a:r>
              <a:rPr sz="2400" spc="-30" dirty="0">
                <a:solidFill>
                  <a:srgbClr val="0033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3300"/>
                </a:solidFill>
                <a:latin typeface="Times New Roman"/>
                <a:cs typeface="Times New Roman"/>
              </a:rPr>
              <a:t>works.</a:t>
            </a:r>
            <a:endParaRPr sz="24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2998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594360" y="1351723"/>
            <a:ext cx="3857625" cy="4524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u="none" spc="-5" dirty="0">
                <a:solidFill>
                  <a:srgbClr val="003300"/>
                </a:solidFill>
              </a:rPr>
              <a:t>2.10</a:t>
            </a:r>
            <a:r>
              <a:rPr sz="2800" u="none" spc="-15" dirty="0">
                <a:solidFill>
                  <a:srgbClr val="003300"/>
                </a:solidFill>
              </a:rPr>
              <a:t> </a:t>
            </a:r>
            <a:r>
              <a:rPr sz="2800" u="none" spc="-5" dirty="0">
                <a:solidFill>
                  <a:srgbClr val="003300"/>
                </a:solidFill>
              </a:rPr>
              <a:t>Reading</a:t>
            </a:r>
            <a:r>
              <a:rPr sz="2800" u="none" spc="5" dirty="0">
                <a:solidFill>
                  <a:srgbClr val="003300"/>
                </a:solidFill>
              </a:rPr>
              <a:t> </a:t>
            </a:r>
            <a:r>
              <a:rPr sz="2800" u="none" spc="-5" dirty="0">
                <a:solidFill>
                  <a:srgbClr val="003300"/>
                </a:solidFill>
              </a:rPr>
              <a:t>a</a:t>
            </a:r>
            <a:r>
              <a:rPr sz="2800" u="none" spc="-10" dirty="0">
                <a:solidFill>
                  <a:srgbClr val="003300"/>
                </a:solidFill>
              </a:rPr>
              <a:t> </a:t>
            </a:r>
            <a:r>
              <a:rPr sz="2800" u="none" spc="-5" dirty="0">
                <a:solidFill>
                  <a:srgbClr val="003300"/>
                </a:solidFill>
              </a:rPr>
              <a:t>Datasheet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916939" y="1804161"/>
            <a:ext cx="10359390" cy="275653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430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Researchers in </a:t>
            </a:r>
            <a:r>
              <a:rPr sz="2800" spc="-10" dirty="0">
                <a:solidFill>
                  <a:srgbClr val="990033"/>
                </a:solidFill>
                <a:latin typeface="Times New Roman"/>
                <a:cs typeface="Times New Roman"/>
              </a:rPr>
              <a:t>different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fields 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of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engineering will </a:t>
            </a:r>
            <a:r>
              <a:rPr sz="2800" spc="-10" dirty="0">
                <a:solidFill>
                  <a:srgbClr val="990033"/>
                </a:solidFill>
                <a:latin typeface="Times New Roman"/>
                <a:cs typeface="Times New Roman"/>
              </a:rPr>
              <a:t>need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to read certain 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types</a:t>
            </a:r>
            <a:r>
              <a:rPr sz="28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of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documents.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For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example,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mechanical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006600"/>
                </a:solidFill>
                <a:latin typeface="Times New Roman"/>
                <a:cs typeface="Times New Roman"/>
              </a:rPr>
              <a:t>and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 civil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engineers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would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006600"/>
                </a:solidFill>
                <a:latin typeface="Times New Roman"/>
                <a:cs typeface="Times New Roman"/>
              </a:rPr>
              <a:t>need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 to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read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drawings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related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to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mechanical</a:t>
            </a:r>
            <a:r>
              <a:rPr sz="2800" spc="69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parts</a:t>
            </a:r>
            <a:r>
              <a:rPr sz="2800" spc="69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and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buildings.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Researchers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in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field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006600"/>
                </a:solidFill>
                <a:latin typeface="Times New Roman"/>
                <a:cs typeface="Times New Roman"/>
              </a:rPr>
              <a:t>of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 electronics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need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to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read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datasheets. </a:t>
            </a:r>
            <a:r>
              <a:rPr sz="2800" spc="-10" dirty="0">
                <a:latin typeface="Times New Roman"/>
                <a:cs typeface="Times New Roman"/>
              </a:rPr>
              <a:t>On </a:t>
            </a:r>
            <a:r>
              <a:rPr sz="2800" spc="-5" dirty="0">
                <a:latin typeface="Times New Roman"/>
                <a:cs typeface="Times New Roman"/>
              </a:rPr>
              <a:t>occasions, researchers in other fields </a:t>
            </a:r>
            <a:r>
              <a:rPr sz="2800" spc="-10" dirty="0">
                <a:latin typeface="Times New Roman"/>
                <a:cs typeface="Times New Roman"/>
              </a:rPr>
              <a:t>may </a:t>
            </a:r>
            <a:r>
              <a:rPr sz="2800" spc="-5" dirty="0">
                <a:latin typeface="Times New Roman"/>
                <a:cs typeface="Times New Roman"/>
              </a:rPr>
              <a:t>also need </a:t>
            </a:r>
            <a:r>
              <a:rPr sz="2800" spc="-15" dirty="0">
                <a:latin typeface="Times New Roman"/>
                <a:cs typeface="Times New Roman"/>
              </a:rPr>
              <a:t>to 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incorporate</a:t>
            </a:r>
            <a:r>
              <a:rPr sz="2800" spc="3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spc="3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certain</a:t>
            </a:r>
            <a:r>
              <a:rPr sz="2800" spc="3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electronic</a:t>
            </a:r>
            <a:r>
              <a:rPr sz="2800" spc="3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part</a:t>
            </a:r>
            <a:r>
              <a:rPr sz="2800" spc="3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</a:t>
            </a:r>
            <a:r>
              <a:rPr sz="2800" spc="3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which</a:t>
            </a:r>
            <a:r>
              <a:rPr sz="2800" spc="34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case</a:t>
            </a:r>
            <a:r>
              <a:rPr sz="2800" spc="3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careful</a:t>
            </a:r>
            <a:r>
              <a:rPr sz="2800" spc="3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reading</a:t>
            </a:r>
            <a:r>
              <a:rPr sz="2800" spc="3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datasheet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imperative.</a:t>
            </a:r>
            <a:endParaRPr sz="2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0521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4800" y="1247013"/>
            <a:ext cx="11536679" cy="550291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241300" marR="5080" indent="-228600" algn="just">
              <a:lnSpc>
                <a:spcPct val="90000"/>
              </a:lnSpc>
              <a:spcBef>
                <a:spcPts val="340"/>
              </a:spcBef>
              <a:buFont typeface="Arial MT"/>
              <a:buChar char="•"/>
              <a:tabLst>
                <a:tab pos="241300" algn="l"/>
              </a:tabLst>
            </a:pP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Datasheets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are instruction manuals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for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electronic components, which (hopefully) details what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a </a:t>
            </a:r>
            <a:r>
              <a:rPr sz="20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component</a:t>
            </a:r>
            <a:r>
              <a:rPr sz="20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does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and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how</a:t>
            </a:r>
            <a:r>
              <a:rPr sz="2000" spc="5" dirty="0">
                <a:solidFill>
                  <a:srgbClr val="006600"/>
                </a:solidFill>
                <a:latin typeface="Times New Roman"/>
                <a:cs typeface="Times New Roman"/>
              </a:rPr>
              <a:t> one</a:t>
            </a:r>
            <a:r>
              <a:rPr sz="2000" spc="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6600"/>
                </a:solidFill>
                <a:latin typeface="Times New Roman"/>
                <a:cs typeface="Times New Roman"/>
              </a:rPr>
              <a:t>may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use</a:t>
            </a:r>
            <a:r>
              <a:rPr sz="20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it.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Datasheets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enable</a:t>
            </a:r>
            <a:r>
              <a:rPr sz="20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a</a:t>
            </a:r>
            <a:r>
              <a:rPr sz="20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researcher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(or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a</a:t>
            </a:r>
            <a:r>
              <a:rPr sz="2000" spc="5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working </a:t>
            </a:r>
            <a:r>
              <a:rPr sz="20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professional) </a:t>
            </a:r>
            <a:r>
              <a:rPr sz="2000" spc="-10" dirty="0">
                <a:solidFill>
                  <a:srgbClr val="006600"/>
                </a:solidFill>
                <a:latin typeface="Times New Roman"/>
                <a:cs typeface="Times New Roman"/>
              </a:rPr>
              <a:t>to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design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a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circuit or debug any given circuit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with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that component</a:t>
            </a:r>
            <a:r>
              <a:rPr sz="2000" spc="-5" dirty="0">
                <a:latin typeface="Times New Roman"/>
                <a:cs typeface="Times New Roman"/>
              </a:rPr>
              <a:t>.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The first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page of </a:t>
            </a:r>
            <a:r>
              <a:rPr sz="20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the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datasheet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usually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summarizes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a </a:t>
            </a:r>
            <a:r>
              <a:rPr sz="2000" spc="-25" dirty="0">
                <a:solidFill>
                  <a:srgbClr val="990033"/>
                </a:solidFill>
                <a:latin typeface="Times New Roman"/>
                <a:cs typeface="Times New Roman"/>
              </a:rPr>
              <a:t>part’s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function and features, basic specifications,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and usually </a:t>
            </a:r>
            <a:r>
              <a:rPr sz="20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provides</a:t>
            </a:r>
            <a:r>
              <a:rPr sz="2000" spc="-4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a</a:t>
            </a:r>
            <a:r>
              <a:rPr sz="2000" spc="-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functional</a:t>
            </a:r>
            <a:r>
              <a:rPr sz="2000" spc="-3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block</a:t>
            </a:r>
            <a:r>
              <a:rPr sz="2000" spc="-2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diagram</a:t>
            </a:r>
            <a:r>
              <a:rPr sz="2000" spc="-3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with</a:t>
            </a:r>
            <a:r>
              <a:rPr sz="2000" spc="-2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the</a:t>
            </a:r>
            <a:r>
              <a:rPr sz="2000" spc="-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internal</a:t>
            </a:r>
            <a:r>
              <a:rPr sz="2000" spc="-3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functions</a:t>
            </a:r>
            <a:r>
              <a:rPr sz="2000" spc="-4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of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the</a:t>
            </a:r>
            <a:r>
              <a:rPr sz="2000" spc="-2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part.</a:t>
            </a: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200" dirty="0">
              <a:latin typeface="Times New Roman"/>
              <a:cs typeface="Times New Roman"/>
            </a:endParaRPr>
          </a:p>
          <a:p>
            <a:pPr marL="241300" marR="5715" indent="-228600" algn="just">
              <a:lnSpc>
                <a:spcPct val="90000"/>
              </a:lnSpc>
              <a:spcBef>
                <a:spcPts val="1635"/>
              </a:spcBef>
              <a:buFont typeface="Arial MT"/>
              <a:buChar char="•"/>
              <a:tabLst>
                <a:tab pos="241300" algn="l"/>
              </a:tabLst>
            </a:pP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A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pinout provides the physical location of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a </a:t>
            </a:r>
            <a:r>
              <a:rPr sz="2000" spc="-25" dirty="0">
                <a:solidFill>
                  <a:srgbClr val="FF0000"/>
                </a:solidFill>
                <a:latin typeface="Times New Roman"/>
                <a:cs typeface="Times New Roman"/>
              </a:rPr>
              <a:t>part’s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pins, with special mark for pin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1 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so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that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part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can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be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correctly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plugged 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into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circuit</a:t>
            </a:r>
            <a:r>
              <a:rPr sz="2000" spc="-5" dirty="0">
                <a:latin typeface="Times New Roman"/>
                <a:cs typeface="Times New Roman"/>
              </a:rPr>
              <a:t>. Some parts also provide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graphs showing performance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versus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various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criteria (supply voltage, temperature, etc.),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and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safe region for reliable operation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which should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be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carefully read and noted by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2000" spc="-15" dirty="0">
                <a:solidFill>
                  <a:srgbClr val="FF0000"/>
                </a:solidFill>
                <a:latin typeface="Times New Roman"/>
                <a:cs typeface="Times New Roman"/>
              </a:rPr>
              <a:t>researcher</a:t>
            </a:r>
            <a:r>
              <a:rPr sz="2000" spc="-15" dirty="0">
                <a:latin typeface="Times New Roman"/>
                <a:cs typeface="Times New Roman"/>
              </a:rPr>
              <a:t>. </a:t>
            </a:r>
            <a:r>
              <a:rPr sz="2000" spc="5" dirty="0">
                <a:latin typeface="Times New Roman"/>
                <a:cs typeface="Times New Roman"/>
              </a:rPr>
              <a:t>One </a:t>
            </a:r>
            <a:r>
              <a:rPr sz="2000" spc="-5" dirty="0">
                <a:latin typeface="Times New Roman"/>
                <a:cs typeface="Times New Roman"/>
              </a:rPr>
              <a:t>should </a:t>
            </a:r>
            <a:r>
              <a:rPr sz="2000" dirty="0">
                <a:latin typeface="Times New Roman"/>
                <a:cs typeface="Times New Roman"/>
              </a:rPr>
              <a:t>be </a:t>
            </a:r>
            <a:r>
              <a:rPr sz="2000" spc="-5" dirty="0">
                <a:latin typeface="Times New Roman"/>
                <a:cs typeface="Times New Roman"/>
              </a:rPr>
              <a:t>also </a:t>
            </a:r>
            <a:r>
              <a:rPr sz="2000" spc="-10" dirty="0">
                <a:latin typeface="Times New Roman"/>
                <a:cs typeface="Times New Roman"/>
              </a:rPr>
              <a:t>in </a:t>
            </a:r>
            <a:r>
              <a:rPr sz="2000" spc="-5" dirty="0">
                <a:latin typeface="Times New Roman"/>
                <a:cs typeface="Times New Roman"/>
              </a:rPr>
              <a:t>the lookout for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truth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tables which describe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what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sort of inputs provide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what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types of outputs, </a:t>
            </a:r>
            <a:r>
              <a:rPr sz="2000" spc="-5" dirty="0">
                <a:latin typeface="Times New Roman"/>
                <a:cs typeface="Times New Roman"/>
              </a:rPr>
              <a:t>and also 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timing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 diagrams which lay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out 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how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and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at what speed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data 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is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sent and received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from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the part.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Datasheets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usually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end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with accurate dimensions of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the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packages a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part is available</a:t>
            </a:r>
            <a:r>
              <a:rPr sz="2000" spc="49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in. This is useful for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printed</a:t>
            </a:r>
            <a:r>
              <a:rPr sz="2000" spc="-5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circuit</a:t>
            </a:r>
            <a:r>
              <a:rPr sz="2000" spc="-2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board</a:t>
            </a:r>
            <a:r>
              <a:rPr sz="2000" spc="-2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(PCB)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 layout.</a:t>
            </a: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200" dirty="0">
              <a:latin typeface="Times New Roman"/>
              <a:cs typeface="Times New Roman"/>
            </a:endParaRPr>
          </a:p>
          <a:p>
            <a:pPr marL="241300" marR="5715" indent="-228600" algn="just">
              <a:lnSpc>
                <a:spcPts val="2160"/>
              </a:lnSpc>
              <a:spcBef>
                <a:spcPts val="1660"/>
              </a:spcBef>
              <a:buFont typeface="Arial MT"/>
              <a:buChar char="•"/>
              <a:tabLst>
                <a:tab pos="241300" algn="l"/>
              </a:tabLst>
            </a:pPr>
            <a:r>
              <a:rPr sz="2000" spc="-10" dirty="0">
                <a:latin typeface="Times New Roman"/>
                <a:cs typeface="Times New Roman"/>
              </a:rPr>
              <a:t>However,the </a:t>
            </a:r>
            <a:r>
              <a:rPr sz="2000" spc="-5" dirty="0">
                <a:solidFill>
                  <a:srgbClr val="990099"/>
                </a:solidFill>
                <a:latin typeface="Times New Roman"/>
                <a:cs typeface="Times New Roman"/>
              </a:rPr>
              <a:t>objective of </a:t>
            </a:r>
            <a:r>
              <a:rPr sz="2000" dirty="0">
                <a:solidFill>
                  <a:srgbClr val="990099"/>
                </a:solidFill>
                <a:latin typeface="Times New Roman"/>
                <a:cs typeface="Times New Roman"/>
              </a:rPr>
              <a:t>the </a:t>
            </a:r>
            <a:r>
              <a:rPr sz="2000" spc="-5" dirty="0">
                <a:solidFill>
                  <a:srgbClr val="990099"/>
                </a:solidFill>
                <a:latin typeface="Times New Roman"/>
                <a:cs typeface="Times New Roman"/>
              </a:rPr>
              <a:t>authors herein has </a:t>
            </a:r>
            <a:r>
              <a:rPr sz="2000" dirty="0">
                <a:solidFill>
                  <a:srgbClr val="990099"/>
                </a:solidFill>
                <a:latin typeface="Times New Roman"/>
                <a:cs typeface="Times New Roman"/>
              </a:rPr>
              <a:t>been </a:t>
            </a:r>
            <a:r>
              <a:rPr sz="2000" spc="-10" dirty="0">
                <a:solidFill>
                  <a:srgbClr val="990099"/>
                </a:solidFill>
                <a:latin typeface="Times New Roman"/>
                <a:cs typeface="Times New Roman"/>
              </a:rPr>
              <a:t>to </a:t>
            </a:r>
            <a:r>
              <a:rPr sz="2000" dirty="0">
                <a:solidFill>
                  <a:srgbClr val="990099"/>
                </a:solidFill>
                <a:latin typeface="Times New Roman"/>
                <a:cs typeface="Times New Roman"/>
              </a:rPr>
              <a:t>use </a:t>
            </a:r>
            <a:r>
              <a:rPr sz="2000" spc="-5" dirty="0">
                <a:solidFill>
                  <a:srgbClr val="990099"/>
                </a:solidFill>
                <a:latin typeface="Times New Roman"/>
                <a:cs typeface="Times New Roman"/>
              </a:rPr>
              <a:t>datasheets </a:t>
            </a:r>
            <a:r>
              <a:rPr sz="2000" spc="-10" dirty="0">
                <a:solidFill>
                  <a:srgbClr val="990099"/>
                </a:solidFill>
                <a:latin typeface="Times New Roman"/>
                <a:cs typeface="Times New Roman"/>
              </a:rPr>
              <a:t>as an </a:t>
            </a:r>
            <a:r>
              <a:rPr sz="2000" spc="-5" dirty="0">
                <a:solidFill>
                  <a:srgbClr val="990099"/>
                </a:solidFill>
                <a:latin typeface="Times New Roman"/>
                <a:cs typeface="Times New Roman"/>
              </a:rPr>
              <a:t>example </a:t>
            </a:r>
            <a:r>
              <a:rPr sz="2000" spc="-10" dirty="0">
                <a:solidFill>
                  <a:srgbClr val="990099"/>
                </a:solidFill>
                <a:latin typeface="Times New Roman"/>
                <a:cs typeface="Times New Roman"/>
              </a:rPr>
              <a:t>to </a:t>
            </a:r>
            <a:r>
              <a:rPr sz="2000" spc="-5" dirty="0">
                <a:solidFill>
                  <a:srgbClr val="990099"/>
                </a:solidFill>
                <a:latin typeface="Times New Roman"/>
                <a:cs typeface="Times New Roman"/>
              </a:rPr>
              <a:t>state </a:t>
            </a:r>
            <a:r>
              <a:rPr sz="2000" dirty="0">
                <a:solidFill>
                  <a:srgbClr val="990099"/>
                </a:solidFill>
                <a:latin typeface="Times New Roman"/>
                <a:cs typeface="Times New Roman"/>
              </a:rPr>
              <a:t>the </a:t>
            </a:r>
            <a:r>
              <a:rPr sz="2000" spc="5" dirty="0">
                <a:solidFill>
                  <a:srgbClr val="990099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99"/>
                </a:solidFill>
                <a:latin typeface="Times New Roman"/>
                <a:cs typeface="Times New Roman"/>
              </a:rPr>
              <a:t>need </a:t>
            </a:r>
            <a:r>
              <a:rPr sz="2000" spc="-5" dirty="0">
                <a:solidFill>
                  <a:srgbClr val="990099"/>
                </a:solidFill>
                <a:latin typeface="Times New Roman"/>
                <a:cs typeface="Times New Roman"/>
              </a:rPr>
              <a:t>to </a:t>
            </a:r>
            <a:r>
              <a:rPr sz="2000" dirty="0">
                <a:solidFill>
                  <a:srgbClr val="990099"/>
                </a:solidFill>
                <a:latin typeface="Times New Roman"/>
                <a:cs typeface="Times New Roman"/>
              </a:rPr>
              <a:t>pay </a:t>
            </a:r>
            <a:r>
              <a:rPr sz="2000" spc="-10" dirty="0">
                <a:solidFill>
                  <a:srgbClr val="990099"/>
                </a:solidFill>
                <a:latin typeface="Times New Roman"/>
                <a:cs typeface="Times New Roman"/>
              </a:rPr>
              <a:t>attention </a:t>
            </a:r>
            <a:r>
              <a:rPr sz="2000" spc="-5" dirty="0">
                <a:solidFill>
                  <a:srgbClr val="990099"/>
                </a:solidFill>
                <a:latin typeface="Times New Roman"/>
                <a:cs typeface="Times New Roman"/>
              </a:rPr>
              <a:t>to </a:t>
            </a:r>
            <a:r>
              <a:rPr sz="2000" dirty="0">
                <a:solidFill>
                  <a:srgbClr val="990099"/>
                </a:solidFill>
                <a:latin typeface="Times New Roman"/>
                <a:cs typeface="Times New Roman"/>
              </a:rPr>
              <a:t>the </a:t>
            </a:r>
            <a:r>
              <a:rPr sz="2000" spc="-5" dirty="0">
                <a:solidFill>
                  <a:srgbClr val="990099"/>
                </a:solidFill>
                <a:latin typeface="Times New Roman"/>
                <a:cs typeface="Times New Roman"/>
              </a:rPr>
              <a:t>art of </a:t>
            </a:r>
            <a:r>
              <a:rPr sz="2000" dirty="0">
                <a:solidFill>
                  <a:srgbClr val="990099"/>
                </a:solidFill>
                <a:latin typeface="Times New Roman"/>
                <a:cs typeface="Times New Roman"/>
              </a:rPr>
              <a:t>reading </a:t>
            </a:r>
            <a:r>
              <a:rPr sz="2000" spc="-5" dirty="0">
                <a:solidFill>
                  <a:srgbClr val="990099"/>
                </a:solidFill>
                <a:latin typeface="Times New Roman"/>
                <a:cs typeface="Times New Roman"/>
              </a:rPr>
              <a:t>such documents. </a:t>
            </a:r>
            <a:r>
              <a:rPr sz="2000" spc="-15" dirty="0">
                <a:solidFill>
                  <a:srgbClr val="990099"/>
                </a:solidFill>
                <a:latin typeface="Times New Roman"/>
                <a:cs typeface="Times New Roman"/>
              </a:rPr>
              <a:t>Technical </a:t>
            </a:r>
            <a:r>
              <a:rPr sz="2000" spc="-5" dirty="0">
                <a:solidFill>
                  <a:srgbClr val="990099"/>
                </a:solidFill>
                <a:latin typeface="Times New Roman"/>
                <a:cs typeface="Times New Roman"/>
              </a:rPr>
              <a:t>published </a:t>
            </a:r>
            <a:r>
              <a:rPr sz="2000" dirty="0">
                <a:solidFill>
                  <a:srgbClr val="990099"/>
                </a:solidFill>
                <a:latin typeface="Times New Roman"/>
                <a:cs typeface="Times New Roman"/>
              </a:rPr>
              <a:t>papers or books </a:t>
            </a:r>
            <a:r>
              <a:rPr sz="2000" spc="-5" dirty="0">
                <a:solidFill>
                  <a:srgbClr val="990099"/>
                </a:solidFill>
                <a:latin typeface="Times New Roman"/>
                <a:cs typeface="Times New Roman"/>
              </a:rPr>
              <a:t>are </a:t>
            </a:r>
            <a:r>
              <a:rPr sz="2000" spc="-484" dirty="0">
                <a:solidFill>
                  <a:srgbClr val="990099"/>
                </a:solidFill>
                <a:latin typeface="Times New Roman"/>
                <a:cs typeface="Times New Roman"/>
              </a:rPr>
              <a:t> </a:t>
            </a:r>
            <a:r>
              <a:rPr sz="2000" spc="5" dirty="0">
                <a:solidFill>
                  <a:srgbClr val="990099"/>
                </a:solidFill>
                <a:latin typeface="Times New Roman"/>
                <a:cs typeface="Times New Roman"/>
              </a:rPr>
              <a:t>not</a:t>
            </a:r>
            <a:r>
              <a:rPr sz="2000" spc="-30" dirty="0">
                <a:solidFill>
                  <a:srgbClr val="990099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99"/>
                </a:solidFill>
                <a:latin typeface="Times New Roman"/>
                <a:cs typeface="Times New Roman"/>
              </a:rPr>
              <a:t>the</a:t>
            </a:r>
            <a:r>
              <a:rPr sz="2000" spc="-10" dirty="0">
                <a:solidFill>
                  <a:srgbClr val="990099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99"/>
                </a:solidFill>
                <a:latin typeface="Times New Roman"/>
                <a:cs typeface="Times New Roman"/>
              </a:rPr>
              <a:t>only</a:t>
            </a:r>
            <a:r>
              <a:rPr sz="2000" spc="-30" dirty="0">
                <a:solidFill>
                  <a:srgbClr val="990099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99"/>
                </a:solidFill>
                <a:latin typeface="Times New Roman"/>
                <a:cs typeface="Times New Roman"/>
              </a:rPr>
              <a:t>contents</a:t>
            </a:r>
            <a:r>
              <a:rPr sz="2000" spc="-30" dirty="0">
                <a:solidFill>
                  <a:srgbClr val="990099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99"/>
                </a:solidFill>
                <a:latin typeface="Times New Roman"/>
                <a:cs typeface="Times New Roman"/>
              </a:rPr>
              <a:t>that</a:t>
            </a:r>
            <a:r>
              <a:rPr sz="2000" spc="-15" dirty="0">
                <a:solidFill>
                  <a:srgbClr val="990099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99"/>
                </a:solidFill>
                <a:latin typeface="Times New Roman"/>
                <a:cs typeface="Times New Roman"/>
              </a:rPr>
              <a:t>a researcher</a:t>
            </a:r>
            <a:r>
              <a:rPr sz="2000" spc="-40" dirty="0">
                <a:solidFill>
                  <a:srgbClr val="990099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99"/>
                </a:solidFill>
                <a:latin typeface="Times New Roman"/>
                <a:cs typeface="Times New Roman"/>
              </a:rPr>
              <a:t>has</a:t>
            </a:r>
            <a:r>
              <a:rPr sz="2000" spc="-15" dirty="0">
                <a:solidFill>
                  <a:srgbClr val="990099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99"/>
                </a:solidFill>
                <a:latin typeface="Times New Roman"/>
                <a:cs typeface="Times New Roman"/>
              </a:rPr>
              <a:t>to master </a:t>
            </a:r>
            <a:r>
              <a:rPr sz="2000" dirty="0">
                <a:solidFill>
                  <a:srgbClr val="990099"/>
                </a:solidFill>
                <a:latin typeface="Times New Roman"/>
                <a:cs typeface="Times New Roman"/>
              </a:rPr>
              <a:t>reading</a:t>
            </a:r>
            <a:r>
              <a:rPr sz="2000" dirty="0">
                <a:latin typeface="Times New Roman"/>
                <a:cs typeface="Times New Roman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02329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6737" y="1768279"/>
            <a:ext cx="9789229" cy="39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05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91996" y="1432560"/>
            <a:ext cx="8487156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1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16939" y="2225929"/>
            <a:ext cx="9827260" cy="2550160"/>
          </a:xfrm>
          <a:prstGeom prst="rect">
            <a:avLst/>
          </a:prstGeom>
        </p:spPr>
        <p:txBody>
          <a:bodyPr vert="horz" wrap="square" lIns="0" tIns="15938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1255"/>
              </a:spcBef>
              <a:buAutoNum type="arabicPeriod"/>
              <a:tabLst>
                <a:tab pos="355600" algn="l"/>
                <a:tab pos="356235" algn="l"/>
              </a:tabLst>
            </a:pPr>
            <a:r>
              <a:rPr sz="1800" spc="-15" dirty="0">
                <a:latin typeface="Times New Roman"/>
                <a:cs typeface="Times New Roman"/>
              </a:rPr>
              <a:t>Write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short </a:t>
            </a:r>
            <a:r>
              <a:rPr sz="1800" dirty="0">
                <a:latin typeface="Times New Roman"/>
                <a:cs typeface="Times New Roman"/>
              </a:rPr>
              <a:t>note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on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Literature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Review?</a:t>
            </a:r>
            <a:endParaRPr sz="1800">
              <a:latin typeface="Times New Roman"/>
              <a:cs typeface="Times New Roman"/>
            </a:endParaRPr>
          </a:p>
          <a:p>
            <a:pPr marL="355600" indent="-343535">
              <a:lnSpc>
                <a:spcPct val="100000"/>
              </a:lnSpc>
              <a:spcBef>
                <a:spcPts val="1155"/>
              </a:spcBef>
              <a:buAutoNum type="arabicPeriod"/>
              <a:tabLst>
                <a:tab pos="355600" algn="l"/>
                <a:tab pos="356235" algn="l"/>
              </a:tabLst>
            </a:pPr>
            <a:r>
              <a:rPr sz="1800" dirty="0">
                <a:latin typeface="Times New Roman"/>
                <a:cs typeface="Times New Roman"/>
              </a:rPr>
              <a:t>Explain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Existing </a:t>
            </a:r>
            <a:r>
              <a:rPr sz="1800" spc="-5" dirty="0">
                <a:latin typeface="Times New Roman"/>
                <a:cs typeface="Times New Roman"/>
              </a:rPr>
              <a:t>knowledge</a:t>
            </a:r>
            <a:r>
              <a:rPr sz="1800" dirty="0">
                <a:latin typeface="Times New Roman"/>
                <a:cs typeface="Times New Roman"/>
              </a:rPr>
              <a:t> and </a:t>
            </a:r>
            <a:r>
              <a:rPr sz="1800" spc="-5" dirty="0">
                <a:latin typeface="Times New Roman"/>
                <a:cs typeface="Times New Roman"/>
              </a:rPr>
              <a:t>New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Knowledge?</a:t>
            </a:r>
            <a:endParaRPr sz="1800">
              <a:latin typeface="Times New Roman"/>
              <a:cs typeface="Times New Roman"/>
            </a:endParaRPr>
          </a:p>
          <a:p>
            <a:pPr marL="355600" indent="-343535">
              <a:lnSpc>
                <a:spcPct val="100000"/>
              </a:lnSpc>
              <a:spcBef>
                <a:spcPts val="1150"/>
              </a:spcBef>
              <a:buAutoNum type="arabicPeriod"/>
              <a:tabLst>
                <a:tab pos="355600" algn="l"/>
                <a:tab pos="356235" algn="l"/>
              </a:tabLst>
            </a:pPr>
            <a:r>
              <a:rPr sz="1800" dirty="0">
                <a:latin typeface="Times New Roman"/>
                <a:cs typeface="Times New Roman"/>
              </a:rPr>
              <a:t>List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and explain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 criteria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that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could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help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 researcher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in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the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evaluation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 information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under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study?</a:t>
            </a:r>
            <a:endParaRPr sz="1800">
              <a:latin typeface="Times New Roman"/>
              <a:cs typeface="Times New Roman"/>
            </a:endParaRPr>
          </a:p>
          <a:p>
            <a:pPr marL="355600" indent="-343535">
              <a:lnSpc>
                <a:spcPct val="100000"/>
              </a:lnSpc>
              <a:spcBef>
                <a:spcPts val="1150"/>
              </a:spcBef>
              <a:buAutoNum type="arabicPeriod"/>
              <a:tabLst>
                <a:tab pos="355600" algn="l"/>
                <a:tab pos="356235" algn="l"/>
              </a:tabLst>
            </a:pPr>
            <a:r>
              <a:rPr sz="1800" spc="-15" dirty="0">
                <a:latin typeface="Times New Roman"/>
                <a:cs typeface="Times New Roman"/>
              </a:rPr>
              <a:t>Write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short </a:t>
            </a:r>
            <a:r>
              <a:rPr sz="1800" dirty="0">
                <a:latin typeface="Times New Roman"/>
                <a:cs typeface="Times New Roman"/>
              </a:rPr>
              <a:t>note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on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Bibliographic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Database?</a:t>
            </a:r>
            <a:endParaRPr sz="1800">
              <a:latin typeface="Times New Roman"/>
              <a:cs typeface="Times New Roman"/>
            </a:endParaRPr>
          </a:p>
          <a:p>
            <a:pPr marL="355600" indent="-343535">
              <a:lnSpc>
                <a:spcPct val="100000"/>
              </a:lnSpc>
              <a:spcBef>
                <a:spcPts val="1155"/>
              </a:spcBef>
              <a:buAutoNum type="arabicPeriod"/>
              <a:tabLst>
                <a:tab pos="355600" algn="l"/>
                <a:tab pos="356235" algn="l"/>
              </a:tabLst>
            </a:pPr>
            <a:r>
              <a:rPr sz="1800" dirty="0">
                <a:latin typeface="Times New Roman"/>
                <a:cs typeface="Times New Roman"/>
              </a:rPr>
              <a:t>Explain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various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search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operators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in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55" dirty="0">
                <a:latin typeface="Times New Roman"/>
                <a:cs typeface="Times New Roman"/>
              </a:rPr>
              <a:t>Web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 Science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while</a:t>
            </a:r>
            <a:r>
              <a:rPr sz="1800" dirty="0">
                <a:latin typeface="Times New Roman"/>
                <a:cs typeface="Times New Roman"/>
              </a:rPr>
              <a:t> doing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effective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research?</a:t>
            </a:r>
            <a:endParaRPr sz="1800">
              <a:latin typeface="Times New Roman"/>
              <a:cs typeface="Times New Roman"/>
            </a:endParaRPr>
          </a:p>
          <a:p>
            <a:pPr marL="355600" indent="-343535">
              <a:lnSpc>
                <a:spcPct val="100000"/>
              </a:lnSpc>
              <a:spcBef>
                <a:spcPts val="1155"/>
              </a:spcBef>
              <a:buAutoNum type="arabicPeriod"/>
              <a:tabLst>
                <a:tab pos="355600" algn="l"/>
                <a:tab pos="356235" algn="l"/>
              </a:tabLst>
            </a:pPr>
            <a:r>
              <a:rPr sz="1800" dirty="0">
                <a:latin typeface="Times New Roman"/>
                <a:cs typeface="Times New Roman"/>
              </a:rPr>
              <a:t>Explain</a:t>
            </a:r>
            <a:r>
              <a:rPr sz="1800" spc="-6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Technical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reading</a:t>
            </a:r>
            <a:r>
              <a:rPr sz="1800" spc="-5" dirty="0">
                <a:latin typeface="Times New Roman"/>
                <a:cs typeface="Times New Roman"/>
              </a:rPr>
              <a:t> with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respect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to engineering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research?</a:t>
            </a:r>
            <a:endParaRPr sz="1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5811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317400" y="1335920"/>
            <a:ext cx="9859963" cy="582852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15"/>
              </a:spcBef>
            </a:pPr>
            <a:r>
              <a:rPr sz="3200" u="none" dirty="0" smtClean="0">
                <a:solidFill>
                  <a:srgbClr val="FF0000"/>
                </a:solidFill>
              </a:rPr>
              <a:t>Attributions</a:t>
            </a:r>
            <a:r>
              <a:rPr sz="3200" u="none" spc="-40" dirty="0" smtClean="0">
                <a:solidFill>
                  <a:srgbClr val="FF0000"/>
                </a:solidFill>
              </a:rPr>
              <a:t> </a:t>
            </a:r>
            <a:r>
              <a:rPr sz="3200" u="none" dirty="0">
                <a:solidFill>
                  <a:srgbClr val="FF0000"/>
                </a:solidFill>
              </a:rPr>
              <a:t>and</a:t>
            </a:r>
            <a:r>
              <a:rPr sz="3200" u="none" spc="-10" dirty="0">
                <a:solidFill>
                  <a:srgbClr val="FF0000"/>
                </a:solidFill>
              </a:rPr>
              <a:t> </a:t>
            </a:r>
            <a:r>
              <a:rPr sz="3200" u="none" dirty="0">
                <a:solidFill>
                  <a:srgbClr val="FF0000"/>
                </a:solidFill>
              </a:rPr>
              <a:t>Citations:</a:t>
            </a:r>
            <a:r>
              <a:rPr sz="3200" u="none" spc="-40" dirty="0">
                <a:solidFill>
                  <a:srgbClr val="FF0000"/>
                </a:solidFill>
              </a:rPr>
              <a:t> </a:t>
            </a:r>
            <a:r>
              <a:rPr sz="3200" u="none" dirty="0">
                <a:solidFill>
                  <a:srgbClr val="FF0000"/>
                </a:solidFill>
              </a:rPr>
              <a:t>Giving</a:t>
            </a:r>
            <a:r>
              <a:rPr sz="3200" u="none" spc="-20" dirty="0">
                <a:solidFill>
                  <a:srgbClr val="FF0000"/>
                </a:solidFill>
              </a:rPr>
              <a:t> </a:t>
            </a:r>
            <a:r>
              <a:rPr sz="3200" u="none" spc="-10" dirty="0">
                <a:solidFill>
                  <a:srgbClr val="FF0000"/>
                </a:solidFill>
              </a:rPr>
              <a:t>Credit</a:t>
            </a:r>
            <a:r>
              <a:rPr sz="3200" u="none" spc="-90" dirty="0">
                <a:solidFill>
                  <a:srgbClr val="FF0000"/>
                </a:solidFill>
              </a:rPr>
              <a:t> </a:t>
            </a:r>
            <a:r>
              <a:rPr sz="3200" u="none" spc="-5" dirty="0">
                <a:solidFill>
                  <a:srgbClr val="FF0000"/>
                </a:solidFill>
              </a:rPr>
              <a:t>Wherever</a:t>
            </a:r>
            <a:r>
              <a:rPr sz="3200" u="none" spc="-80" dirty="0">
                <a:solidFill>
                  <a:srgbClr val="FF0000"/>
                </a:solidFill>
              </a:rPr>
              <a:t> </a:t>
            </a:r>
            <a:r>
              <a:rPr sz="3200" u="none" dirty="0">
                <a:solidFill>
                  <a:srgbClr val="FF0000"/>
                </a:solidFill>
              </a:rPr>
              <a:t>Due</a:t>
            </a:r>
            <a:endParaRPr sz="32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89650" y="2560259"/>
            <a:ext cx="10287713" cy="318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32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98675" y="1963299"/>
            <a:ext cx="8788907" cy="396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83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51979" y="2367501"/>
            <a:ext cx="9421149" cy="350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51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04161"/>
            <a:ext cx="10033000" cy="83566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241300" marR="5080" indent="-229235">
              <a:lnSpc>
                <a:spcPts val="3020"/>
              </a:lnSpc>
              <a:spcBef>
                <a:spcPts val="480"/>
              </a:spcBef>
              <a:buClr>
                <a:srgbClr val="000000"/>
              </a:buClr>
              <a:buFont typeface="Arial MT"/>
              <a:buChar char="•"/>
              <a:tabLst>
                <a:tab pos="241935" algn="l"/>
              </a:tabLst>
            </a:pPr>
            <a:r>
              <a:rPr sz="2800" u="heavy" spc="-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Times New Roman"/>
                <a:cs typeface="Times New Roman"/>
              </a:rPr>
              <a:t>https://fastercapital.com/content/Citation--Unlocking-the-Secrets-of- </a:t>
            </a:r>
            <a:r>
              <a:rPr sz="2800" spc="-685" dirty="0">
                <a:solidFill>
                  <a:srgbClr val="0462C1"/>
                </a:solidFill>
                <a:latin typeface="Times New Roman"/>
                <a:cs typeface="Times New Roman"/>
              </a:rPr>
              <a:t> </a:t>
            </a:r>
            <a:r>
              <a:rPr sz="2800" u="heavy" spc="-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Times New Roman"/>
                <a:cs typeface="Times New Roman"/>
              </a:rPr>
              <a:t>Proper-Attribution.html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03798" y="2928563"/>
            <a:ext cx="5765403" cy="361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50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77356" y="1315211"/>
            <a:ext cx="9732517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6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04161"/>
            <a:ext cx="10360660" cy="339534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430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spc="-10" dirty="0">
                <a:latin typeface="Times New Roman"/>
                <a:cs typeface="Times New Roman"/>
              </a:rPr>
              <a:t>we</a:t>
            </a:r>
            <a:r>
              <a:rPr sz="2800" spc="-5" dirty="0">
                <a:latin typeface="Times New Roman"/>
                <a:cs typeface="Times New Roman"/>
              </a:rPr>
              <a:t> highlight</a:t>
            </a:r>
            <a:r>
              <a:rPr sz="2800" dirty="0">
                <a:latin typeface="Times New Roman"/>
                <a:cs typeface="Times New Roman"/>
              </a:rPr>
              <a:t> the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importance</a:t>
            </a:r>
            <a:r>
              <a:rPr sz="2800" dirty="0">
                <a:latin typeface="Times New Roman"/>
                <a:cs typeface="Times New Roman"/>
              </a:rPr>
              <a:t> of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expanding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attributions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and </a:t>
            </a:r>
            <a:r>
              <a:rPr sz="28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acknowledgments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to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roles</a:t>
            </a:r>
            <a:r>
              <a:rPr sz="2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responsibilities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beyond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primary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authors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of</a:t>
            </a:r>
            <a:r>
              <a:rPr sz="28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journal</a:t>
            </a:r>
            <a:r>
              <a:rPr sz="28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articles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principal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investigators</a:t>
            </a:r>
            <a:r>
              <a:rPr sz="2800" spc="6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7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grant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proposal documents. This </a:t>
            </a:r>
            <a:r>
              <a:rPr sz="2800" dirty="0">
                <a:latin typeface="Times New Roman"/>
                <a:cs typeface="Times New Roman"/>
              </a:rPr>
              <a:t>would be </a:t>
            </a:r>
            <a:r>
              <a:rPr sz="2800" spc="-5" dirty="0">
                <a:latin typeface="Times New Roman"/>
                <a:cs typeface="Times New Roman"/>
              </a:rPr>
              <a:t>applicable especially </a:t>
            </a:r>
            <a:r>
              <a:rPr sz="2800" spc="-1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scientific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research projects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dirty="0">
                <a:latin typeface="Times New Roman"/>
                <a:cs typeface="Times New Roman"/>
              </a:rPr>
              <a:t> involved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diverse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skill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sets and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expertise.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har char="•"/>
            </a:pPr>
            <a:endParaRPr sz="44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ts val="3020"/>
              </a:lnSpc>
              <a:buFont typeface="Arial MT"/>
              <a:buChar char="•"/>
              <a:tabLst>
                <a:tab pos="241935" algn="l"/>
              </a:tabLst>
            </a:pPr>
            <a:r>
              <a:rPr sz="2800" spc="-5" dirty="0">
                <a:solidFill>
                  <a:srgbClr val="1F2023"/>
                </a:solidFill>
                <a:latin typeface="Times New Roman"/>
                <a:cs typeface="Times New Roman"/>
              </a:rPr>
              <a:t>Attribute </a:t>
            </a:r>
            <a:r>
              <a:rPr sz="2800" spc="-10" dirty="0">
                <a:solidFill>
                  <a:srgbClr val="1F2023"/>
                </a:solidFill>
                <a:latin typeface="Times New Roman"/>
                <a:cs typeface="Times New Roman"/>
              </a:rPr>
              <a:t>Vs</a:t>
            </a:r>
            <a:r>
              <a:rPr sz="2800" spc="-5" dirty="0">
                <a:solidFill>
                  <a:srgbClr val="1F2023"/>
                </a:solidFill>
                <a:latin typeface="Times New Roman"/>
                <a:cs typeface="Times New Roman"/>
              </a:rPr>
              <a:t> Citation</a:t>
            </a:r>
            <a:r>
              <a:rPr sz="2800" dirty="0">
                <a:solidFill>
                  <a:srgbClr val="1F202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F2023"/>
                </a:solidFill>
                <a:latin typeface="Times New Roman"/>
                <a:cs typeface="Times New Roman"/>
              </a:rPr>
              <a:t>-</a:t>
            </a:r>
            <a:r>
              <a:rPr sz="2800" dirty="0">
                <a:solidFill>
                  <a:srgbClr val="1F202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F2023"/>
                </a:solidFill>
                <a:latin typeface="Times New Roman"/>
                <a:cs typeface="Times New Roman"/>
              </a:rPr>
              <a:t>Both are acknowledging</a:t>
            </a:r>
            <a:r>
              <a:rPr sz="2800" dirty="0">
                <a:solidFill>
                  <a:srgbClr val="1F202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F2023"/>
                </a:solidFill>
                <a:latin typeface="Times New Roman"/>
                <a:cs typeface="Times New Roman"/>
              </a:rPr>
              <a:t>that someone</a:t>
            </a:r>
            <a:r>
              <a:rPr sz="2800" dirty="0">
                <a:solidFill>
                  <a:srgbClr val="1F2023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1F2023"/>
                </a:solidFill>
                <a:latin typeface="Times New Roman"/>
                <a:cs typeface="Times New Roman"/>
              </a:rPr>
              <a:t>else </a:t>
            </a:r>
            <a:r>
              <a:rPr sz="2800" spc="-5" dirty="0">
                <a:solidFill>
                  <a:srgbClr val="1F2023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1F2023"/>
                </a:solidFill>
                <a:latin typeface="Times New Roman"/>
                <a:cs typeface="Times New Roman"/>
              </a:rPr>
              <a:t>contributed</a:t>
            </a:r>
            <a:r>
              <a:rPr sz="2800" spc="-20" dirty="0">
                <a:solidFill>
                  <a:srgbClr val="1F202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F2023"/>
                </a:solidFill>
                <a:latin typeface="Times New Roman"/>
                <a:cs typeface="Times New Roman"/>
              </a:rPr>
              <a:t>content</a:t>
            </a:r>
            <a:r>
              <a:rPr sz="2800" spc="-10" dirty="0">
                <a:solidFill>
                  <a:srgbClr val="1F202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F2023"/>
                </a:solidFill>
                <a:latin typeface="Times New Roman"/>
                <a:cs typeface="Times New Roman"/>
              </a:rPr>
              <a:t>that</a:t>
            </a:r>
            <a:r>
              <a:rPr sz="2800" spc="-20" dirty="0">
                <a:solidFill>
                  <a:srgbClr val="1F2023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1F2023"/>
                </a:solidFill>
                <a:latin typeface="Times New Roman"/>
                <a:cs typeface="Times New Roman"/>
              </a:rPr>
              <a:t>you</a:t>
            </a:r>
            <a:r>
              <a:rPr sz="2800" spc="-10" dirty="0">
                <a:solidFill>
                  <a:srgbClr val="1F202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F2023"/>
                </a:solidFill>
                <a:latin typeface="Times New Roman"/>
                <a:cs typeface="Times New Roman"/>
              </a:rPr>
              <a:t>are</a:t>
            </a:r>
            <a:r>
              <a:rPr sz="2800" dirty="0">
                <a:solidFill>
                  <a:srgbClr val="1F2023"/>
                </a:solidFill>
                <a:latin typeface="Times New Roman"/>
                <a:cs typeface="Times New Roman"/>
              </a:rPr>
              <a:t> using</a:t>
            </a:r>
            <a:r>
              <a:rPr sz="2800" spc="-20" dirty="0">
                <a:solidFill>
                  <a:srgbClr val="1F202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F2023"/>
                </a:solidFill>
                <a:latin typeface="Times New Roman"/>
                <a:cs typeface="Times New Roman"/>
              </a:rPr>
              <a:t>in</a:t>
            </a:r>
            <a:r>
              <a:rPr sz="2800" dirty="0">
                <a:solidFill>
                  <a:srgbClr val="1F2023"/>
                </a:solidFill>
                <a:latin typeface="Times New Roman"/>
                <a:cs typeface="Times New Roman"/>
              </a:rPr>
              <a:t> your</a:t>
            </a:r>
            <a:r>
              <a:rPr sz="2800" spc="-15" dirty="0">
                <a:solidFill>
                  <a:srgbClr val="1F202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F2023"/>
                </a:solidFill>
                <a:latin typeface="Times New Roman"/>
                <a:cs typeface="Times New Roman"/>
              </a:rPr>
              <a:t>material.</a:t>
            </a:r>
            <a:endParaRPr sz="2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6644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04161"/>
            <a:ext cx="10368280" cy="403669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241300" marR="15240" indent="-229235" algn="just">
              <a:lnSpc>
                <a:spcPts val="3020"/>
              </a:lnSpc>
              <a:spcBef>
                <a:spcPts val="480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spc="-10" dirty="0">
                <a:latin typeface="Times New Roman"/>
                <a:cs typeface="Times New Roman"/>
              </a:rPr>
              <a:t>Academic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writing,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definition,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must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follow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certain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rules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 conventions.</a:t>
            </a:r>
            <a:endParaRPr sz="28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ct val="90000"/>
              </a:lnSpc>
              <a:spcBef>
                <a:spcPts val="969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spc="-5" dirty="0">
                <a:latin typeface="Times New Roman"/>
                <a:cs typeface="Times New Roman"/>
              </a:rPr>
              <a:t>Among</a:t>
            </a:r>
            <a:r>
              <a:rPr sz="2800" dirty="0">
                <a:latin typeface="Times New Roman"/>
                <a:cs typeface="Times New Roman"/>
              </a:rPr>
              <a:t> the </a:t>
            </a:r>
            <a:r>
              <a:rPr sz="2800" spc="-5" dirty="0">
                <a:latin typeface="Times New Roman"/>
                <a:cs typeface="Times New Roman"/>
              </a:rPr>
              <a:t>most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important</a:t>
            </a:r>
            <a:r>
              <a:rPr sz="2800" dirty="0">
                <a:latin typeface="Times New Roman"/>
                <a:cs typeface="Times New Roman"/>
              </a:rPr>
              <a:t> of </a:t>
            </a:r>
            <a:r>
              <a:rPr sz="2800" spc="-5" dirty="0">
                <a:latin typeface="Times New Roman"/>
                <a:cs typeface="Times New Roman"/>
              </a:rPr>
              <a:t>these </a:t>
            </a:r>
            <a:r>
              <a:rPr sz="2800" dirty="0">
                <a:latin typeface="Times New Roman"/>
                <a:cs typeface="Times New Roman"/>
              </a:rPr>
              <a:t>are the rules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6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conventions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about citing, referencing, attributing, and acknowledging the works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others. </a:t>
            </a:r>
            <a:r>
              <a:rPr sz="2800" spc="-5" dirty="0">
                <a:latin typeface="Times New Roman"/>
                <a:cs typeface="Times New Roman"/>
              </a:rPr>
              <a:t>That </a:t>
            </a:r>
            <a:r>
              <a:rPr sz="2800" spc="-10" dirty="0">
                <a:latin typeface="Times New Roman"/>
                <a:cs typeface="Times New Roman"/>
              </a:rPr>
              <a:t>means </a:t>
            </a:r>
            <a:r>
              <a:rPr sz="2800" spc="-5" dirty="0">
                <a:latin typeface="Times New Roman"/>
                <a:cs typeface="Times New Roman"/>
              </a:rPr>
              <a:t>giving proper credit wherever due.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Citing is the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practice of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quoting </a:t>
            </a:r>
            <a:r>
              <a:rPr sz="28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from, </a:t>
            </a:r>
            <a:r>
              <a:rPr sz="2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referring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to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other authors’ </a:t>
            </a:r>
            <a:r>
              <a:rPr sz="2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works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and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ideas in the text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of our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work in such a </a:t>
            </a:r>
            <a:r>
              <a:rPr sz="2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way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that the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context is clear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to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0" dirty="0">
                <a:solidFill>
                  <a:srgbClr val="FF0000"/>
                </a:solidFill>
                <a:latin typeface="Times New Roman"/>
                <a:cs typeface="Times New Roman"/>
              </a:rPr>
              <a:t>reader.</a:t>
            </a:r>
            <a:r>
              <a:rPr sz="2800" b="1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Referencing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is</a:t>
            </a:r>
            <a:r>
              <a:rPr sz="2800" dirty="0">
                <a:latin typeface="Times New Roman"/>
                <a:cs typeface="Times New Roman"/>
              </a:rPr>
              <a:t> the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listing</a:t>
            </a:r>
            <a:r>
              <a:rPr sz="2800" dirty="0">
                <a:latin typeface="Times New Roman"/>
                <a:cs typeface="Times New Roman"/>
              </a:rPr>
              <a:t> of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</a:t>
            </a:r>
            <a:r>
              <a:rPr sz="2800" spc="69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full</a:t>
            </a:r>
            <a:r>
              <a:rPr sz="2800" b="1" spc="6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publication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details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of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a published work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that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is cited so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as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to give </a:t>
            </a:r>
            <a:r>
              <a:rPr sz="2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background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information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to</a:t>
            </a:r>
            <a:r>
              <a:rPr sz="2800" dirty="0">
                <a:latin typeface="Times New Roman"/>
                <a:cs typeface="Times New Roman"/>
              </a:rPr>
              <a:t> 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readers.</a:t>
            </a:r>
            <a:endParaRPr sz="2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7531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2827147"/>
            <a:ext cx="10359390" cy="198818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430"/>
              </a:spcBef>
            </a:pP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Acknowledgment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research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publications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indicates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contributions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5" dirty="0">
                <a:solidFill>
                  <a:srgbClr val="FF0000"/>
                </a:solidFill>
                <a:latin typeface="Times New Roman"/>
                <a:cs typeface="Times New Roman"/>
              </a:rPr>
              <a:t>to </a:t>
            </a:r>
            <a:r>
              <a:rPr sz="2800" spc="-6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scientific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work</a:t>
            </a:r>
            <a:r>
              <a:rPr sz="2800" dirty="0">
                <a:latin typeface="Times New Roman"/>
                <a:cs typeface="Times New Roman"/>
              </a:rPr>
              <a:t>. </a:t>
            </a:r>
            <a:r>
              <a:rPr sz="2800" spc="-15" dirty="0">
                <a:latin typeface="Times New Roman"/>
                <a:cs typeface="Times New Roman"/>
              </a:rPr>
              <a:t>However, </a:t>
            </a:r>
            <a:r>
              <a:rPr sz="2800" spc="-5" dirty="0">
                <a:latin typeface="Times New Roman"/>
                <a:cs typeface="Times New Roman"/>
              </a:rPr>
              <a:t>acknowledgment, attributions, and citations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differ </a:t>
            </a:r>
            <a:r>
              <a:rPr sz="2800" spc="-5" dirty="0">
                <a:latin typeface="Times New Roman"/>
                <a:cs typeface="Times New Roman"/>
              </a:rPr>
              <a:t>in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manner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their application.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Acknowledgment is </a:t>
            </a: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arguably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 more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personal, </a:t>
            </a:r>
            <a:r>
              <a:rPr sz="2800" spc="-15" dirty="0">
                <a:solidFill>
                  <a:srgbClr val="FF0000"/>
                </a:solidFill>
                <a:latin typeface="Times New Roman"/>
                <a:cs typeface="Times New Roman"/>
              </a:rPr>
              <a:t>singular,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and simply </a:t>
            </a: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an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expression of appreciations </a:t>
            </a:r>
            <a:r>
              <a:rPr sz="2800" spc="-15" dirty="0">
                <a:solidFill>
                  <a:srgbClr val="FF0000"/>
                </a:solidFill>
                <a:latin typeface="Times New Roman"/>
                <a:cs typeface="Times New Roman"/>
              </a:rPr>
              <a:t>and </a:t>
            </a: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contribution.</a:t>
            </a:r>
            <a:endParaRPr sz="2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0765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411480" y="1289811"/>
            <a:ext cx="678815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u="none" dirty="0">
                <a:solidFill>
                  <a:srgbClr val="990033"/>
                </a:solidFill>
              </a:rPr>
              <a:t>3.1</a:t>
            </a:r>
            <a:r>
              <a:rPr sz="3200" u="none" spc="-20" dirty="0">
                <a:solidFill>
                  <a:srgbClr val="990033"/>
                </a:solidFill>
              </a:rPr>
              <a:t> </a:t>
            </a:r>
            <a:r>
              <a:rPr sz="3200" u="none" dirty="0">
                <a:solidFill>
                  <a:srgbClr val="990033"/>
                </a:solidFill>
              </a:rPr>
              <a:t>Citations:</a:t>
            </a:r>
            <a:r>
              <a:rPr sz="3200" u="none" spc="-40" dirty="0">
                <a:solidFill>
                  <a:srgbClr val="990033"/>
                </a:solidFill>
              </a:rPr>
              <a:t> </a:t>
            </a:r>
            <a:r>
              <a:rPr sz="3200" u="none" dirty="0">
                <a:solidFill>
                  <a:srgbClr val="990033"/>
                </a:solidFill>
              </a:rPr>
              <a:t>Functions</a:t>
            </a:r>
            <a:r>
              <a:rPr sz="3200" u="none" spc="-35" dirty="0">
                <a:solidFill>
                  <a:srgbClr val="990033"/>
                </a:solidFill>
              </a:rPr>
              <a:t> </a:t>
            </a:r>
            <a:r>
              <a:rPr sz="3200" u="none" dirty="0">
                <a:solidFill>
                  <a:srgbClr val="990033"/>
                </a:solidFill>
              </a:rPr>
              <a:t>and</a:t>
            </a:r>
            <a:r>
              <a:rPr sz="3200" u="none" spc="-200" dirty="0">
                <a:solidFill>
                  <a:srgbClr val="990033"/>
                </a:solidFill>
              </a:rPr>
              <a:t> </a:t>
            </a:r>
            <a:r>
              <a:rPr sz="3200" u="none" dirty="0">
                <a:solidFill>
                  <a:srgbClr val="990033"/>
                </a:solidFill>
              </a:rPr>
              <a:t>Attributes</a:t>
            </a:r>
            <a:endParaRPr sz="3200" dirty="0"/>
          </a:p>
        </p:txBody>
      </p:sp>
      <p:sp>
        <p:nvSpPr>
          <p:cNvPr id="3" name="object 3"/>
          <p:cNvSpPr txBox="1"/>
          <p:nvPr/>
        </p:nvSpPr>
        <p:spPr>
          <a:xfrm>
            <a:off x="916939" y="1804161"/>
            <a:ext cx="10360025" cy="237236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430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Citations (references) </a:t>
            </a:r>
            <a:r>
              <a:rPr sz="2800" spc="-5" dirty="0">
                <a:latin typeface="Times New Roman"/>
                <a:cs typeface="Times New Roman"/>
              </a:rPr>
              <a:t>credit others </a:t>
            </a:r>
            <a:r>
              <a:rPr sz="2800" dirty="0">
                <a:latin typeface="Times New Roman"/>
                <a:cs typeface="Times New Roman"/>
              </a:rPr>
              <a:t>for </a:t>
            </a:r>
            <a:r>
              <a:rPr sz="2800" spc="-10" dirty="0">
                <a:latin typeface="Times New Roman"/>
                <a:cs typeface="Times New Roman"/>
              </a:rPr>
              <a:t>their </a:t>
            </a:r>
            <a:r>
              <a:rPr sz="2800" dirty="0">
                <a:latin typeface="Times New Roman"/>
                <a:cs typeface="Times New Roman"/>
              </a:rPr>
              <a:t>work, </a:t>
            </a:r>
            <a:r>
              <a:rPr sz="2800" spc="-5" dirty="0">
                <a:latin typeface="Times New Roman"/>
                <a:cs typeface="Times New Roman"/>
              </a:rPr>
              <a:t>while allowing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readers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to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trace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</a:t>
            </a:r>
            <a:r>
              <a:rPr sz="2800" dirty="0">
                <a:latin typeface="Times New Roman"/>
                <a:cs typeface="Times New Roman"/>
              </a:rPr>
              <a:t> source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publication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if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needed.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C0066"/>
                </a:solidFill>
                <a:latin typeface="Times New Roman"/>
                <a:cs typeface="Times New Roman"/>
              </a:rPr>
              <a:t>Any</a:t>
            </a:r>
            <a:r>
              <a:rPr sz="2800" dirty="0">
                <a:solidFill>
                  <a:srgbClr val="CC0066"/>
                </a:solidFill>
                <a:latin typeface="Times New Roman"/>
                <a:cs typeface="Times New Roman"/>
              </a:rPr>
              <a:t> portion</a:t>
            </a:r>
            <a:r>
              <a:rPr sz="2800" spc="5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C0066"/>
                </a:solidFill>
                <a:latin typeface="Times New Roman"/>
                <a:cs typeface="Times New Roman"/>
              </a:rPr>
              <a:t>of </a:t>
            </a:r>
            <a:r>
              <a:rPr sz="280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C0066"/>
                </a:solidFill>
                <a:latin typeface="Times New Roman"/>
                <a:cs typeface="Times New Roman"/>
              </a:rPr>
              <a:t>someone </a:t>
            </a:r>
            <a:r>
              <a:rPr sz="2800" spc="-30" dirty="0">
                <a:solidFill>
                  <a:srgbClr val="CC0066"/>
                </a:solidFill>
                <a:latin typeface="Times New Roman"/>
                <a:cs typeface="Times New Roman"/>
              </a:rPr>
              <a:t>else’s </a:t>
            </a:r>
            <a:r>
              <a:rPr sz="2800" dirty="0">
                <a:solidFill>
                  <a:srgbClr val="CC0066"/>
                </a:solidFill>
                <a:latin typeface="Times New Roman"/>
                <a:cs typeface="Times New Roman"/>
              </a:rPr>
              <a:t>work or </a:t>
            </a:r>
            <a:r>
              <a:rPr sz="2800" spc="-5" dirty="0">
                <a:solidFill>
                  <a:srgbClr val="CC0066"/>
                </a:solidFill>
                <a:latin typeface="Times New Roman"/>
                <a:cs typeface="Times New Roman"/>
              </a:rPr>
              <a:t>ideas </a:t>
            </a:r>
            <a:r>
              <a:rPr sz="2800" dirty="0">
                <a:solidFill>
                  <a:srgbClr val="CC0066"/>
                </a:solidFill>
                <a:latin typeface="Times New Roman"/>
                <a:cs typeface="Times New Roman"/>
              </a:rPr>
              <a:t>in </a:t>
            </a:r>
            <a:r>
              <a:rPr sz="2800" spc="-5" dirty="0">
                <a:solidFill>
                  <a:srgbClr val="CC0066"/>
                </a:solidFill>
                <a:latin typeface="Times New Roman"/>
                <a:cs typeface="Times New Roman"/>
              </a:rPr>
              <a:t>papers, patents, </a:t>
            </a:r>
            <a:r>
              <a:rPr sz="2800" dirty="0">
                <a:solidFill>
                  <a:srgbClr val="CC0066"/>
                </a:solidFill>
                <a:latin typeface="Times New Roman"/>
                <a:cs typeface="Times New Roman"/>
              </a:rPr>
              <a:t>or </a:t>
            </a:r>
            <a:r>
              <a:rPr sz="2800" spc="-5" dirty="0">
                <a:solidFill>
                  <a:srgbClr val="CC0066"/>
                </a:solidFill>
                <a:latin typeface="Times New Roman"/>
                <a:cs typeface="Times New Roman"/>
              </a:rPr>
              <a:t>presentations must </a:t>
            </a:r>
            <a:r>
              <a:rPr sz="2800" dirty="0">
                <a:solidFill>
                  <a:srgbClr val="CC0066"/>
                </a:solidFill>
                <a:latin typeface="Times New Roman"/>
                <a:cs typeface="Times New Roman"/>
              </a:rPr>
              <a:t> be </a:t>
            </a:r>
            <a:r>
              <a:rPr sz="2800" spc="-5" dirty="0">
                <a:solidFill>
                  <a:srgbClr val="CC0066"/>
                </a:solidFill>
                <a:latin typeface="Times New Roman"/>
                <a:cs typeface="Times New Roman"/>
              </a:rPr>
              <a:t>used in any new document only </a:t>
            </a:r>
            <a:r>
              <a:rPr sz="2800" dirty="0">
                <a:solidFill>
                  <a:srgbClr val="CC0066"/>
                </a:solidFill>
                <a:latin typeface="Times New Roman"/>
                <a:cs typeface="Times New Roman"/>
              </a:rPr>
              <a:t>by </a:t>
            </a:r>
            <a:r>
              <a:rPr sz="2800" spc="-10" dirty="0">
                <a:solidFill>
                  <a:srgbClr val="CC0066"/>
                </a:solidFill>
                <a:latin typeface="Times New Roman"/>
                <a:cs typeface="Times New Roman"/>
              </a:rPr>
              <a:t>clearly </a:t>
            </a:r>
            <a:r>
              <a:rPr sz="2800" spc="-5" dirty="0">
                <a:solidFill>
                  <a:srgbClr val="CC0066"/>
                </a:solidFill>
                <a:latin typeface="Times New Roman"/>
                <a:cs typeface="Times New Roman"/>
              </a:rPr>
              <a:t>citing </a:t>
            </a:r>
            <a:r>
              <a:rPr sz="2800" dirty="0">
                <a:solidFill>
                  <a:srgbClr val="CC0066"/>
                </a:solidFill>
                <a:latin typeface="Times New Roman"/>
                <a:cs typeface="Times New Roman"/>
              </a:rPr>
              <a:t>the </a:t>
            </a:r>
            <a:r>
              <a:rPr sz="2800" spc="-5" dirty="0">
                <a:solidFill>
                  <a:srgbClr val="CC0066"/>
                </a:solidFill>
                <a:latin typeface="Times New Roman"/>
                <a:cs typeface="Times New Roman"/>
              </a:rPr>
              <a:t>source</a:t>
            </a:r>
            <a:r>
              <a:rPr sz="2800" spc="-5" dirty="0">
                <a:latin typeface="Times New Roman"/>
                <a:cs typeface="Times New Roman"/>
              </a:rPr>
              <a:t>. This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applies to all forms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written </a:t>
            </a:r>
            <a:r>
              <a:rPr sz="2800" dirty="0">
                <a:latin typeface="Times New Roman"/>
                <a:cs typeface="Times New Roman"/>
              </a:rPr>
              <a:t>sources </a:t>
            </a:r>
            <a:r>
              <a:rPr sz="2800" spc="-5" dirty="0">
                <a:latin typeface="Times New Roman"/>
                <a:cs typeface="Times New Roman"/>
              </a:rPr>
              <a:t>in the form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texts, images, </a:t>
            </a:r>
            <a:r>
              <a:rPr sz="2800" dirty="0">
                <a:solidFill>
                  <a:srgbClr val="008000"/>
                </a:solidFill>
                <a:latin typeface="Times New Roman"/>
                <a:cs typeface="Times New Roman"/>
              </a:rPr>
              <a:t> sounds,</a:t>
            </a:r>
            <a:r>
              <a:rPr sz="2800" spc="-1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etc</a:t>
            </a:r>
            <a:r>
              <a:rPr sz="2800" spc="-5" dirty="0">
                <a:latin typeface="Times New Roman"/>
                <a:cs typeface="Times New Roman"/>
              </a:rPr>
              <a:t>.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failure to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do </a:t>
            </a:r>
            <a:r>
              <a:rPr sz="2800" spc="-10" dirty="0">
                <a:latin typeface="Times New Roman"/>
                <a:cs typeface="Times New Roman"/>
              </a:rPr>
              <a:t>may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considered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plagiarism.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6939" y="5258206"/>
            <a:ext cx="10358120" cy="83566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241300" marR="5080" indent="-229235">
              <a:lnSpc>
                <a:spcPts val="3020"/>
              </a:lnSpc>
              <a:spcBef>
                <a:spcPts val="480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The</a:t>
            </a:r>
            <a:r>
              <a:rPr sz="2800" b="1" spc="3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researcher</a:t>
            </a:r>
            <a:r>
              <a:rPr sz="2800" b="1" spc="27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may</a:t>
            </a:r>
            <a:r>
              <a:rPr sz="2800" b="1" spc="3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need</a:t>
            </a:r>
            <a:r>
              <a:rPr sz="2800" b="1" spc="3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to</a:t>
            </a:r>
            <a:r>
              <a:rPr sz="2800" b="1" spc="3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give</a:t>
            </a:r>
            <a:r>
              <a:rPr sz="2800" b="1" spc="3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due</a:t>
            </a:r>
            <a:r>
              <a:rPr sz="2800" b="1" spc="3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credit</a:t>
            </a:r>
            <a:r>
              <a:rPr sz="2800" b="1" spc="34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to</a:t>
            </a:r>
            <a:r>
              <a:rPr sz="2800" b="1" spc="3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the</a:t>
            </a:r>
            <a:r>
              <a:rPr sz="2800" b="1" spc="3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creator</a:t>
            </a:r>
            <a:r>
              <a:rPr sz="2800" b="1" spc="28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of</a:t>
            </a:r>
            <a:r>
              <a:rPr sz="2800" b="1" spc="3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the </a:t>
            </a:r>
            <a:r>
              <a:rPr sz="2800" b="1" spc="-68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original</a:t>
            </a:r>
            <a:r>
              <a:rPr sz="28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source.</a:t>
            </a:r>
            <a:endParaRPr sz="2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9019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53767" y="1234439"/>
            <a:ext cx="8087868" cy="494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8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761489"/>
            <a:ext cx="80645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spc="-5" dirty="0">
                <a:latin typeface="Times New Roman"/>
                <a:cs typeface="Times New Roman"/>
              </a:rPr>
              <a:t>The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38273" y="1761489"/>
            <a:ext cx="933640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264920" algn="l"/>
                <a:tab pos="1803400" algn="l"/>
                <a:tab pos="3604895" algn="l"/>
                <a:tab pos="4123054" algn="l"/>
                <a:tab pos="4877435" algn="l"/>
                <a:tab pos="5772150" algn="l"/>
                <a:tab pos="6310630" algn="l"/>
                <a:tab pos="7388225" algn="l"/>
                <a:tab pos="9049385" algn="l"/>
              </a:tabLst>
            </a:pPr>
            <a:r>
              <a:rPr sz="2800" spc="-5" dirty="0">
                <a:latin typeface="Times New Roman"/>
                <a:cs typeface="Times New Roman"/>
              </a:rPr>
              <a:t>g</a:t>
            </a:r>
            <a:r>
              <a:rPr sz="2800" dirty="0">
                <a:latin typeface="Times New Roman"/>
                <a:cs typeface="Times New Roman"/>
              </a:rPr>
              <a:t>r</a:t>
            </a:r>
            <a:r>
              <a:rPr sz="2800" spc="5" dirty="0">
                <a:latin typeface="Times New Roman"/>
                <a:cs typeface="Times New Roman"/>
              </a:rPr>
              <a:t>o</a:t>
            </a:r>
            <a:r>
              <a:rPr sz="2800" dirty="0">
                <a:latin typeface="Times New Roman"/>
                <a:cs typeface="Times New Roman"/>
              </a:rPr>
              <a:t>w</a:t>
            </a:r>
            <a:r>
              <a:rPr sz="2800" spc="-5" dirty="0">
                <a:latin typeface="Times New Roman"/>
                <a:cs typeface="Times New Roman"/>
              </a:rPr>
              <a:t>th</a:t>
            </a:r>
            <a:r>
              <a:rPr sz="2800" dirty="0">
                <a:latin typeface="Times New Roman"/>
                <a:cs typeface="Times New Roman"/>
              </a:rPr>
              <a:t>	o</a:t>
            </a:r>
            <a:r>
              <a:rPr sz="2800" spc="-5" dirty="0">
                <a:latin typeface="Times New Roman"/>
                <a:cs typeface="Times New Roman"/>
              </a:rPr>
              <a:t>f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k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5" dirty="0">
                <a:latin typeface="Times New Roman"/>
                <a:cs typeface="Times New Roman"/>
              </a:rPr>
              <a:t>owled</a:t>
            </a:r>
            <a:r>
              <a:rPr sz="2800" dirty="0">
                <a:latin typeface="Times New Roman"/>
                <a:cs typeface="Times New Roman"/>
              </a:rPr>
              <a:t>g</a:t>
            </a:r>
            <a:r>
              <a:rPr sz="2800" spc="-5" dirty="0">
                <a:latin typeface="Times New Roman"/>
                <a:cs typeface="Times New Roman"/>
              </a:rPr>
              <a:t>e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in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any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fi</a:t>
            </a:r>
            <a:r>
              <a:rPr sz="2800" spc="5" dirty="0">
                <a:latin typeface="Times New Roman"/>
                <a:cs typeface="Times New Roman"/>
              </a:rPr>
              <a:t>e</a:t>
            </a:r>
            <a:r>
              <a:rPr sz="2800" spc="-5" dirty="0">
                <a:latin typeface="Times New Roman"/>
                <a:cs typeface="Times New Roman"/>
              </a:rPr>
              <a:t>ld</a:t>
            </a:r>
            <a:r>
              <a:rPr sz="2800" dirty="0">
                <a:latin typeface="Times New Roman"/>
                <a:cs typeface="Times New Roman"/>
              </a:rPr>
              <a:t>	o</a:t>
            </a:r>
            <a:r>
              <a:rPr sz="2800" spc="-5" dirty="0">
                <a:latin typeface="Times New Roman"/>
                <a:cs typeface="Times New Roman"/>
              </a:rPr>
              <a:t>f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stud</a:t>
            </a:r>
            <a:r>
              <a:rPr sz="2800" spc="-175" dirty="0">
                <a:latin typeface="Times New Roman"/>
                <a:cs typeface="Times New Roman"/>
              </a:rPr>
              <a:t>y</a:t>
            </a:r>
            <a:r>
              <a:rPr sz="2800" spc="-5" dirty="0">
                <a:latin typeface="Times New Roman"/>
                <a:cs typeface="Times New Roman"/>
              </a:rPr>
              <a:t>,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especi</a:t>
            </a:r>
            <a:r>
              <a:rPr sz="2800" spc="-15" dirty="0">
                <a:latin typeface="Times New Roman"/>
                <a:cs typeface="Times New Roman"/>
              </a:rPr>
              <a:t>a</a:t>
            </a:r>
            <a:r>
              <a:rPr sz="2800" spc="-5" dirty="0">
                <a:latin typeface="Times New Roman"/>
                <a:cs typeface="Times New Roman"/>
              </a:rPr>
              <a:t>lly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15" dirty="0">
                <a:latin typeface="Times New Roman"/>
                <a:cs typeface="Times New Roman"/>
              </a:rPr>
              <a:t>in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6939" y="2102866"/>
            <a:ext cx="10361295" cy="3779520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L="241300" marR="8255" algn="just">
              <a:lnSpc>
                <a:spcPct val="80000"/>
              </a:lnSpc>
              <a:spcBef>
                <a:spcPts val="765"/>
              </a:spcBef>
            </a:pPr>
            <a:r>
              <a:rPr sz="2800" spc="-5" dirty="0">
                <a:latin typeface="Times New Roman"/>
                <a:cs typeface="Times New Roman"/>
              </a:rPr>
              <a:t>technological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fields,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is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primarily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incremental</a:t>
            </a:r>
            <a:r>
              <a:rPr sz="2800" spc="-5" dirty="0">
                <a:latin typeface="Times New Roman"/>
                <a:cs typeface="Times New Roman"/>
              </a:rPr>
              <a:t> and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a</a:t>
            </a:r>
            <a:r>
              <a:rPr sz="280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researcher </a:t>
            </a:r>
            <a:r>
              <a:rPr sz="280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invariably and naturally builds upon prior information. </a:t>
            </a:r>
            <a:r>
              <a:rPr sz="2800" spc="-5" dirty="0">
                <a:latin typeface="Times New Roman"/>
                <a:cs typeface="Times New Roman"/>
              </a:rPr>
              <a:t>There are well-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established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means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preventing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spreading</a:t>
            </a:r>
            <a:r>
              <a:rPr sz="280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knowledge</a:t>
            </a:r>
            <a:r>
              <a:rPr sz="2800" dirty="0">
                <a:solidFill>
                  <a:srgbClr val="008000"/>
                </a:solidFill>
                <a:latin typeface="Times New Roman"/>
                <a:cs typeface="Times New Roman"/>
              </a:rPr>
              <a:t> through </a:t>
            </a:r>
            <a:r>
              <a:rPr sz="2800" spc="-68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publication </a:t>
            </a:r>
            <a:r>
              <a:rPr sz="2800" dirty="0">
                <a:solidFill>
                  <a:srgbClr val="008000"/>
                </a:solidFill>
                <a:latin typeface="Times New Roman"/>
                <a:cs typeface="Times New Roman"/>
              </a:rPr>
              <a:t>of 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patents, papers (conference paper and </a:t>
            </a:r>
            <a:r>
              <a:rPr sz="2800" dirty="0">
                <a:solidFill>
                  <a:srgbClr val="008000"/>
                </a:solidFill>
                <a:latin typeface="Times New Roman"/>
                <a:cs typeface="Times New Roman"/>
              </a:rPr>
              <a:t>the </a:t>
            </a:r>
            <a:r>
              <a:rPr sz="2800" spc="-10" dirty="0">
                <a:solidFill>
                  <a:srgbClr val="008000"/>
                </a:solidFill>
                <a:latin typeface="Times New Roman"/>
                <a:cs typeface="Times New Roman"/>
              </a:rPr>
              <a:t>peer-reviewed </a:t>
            </a:r>
            <a:r>
              <a:rPr sz="2800" spc="-68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journal paper),</a:t>
            </a:r>
            <a:r>
              <a:rPr sz="2800" spc="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8000"/>
                </a:solidFill>
                <a:latin typeface="Times New Roman"/>
                <a:cs typeface="Times New Roman"/>
              </a:rPr>
              <a:t>or</a:t>
            </a:r>
            <a:r>
              <a:rPr sz="2800" spc="1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articles,</a:t>
            </a:r>
            <a:r>
              <a:rPr sz="2800" spc="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and</a:t>
            </a:r>
            <a:r>
              <a:rPr sz="2800" spc="1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also</a:t>
            </a:r>
            <a:r>
              <a:rPr sz="2800" dirty="0">
                <a:solidFill>
                  <a:srgbClr val="008000"/>
                </a:solidFill>
                <a:latin typeface="Times New Roman"/>
                <a:cs typeface="Times New Roman"/>
              </a:rPr>
              <a:t> through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 textbooks</a:t>
            </a:r>
            <a:r>
              <a:rPr sz="280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and</a:t>
            </a:r>
            <a:r>
              <a:rPr sz="2800" spc="1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8000"/>
                </a:solidFill>
                <a:latin typeface="Times New Roman"/>
                <a:cs typeface="Times New Roman"/>
              </a:rPr>
              <a:t>classrooms</a:t>
            </a:r>
            <a:r>
              <a:rPr sz="2800" spc="-5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405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ts val="2690"/>
              </a:lnSpc>
              <a:buFont typeface="Arial MT"/>
              <a:buChar char="•"/>
              <a:tabLst>
                <a:tab pos="241935" algn="l"/>
              </a:tabLst>
            </a:pPr>
            <a:r>
              <a:rPr sz="2800" spc="-5" dirty="0">
                <a:latin typeface="Times New Roman"/>
                <a:cs typeface="Times New Roman"/>
              </a:rPr>
              <a:t>While</a:t>
            </a:r>
            <a:r>
              <a:rPr sz="2800" spc="35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it</a:t>
            </a:r>
            <a:r>
              <a:rPr sz="2800" spc="36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is</a:t>
            </a:r>
            <a:r>
              <a:rPr sz="2800" spc="3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true</a:t>
            </a:r>
            <a:r>
              <a:rPr sz="2800" spc="3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3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spc="3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research</a:t>
            </a:r>
            <a:r>
              <a:rPr sz="2800" spc="3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needs</a:t>
            </a:r>
            <a:r>
              <a:rPr sz="2800" spc="3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to</a:t>
            </a:r>
            <a:r>
              <a:rPr sz="2800" spc="3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leverage</a:t>
            </a:r>
            <a:r>
              <a:rPr sz="2800" spc="3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3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prior</a:t>
            </a:r>
            <a:r>
              <a:rPr sz="2800" spc="37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art</a:t>
            </a:r>
            <a:r>
              <a:rPr sz="2800" spc="3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</a:t>
            </a:r>
            <a:r>
              <a:rPr sz="2800" spc="3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 </a:t>
            </a:r>
            <a:r>
              <a:rPr sz="2800" spc="-6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area</a:t>
            </a:r>
            <a:r>
              <a:rPr sz="2800" spc="5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5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research</a:t>
            </a:r>
            <a:r>
              <a:rPr sz="2800" spc="5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interest</a:t>
            </a:r>
            <a:r>
              <a:rPr sz="2800" spc="5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so</a:t>
            </a:r>
            <a:r>
              <a:rPr sz="2800" spc="55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as</a:t>
            </a:r>
            <a:r>
              <a:rPr sz="2800" spc="5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55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make</a:t>
            </a:r>
            <a:r>
              <a:rPr sz="2800" spc="5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further</a:t>
            </a:r>
            <a:r>
              <a:rPr sz="2800" spc="5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development,</a:t>
            </a:r>
            <a:r>
              <a:rPr sz="2800" spc="55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at</a:t>
            </a:r>
            <a:r>
              <a:rPr sz="2800" spc="5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same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time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it</a:t>
            </a:r>
            <a:r>
              <a:rPr sz="2800" dirty="0">
                <a:latin typeface="Times New Roman"/>
                <a:cs typeface="Times New Roman"/>
              </a:rPr>
              <a:t> is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important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to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ensure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that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credit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for</a:t>
            </a:r>
            <a:r>
              <a:rPr sz="28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that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existing 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knowledge</a:t>
            </a:r>
            <a:r>
              <a:rPr sz="2800" spc="-1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is suitably</a:t>
            </a:r>
            <a:r>
              <a:rPr sz="2800" spc="-1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acknowledged.</a:t>
            </a:r>
            <a:endParaRPr sz="2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7529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737106"/>
            <a:ext cx="10360660" cy="413257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indent="-229235">
              <a:lnSpc>
                <a:spcPts val="2650"/>
              </a:lnSpc>
              <a:spcBef>
                <a:spcPts val="105"/>
              </a:spcBef>
              <a:buFont typeface="Arial MT"/>
              <a:buChar char="•"/>
              <a:tabLst>
                <a:tab pos="241935" algn="l"/>
              </a:tabLst>
            </a:pP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The</a:t>
            </a:r>
            <a:r>
              <a:rPr sz="2600" spc="28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researcher</a:t>
            </a:r>
            <a:r>
              <a:rPr sz="2600" spc="275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provides</a:t>
            </a:r>
            <a:r>
              <a:rPr sz="2600" spc="285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spc="5" dirty="0">
                <a:solidFill>
                  <a:srgbClr val="CC0066"/>
                </a:solidFill>
                <a:latin typeface="Times New Roman"/>
                <a:cs typeface="Times New Roman"/>
              </a:rPr>
              <a:t>due</a:t>
            </a:r>
            <a:r>
              <a:rPr sz="2600" spc="28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credit</a:t>
            </a:r>
            <a:r>
              <a:rPr sz="2600" spc="30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through</a:t>
            </a:r>
            <a:r>
              <a:rPr sz="2600" spc="28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the</a:t>
            </a:r>
            <a:r>
              <a:rPr sz="2600" spc="285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use</a:t>
            </a:r>
            <a:r>
              <a:rPr sz="2600" spc="28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of</a:t>
            </a:r>
            <a:r>
              <a:rPr sz="2600" spc="28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a</a:t>
            </a:r>
            <a:r>
              <a:rPr sz="2600" spc="275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citation.</a:t>
            </a:r>
            <a:r>
              <a:rPr sz="2600" spc="28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Citations</a:t>
            </a:r>
            <a:endParaRPr sz="2600">
              <a:latin typeface="Times New Roman"/>
              <a:cs typeface="Times New Roman"/>
            </a:endParaRPr>
          </a:p>
          <a:p>
            <a:pPr marL="241300" marR="6350">
              <a:lnSpc>
                <a:spcPct val="70000"/>
              </a:lnSpc>
              <a:spcBef>
                <a:spcPts val="465"/>
              </a:spcBef>
            </a:pP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help</a:t>
            </a:r>
            <a:r>
              <a:rPr sz="2600" spc="24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600" spc="24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readers</a:t>
            </a:r>
            <a:r>
              <a:rPr sz="2600" spc="229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to</a:t>
            </a:r>
            <a:r>
              <a:rPr sz="2600" spc="24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verify</a:t>
            </a:r>
            <a:r>
              <a:rPr sz="2600" spc="25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600" spc="24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quality</a:t>
            </a:r>
            <a:r>
              <a:rPr sz="2600" spc="25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and</a:t>
            </a:r>
            <a:r>
              <a:rPr sz="2600" spc="25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importance</a:t>
            </a:r>
            <a:r>
              <a:rPr sz="2600" spc="229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of</a:t>
            </a:r>
            <a:r>
              <a:rPr sz="2600" spc="23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600" spc="24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new</a:t>
            </a:r>
            <a:r>
              <a:rPr sz="2600" spc="23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work</a:t>
            </a:r>
            <a:r>
              <a:rPr sz="2600" spc="25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and </a:t>
            </a:r>
            <a:r>
              <a:rPr sz="2600" spc="-63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justification</a:t>
            </a:r>
            <a:r>
              <a:rPr sz="2600" spc="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of</a:t>
            </a:r>
            <a:r>
              <a:rPr sz="2600" spc="-2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findings.</a:t>
            </a:r>
            <a:endParaRPr sz="2600">
              <a:latin typeface="Times New Roman"/>
              <a:cs typeface="Times New Roman"/>
            </a:endParaRPr>
          </a:p>
          <a:p>
            <a:pPr marL="241300" indent="-229235">
              <a:lnSpc>
                <a:spcPts val="2650"/>
              </a:lnSpc>
              <a:spcBef>
                <a:spcPts val="65"/>
              </a:spcBef>
              <a:buFont typeface="Arial MT"/>
              <a:buChar char="•"/>
              <a:tabLst>
                <a:tab pos="241935" algn="l"/>
                <a:tab pos="572135" algn="l"/>
                <a:tab pos="920750" algn="l"/>
                <a:tab pos="1196975" algn="l"/>
                <a:tab pos="1876425" algn="l"/>
                <a:tab pos="2263775" algn="l"/>
                <a:tab pos="2814320" algn="l"/>
                <a:tab pos="3896360" algn="l"/>
                <a:tab pos="4521200" algn="l"/>
                <a:tab pos="5546725" algn="l"/>
                <a:tab pos="6757034" algn="l"/>
                <a:tab pos="7143750" algn="l"/>
                <a:tab pos="7677784" algn="l"/>
                <a:tab pos="9391015" algn="l"/>
              </a:tabLst>
            </a:pP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It	is	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a	way	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to	tell	readers	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that	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certain	material	in	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the	</a:t>
            </a:r>
            <a:r>
              <a:rPr sz="2600" spc="-10" dirty="0">
                <a:solidFill>
                  <a:srgbClr val="006600"/>
                </a:solidFill>
                <a:latin typeface="Times New Roman"/>
                <a:cs typeface="Times New Roman"/>
              </a:rPr>
              <a:t>researcher’s	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present</a:t>
            </a:r>
            <a:endParaRPr sz="2600">
              <a:latin typeface="Times New Roman"/>
              <a:cs typeface="Times New Roman"/>
            </a:endParaRPr>
          </a:p>
          <a:p>
            <a:pPr marL="241300">
              <a:lnSpc>
                <a:spcPts val="2185"/>
              </a:lnSpc>
              <a:tabLst>
                <a:tab pos="1117600" algn="l"/>
                <a:tab pos="1754505" algn="l"/>
                <a:tab pos="2667635" algn="l"/>
                <a:tab pos="3505835" algn="l"/>
                <a:tab pos="4694555" algn="l"/>
                <a:tab pos="5752465" algn="l"/>
                <a:tab pos="6426200" algn="l"/>
                <a:tab pos="6898640" algn="l"/>
                <a:tab pos="7409815" algn="l"/>
                <a:tab pos="8485505" algn="l"/>
              </a:tabLst>
            </a:pP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work	has	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come	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from	another	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source	and	as	an	ethical	</a:t>
            </a:r>
            <a:r>
              <a:rPr sz="2600" spc="-15" dirty="0">
                <a:solidFill>
                  <a:srgbClr val="006600"/>
                </a:solidFill>
                <a:latin typeface="Times New Roman"/>
                <a:cs typeface="Times New Roman"/>
              </a:rPr>
              <a:t>responsibility,</a:t>
            </a:r>
            <a:endParaRPr sz="2600">
              <a:latin typeface="Times New Roman"/>
              <a:cs typeface="Times New Roman"/>
            </a:endParaRPr>
          </a:p>
          <a:p>
            <a:pPr marL="241300">
              <a:lnSpc>
                <a:spcPts val="2185"/>
              </a:lnSpc>
            </a:pP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appropriate</a:t>
            </a:r>
            <a:r>
              <a:rPr sz="2600" spc="15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credit</a:t>
            </a:r>
            <a:r>
              <a:rPr sz="2600" spc="17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has</a:t>
            </a:r>
            <a:r>
              <a:rPr sz="2600" spc="18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been</a:t>
            </a:r>
            <a:r>
              <a:rPr sz="2600" spc="18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given</a:t>
            </a:r>
            <a:r>
              <a:rPr sz="2600" spc="18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to</a:t>
            </a:r>
            <a:r>
              <a:rPr sz="2600" spc="19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600" spc="17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original</a:t>
            </a:r>
            <a:r>
              <a:rPr sz="2600" spc="18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author</a:t>
            </a:r>
            <a:r>
              <a:rPr sz="2600" spc="18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or</a:t>
            </a:r>
            <a:r>
              <a:rPr sz="2600" spc="17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25" dirty="0">
                <a:solidFill>
                  <a:srgbClr val="006600"/>
                </a:solidFill>
                <a:latin typeface="Times New Roman"/>
                <a:cs typeface="Times New Roman"/>
              </a:rPr>
              <a:t>writer.</a:t>
            </a:r>
            <a:r>
              <a:rPr sz="2600" spc="17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Materials</a:t>
            </a:r>
            <a:endParaRPr sz="2600">
              <a:latin typeface="Times New Roman"/>
              <a:cs typeface="Times New Roman"/>
            </a:endParaRPr>
          </a:p>
          <a:p>
            <a:pPr marL="241300">
              <a:lnSpc>
                <a:spcPts val="2185"/>
              </a:lnSpc>
              <a:tabLst>
                <a:tab pos="901065" algn="l"/>
                <a:tab pos="1524635" algn="l"/>
                <a:tab pos="1999614" algn="l"/>
                <a:tab pos="2806700" algn="l"/>
                <a:tab pos="3944620" algn="l"/>
                <a:tab pos="5042535" algn="l"/>
                <a:tab pos="6150610" algn="l"/>
                <a:tab pos="7760334" algn="l"/>
                <a:tab pos="9472930" algn="l"/>
              </a:tabLst>
            </a:pP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that	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ca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n	</a:t>
            </a:r>
            <a:r>
              <a:rPr sz="2600" spc="-10" dirty="0">
                <a:solidFill>
                  <a:srgbClr val="006FC0"/>
                </a:solidFill>
                <a:latin typeface="Times New Roman"/>
                <a:cs typeface="Times New Roman"/>
              </a:rPr>
              <a:t>b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e	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cite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d	include	j</a:t>
            </a:r>
            <a:r>
              <a:rPr sz="2600" spc="-15" dirty="0">
                <a:solidFill>
                  <a:srgbClr val="006FC0"/>
                </a:solidFill>
                <a:latin typeface="Times New Roman"/>
                <a:cs typeface="Times New Roman"/>
              </a:rPr>
              <a:t>o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u</a:t>
            </a:r>
            <a:r>
              <a:rPr sz="2600" spc="-15" dirty="0">
                <a:solidFill>
                  <a:srgbClr val="006FC0"/>
                </a:solidFill>
                <a:latin typeface="Times New Roman"/>
                <a:cs typeface="Times New Roman"/>
              </a:rPr>
              <a:t>r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n</a:t>
            </a:r>
            <a:r>
              <a:rPr sz="2600" spc="-15" dirty="0">
                <a:solidFill>
                  <a:srgbClr val="006FC0"/>
                </a:solidFill>
                <a:latin typeface="Times New Roman"/>
                <a:cs typeface="Times New Roman"/>
              </a:rPr>
              <a:t>a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l	pa</a:t>
            </a:r>
            <a:r>
              <a:rPr sz="2600" spc="5" dirty="0">
                <a:solidFill>
                  <a:srgbClr val="006FC0"/>
                </a:solidFill>
                <a:latin typeface="Times New Roman"/>
                <a:cs typeface="Times New Roman"/>
              </a:rPr>
              <a:t>p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er</a:t>
            </a:r>
            <a:r>
              <a:rPr sz="2600" spc="-15" dirty="0">
                <a:solidFill>
                  <a:srgbClr val="006FC0"/>
                </a:solidFill>
                <a:latin typeface="Times New Roman"/>
                <a:cs typeface="Times New Roman"/>
              </a:rPr>
              <a:t>s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,	c</a:t>
            </a:r>
            <a:r>
              <a:rPr sz="2600" spc="-15" dirty="0">
                <a:solidFill>
                  <a:srgbClr val="006FC0"/>
                </a:solidFill>
                <a:latin typeface="Times New Roman"/>
                <a:cs typeface="Times New Roman"/>
              </a:rPr>
              <a:t>o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nfer</a:t>
            </a:r>
            <a:r>
              <a:rPr sz="2600" spc="-25" dirty="0">
                <a:solidFill>
                  <a:srgbClr val="006FC0"/>
                </a:solidFill>
                <a:latin typeface="Times New Roman"/>
                <a:cs typeface="Times New Roman"/>
              </a:rPr>
              <a:t>e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nce	pr</a:t>
            </a:r>
            <a:r>
              <a:rPr sz="2600" spc="5" dirty="0">
                <a:solidFill>
                  <a:srgbClr val="006FC0"/>
                </a:solidFill>
                <a:latin typeface="Times New Roman"/>
                <a:cs typeface="Times New Roman"/>
              </a:rPr>
              <a:t>o</a:t>
            </a:r>
            <a:r>
              <a:rPr sz="2600" spc="-20" dirty="0">
                <a:solidFill>
                  <a:srgbClr val="006FC0"/>
                </a:solidFill>
                <a:latin typeface="Times New Roman"/>
                <a:cs typeface="Times New Roman"/>
              </a:rPr>
              <a:t>c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e</a:t>
            </a:r>
            <a:r>
              <a:rPr sz="2600" spc="-10" dirty="0">
                <a:solidFill>
                  <a:srgbClr val="006FC0"/>
                </a:solidFill>
                <a:latin typeface="Times New Roman"/>
                <a:cs typeface="Times New Roman"/>
              </a:rPr>
              <a:t>e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d</a:t>
            </a:r>
            <a:r>
              <a:rPr sz="2600" spc="-15" dirty="0">
                <a:solidFill>
                  <a:srgbClr val="006FC0"/>
                </a:solidFill>
                <a:latin typeface="Times New Roman"/>
                <a:cs typeface="Times New Roman"/>
              </a:rPr>
              <a:t>i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ng,	books,</a:t>
            </a:r>
            <a:endParaRPr sz="2600">
              <a:latin typeface="Times New Roman"/>
              <a:cs typeface="Times New Roman"/>
            </a:endParaRPr>
          </a:p>
          <a:p>
            <a:pPr marL="241300" marR="6985">
              <a:lnSpc>
                <a:spcPct val="70000"/>
              </a:lnSpc>
              <a:spcBef>
                <a:spcPts val="465"/>
              </a:spcBef>
            </a:pP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theses,</a:t>
            </a:r>
            <a:r>
              <a:rPr sz="2600" spc="16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newspaper</a:t>
            </a:r>
            <a:r>
              <a:rPr sz="2600" spc="16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articles,</a:t>
            </a:r>
            <a:r>
              <a:rPr sz="2600" spc="16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websites,</a:t>
            </a:r>
            <a:r>
              <a:rPr sz="2600" spc="17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or</a:t>
            </a:r>
            <a:r>
              <a:rPr sz="2600" spc="17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other</a:t>
            </a:r>
            <a:r>
              <a:rPr sz="2600" spc="16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online</a:t>
            </a:r>
            <a:r>
              <a:rPr sz="2600" spc="18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resources</a:t>
            </a:r>
            <a:r>
              <a:rPr sz="2600" spc="15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and</a:t>
            </a:r>
            <a:r>
              <a:rPr sz="2600" spc="17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personal </a:t>
            </a:r>
            <a:r>
              <a:rPr sz="2600" spc="-63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communication.</a:t>
            </a:r>
            <a:endParaRPr sz="2600">
              <a:latin typeface="Times New Roman"/>
              <a:cs typeface="Times New Roman"/>
            </a:endParaRPr>
          </a:p>
          <a:p>
            <a:pPr marL="241300" marR="5080" indent="-229235">
              <a:lnSpc>
                <a:spcPct val="70000"/>
              </a:lnSpc>
              <a:spcBef>
                <a:spcPts val="1000"/>
              </a:spcBef>
              <a:buFont typeface="Arial MT"/>
              <a:buChar char="•"/>
              <a:tabLst>
                <a:tab pos="241935" algn="l"/>
              </a:tabLst>
            </a:pPr>
            <a:r>
              <a:rPr sz="2600" spc="-20" dirty="0">
                <a:latin typeface="Times New Roman"/>
                <a:cs typeface="Times New Roman"/>
              </a:rPr>
              <a:t>Preferably,</a:t>
            </a:r>
            <a:r>
              <a:rPr sz="2600" spc="55" dirty="0"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citations</a:t>
            </a:r>
            <a:r>
              <a:rPr sz="2600" spc="75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should</a:t>
            </a:r>
            <a:r>
              <a:rPr sz="2600" spc="85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be</a:t>
            </a:r>
            <a:r>
              <a:rPr sz="2600" spc="55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given</a:t>
            </a:r>
            <a:r>
              <a:rPr sz="2600" spc="8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at</a:t>
            </a:r>
            <a:r>
              <a:rPr sz="2600" spc="75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the</a:t>
            </a:r>
            <a:r>
              <a:rPr sz="2600" spc="7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end</a:t>
            </a:r>
            <a:r>
              <a:rPr sz="2600" spc="8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of</a:t>
            </a:r>
            <a:r>
              <a:rPr sz="2600" spc="75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a</a:t>
            </a:r>
            <a:r>
              <a:rPr sz="2600" spc="7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sentence</a:t>
            </a:r>
            <a:r>
              <a:rPr sz="2600" spc="55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or</a:t>
            </a:r>
            <a:r>
              <a:rPr sz="2600" spc="7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the</a:t>
            </a:r>
            <a:r>
              <a:rPr sz="2600" spc="7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end</a:t>
            </a:r>
            <a:r>
              <a:rPr sz="2600" spc="8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of</a:t>
            </a:r>
            <a:r>
              <a:rPr sz="2600" spc="7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a </a:t>
            </a:r>
            <a:r>
              <a:rPr sz="2600" spc="-635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paragraph</a:t>
            </a:r>
            <a:r>
              <a:rPr sz="2600" spc="-4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as</a:t>
            </a:r>
            <a:r>
              <a:rPr sz="2600" spc="-1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can</a:t>
            </a:r>
            <a:r>
              <a:rPr sz="2600" spc="-1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be</a:t>
            </a:r>
            <a:r>
              <a:rPr sz="2600" spc="-1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seen</a:t>
            </a:r>
            <a:r>
              <a:rPr sz="2600" spc="-1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even</a:t>
            </a:r>
            <a:r>
              <a:rPr sz="2600" spc="-15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in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 this</a:t>
            </a:r>
            <a:r>
              <a:rPr sz="2600" spc="-1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particular</a:t>
            </a:r>
            <a:r>
              <a:rPr sz="2600" spc="-1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paragraph.</a:t>
            </a:r>
            <a:endParaRPr sz="2600">
              <a:latin typeface="Times New Roman"/>
              <a:cs typeface="Times New Roman"/>
            </a:endParaRPr>
          </a:p>
          <a:p>
            <a:pPr marL="241300" marR="5080" indent="-229235">
              <a:lnSpc>
                <a:spcPct val="70000"/>
              </a:lnSpc>
              <a:spcBef>
                <a:spcPts val="1005"/>
              </a:spcBef>
              <a:buFont typeface="Arial MT"/>
              <a:buChar char="•"/>
              <a:tabLst>
                <a:tab pos="241935" algn="l"/>
                <a:tab pos="1458595" algn="l"/>
                <a:tab pos="2254250" algn="l"/>
                <a:tab pos="3379470" algn="l"/>
                <a:tab pos="4505960" algn="l"/>
                <a:tab pos="5519420" algn="l"/>
                <a:tab pos="5967730" algn="l"/>
                <a:tab pos="6615430" algn="l"/>
                <a:tab pos="7722234" algn="l"/>
                <a:tab pos="8333105" algn="l"/>
                <a:tab pos="9256395" algn="l"/>
                <a:tab pos="9942830" algn="l"/>
              </a:tabLst>
            </a:pP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Cit</a:t>
            </a:r>
            <a:r>
              <a:rPr sz="2600" spc="-10" dirty="0">
                <a:solidFill>
                  <a:srgbClr val="CC0066"/>
                </a:solidFill>
                <a:latin typeface="Times New Roman"/>
                <a:cs typeface="Times New Roman"/>
              </a:rPr>
              <a:t>a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t</a:t>
            </a:r>
            <a:r>
              <a:rPr sz="2600" spc="-10" dirty="0">
                <a:solidFill>
                  <a:srgbClr val="CC0066"/>
                </a:solidFill>
                <a:latin typeface="Times New Roman"/>
                <a:cs typeface="Times New Roman"/>
              </a:rPr>
              <a:t>i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on	m</a:t>
            </a:r>
            <a:r>
              <a:rPr sz="2600" spc="5" dirty="0">
                <a:solidFill>
                  <a:srgbClr val="CC0066"/>
                </a:solidFill>
                <a:latin typeface="Times New Roman"/>
                <a:cs typeface="Times New Roman"/>
              </a:rPr>
              <a:t>u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st	co</a:t>
            </a:r>
            <a:r>
              <a:rPr sz="2600" spc="5" dirty="0">
                <a:solidFill>
                  <a:srgbClr val="CC0066"/>
                </a:solidFill>
                <a:latin typeface="Times New Roman"/>
                <a:cs typeface="Times New Roman"/>
              </a:rPr>
              <a:t>n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t</a:t>
            </a:r>
            <a:r>
              <a:rPr sz="2600" spc="-10" dirty="0">
                <a:solidFill>
                  <a:srgbClr val="CC0066"/>
                </a:solidFill>
                <a:latin typeface="Times New Roman"/>
                <a:cs typeface="Times New Roman"/>
              </a:rPr>
              <a:t>a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in	enough	d</a:t>
            </a:r>
            <a:r>
              <a:rPr sz="2600" spc="-15" dirty="0">
                <a:solidFill>
                  <a:srgbClr val="CC0066"/>
                </a:solidFill>
                <a:latin typeface="Times New Roman"/>
                <a:cs typeface="Times New Roman"/>
              </a:rPr>
              <a:t>e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t</a:t>
            </a:r>
            <a:r>
              <a:rPr sz="2600" spc="-10" dirty="0">
                <a:solidFill>
                  <a:srgbClr val="CC0066"/>
                </a:solidFill>
                <a:latin typeface="Times New Roman"/>
                <a:cs typeface="Times New Roman"/>
              </a:rPr>
              <a:t>a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i</a:t>
            </a:r>
            <a:r>
              <a:rPr sz="2600" spc="-10" dirty="0">
                <a:solidFill>
                  <a:srgbClr val="CC0066"/>
                </a:solidFill>
                <a:latin typeface="Times New Roman"/>
                <a:cs typeface="Times New Roman"/>
              </a:rPr>
              <a:t>l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s	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s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o	that	re</a:t>
            </a:r>
            <a:r>
              <a:rPr sz="2600" spc="-15" dirty="0">
                <a:solidFill>
                  <a:srgbClr val="CC0066"/>
                </a:solidFill>
                <a:latin typeface="Times New Roman"/>
                <a:cs typeface="Times New Roman"/>
              </a:rPr>
              <a:t>a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ders	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ca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n	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easil</a:t>
            </a:r>
            <a:r>
              <a:rPr sz="2600" dirty="0">
                <a:solidFill>
                  <a:srgbClr val="CC0066"/>
                </a:solidFill>
                <a:latin typeface="Times New Roman"/>
                <a:cs typeface="Times New Roman"/>
              </a:rPr>
              <a:t>y	find	the  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referenced</a:t>
            </a:r>
            <a:r>
              <a:rPr sz="2600" spc="-3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material</a:t>
            </a:r>
            <a:r>
              <a:rPr sz="2600" spc="1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C0066"/>
                </a:solidFill>
                <a:latin typeface="Times New Roman"/>
                <a:cs typeface="Times New Roman"/>
              </a:rPr>
              <a:t>[1].</a:t>
            </a:r>
            <a:endParaRPr sz="26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5639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718586"/>
            <a:ext cx="10360025" cy="411924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770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researcher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needs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to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cite</a:t>
            </a:r>
            <a:r>
              <a:rPr sz="2800" spc="-10" dirty="0">
                <a:latin typeface="Times New Roman"/>
                <a:cs typeface="Times New Roman"/>
              </a:rPr>
              <a:t> each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source twice:</a:t>
            </a:r>
            <a:endParaRPr sz="2800">
              <a:latin typeface="Times New Roman"/>
              <a:cs typeface="Times New Roman"/>
            </a:endParaRPr>
          </a:p>
          <a:p>
            <a:pPr marL="12700" marR="6350" lvl="1" indent="88265">
              <a:lnSpc>
                <a:spcPts val="3030"/>
              </a:lnSpc>
              <a:spcBef>
                <a:spcPts val="1045"/>
              </a:spcBef>
              <a:buAutoNum type="romanLcParenBoth"/>
              <a:tabLst>
                <a:tab pos="551180" algn="l"/>
              </a:tabLst>
            </a:pP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in-text</a:t>
            </a:r>
            <a:r>
              <a:rPr sz="2800" spc="18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citation,</a:t>
            </a:r>
            <a:r>
              <a:rPr sz="2800" spc="2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006600"/>
                </a:solidFill>
                <a:latin typeface="Times New Roman"/>
                <a:cs typeface="Times New Roman"/>
              </a:rPr>
              <a:t>in</a:t>
            </a:r>
            <a:r>
              <a:rPr sz="2800" spc="2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800" spc="19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text</a:t>
            </a:r>
            <a:r>
              <a:rPr sz="2800" spc="19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of</a:t>
            </a:r>
            <a:r>
              <a:rPr sz="2800" spc="2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800" spc="18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article</a:t>
            </a:r>
            <a:r>
              <a:rPr sz="2800" spc="18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exactly</a:t>
            </a:r>
            <a:r>
              <a:rPr sz="2800" spc="19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where</a:t>
            </a:r>
            <a:r>
              <a:rPr sz="2800" spc="19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800" spc="204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source</a:t>
            </a:r>
            <a:r>
              <a:rPr sz="2800" spc="19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is </a:t>
            </a:r>
            <a:r>
              <a:rPr sz="2800" spc="-68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quoted</a:t>
            </a:r>
            <a:r>
              <a:rPr sz="2800" spc="-1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or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paraphrased,</a:t>
            </a:r>
            <a:r>
              <a:rPr sz="28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and</a:t>
            </a:r>
            <a:endParaRPr sz="2800">
              <a:latin typeface="Times New Roman"/>
              <a:cs typeface="Times New Roman"/>
            </a:endParaRPr>
          </a:p>
          <a:p>
            <a:pPr marL="12700" marR="5080" lvl="1">
              <a:lnSpc>
                <a:spcPts val="3020"/>
              </a:lnSpc>
              <a:spcBef>
                <a:spcPts val="994"/>
              </a:spcBef>
              <a:buAutoNum type="romanLcParenBoth"/>
              <a:tabLst>
                <a:tab pos="544830" algn="l"/>
              </a:tabLst>
            </a:pP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a</a:t>
            </a:r>
            <a:r>
              <a:rPr sz="2800" spc="5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second</a:t>
            </a:r>
            <a:r>
              <a:rPr sz="2800" spc="7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006600"/>
                </a:solidFill>
                <a:latin typeface="Times New Roman"/>
                <a:cs typeface="Times New Roman"/>
              </a:rPr>
              <a:t>time</a:t>
            </a:r>
            <a:r>
              <a:rPr sz="2800" spc="6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in</a:t>
            </a:r>
            <a:r>
              <a:rPr sz="2800" spc="6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800" spc="5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references,</a:t>
            </a:r>
            <a:r>
              <a:rPr sz="2800" spc="6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typically</a:t>
            </a:r>
            <a:r>
              <a:rPr sz="2800" spc="7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006600"/>
                </a:solidFill>
                <a:latin typeface="Times New Roman"/>
                <a:cs typeface="Times New Roman"/>
              </a:rPr>
              <a:t>at</a:t>
            </a:r>
            <a:r>
              <a:rPr sz="2800" spc="5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800" spc="6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end</a:t>
            </a:r>
            <a:r>
              <a:rPr sz="2800" spc="6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of</a:t>
            </a:r>
            <a:r>
              <a:rPr sz="2800" spc="6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800" spc="5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chapter</a:t>
            </a:r>
            <a:r>
              <a:rPr sz="2800" spc="6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or </a:t>
            </a:r>
            <a:r>
              <a:rPr sz="2800" spc="-68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a</a:t>
            </a:r>
            <a:r>
              <a:rPr sz="2800" spc="-1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book</a:t>
            </a:r>
            <a:r>
              <a:rPr sz="2800" spc="-1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or</a:t>
            </a:r>
            <a:r>
              <a:rPr sz="2800" spc="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006600"/>
                </a:solidFill>
                <a:latin typeface="Times New Roman"/>
                <a:cs typeface="Times New Roman"/>
              </a:rPr>
              <a:t>at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800" spc="-2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end</a:t>
            </a:r>
            <a:r>
              <a:rPr sz="28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of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a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research article.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4350">
              <a:latin typeface="Times New Roman"/>
              <a:cs typeface="Times New Roman"/>
            </a:endParaRPr>
          </a:p>
          <a:p>
            <a:pPr marL="241300" marR="6985" indent="-229235" algn="just">
              <a:lnSpc>
                <a:spcPts val="3020"/>
              </a:lnSpc>
              <a:buFont typeface="Arial MT"/>
              <a:buChar char="•"/>
              <a:tabLst>
                <a:tab pos="241935" algn="l"/>
              </a:tabLst>
            </a:pP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It is </a:t>
            </a:r>
            <a:r>
              <a:rPr sz="2800" spc="-10" dirty="0">
                <a:solidFill>
                  <a:srgbClr val="990033"/>
                </a:solidFill>
                <a:latin typeface="Times New Roman"/>
                <a:cs typeface="Times New Roman"/>
              </a:rPr>
              <a:t>also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important </a:t>
            </a:r>
            <a:r>
              <a:rPr sz="2800" spc="-10" dirty="0">
                <a:solidFill>
                  <a:srgbClr val="990033"/>
                </a:solidFill>
                <a:latin typeface="Times New Roman"/>
                <a:cs typeface="Times New Roman"/>
              </a:rPr>
              <a:t>to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mention 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the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date the source was published and 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sometimes</a:t>
            </a:r>
            <a:r>
              <a:rPr sz="2800" spc="15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also</a:t>
            </a:r>
            <a:r>
              <a:rPr sz="2800" spc="14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the</a:t>
            </a:r>
            <a:r>
              <a:rPr sz="2800" spc="13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particular</a:t>
            </a:r>
            <a:r>
              <a:rPr sz="2800" spc="14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990033"/>
                </a:solidFill>
                <a:latin typeface="Times New Roman"/>
                <a:cs typeface="Times New Roman"/>
              </a:rPr>
              <a:t>date</a:t>
            </a:r>
            <a:r>
              <a:rPr sz="2800" spc="14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it</a:t>
            </a:r>
            <a:r>
              <a:rPr sz="2800" spc="14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was</a:t>
            </a:r>
            <a:r>
              <a:rPr sz="2800" spc="13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accessed</a:t>
            </a:r>
            <a:r>
              <a:rPr sz="2800" spc="14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990033"/>
                </a:solidFill>
                <a:latin typeface="Times New Roman"/>
                <a:cs typeface="Times New Roman"/>
              </a:rPr>
              <a:t>by</a:t>
            </a:r>
            <a:r>
              <a:rPr sz="2800" spc="14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the</a:t>
            </a:r>
            <a:r>
              <a:rPr sz="2800" spc="13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researcher</a:t>
            </a:r>
            <a:r>
              <a:rPr sz="2800" spc="15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if </a:t>
            </a:r>
            <a:r>
              <a:rPr sz="2800" spc="-69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it</a:t>
            </a:r>
            <a:r>
              <a:rPr sz="2800" spc="-2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is related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to</a:t>
            </a:r>
            <a:r>
              <a:rPr sz="2800" spc="-1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web</a:t>
            </a:r>
            <a:r>
              <a:rPr sz="2800" spc="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content</a:t>
            </a:r>
            <a:r>
              <a:rPr sz="2800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0828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13857" y="1828292"/>
            <a:ext cx="6284975" cy="367588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730707" y="1820926"/>
            <a:ext cx="4883150" cy="4227195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241300" marR="5080" indent="-228600" algn="just">
              <a:lnSpc>
                <a:spcPct val="80000"/>
              </a:lnSpc>
              <a:spcBef>
                <a:spcPts val="725"/>
              </a:spcBef>
              <a:buFont typeface="Arial MT"/>
              <a:buChar char="•"/>
              <a:tabLst>
                <a:tab pos="241300" algn="l"/>
              </a:tabLst>
            </a:pPr>
            <a:r>
              <a:rPr sz="2600" b="1" spc="-40" dirty="0">
                <a:solidFill>
                  <a:srgbClr val="CC0066"/>
                </a:solidFill>
                <a:latin typeface="Times New Roman"/>
                <a:cs typeface="Times New Roman"/>
              </a:rPr>
              <a:t>LaTeX</a:t>
            </a:r>
            <a:r>
              <a:rPr sz="2600" spc="-40" dirty="0">
                <a:latin typeface="Times New Roman"/>
                <a:cs typeface="Times New Roman"/>
              </a:rPr>
              <a:t>,</a:t>
            </a:r>
            <a:r>
              <a:rPr sz="2600" spc="-3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a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document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preparation </a:t>
            </a:r>
            <a:r>
              <a:rPr sz="2600" dirty="0">
                <a:latin typeface="Times New Roman"/>
                <a:cs typeface="Times New Roman"/>
              </a:rPr>
              <a:t> system often </a:t>
            </a:r>
            <a:r>
              <a:rPr sz="2600" spc="-5" dirty="0">
                <a:latin typeface="Times New Roman"/>
                <a:cs typeface="Times New Roman"/>
              </a:rPr>
              <a:t>used by engineering 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researchers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to</a:t>
            </a:r>
            <a:r>
              <a:rPr sz="2600" spc="6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automatically 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format</a:t>
            </a:r>
            <a:r>
              <a:rPr sz="2600" dirty="0">
                <a:latin typeface="Times New Roman"/>
                <a:cs typeface="Times New Roman"/>
              </a:rPr>
              <a:t> documents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that</a:t>
            </a:r>
            <a:r>
              <a:rPr sz="2600" spc="65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comply 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with </a:t>
            </a:r>
            <a:r>
              <a:rPr sz="2600" spc="-5" dirty="0">
                <a:latin typeface="Times New Roman"/>
                <a:cs typeface="Times New Roman"/>
              </a:rPr>
              <a:t>standard formatting needs, is 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very </a:t>
            </a:r>
            <a:r>
              <a:rPr sz="2600" spc="-10" dirty="0">
                <a:latin typeface="Times New Roman"/>
                <a:cs typeface="Times New Roman"/>
              </a:rPr>
              <a:t>effective </a:t>
            </a:r>
            <a:r>
              <a:rPr sz="2600" spc="-5" dirty="0">
                <a:latin typeface="Times New Roman"/>
                <a:cs typeface="Times New Roman"/>
              </a:rPr>
              <a:t>to track </a:t>
            </a:r>
            <a:r>
              <a:rPr sz="2600" dirty="0">
                <a:latin typeface="Times New Roman"/>
                <a:cs typeface="Times New Roman"/>
              </a:rPr>
              <a:t>and </a:t>
            </a:r>
            <a:r>
              <a:rPr sz="2600" spc="-5" dirty="0">
                <a:latin typeface="Times New Roman"/>
                <a:cs typeface="Times New Roman"/>
              </a:rPr>
              <a:t>update 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citations.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40" dirty="0">
                <a:latin typeface="Times New Roman"/>
                <a:cs typeface="Times New Roman"/>
              </a:rPr>
              <a:t>LaTeX</a:t>
            </a:r>
            <a:r>
              <a:rPr sz="2600" spc="-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has</a:t>
            </a:r>
            <a:r>
              <a:rPr sz="2600" dirty="0">
                <a:latin typeface="Times New Roman"/>
                <a:cs typeface="Times New Roman"/>
              </a:rPr>
              <a:t> a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steep 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learning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curve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and</a:t>
            </a:r>
            <a:r>
              <a:rPr sz="2600" dirty="0">
                <a:latin typeface="Times New Roman"/>
                <a:cs typeface="Times New Roman"/>
              </a:rPr>
              <a:t> will</a:t>
            </a:r>
            <a:r>
              <a:rPr sz="2600" spc="5" dirty="0">
                <a:latin typeface="Times New Roman"/>
                <a:cs typeface="Times New Roman"/>
              </a:rPr>
              <a:t> be 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repeatedly</a:t>
            </a:r>
            <a:r>
              <a:rPr sz="2600" dirty="0">
                <a:latin typeface="Times New Roman"/>
                <a:cs typeface="Times New Roman"/>
              </a:rPr>
              <a:t> used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in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this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book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to 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address </a:t>
            </a:r>
            <a:r>
              <a:rPr sz="2600" spc="-10" dirty="0">
                <a:latin typeface="Times New Roman"/>
                <a:cs typeface="Times New Roman"/>
              </a:rPr>
              <a:t>different </a:t>
            </a:r>
            <a:r>
              <a:rPr sz="2600" spc="-5" dirty="0">
                <a:latin typeface="Times New Roman"/>
                <a:cs typeface="Times New Roman"/>
              </a:rPr>
              <a:t>issues pertaining 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to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technical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writing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which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is 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intimately </a:t>
            </a:r>
            <a:r>
              <a:rPr sz="2600" dirty="0">
                <a:latin typeface="Times New Roman"/>
                <a:cs typeface="Times New Roman"/>
              </a:rPr>
              <a:t>linked with </a:t>
            </a:r>
            <a:r>
              <a:rPr sz="2600" spc="-5" dirty="0">
                <a:latin typeface="Times New Roman"/>
                <a:cs typeface="Times New Roman"/>
              </a:rPr>
              <a:t>research </a:t>
            </a:r>
            <a:r>
              <a:rPr sz="2600" spc="-10" dirty="0">
                <a:latin typeface="Times New Roman"/>
                <a:cs typeface="Times New Roman"/>
              </a:rPr>
              <a:t>for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engineers.</a:t>
            </a:r>
            <a:endParaRPr sz="26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24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718586"/>
            <a:ext cx="10360025" cy="220218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9235" algn="just">
              <a:lnSpc>
                <a:spcPct val="100000"/>
              </a:lnSpc>
              <a:spcBef>
                <a:spcPts val="770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There</a:t>
            </a:r>
            <a:r>
              <a:rPr sz="2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are</a:t>
            </a:r>
            <a:r>
              <a:rPr sz="2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three</a:t>
            </a:r>
            <a:r>
              <a:rPr sz="2800" b="1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main</a:t>
            </a:r>
            <a:r>
              <a:rPr sz="2800" b="1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functions</a:t>
            </a:r>
            <a:r>
              <a:rPr sz="2800" b="1" spc="2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6FC0"/>
                </a:solidFill>
                <a:latin typeface="Times New Roman"/>
                <a:cs typeface="Times New Roman"/>
              </a:rPr>
              <a:t>of citation:</a:t>
            </a:r>
            <a:endParaRPr sz="2800">
              <a:latin typeface="Times New Roman"/>
              <a:cs typeface="Times New Roman"/>
            </a:endParaRPr>
          </a:p>
          <a:p>
            <a:pPr marL="12700" marR="5080" algn="just">
              <a:lnSpc>
                <a:spcPct val="90000"/>
              </a:lnSpc>
              <a:spcBef>
                <a:spcPts val="1005"/>
              </a:spcBef>
            </a:pPr>
            <a:r>
              <a:rPr sz="2800" spc="-5" dirty="0">
                <a:latin typeface="Times New Roman"/>
                <a:cs typeface="Times New Roman"/>
              </a:rPr>
              <a:t>(i) </a:t>
            </a:r>
            <a:r>
              <a:rPr sz="2800" spc="-30" dirty="0">
                <a:solidFill>
                  <a:srgbClr val="990033"/>
                </a:solidFill>
                <a:latin typeface="Times New Roman"/>
                <a:cs typeface="Times New Roman"/>
              </a:rPr>
              <a:t>Verification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function</a:t>
            </a:r>
            <a:r>
              <a:rPr sz="2800" spc="-5" dirty="0">
                <a:latin typeface="Times New Roman"/>
                <a:cs typeface="Times New Roman"/>
              </a:rPr>
              <a:t>: Authors </a:t>
            </a:r>
            <a:r>
              <a:rPr sz="2800" dirty="0">
                <a:latin typeface="Times New Roman"/>
                <a:cs typeface="Times New Roman"/>
              </a:rPr>
              <a:t>have </a:t>
            </a:r>
            <a:r>
              <a:rPr sz="2800" spc="-5" dirty="0">
                <a:latin typeface="Times New Roman"/>
                <a:cs typeface="Times New Roman"/>
              </a:rPr>
              <a:t>a scope for </a:t>
            </a:r>
            <a:r>
              <a:rPr sz="2800" dirty="0">
                <a:latin typeface="Times New Roman"/>
                <a:cs typeface="Times New Roman"/>
              </a:rPr>
              <a:t>finding </a:t>
            </a:r>
            <a:r>
              <a:rPr sz="2800" spc="-5" dirty="0">
                <a:latin typeface="Times New Roman"/>
                <a:cs typeface="Times New Roman"/>
              </a:rPr>
              <a:t>intentional or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unintentional distortion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research </a:t>
            </a:r>
            <a:r>
              <a:rPr sz="2800" dirty="0">
                <a:latin typeface="Times New Roman"/>
                <a:cs typeface="Times New Roman"/>
              </a:rPr>
              <a:t>or </a:t>
            </a:r>
            <a:r>
              <a:rPr sz="2800" spc="-5" dirty="0">
                <a:latin typeface="Times New Roman"/>
                <a:cs typeface="Times New Roman"/>
              </a:rPr>
              <a:t>misleading statements. Citation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offers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readers a chance to ascertain if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original source is justified </a:t>
            </a:r>
            <a:r>
              <a:rPr sz="2800" dirty="0">
                <a:latin typeface="Times New Roman"/>
                <a:cs typeface="Times New Roman"/>
              </a:rPr>
              <a:t> or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not,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if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 </a:t>
            </a:r>
            <a:r>
              <a:rPr sz="2800" dirty="0">
                <a:latin typeface="Times New Roman"/>
                <a:cs typeface="Times New Roman"/>
              </a:rPr>
              <a:t>assertion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is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properly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described in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present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work</a:t>
            </a:r>
            <a:r>
              <a:rPr sz="2800" spc="2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[2].</a:t>
            </a:r>
            <a:endParaRPr sz="2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1489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04161"/>
            <a:ext cx="10359390" cy="403669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430"/>
              </a:spcBef>
              <a:buClr>
                <a:srgbClr val="121312"/>
              </a:buClr>
              <a:buFont typeface="Times New Roman"/>
              <a:buAutoNum type="romanLcParenBoth" startAt="2"/>
              <a:tabLst>
                <a:tab pos="616585" algn="l"/>
              </a:tabLst>
            </a:pPr>
            <a:r>
              <a:rPr sz="2800" b="1" spc="-5" dirty="0">
                <a:solidFill>
                  <a:srgbClr val="990033"/>
                </a:solidFill>
                <a:latin typeface="Times New Roman"/>
                <a:cs typeface="Times New Roman"/>
              </a:rPr>
              <a:t>Acknowledgment</a:t>
            </a:r>
            <a:r>
              <a:rPr sz="2800" b="1" dirty="0">
                <a:solidFill>
                  <a:srgbClr val="990033"/>
                </a:solidFill>
                <a:latin typeface="Times New Roman"/>
                <a:cs typeface="Times New Roman"/>
              </a:rPr>
              <a:t> function</a:t>
            </a:r>
            <a:r>
              <a:rPr sz="2800" dirty="0">
                <a:solidFill>
                  <a:srgbClr val="121312"/>
                </a:solidFill>
                <a:latin typeface="Times New Roman"/>
                <a:cs typeface="Times New Roman"/>
              </a:rPr>
              <a:t>: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Researchers primarily</a:t>
            </a:r>
            <a:r>
              <a:rPr sz="2800" spc="69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receive credit </a:t>
            </a:r>
            <a:r>
              <a:rPr sz="28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for their </a:t>
            </a:r>
            <a:r>
              <a:rPr sz="2800" dirty="0">
                <a:solidFill>
                  <a:srgbClr val="121312"/>
                </a:solidFill>
                <a:latin typeface="Times New Roman"/>
                <a:cs typeface="Times New Roman"/>
              </a:rPr>
              <a:t>work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through citations.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Citations play crucial 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role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in promotion 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of</a:t>
            </a:r>
            <a:r>
              <a:rPr sz="28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individual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researchers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and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their</a:t>
            </a:r>
            <a:r>
              <a:rPr sz="28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continued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employment.</a:t>
            </a:r>
            <a:r>
              <a:rPr sz="2800" spc="69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Many </a:t>
            </a:r>
            <a:r>
              <a:rPr sz="28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reputed </a:t>
            </a:r>
            <a:r>
              <a:rPr sz="2800" spc="-10" dirty="0">
                <a:solidFill>
                  <a:srgbClr val="121312"/>
                </a:solidFill>
                <a:latin typeface="Times New Roman"/>
                <a:cs typeface="Times New Roman"/>
              </a:rPr>
              <a:t>organizations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and institutes provide research funding based </a:t>
            </a:r>
            <a:r>
              <a:rPr sz="2800" spc="-15" dirty="0">
                <a:solidFill>
                  <a:srgbClr val="121312"/>
                </a:solidFill>
                <a:latin typeface="Times New Roman"/>
                <a:cs typeface="Times New Roman"/>
              </a:rPr>
              <a:t>on </a:t>
            </a:r>
            <a:r>
              <a:rPr sz="28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8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reputations</a:t>
            </a:r>
            <a:r>
              <a:rPr sz="2800" dirty="0">
                <a:solidFill>
                  <a:srgbClr val="121312"/>
                </a:solidFill>
                <a:latin typeface="Times New Roman"/>
                <a:cs typeface="Times New Roman"/>
              </a:rPr>
              <a:t> of</a:t>
            </a:r>
            <a:r>
              <a:rPr sz="28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8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researchers.</a:t>
            </a:r>
            <a:r>
              <a:rPr sz="28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Citations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help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all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researchers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to 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enhance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their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reputation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990033"/>
                </a:solidFill>
                <a:latin typeface="Times New Roman"/>
                <a:cs typeface="Times New Roman"/>
              </a:rPr>
              <a:t>and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 provide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detailed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background</a:t>
            </a:r>
            <a:r>
              <a:rPr sz="2800" spc="69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of</a:t>
            </a:r>
            <a:r>
              <a:rPr sz="2800" spc="7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the 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33"/>
                </a:solidFill>
                <a:latin typeface="Times New Roman"/>
                <a:cs typeface="Times New Roman"/>
              </a:rPr>
              <a:t>research </a:t>
            </a:r>
            <a:r>
              <a:rPr sz="2800" dirty="0">
                <a:solidFill>
                  <a:srgbClr val="990033"/>
                </a:solidFill>
                <a:latin typeface="Times New Roman"/>
                <a:cs typeface="Times New Roman"/>
              </a:rPr>
              <a:t>work.</a:t>
            </a:r>
            <a:endParaRPr sz="2800">
              <a:latin typeface="Times New Roman"/>
              <a:cs typeface="Times New Roman"/>
            </a:endParaRPr>
          </a:p>
          <a:p>
            <a:pPr marL="12700" marR="6350" algn="just">
              <a:lnSpc>
                <a:spcPts val="3020"/>
              </a:lnSpc>
              <a:spcBef>
                <a:spcPts val="1060"/>
              </a:spcBef>
              <a:buClr>
                <a:srgbClr val="121312"/>
              </a:buClr>
              <a:buFont typeface="Times New Roman"/>
              <a:buAutoNum type="romanLcParenBoth" startAt="2"/>
              <a:tabLst>
                <a:tab pos="730885" algn="l"/>
              </a:tabLst>
            </a:pPr>
            <a:r>
              <a:rPr sz="2800" b="1" spc="-5" dirty="0">
                <a:solidFill>
                  <a:srgbClr val="990033"/>
                </a:solidFill>
                <a:latin typeface="Times New Roman"/>
                <a:cs typeface="Times New Roman"/>
              </a:rPr>
              <a:t>Documentation</a:t>
            </a:r>
            <a:r>
              <a:rPr sz="2800" b="1" dirty="0">
                <a:solidFill>
                  <a:srgbClr val="990033"/>
                </a:solidFill>
                <a:latin typeface="Times New Roman"/>
                <a:cs typeface="Times New Roman"/>
              </a:rPr>
              <a:t> function:</a:t>
            </a:r>
            <a:r>
              <a:rPr sz="2800" b="1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Citations</a:t>
            </a:r>
            <a:r>
              <a:rPr sz="28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are</a:t>
            </a:r>
            <a:r>
              <a:rPr sz="28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also</a:t>
            </a:r>
            <a:r>
              <a:rPr sz="28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used</a:t>
            </a:r>
            <a:r>
              <a:rPr sz="28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to</a:t>
            </a:r>
            <a:r>
              <a:rPr sz="28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document </a:t>
            </a:r>
            <a:r>
              <a:rPr sz="2800" spc="-68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scientific concepts </a:t>
            </a:r>
            <a:r>
              <a:rPr sz="2800" spc="-10" dirty="0">
                <a:solidFill>
                  <a:srgbClr val="121312"/>
                </a:solidFill>
                <a:latin typeface="Times New Roman"/>
                <a:cs typeface="Times New Roman"/>
              </a:rPr>
              <a:t>and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historical </a:t>
            </a:r>
            <a:r>
              <a:rPr sz="2800" dirty="0">
                <a:solidFill>
                  <a:srgbClr val="121312"/>
                </a:solidFill>
                <a:latin typeface="Times New Roman"/>
                <a:cs typeface="Times New Roman"/>
              </a:rPr>
              <a:t>progress of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any particular technology </a:t>
            </a:r>
            <a:r>
              <a:rPr sz="2800" dirty="0">
                <a:solidFill>
                  <a:srgbClr val="121312"/>
                </a:solidFill>
                <a:latin typeface="Times New Roman"/>
                <a:cs typeface="Times New Roman"/>
              </a:rPr>
              <a:t> over</a:t>
            </a:r>
            <a:r>
              <a:rPr sz="28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121312"/>
                </a:solidFill>
                <a:latin typeface="Times New Roman"/>
                <a:cs typeface="Times New Roman"/>
              </a:rPr>
              <a:t>the years </a:t>
            </a:r>
            <a:r>
              <a:rPr sz="2800" spc="-10" dirty="0">
                <a:solidFill>
                  <a:srgbClr val="121312"/>
                </a:solidFill>
                <a:latin typeface="Times New Roman"/>
                <a:cs typeface="Times New Roman"/>
              </a:rPr>
              <a:t>[</a:t>
            </a:r>
            <a:r>
              <a:rPr sz="2800" spc="-10" dirty="0">
                <a:solidFill>
                  <a:srgbClr val="0000FF"/>
                </a:solidFill>
                <a:latin typeface="Times New Roman"/>
                <a:cs typeface="Times New Roman"/>
              </a:rPr>
              <a:t>3</a:t>
            </a:r>
            <a:r>
              <a:rPr sz="2800" spc="-10" dirty="0">
                <a:solidFill>
                  <a:srgbClr val="121312"/>
                </a:solidFill>
                <a:latin typeface="Times New Roman"/>
                <a:cs typeface="Times New Roman"/>
              </a:rPr>
              <a:t>].</a:t>
            </a:r>
            <a:endParaRPr sz="2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2513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500479"/>
            <a:ext cx="10532745" cy="6057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2280"/>
              </a:lnSpc>
              <a:spcBef>
                <a:spcPts val="105"/>
              </a:spcBef>
            </a:pP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There</a:t>
            </a:r>
            <a:r>
              <a:rPr sz="20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are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 certain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cases</a:t>
            </a:r>
            <a:r>
              <a:rPr sz="20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when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references</a:t>
            </a:r>
            <a:r>
              <a:rPr sz="2000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do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not</a:t>
            </a:r>
            <a:r>
              <a:rPr sz="20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fulfill</a:t>
            </a:r>
            <a:r>
              <a:rPr sz="2000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actual</a:t>
            </a:r>
            <a:r>
              <a:rPr sz="20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goal</a:t>
            </a:r>
            <a:r>
              <a:rPr sz="20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of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citations</a:t>
            </a:r>
            <a:r>
              <a:rPr sz="2000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acknowledgments,</a:t>
            </a:r>
            <a:endParaRPr sz="2000" dirty="0">
              <a:latin typeface="Times New Roman"/>
              <a:cs typeface="Times New Roman"/>
            </a:endParaRPr>
          </a:p>
          <a:p>
            <a:pPr marL="12700">
              <a:lnSpc>
                <a:spcPts val="2280"/>
              </a:lnSpc>
            </a:pP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20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thus</a:t>
            </a:r>
            <a:r>
              <a:rPr sz="20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do</a:t>
            </a:r>
            <a:r>
              <a:rPr sz="20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not</a:t>
            </a:r>
            <a:r>
              <a:rPr sz="20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benefit</a:t>
            </a:r>
            <a:r>
              <a:rPr sz="20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2000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15" dirty="0">
                <a:solidFill>
                  <a:srgbClr val="FF0000"/>
                </a:solidFill>
                <a:latin typeface="Times New Roman"/>
                <a:cs typeface="Times New Roman"/>
              </a:rPr>
              <a:t>reader.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6939" y="2229103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121312"/>
                </a:solidFill>
                <a:latin typeface="Arial MT"/>
                <a:cs typeface="Arial MT"/>
              </a:rPr>
              <a:t>•</a:t>
            </a:r>
            <a:endParaRPr sz="24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58239" y="2279395"/>
            <a:ext cx="2775585" cy="33845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85"/>
              </a:lnSpc>
              <a:tabLst>
                <a:tab pos="1369695" algn="l"/>
              </a:tabLst>
            </a:pPr>
            <a:r>
              <a:rPr sz="2400" b="1" spc="-5" dirty="0">
                <a:solidFill>
                  <a:srgbClr val="121312"/>
                </a:solidFill>
                <a:latin typeface="Times New Roman"/>
                <a:cs typeface="Times New Roman"/>
              </a:rPr>
              <a:t>Spurious	</a:t>
            </a:r>
            <a:r>
              <a:rPr sz="2400" b="1" dirty="0">
                <a:solidFill>
                  <a:srgbClr val="121312"/>
                </a:solidFill>
                <a:latin typeface="Times New Roman"/>
                <a:cs typeface="Times New Roman"/>
              </a:rPr>
              <a:t>citations: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21378" y="2229103"/>
            <a:ext cx="73545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6725" algn="l"/>
                <a:tab pos="1495425" algn="l"/>
                <a:tab pos="2416175" algn="l"/>
                <a:tab pos="3277235" algn="l"/>
                <a:tab pos="4389755" algn="l"/>
                <a:tab pos="4793615" algn="l"/>
                <a:tab pos="5384800" algn="l"/>
                <a:tab pos="6599555" algn="l"/>
                <a:tab pos="7055484" algn="l"/>
              </a:tabLst>
            </a:pP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In	cer</a:t>
            </a:r>
            <a:r>
              <a:rPr sz="2400" spc="-10" dirty="0">
                <a:solidFill>
                  <a:srgbClr val="121312"/>
                </a:solidFill>
                <a:latin typeface="Times New Roman"/>
                <a:cs typeface="Times New Roman"/>
              </a:rPr>
              <a:t>t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ain	c</a:t>
            </a:r>
            <a:r>
              <a:rPr sz="2400" spc="-10" dirty="0">
                <a:solidFill>
                  <a:srgbClr val="121312"/>
                </a:solidFill>
                <a:latin typeface="Times New Roman"/>
                <a:cs typeface="Times New Roman"/>
              </a:rPr>
              <a:t>a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ses,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	when	ci</a:t>
            </a:r>
            <a:r>
              <a:rPr sz="2400" spc="-15" dirty="0">
                <a:solidFill>
                  <a:srgbClr val="121312"/>
                </a:solidFill>
                <a:latin typeface="Times New Roman"/>
                <a:cs typeface="Times New Roman"/>
              </a:rPr>
              <a:t>t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ation	i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s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	not	requ</a:t>
            </a:r>
            <a:r>
              <a:rPr sz="2400" spc="-15" dirty="0">
                <a:solidFill>
                  <a:srgbClr val="121312"/>
                </a:solidFill>
                <a:latin typeface="Times New Roman"/>
                <a:cs typeface="Times New Roman"/>
              </a:rPr>
              <a:t>i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red	or	</a:t>
            </a:r>
            <a:r>
              <a:rPr sz="2400" spc="-10" dirty="0">
                <a:solidFill>
                  <a:srgbClr val="121312"/>
                </a:solidFill>
                <a:latin typeface="Times New Roman"/>
                <a:cs typeface="Times New Roman"/>
              </a:rPr>
              <a:t>an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45844" y="2557983"/>
            <a:ext cx="10129520" cy="721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35"/>
              </a:lnSpc>
              <a:spcBef>
                <a:spcPts val="100"/>
              </a:spcBef>
            </a:pP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appropriate</a:t>
            </a:r>
            <a:r>
              <a:rPr sz="2400" spc="1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one</a:t>
            </a:r>
            <a:r>
              <a:rPr sz="2400" spc="13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is</a:t>
            </a:r>
            <a:r>
              <a:rPr sz="2400" spc="12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not</a:t>
            </a:r>
            <a:r>
              <a:rPr sz="2400" spc="13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found,</a:t>
            </a:r>
            <a:r>
              <a:rPr sz="2400" spc="114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if</a:t>
            </a:r>
            <a:r>
              <a:rPr sz="2400" spc="1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400" spc="114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author</a:t>
            </a:r>
            <a:r>
              <a:rPr sz="2400" spc="13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nevertheless</a:t>
            </a:r>
            <a:r>
              <a:rPr sz="2400" spc="12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goes</a:t>
            </a:r>
            <a:r>
              <a:rPr sz="2400" spc="1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ahead</a:t>
            </a:r>
            <a:r>
              <a:rPr sz="2400" spc="12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with</a:t>
            </a:r>
            <a:r>
              <a:rPr sz="2400" spc="1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including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735"/>
              </a:lnSpc>
            </a:pP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one</a:t>
            </a:r>
            <a:r>
              <a:rPr sz="24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anyways,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it</a:t>
            </a:r>
            <a:r>
              <a:rPr sz="2400" spc="-3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would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be</a:t>
            </a:r>
            <a:r>
              <a:rPr sz="24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considered</a:t>
            </a:r>
            <a:r>
              <a:rPr sz="2400" spc="-3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as</a:t>
            </a:r>
            <a:r>
              <a:rPr sz="24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a</a:t>
            </a:r>
            <a:r>
              <a:rPr sz="2400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spurious</a:t>
            </a:r>
            <a:r>
              <a:rPr sz="2400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citation.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16939" y="3800602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121312"/>
                </a:solidFill>
                <a:latin typeface="Arial MT"/>
                <a:cs typeface="Arial MT"/>
              </a:rPr>
              <a:t>•</a:t>
            </a:r>
            <a:endParaRPr sz="2400">
              <a:latin typeface="Arial MT"/>
              <a:cs typeface="Arial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58239" y="3850640"/>
            <a:ext cx="2219325" cy="33845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85"/>
              </a:lnSpc>
            </a:pPr>
            <a:r>
              <a:rPr sz="2400" b="1" spc="-5" dirty="0">
                <a:solidFill>
                  <a:srgbClr val="121312"/>
                </a:solidFill>
                <a:latin typeface="Times New Roman"/>
                <a:cs typeface="Times New Roman"/>
              </a:rPr>
              <a:t>Biased</a:t>
            </a:r>
            <a:r>
              <a:rPr sz="2400" b="1" spc="-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121312"/>
                </a:solidFill>
                <a:latin typeface="Times New Roman"/>
                <a:cs typeface="Times New Roman"/>
              </a:rPr>
              <a:t>citations: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64738" y="3800602"/>
            <a:ext cx="79114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When</a:t>
            </a:r>
            <a:r>
              <a:rPr sz="2400" spc="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authors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cite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the work of their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friends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or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colleagues despite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45844" y="4129481"/>
            <a:ext cx="10131425" cy="1708785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390"/>
              </a:spcBef>
            </a:pP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there being no significant connection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between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the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two works,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or when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they do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not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cite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work of genuine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significance because they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do not wish to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give credit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in the 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form 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of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citation to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certain individuals,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then such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actions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can be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classified as biased </a:t>
            </a:r>
            <a:r>
              <a:rPr sz="2400" spc="-58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citations. </a:t>
            </a:r>
            <a:r>
              <a:rPr sz="2400" spc="-10" dirty="0">
                <a:solidFill>
                  <a:srgbClr val="121312"/>
                </a:solidFill>
                <a:latin typeface="Times New Roman"/>
                <a:cs typeface="Times New Roman"/>
              </a:rPr>
              <a:t>Neglect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of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citations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to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prior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work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whose conclusions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or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data contradict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the</a:t>
            </a:r>
            <a:r>
              <a:rPr sz="24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current</a:t>
            </a:r>
            <a:r>
              <a:rPr sz="2400" spc="-3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work</a:t>
            </a:r>
            <a:r>
              <a:rPr sz="2400" spc="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is</a:t>
            </a:r>
            <a:r>
              <a:rPr sz="24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also</a:t>
            </a:r>
            <a:r>
              <a:rPr sz="24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biased.</a:t>
            </a:r>
            <a:endParaRPr sz="24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2786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19401"/>
            <a:ext cx="11493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121312"/>
                </a:solidFill>
                <a:latin typeface="Arial MT"/>
                <a:cs typeface="Arial MT"/>
              </a:rPr>
              <a:t>•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58239" y="1863725"/>
            <a:ext cx="1574800" cy="28194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155"/>
              </a:lnSpc>
            </a:pPr>
            <a:r>
              <a:rPr sz="2000" b="1" spc="-5" dirty="0">
                <a:solidFill>
                  <a:srgbClr val="121312"/>
                </a:solidFill>
                <a:latin typeface="Times New Roman"/>
                <a:cs typeface="Times New Roman"/>
              </a:rPr>
              <a:t>Self-citations: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20085" y="1819401"/>
            <a:ext cx="855662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There</a:t>
            </a:r>
            <a:r>
              <a:rPr sz="2000" spc="15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is</a:t>
            </a:r>
            <a:r>
              <a:rPr sz="2000" spc="15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nothing</a:t>
            </a:r>
            <a:r>
              <a:rPr sz="2000" spc="18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wrong</a:t>
            </a:r>
            <a:r>
              <a:rPr sz="2000" spc="17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in</a:t>
            </a:r>
            <a:r>
              <a:rPr sz="2000" spc="17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citing</a:t>
            </a:r>
            <a:r>
              <a:rPr sz="2000" spc="16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25" dirty="0">
                <a:solidFill>
                  <a:srgbClr val="121312"/>
                </a:solidFill>
                <a:latin typeface="Times New Roman"/>
                <a:cs typeface="Times New Roman"/>
              </a:rPr>
              <a:t>one’s</a:t>
            </a:r>
            <a:r>
              <a:rPr sz="2000" spc="15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prior</a:t>
            </a:r>
            <a:r>
              <a:rPr sz="2000" spc="16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work</a:t>
            </a:r>
            <a:r>
              <a:rPr sz="2000" spc="16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if</a:t>
            </a:r>
            <a:r>
              <a:rPr sz="2000" spc="17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000" spc="17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citation</a:t>
            </a:r>
            <a:r>
              <a:rPr sz="2000" spc="17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is</a:t>
            </a:r>
            <a:r>
              <a:rPr sz="2000" spc="16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really</a:t>
            </a:r>
            <a:r>
              <a:rPr sz="2000" spc="15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relevant.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45844" y="2093722"/>
            <a:ext cx="10130790" cy="142875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340"/>
              </a:spcBef>
            </a:pP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Self-citation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of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prior papers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is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natural because the latest paper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is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often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a part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of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a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larger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research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project which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is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ongoing.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Sometimes,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it is also advantageous for the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reader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because citations of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all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related works of the same author are given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in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one paper and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this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may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reduce the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effort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of the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reader</a:t>
            </a:r>
            <a:r>
              <a:rPr sz="2000" spc="13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in</a:t>
            </a:r>
            <a:r>
              <a:rPr sz="2000" spc="13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trying</a:t>
            </a:r>
            <a:r>
              <a:rPr sz="2000" spc="13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to</a:t>
            </a:r>
            <a:r>
              <a:rPr sz="2000" spc="1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find</a:t>
            </a:r>
            <a:r>
              <a:rPr sz="2000" spc="13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000" spc="114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full</a:t>
            </a:r>
            <a:r>
              <a:rPr sz="2000" spc="114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versions</a:t>
            </a:r>
            <a:r>
              <a:rPr sz="2000" spc="13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of</a:t>
            </a:r>
            <a:r>
              <a:rPr sz="2000" spc="1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those</a:t>
            </a:r>
            <a:r>
              <a:rPr sz="2000" spc="1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papers.</a:t>
            </a:r>
            <a:r>
              <a:rPr sz="2000" spc="1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However,</a:t>
            </a:r>
            <a:r>
              <a:rPr sz="2000" spc="13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it</a:t>
            </a:r>
            <a:r>
              <a:rPr sz="2000" spc="12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is</a:t>
            </a:r>
            <a:r>
              <a:rPr sz="2000" spc="1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helpful</a:t>
            </a:r>
            <a:r>
              <a:rPr sz="2000" spc="12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and</a:t>
            </a:r>
            <a:r>
              <a:rPr sz="2000" spc="14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ethical</a:t>
            </a:r>
            <a:r>
              <a:rPr sz="2000" spc="1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only</a:t>
            </a:r>
            <a:r>
              <a:rPr sz="2000" spc="1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if </a:t>
            </a:r>
            <a:r>
              <a:rPr sz="2000" spc="-484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all</a:t>
            </a:r>
            <a:r>
              <a:rPr sz="2000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papers</a:t>
            </a:r>
            <a:r>
              <a:rPr sz="2000" spc="-3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are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really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relevant</a:t>
            </a:r>
            <a:r>
              <a:rPr sz="2000" spc="-3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to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000" spc="-2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present</a:t>
            </a:r>
            <a:r>
              <a:rPr sz="2000" spc="-3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work.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16939" y="3994226"/>
            <a:ext cx="11493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121312"/>
                </a:solidFill>
                <a:latin typeface="Arial MT"/>
                <a:cs typeface="Arial MT"/>
              </a:rPr>
              <a:t>•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58239" y="4038472"/>
            <a:ext cx="2350135" cy="28194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160"/>
              </a:lnSpc>
              <a:tabLst>
                <a:tab pos="1153795" algn="l"/>
              </a:tabLst>
            </a:pPr>
            <a:r>
              <a:rPr sz="2000" b="1" spc="-5" dirty="0">
                <a:solidFill>
                  <a:srgbClr val="121312"/>
                </a:solidFill>
                <a:latin typeface="Times New Roman"/>
                <a:cs typeface="Times New Roman"/>
              </a:rPr>
              <a:t>Coercive	citations: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96183" y="3994226"/>
            <a:ext cx="7779384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982980" algn="l"/>
                <a:tab pos="2611120" algn="l"/>
                <a:tab pos="3498215" algn="l"/>
                <a:tab pos="4384675" algn="l"/>
                <a:tab pos="5285740" algn="l"/>
                <a:tab pos="5596890" algn="l"/>
                <a:tab pos="6596380" algn="l"/>
                <a:tab pos="7555230" algn="l"/>
              </a:tabLst>
            </a:pP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D</a:t>
            </a:r>
            <a:r>
              <a:rPr sz="2000" spc="-15" dirty="0">
                <a:solidFill>
                  <a:srgbClr val="121312"/>
                </a:solidFill>
                <a:latin typeface="Times New Roman"/>
                <a:cs typeface="Times New Roman"/>
              </a:rPr>
              <a:t>es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pi</a:t>
            </a:r>
            <a:r>
              <a:rPr sz="2000" spc="-20" dirty="0">
                <a:solidFill>
                  <a:srgbClr val="121312"/>
                </a:solidFill>
                <a:latin typeface="Times New Roman"/>
                <a:cs typeface="Times New Roman"/>
              </a:rPr>
              <a:t>t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e	s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ho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rt</a:t>
            </a:r>
            <a:r>
              <a:rPr sz="2000" spc="-20" dirty="0">
                <a:solidFill>
                  <a:srgbClr val="121312"/>
                </a:solidFill>
                <a:latin typeface="Times New Roman"/>
                <a:cs typeface="Times New Roman"/>
              </a:rPr>
              <a:t>c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o</a:t>
            </a:r>
            <a:r>
              <a:rPr sz="2000" spc="-20" dirty="0">
                <a:solidFill>
                  <a:srgbClr val="121312"/>
                </a:solidFill>
                <a:latin typeface="Times New Roman"/>
                <a:cs typeface="Times New Roman"/>
              </a:rPr>
              <a:t>m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ings,	i</a:t>
            </a:r>
            <a:r>
              <a:rPr sz="2000" spc="-25" dirty="0">
                <a:solidFill>
                  <a:srgbClr val="121312"/>
                </a:solidFill>
                <a:latin typeface="Times New Roman"/>
                <a:cs typeface="Times New Roman"/>
              </a:rPr>
              <a:t>m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pact	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f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ac</a:t>
            </a:r>
            <a:r>
              <a:rPr sz="2000" spc="-15" dirty="0">
                <a:solidFill>
                  <a:srgbClr val="121312"/>
                </a:solidFill>
                <a:latin typeface="Times New Roman"/>
                <a:cs typeface="Times New Roman"/>
              </a:rPr>
              <a:t>t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o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rs	re</a:t>
            </a:r>
            <a:r>
              <a:rPr sz="2000" spc="-20" dirty="0">
                <a:solidFill>
                  <a:srgbClr val="121312"/>
                </a:solidFill>
                <a:latin typeface="Times New Roman"/>
                <a:cs typeface="Times New Roman"/>
              </a:rPr>
              <a:t>m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a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n	a	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p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ri</a:t>
            </a:r>
            <a:r>
              <a:rPr sz="2000" spc="-25" dirty="0">
                <a:solidFill>
                  <a:srgbClr val="121312"/>
                </a:solidFill>
                <a:latin typeface="Times New Roman"/>
                <a:cs typeface="Times New Roman"/>
              </a:rPr>
              <a:t>m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ary	</a:t>
            </a:r>
            <a:r>
              <a:rPr sz="2000" spc="-20" dirty="0">
                <a:solidFill>
                  <a:srgbClr val="121312"/>
                </a:solidFill>
                <a:latin typeface="Times New Roman"/>
                <a:cs typeface="Times New Roman"/>
              </a:rPr>
              <a:t>m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e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t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h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o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d	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of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45844" y="4269104"/>
            <a:ext cx="10130155" cy="115379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2700" marR="5080" algn="just">
              <a:lnSpc>
                <a:spcPts val="2160"/>
              </a:lnSpc>
              <a:spcBef>
                <a:spcPts val="375"/>
              </a:spcBef>
            </a:pP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quantification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of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research. One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side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effect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is that it creates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an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incentive for editors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to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indulge in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coercion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to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add citations to the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editor’s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journal. Even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if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not explicitly stated, the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implied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message is </a:t>
            </a:r>
            <a:r>
              <a:rPr sz="2000" spc="-484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that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the author could either add citations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or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risk rejection. Such demands consequently diminish the </a:t>
            </a:r>
            <a:r>
              <a:rPr sz="2000" spc="-484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reputation</a:t>
            </a:r>
            <a:r>
              <a:rPr sz="2000" spc="-3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of</a:t>
            </a:r>
            <a:r>
              <a:rPr sz="2000" spc="-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journal.</a:t>
            </a:r>
            <a:endParaRPr sz="20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9961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16452" y="1825751"/>
            <a:ext cx="4959096" cy="435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85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57172" y="1325879"/>
            <a:ext cx="7946135" cy="473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57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34084" y="1493519"/>
            <a:ext cx="8956548" cy="471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71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10259" y="1275968"/>
            <a:ext cx="10360660" cy="5276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3.2</a:t>
            </a:r>
            <a:r>
              <a:rPr sz="24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Impact</a:t>
            </a:r>
            <a:r>
              <a:rPr sz="24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of</a:t>
            </a:r>
            <a:r>
              <a:rPr sz="2400" b="1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Title</a:t>
            </a:r>
            <a:r>
              <a:rPr sz="2400" b="1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and Keywords on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 Citations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241300" marR="5715" indent="-229235" algn="just">
              <a:lnSpc>
                <a:spcPct val="90000"/>
              </a:lnSpc>
              <a:buFont typeface="Arial MT"/>
              <a:buChar char="•"/>
              <a:tabLst>
                <a:tab pos="241935" algn="l"/>
              </a:tabLst>
            </a:pP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citation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rate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of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any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research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paper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depends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on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various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factors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including </a:t>
            </a:r>
            <a:r>
              <a:rPr sz="2400" spc="-58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significance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and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availability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of the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journal, publication types, research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area, and </a:t>
            </a:r>
            <a:r>
              <a:rPr sz="24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importance of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the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published research work.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Other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factors like length of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the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title,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type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of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the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title,</a:t>
            </a:r>
            <a:r>
              <a:rPr sz="2400" spc="-3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and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selected</a:t>
            </a:r>
            <a:r>
              <a:rPr sz="2400" spc="-3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keywords also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impact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the</a:t>
            </a:r>
            <a:r>
              <a:rPr sz="2400" spc="-2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citation</a:t>
            </a:r>
            <a:r>
              <a:rPr sz="2400" spc="-3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count.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600" dirty="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ct val="90000"/>
              </a:lnSpc>
              <a:spcBef>
                <a:spcPts val="160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b="1" i="1" spc="-25" dirty="0">
                <a:solidFill>
                  <a:srgbClr val="008000"/>
                </a:solidFill>
                <a:latin typeface="Times New Roman"/>
                <a:cs typeface="Times New Roman"/>
              </a:rPr>
              <a:t>Title</a:t>
            </a:r>
            <a:r>
              <a:rPr sz="2400" b="1" i="1" spc="-2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008000"/>
                </a:solidFill>
                <a:latin typeface="Times New Roman"/>
                <a:cs typeface="Times New Roman"/>
              </a:rPr>
              <a:t>is</a:t>
            </a:r>
            <a:r>
              <a:rPr sz="2400" b="1" i="1" spc="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400" b="1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the</a:t>
            </a:r>
            <a:r>
              <a:rPr sz="2400" b="1" i="1" dirty="0">
                <a:solidFill>
                  <a:srgbClr val="008000"/>
                </a:solidFill>
                <a:latin typeface="Times New Roman"/>
                <a:cs typeface="Times New Roman"/>
              </a:rPr>
              <a:t> most</a:t>
            </a:r>
            <a:r>
              <a:rPr sz="2400" b="1" i="1" spc="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400" b="1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important</a:t>
            </a:r>
            <a:r>
              <a:rPr sz="2400" b="1" i="1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400" b="1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attribute</a:t>
            </a:r>
            <a:r>
              <a:rPr sz="2400" b="1" i="1" dirty="0">
                <a:solidFill>
                  <a:srgbClr val="008000"/>
                </a:solidFill>
                <a:latin typeface="Times New Roman"/>
                <a:cs typeface="Times New Roman"/>
              </a:rPr>
              <a:t> of</a:t>
            </a:r>
            <a:r>
              <a:rPr sz="2400" b="1" i="1" spc="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400" b="1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any</a:t>
            </a:r>
            <a:r>
              <a:rPr sz="2400" b="1" i="1" dirty="0">
                <a:solidFill>
                  <a:srgbClr val="008000"/>
                </a:solidFill>
                <a:latin typeface="Times New Roman"/>
                <a:cs typeface="Times New Roman"/>
              </a:rPr>
              <a:t> research</a:t>
            </a:r>
            <a:r>
              <a:rPr sz="2400" b="1" i="1" spc="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008000"/>
                </a:solidFill>
                <a:latin typeface="Times New Roman"/>
                <a:cs typeface="Times New Roman"/>
              </a:rPr>
              <a:t>paper</a:t>
            </a:r>
            <a:r>
              <a:rPr sz="2400" i="1" dirty="0">
                <a:latin typeface="Times New Roman"/>
                <a:cs typeface="Times New Roman"/>
              </a:rPr>
              <a:t>.</a:t>
            </a:r>
            <a:r>
              <a:rPr sz="2400" i="1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It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main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indication </a:t>
            </a:r>
            <a:r>
              <a:rPr sz="2400" spc="-10" dirty="0">
                <a:latin typeface="Times New Roman"/>
                <a:cs typeface="Times New Roman"/>
              </a:rPr>
              <a:t>of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research </a:t>
            </a:r>
            <a:r>
              <a:rPr sz="2400" dirty="0">
                <a:latin typeface="Times New Roman"/>
                <a:cs typeface="Times New Roman"/>
              </a:rPr>
              <a:t>area </a:t>
            </a:r>
            <a:r>
              <a:rPr sz="2400" spc="-5" dirty="0">
                <a:latin typeface="Times New Roman"/>
                <a:cs typeface="Times New Roman"/>
              </a:rPr>
              <a:t>or subject </a:t>
            </a:r>
            <a:r>
              <a:rPr sz="2400" dirty="0">
                <a:latin typeface="Times New Roman"/>
                <a:cs typeface="Times New Roman"/>
              </a:rPr>
              <a:t>and is used </a:t>
            </a:r>
            <a:r>
              <a:rPr sz="2400" spc="-5" dirty="0">
                <a:latin typeface="Times New Roman"/>
                <a:cs typeface="Times New Roman"/>
              </a:rPr>
              <a:t>by </a:t>
            </a:r>
            <a:r>
              <a:rPr sz="2400" dirty="0">
                <a:latin typeface="Times New Roman"/>
                <a:cs typeface="Times New Roman"/>
              </a:rPr>
              <a:t>researcher as a source </a:t>
            </a:r>
            <a:r>
              <a:rPr sz="2400" spc="-5" dirty="0">
                <a:latin typeface="Times New Roman"/>
                <a:cs typeface="Times New Roman"/>
              </a:rPr>
              <a:t>of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information </a:t>
            </a:r>
            <a:r>
              <a:rPr sz="2400" dirty="0">
                <a:latin typeface="Times New Roman"/>
                <a:cs typeface="Times New Roman"/>
              </a:rPr>
              <a:t>during </a:t>
            </a:r>
            <a:r>
              <a:rPr sz="2400" spc="-5" dirty="0">
                <a:latin typeface="Times New Roman"/>
                <a:cs typeface="Times New Roman"/>
              </a:rPr>
              <a:t>literature </a:t>
            </a:r>
            <a:r>
              <a:rPr sz="2400" spc="-25" dirty="0">
                <a:latin typeface="Times New Roman"/>
                <a:cs typeface="Times New Roman"/>
              </a:rPr>
              <a:t>survey. </a:t>
            </a:r>
            <a:r>
              <a:rPr sz="2400" spc="-20" dirty="0">
                <a:latin typeface="Times New Roman"/>
                <a:cs typeface="Times New Roman"/>
              </a:rPr>
              <a:t>Title </a:t>
            </a:r>
            <a:r>
              <a:rPr sz="2400" dirty="0">
                <a:latin typeface="Times New Roman"/>
                <a:cs typeface="Times New Roman"/>
              </a:rPr>
              <a:t>plays </a:t>
            </a:r>
            <a:r>
              <a:rPr sz="2400" spc="-5" dirty="0">
                <a:latin typeface="Times New Roman"/>
                <a:cs typeface="Times New Roman"/>
              </a:rPr>
              <a:t>important </a:t>
            </a:r>
            <a:r>
              <a:rPr sz="2400" dirty="0">
                <a:latin typeface="Times New Roman"/>
                <a:cs typeface="Times New Roman"/>
              </a:rPr>
              <a:t>role in </a:t>
            </a:r>
            <a:r>
              <a:rPr sz="2400" spc="-5" dirty="0">
                <a:latin typeface="Times New Roman"/>
                <a:cs typeface="Times New Roman"/>
              </a:rPr>
              <a:t>marketing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makes research papers traceable.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A good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title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is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informative, </a:t>
            </a:r>
            <a:r>
              <a:rPr sz="2400" i="1" spc="-20" dirty="0">
                <a:solidFill>
                  <a:srgbClr val="FF0000"/>
                </a:solidFill>
                <a:latin typeface="Times New Roman"/>
                <a:cs typeface="Times New Roman"/>
              </a:rPr>
              <a:t>represents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a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paper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effectively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to </a:t>
            </a:r>
            <a:r>
              <a:rPr sz="2400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readers,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and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gains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their attention.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Some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titles </a:t>
            </a:r>
            <a:r>
              <a:rPr sz="2400" i="1" spc="-30" dirty="0">
                <a:solidFill>
                  <a:srgbClr val="FF0000"/>
                </a:solidFill>
                <a:latin typeface="Times New Roman"/>
                <a:cs typeface="Times New Roman"/>
              </a:rPr>
              <a:t>are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informative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but do </a:t>
            </a:r>
            <a:r>
              <a:rPr sz="2400" i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not </a:t>
            </a:r>
            <a:r>
              <a:rPr sz="2400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capture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attention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of </a:t>
            </a:r>
            <a:r>
              <a:rPr sz="2400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readers,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some titles </a:t>
            </a:r>
            <a:r>
              <a:rPr sz="2400" i="1" spc="-30" dirty="0">
                <a:solidFill>
                  <a:srgbClr val="FF0000"/>
                </a:solidFill>
                <a:latin typeface="Times New Roman"/>
                <a:cs typeface="Times New Roman"/>
              </a:rPr>
              <a:t>are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attractive but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not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informative or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related</a:t>
            </a:r>
            <a:r>
              <a:rPr sz="2400" i="1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to</a:t>
            </a:r>
            <a:r>
              <a:rPr sz="2400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2400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 readers’</a:t>
            </a:r>
            <a:r>
              <a:rPr sz="2400" i="1" spc="-2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i="1" spc="-20" dirty="0">
                <a:solidFill>
                  <a:srgbClr val="FF0000"/>
                </a:solidFill>
                <a:latin typeface="Times New Roman"/>
                <a:cs typeface="Times New Roman"/>
              </a:rPr>
              <a:t>research</a:t>
            </a:r>
            <a:r>
              <a:rPr sz="2400" i="1" spc="-25" dirty="0">
                <a:solidFill>
                  <a:srgbClr val="FF0000"/>
                </a:solidFill>
                <a:latin typeface="Times New Roman"/>
                <a:cs typeface="Times New Roman"/>
              </a:rPr>
              <a:t> area</a:t>
            </a:r>
            <a:endParaRPr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63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722780"/>
            <a:ext cx="10360660" cy="4260215"/>
          </a:xfrm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565"/>
              </a:spcBef>
              <a:buFont typeface="Arial MT"/>
              <a:buChar char="•"/>
              <a:tabLst>
                <a:tab pos="241300" algn="l"/>
                <a:tab pos="241935" algn="l"/>
              </a:tabLst>
            </a:pPr>
            <a:r>
              <a:rPr sz="2200" b="1" spc="-15" dirty="0">
                <a:solidFill>
                  <a:srgbClr val="990033"/>
                </a:solidFill>
                <a:latin typeface="Times New Roman"/>
                <a:cs typeface="Times New Roman"/>
              </a:rPr>
              <a:t>There</a:t>
            </a:r>
            <a:r>
              <a:rPr sz="2200" b="1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b="1" spc="-15" dirty="0">
                <a:solidFill>
                  <a:srgbClr val="990033"/>
                </a:solidFill>
                <a:latin typeface="Times New Roman"/>
                <a:cs typeface="Times New Roman"/>
              </a:rPr>
              <a:t>are</a:t>
            </a:r>
            <a:r>
              <a:rPr sz="2200" b="1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990033"/>
                </a:solidFill>
                <a:latin typeface="Times New Roman"/>
                <a:cs typeface="Times New Roman"/>
              </a:rPr>
              <a:t>three</a:t>
            </a:r>
            <a:r>
              <a:rPr sz="2200" b="1" spc="1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990033"/>
                </a:solidFill>
                <a:latin typeface="Times New Roman"/>
                <a:cs typeface="Times New Roman"/>
              </a:rPr>
              <a:t>different</a:t>
            </a:r>
            <a:r>
              <a:rPr sz="2200" b="1" spc="3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990033"/>
                </a:solidFill>
                <a:latin typeface="Times New Roman"/>
                <a:cs typeface="Times New Roman"/>
              </a:rPr>
              <a:t>aspects</a:t>
            </a:r>
            <a:r>
              <a:rPr sz="2200" b="1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990033"/>
                </a:solidFill>
                <a:latin typeface="Times New Roman"/>
                <a:cs typeface="Times New Roman"/>
              </a:rPr>
              <a:t>which</a:t>
            </a:r>
            <a:r>
              <a:rPr sz="2200" b="1" spc="1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990033"/>
                </a:solidFill>
                <a:latin typeface="Times New Roman"/>
                <a:cs typeface="Times New Roman"/>
              </a:rPr>
              <a:t>provide</a:t>
            </a:r>
            <a:r>
              <a:rPr sz="2200" b="1" spc="1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990033"/>
                </a:solidFill>
                <a:latin typeface="Times New Roman"/>
                <a:cs typeface="Times New Roman"/>
              </a:rPr>
              <a:t>a</a:t>
            </a:r>
            <a:r>
              <a:rPr sz="2200" b="1" spc="1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990033"/>
                </a:solidFill>
                <a:latin typeface="Times New Roman"/>
                <a:cs typeface="Times New Roman"/>
              </a:rPr>
              <a:t>particular</a:t>
            </a:r>
            <a:r>
              <a:rPr sz="2200" b="1" spc="-2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990033"/>
                </a:solidFill>
                <a:latin typeface="Times New Roman"/>
                <a:cs typeface="Times New Roman"/>
              </a:rPr>
              <a:t>behavior</a:t>
            </a:r>
            <a:r>
              <a:rPr sz="2200" b="1" spc="-3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990033"/>
                </a:solidFill>
                <a:latin typeface="Times New Roman"/>
                <a:cs typeface="Times New Roman"/>
              </a:rPr>
              <a:t>to</a:t>
            </a:r>
            <a:r>
              <a:rPr sz="2200" b="1" spc="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990033"/>
                </a:solidFill>
                <a:latin typeface="Times New Roman"/>
                <a:cs typeface="Times New Roman"/>
              </a:rPr>
              <a:t>the</a:t>
            </a:r>
            <a:r>
              <a:rPr sz="2200" b="1" spc="2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990033"/>
                </a:solidFill>
                <a:latin typeface="Times New Roman"/>
                <a:cs typeface="Times New Roman"/>
              </a:rPr>
              <a:t>title:</a:t>
            </a:r>
            <a:endParaRPr sz="2200">
              <a:latin typeface="Times New Roman"/>
              <a:cs typeface="Times New Roman"/>
            </a:endParaRPr>
          </a:p>
          <a:p>
            <a:pPr marL="527685" indent="-515620">
              <a:lnSpc>
                <a:spcPct val="100000"/>
              </a:lnSpc>
              <a:spcBef>
                <a:spcPts val="470"/>
              </a:spcBef>
              <a:buAutoNum type="romanLcParenBoth"/>
              <a:tabLst>
                <a:tab pos="527685" algn="l"/>
                <a:tab pos="528320" algn="l"/>
              </a:tabLst>
            </a:pPr>
            <a:r>
              <a:rPr sz="2200" b="1" spc="-5" dirty="0">
                <a:solidFill>
                  <a:srgbClr val="121312"/>
                </a:solidFill>
                <a:latin typeface="Times New Roman"/>
                <a:cs typeface="Times New Roman"/>
              </a:rPr>
              <a:t>types</a:t>
            </a:r>
            <a:r>
              <a:rPr sz="2200" b="1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21312"/>
                </a:solidFill>
                <a:latin typeface="Times New Roman"/>
                <a:cs typeface="Times New Roman"/>
              </a:rPr>
              <a:t>of</a:t>
            </a:r>
            <a:r>
              <a:rPr sz="2200" b="1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200" b="1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121312"/>
                </a:solidFill>
                <a:latin typeface="Times New Roman"/>
                <a:cs typeface="Times New Roman"/>
              </a:rPr>
              <a:t>title</a:t>
            </a:r>
            <a:endParaRPr sz="2200">
              <a:latin typeface="Times New Roman"/>
              <a:cs typeface="Times New Roman"/>
            </a:endParaRPr>
          </a:p>
          <a:p>
            <a:pPr marL="527685" indent="-515620">
              <a:lnSpc>
                <a:spcPct val="100000"/>
              </a:lnSpc>
              <a:spcBef>
                <a:spcPts val="480"/>
              </a:spcBef>
              <a:buAutoNum type="romanLcParenBoth"/>
              <a:tabLst>
                <a:tab pos="527685" algn="l"/>
                <a:tab pos="528320" algn="l"/>
              </a:tabLst>
            </a:pPr>
            <a:r>
              <a:rPr sz="2200" b="1" spc="-5" dirty="0">
                <a:solidFill>
                  <a:srgbClr val="121312"/>
                </a:solidFill>
                <a:latin typeface="Times New Roman"/>
                <a:cs typeface="Times New Roman"/>
              </a:rPr>
              <a:t>length of the</a:t>
            </a:r>
            <a:r>
              <a:rPr sz="2200" b="1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121312"/>
                </a:solidFill>
                <a:latin typeface="Times New Roman"/>
                <a:cs typeface="Times New Roman"/>
              </a:rPr>
              <a:t>title</a:t>
            </a:r>
            <a:r>
              <a:rPr sz="2200" b="1" spc="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121312"/>
                </a:solidFill>
                <a:latin typeface="Times New Roman"/>
                <a:cs typeface="Times New Roman"/>
              </a:rPr>
              <a:t>and</a:t>
            </a:r>
            <a:endParaRPr sz="2200">
              <a:latin typeface="Times New Roman"/>
              <a:cs typeface="Times New Roman"/>
            </a:endParaRPr>
          </a:p>
          <a:p>
            <a:pPr marL="527685" indent="-515620">
              <a:lnSpc>
                <a:spcPct val="100000"/>
              </a:lnSpc>
              <a:spcBef>
                <a:spcPts val="470"/>
              </a:spcBef>
              <a:buAutoNum type="romanLcParenBoth"/>
              <a:tabLst>
                <a:tab pos="528320" algn="l"/>
              </a:tabLst>
            </a:pPr>
            <a:r>
              <a:rPr sz="2200" b="1" spc="-10" dirty="0">
                <a:solidFill>
                  <a:srgbClr val="121312"/>
                </a:solidFill>
                <a:latin typeface="Times New Roman"/>
                <a:cs typeface="Times New Roman"/>
              </a:rPr>
              <a:t>presence</a:t>
            </a:r>
            <a:r>
              <a:rPr sz="2200" b="1" spc="-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121312"/>
                </a:solidFill>
                <a:latin typeface="Times New Roman"/>
                <a:cs typeface="Times New Roman"/>
              </a:rPr>
              <a:t>of</a:t>
            </a:r>
            <a:r>
              <a:rPr sz="2200" b="1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121312"/>
                </a:solidFill>
                <a:latin typeface="Times New Roman"/>
                <a:cs typeface="Times New Roman"/>
              </a:rPr>
              <a:t>specific</a:t>
            </a:r>
            <a:r>
              <a:rPr sz="2200" b="1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121312"/>
                </a:solidFill>
                <a:latin typeface="Times New Roman"/>
                <a:cs typeface="Times New Roman"/>
              </a:rPr>
              <a:t>markers.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55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ts val="2110"/>
              </a:lnSpc>
              <a:buFont typeface="Arial MT"/>
              <a:buChar char="•"/>
              <a:tabLst>
                <a:tab pos="241935" algn="l"/>
              </a:tabLst>
            </a:pPr>
            <a:r>
              <a:rPr sz="2200" spc="-5" dirty="0">
                <a:solidFill>
                  <a:srgbClr val="006600"/>
                </a:solidFill>
                <a:latin typeface="Times New Roman"/>
                <a:cs typeface="Times New Roman"/>
              </a:rPr>
              <a:t>Articles with question-type titles are downloaded </a:t>
            </a:r>
            <a:r>
              <a:rPr sz="2200" spc="-10" dirty="0">
                <a:solidFill>
                  <a:srgbClr val="006600"/>
                </a:solidFill>
                <a:latin typeface="Times New Roman"/>
                <a:cs typeface="Times New Roman"/>
              </a:rPr>
              <a:t>more </a:t>
            </a:r>
            <a:r>
              <a:rPr sz="2200" dirty="0">
                <a:solidFill>
                  <a:srgbClr val="006600"/>
                </a:solidFill>
                <a:latin typeface="Times New Roman"/>
                <a:cs typeface="Times New Roman"/>
              </a:rPr>
              <a:t>but </a:t>
            </a:r>
            <a:r>
              <a:rPr sz="2200" spc="-5" dirty="0">
                <a:solidFill>
                  <a:srgbClr val="006600"/>
                </a:solidFill>
                <a:latin typeface="Times New Roman"/>
                <a:cs typeface="Times New Roman"/>
              </a:rPr>
              <a:t>poorly cited compared to the </a:t>
            </a:r>
            <a:r>
              <a:rPr sz="22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600"/>
                </a:solidFill>
                <a:latin typeface="Times New Roman"/>
                <a:cs typeface="Times New Roman"/>
              </a:rPr>
              <a:t>descriptive or declarative</a:t>
            </a:r>
            <a:r>
              <a:rPr sz="22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600"/>
                </a:solidFill>
                <a:latin typeface="Times New Roman"/>
                <a:cs typeface="Times New Roman"/>
              </a:rPr>
              <a:t>titles.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Declarative titles are downloaded and cited less than 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descriptive</a:t>
            </a:r>
            <a:r>
              <a:rPr sz="22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titles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 but</a:t>
            </a:r>
            <a:r>
              <a:rPr sz="2200" spc="-10" dirty="0">
                <a:solidFill>
                  <a:srgbClr val="121312"/>
                </a:solidFill>
                <a:latin typeface="Times New Roman"/>
                <a:cs typeface="Times New Roman"/>
              </a:rPr>
              <a:t> difference</a:t>
            </a:r>
            <a:r>
              <a:rPr sz="2200" spc="2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is</a:t>
            </a:r>
            <a:r>
              <a:rPr sz="2200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not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much.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har char="•"/>
            </a:pPr>
            <a:endParaRPr sz="3550">
              <a:latin typeface="Times New Roman"/>
              <a:cs typeface="Times New Roman"/>
            </a:endParaRPr>
          </a:p>
          <a:p>
            <a:pPr marL="241300" marR="7620" indent="-229235" algn="just">
              <a:lnSpc>
                <a:spcPts val="2110"/>
              </a:lnSpc>
              <a:buFont typeface="Arial MT"/>
              <a:buChar char="•"/>
              <a:tabLst>
                <a:tab pos="241935" algn="l"/>
              </a:tabLst>
            </a:pPr>
            <a:r>
              <a:rPr sz="2200" spc="-10" dirty="0">
                <a:solidFill>
                  <a:srgbClr val="121312"/>
                </a:solidFill>
                <a:latin typeface="Times New Roman"/>
                <a:cs typeface="Times New Roman"/>
              </a:rPr>
              <a:t>As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per analysis 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of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Habibzadeh and</a:t>
            </a:r>
            <a:r>
              <a:rPr sz="2200" spc="54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600"/>
                </a:solidFill>
                <a:latin typeface="Times New Roman"/>
                <a:cs typeface="Times New Roman"/>
              </a:rPr>
              <a:t>longer titles are strongly associated with </a:t>
            </a:r>
            <a:r>
              <a:rPr sz="2200" dirty="0">
                <a:solidFill>
                  <a:srgbClr val="006600"/>
                </a:solidFill>
                <a:latin typeface="Times New Roman"/>
                <a:cs typeface="Times New Roman"/>
              </a:rPr>
              <a:t>higher </a:t>
            </a:r>
            <a:r>
              <a:rPr sz="22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600"/>
                </a:solidFill>
                <a:latin typeface="Times New Roman"/>
                <a:cs typeface="Times New Roman"/>
              </a:rPr>
              <a:t>citation rates. Longer titles </a:t>
            </a:r>
            <a:r>
              <a:rPr sz="2200" spc="-10" dirty="0">
                <a:solidFill>
                  <a:srgbClr val="006600"/>
                </a:solidFill>
                <a:latin typeface="Times New Roman"/>
                <a:cs typeface="Times New Roman"/>
              </a:rPr>
              <a:t>mainly </a:t>
            </a:r>
            <a:r>
              <a:rPr sz="2200" spc="-5" dirty="0">
                <a:solidFill>
                  <a:srgbClr val="006600"/>
                </a:solidFill>
                <a:latin typeface="Times New Roman"/>
                <a:cs typeface="Times New Roman"/>
              </a:rPr>
              <a:t>include the study methodology and/or results in more </a:t>
            </a:r>
            <a:r>
              <a:rPr sz="22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600"/>
                </a:solidFill>
                <a:latin typeface="Times New Roman"/>
                <a:cs typeface="Times New Roman"/>
              </a:rPr>
              <a:t>detail,</a:t>
            </a:r>
            <a:r>
              <a:rPr sz="22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600"/>
                </a:solidFill>
                <a:latin typeface="Times New Roman"/>
                <a:cs typeface="Times New Roman"/>
              </a:rPr>
              <a:t>and so</a:t>
            </a:r>
            <a:r>
              <a:rPr sz="22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600"/>
                </a:solidFill>
                <a:latin typeface="Times New Roman"/>
                <a:cs typeface="Times New Roman"/>
              </a:rPr>
              <a:t>attracts</a:t>
            </a:r>
            <a:r>
              <a:rPr sz="2200" spc="1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200" spc="-10" dirty="0">
                <a:solidFill>
                  <a:srgbClr val="006600"/>
                </a:solidFill>
                <a:latin typeface="Times New Roman"/>
                <a:cs typeface="Times New Roman"/>
              </a:rPr>
              <a:t>more</a:t>
            </a:r>
            <a:r>
              <a:rPr sz="2200" spc="2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600"/>
                </a:solidFill>
                <a:latin typeface="Times New Roman"/>
                <a:cs typeface="Times New Roman"/>
              </a:rPr>
              <a:t>attention</a:t>
            </a:r>
            <a:r>
              <a:rPr sz="22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600"/>
                </a:solidFill>
                <a:latin typeface="Times New Roman"/>
                <a:cs typeface="Times New Roman"/>
              </a:rPr>
              <a:t>and</a:t>
            </a:r>
            <a:r>
              <a:rPr sz="22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006600"/>
                </a:solidFill>
                <a:latin typeface="Times New Roman"/>
                <a:cs typeface="Times New Roman"/>
              </a:rPr>
              <a:t>citations.</a:t>
            </a:r>
            <a:endParaRPr sz="22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4766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2133091"/>
            <a:ext cx="10359390" cy="353314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41300" marR="5080" indent="-229235" algn="just">
              <a:lnSpc>
                <a:spcPts val="2590"/>
              </a:lnSpc>
              <a:spcBef>
                <a:spcPts val="42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20" dirty="0">
                <a:solidFill>
                  <a:srgbClr val="CC0066"/>
                </a:solidFill>
                <a:latin typeface="Times New Roman"/>
                <a:cs typeface="Times New Roman"/>
              </a:rPr>
              <a:t>Titles </a:t>
            </a:r>
            <a:r>
              <a:rPr sz="2400" spc="-5" dirty="0">
                <a:solidFill>
                  <a:srgbClr val="CC0066"/>
                </a:solidFill>
                <a:latin typeface="Times New Roman"/>
                <a:cs typeface="Times New Roman"/>
              </a:rPr>
              <a:t>containing </a:t>
            </a:r>
            <a:r>
              <a:rPr sz="2400" dirty="0">
                <a:solidFill>
                  <a:srgbClr val="CC0066"/>
                </a:solidFill>
                <a:latin typeface="Times New Roman"/>
                <a:cs typeface="Times New Roman"/>
              </a:rPr>
              <a:t>a </a:t>
            </a:r>
            <a:r>
              <a:rPr sz="2400" spc="-5" dirty="0">
                <a:solidFill>
                  <a:srgbClr val="CC0066"/>
                </a:solidFill>
                <a:latin typeface="Times New Roman"/>
                <a:cs typeface="Times New Roman"/>
              </a:rPr>
              <a:t>question mark, colon, </a:t>
            </a:r>
            <a:r>
              <a:rPr sz="2400" dirty="0">
                <a:solidFill>
                  <a:srgbClr val="CC0066"/>
                </a:solidFill>
                <a:latin typeface="Times New Roman"/>
                <a:cs typeface="Times New Roman"/>
              </a:rPr>
              <a:t>and </a:t>
            </a:r>
            <a:r>
              <a:rPr sz="2400" spc="-5" dirty="0">
                <a:solidFill>
                  <a:srgbClr val="CC0066"/>
                </a:solidFill>
                <a:latin typeface="Times New Roman"/>
                <a:cs typeface="Times New Roman"/>
              </a:rPr>
              <a:t>reference </a:t>
            </a:r>
            <a:r>
              <a:rPr sz="2400" dirty="0">
                <a:solidFill>
                  <a:srgbClr val="CC0066"/>
                </a:solidFill>
                <a:latin typeface="Times New Roman"/>
                <a:cs typeface="Times New Roman"/>
              </a:rPr>
              <a:t>to a </a:t>
            </a:r>
            <a:r>
              <a:rPr sz="2400" spc="-5" dirty="0">
                <a:solidFill>
                  <a:srgbClr val="CC0066"/>
                </a:solidFill>
                <a:latin typeface="Times New Roman"/>
                <a:cs typeface="Times New Roman"/>
              </a:rPr>
              <a:t>specific geographical </a:t>
            </a:r>
            <a:r>
              <a:rPr sz="2400" dirty="0">
                <a:solidFill>
                  <a:srgbClr val="CC0066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C0066"/>
                </a:solidFill>
                <a:latin typeface="Times New Roman"/>
                <a:cs typeface="Times New Roman"/>
              </a:rPr>
              <a:t>region </a:t>
            </a:r>
            <a:r>
              <a:rPr sz="2400" dirty="0">
                <a:solidFill>
                  <a:srgbClr val="CC0066"/>
                </a:solidFill>
                <a:latin typeface="Times New Roman"/>
                <a:cs typeface="Times New Roman"/>
              </a:rPr>
              <a:t>are </a:t>
            </a:r>
            <a:r>
              <a:rPr sz="2400" spc="-5" dirty="0">
                <a:solidFill>
                  <a:srgbClr val="CC0066"/>
                </a:solidFill>
                <a:latin typeface="Times New Roman"/>
                <a:cs typeface="Times New Roman"/>
              </a:rPr>
              <a:t>associated with </a:t>
            </a:r>
            <a:r>
              <a:rPr sz="2400" dirty="0">
                <a:solidFill>
                  <a:srgbClr val="CC0066"/>
                </a:solidFill>
                <a:latin typeface="Times New Roman"/>
                <a:cs typeface="Times New Roman"/>
              </a:rPr>
              <a:t>lower </a:t>
            </a:r>
            <a:r>
              <a:rPr sz="2400" spc="-5" dirty="0">
                <a:solidFill>
                  <a:srgbClr val="CC0066"/>
                </a:solidFill>
                <a:latin typeface="Times New Roman"/>
                <a:cs typeface="Times New Roman"/>
              </a:rPr>
              <a:t>citation rates,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also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result-describing titles usually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 get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citations</a:t>
            </a:r>
            <a:r>
              <a:rPr sz="2400" spc="-3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than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 method-describing</a:t>
            </a:r>
            <a:r>
              <a:rPr sz="2400" spc="-4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titles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600">
              <a:latin typeface="Times New Roman"/>
              <a:cs typeface="Times New Roman"/>
            </a:endParaRPr>
          </a:p>
          <a:p>
            <a:pPr marL="241300" marR="6350" indent="-229235" algn="just">
              <a:lnSpc>
                <a:spcPts val="2590"/>
              </a:lnSpc>
              <a:spcBef>
                <a:spcPts val="160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15" dirty="0">
                <a:solidFill>
                  <a:srgbClr val="C00000"/>
                </a:solidFill>
                <a:latin typeface="Times New Roman"/>
                <a:cs typeface="Times New Roman"/>
              </a:rPr>
              <a:t>Additionally,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review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articles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and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original articles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usually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receive more citations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 than</a:t>
            </a:r>
            <a:r>
              <a:rPr sz="2400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short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 communication</a:t>
            </a:r>
            <a:r>
              <a:rPr sz="2400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articles.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6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ts val="2590"/>
              </a:lnSpc>
              <a:spcBef>
                <a:spcPts val="1610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At least two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keywords in the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title can increase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the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chance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of finding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and reading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 the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article</a:t>
            </a:r>
            <a:r>
              <a:rPr sz="2400" spc="-3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as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well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as get</a:t>
            </a:r>
            <a:r>
              <a:rPr sz="2400" spc="-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990033"/>
                </a:solidFill>
                <a:latin typeface="Times New Roman"/>
                <a:cs typeface="Times New Roman"/>
              </a:rPr>
              <a:t>more</a:t>
            </a:r>
            <a:r>
              <a:rPr sz="2400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990033"/>
                </a:solidFill>
                <a:latin typeface="Times New Roman"/>
                <a:cs typeface="Times New Roman"/>
              </a:rPr>
              <a:t>citations.</a:t>
            </a:r>
            <a:endParaRPr sz="24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3887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767586"/>
            <a:ext cx="10360660" cy="429133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241300" marR="5715" indent="-229235" algn="just">
              <a:lnSpc>
                <a:spcPct val="80000"/>
              </a:lnSpc>
              <a:spcBef>
                <a:spcPts val="725"/>
              </a:spcBef>
              <a:buFont typeface="Arial MT"/>
              <a:buChar char="•"/>
              <a:tabLst>
                <a:tab pos="241935" algn="l"/>
              </a:tabLst>
            </a:pP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Keywords represent essential information </a:t>
            </a:r>
            <a:r>
              <a:rPr sz="2600" spc="-10" dirty="0">
                <a:solidFill>
                  <a:srgbClr val="006FC0"/>
                </a:solidFill>
                <a:latin typeface="Times New Roman"/>
                <a:cs typeface="Times New Roman"/>
              </a:rPr>
              <a:t>as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well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as main content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of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the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article,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which are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relevant to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the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area </a:t>
            </a:r>
            <a:r>
              <a:rPr sz="2600" dirty="0">
                <a:solidFill>
                  <a:srgbClr val="006FC0"/>
                </a:solidFill>
                <a:latin typeface="Times New Roman"/>
                <a:cs typeface="Times New Roman"/>
              </a:rPr>
              <a:t>of </a:t>
            </a:r>
            <a:r>
              <a:rPr sz="2600" spc="-5" dirty="0">
                <a:solidFill>
                  <a:srgbClr val="006FC0"/>
                </a:solidFill>
                <a:latin typeface="Times New Roman"/>
                <a:cs typeface="Times New Roman"/>
              </a:rPr>
              <a:t>research.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Search engines, journal,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 digital</a:t>
            </a:r>
            <a:r>
              <a:rPr sz="2600" spc="36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libraries,</a:t>
            </a:r>
            <a:r>
              <a:rPr sz="2600" spc="35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and</a:t>
            </a:r>
            <a:r>
              <a:rPr sz="2600" spc="37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indexing</a:t>
            </a:r>
            <a:r>
              <a:rPr sz="2600" spc="36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services</a:t>
            </a:r>
            <a:r>
              <a:rPr sz="2600" spc="35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use</a:t>
            </a:r>
            <a:r>
              <a:rPr sz="2600" spc="34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keywords</a:t>
            </a:r>
            <a:r>
              <a:rPr sz="2600" spc="36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for</a:t>
            </a:r>
            <a:r>
              <a:rPr sz="2600" spc="36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categorization</a:t>
            </a:r>
            <a:r>
              <a:rPr sz="2600" spc="36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of </a:t>
            </a:r>
            <a:r>
              <a:rPr sz="2600" spc="-64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 research</a:t>
            </a:r>
            <a:r>
              <a:rPr sz="2600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topic</a:t>
            </a:r>
            <a:r>
              <a:rPr sz="2600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and</a:t>
            </a:r>
            <a:r>
              <a:rPr sz="26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to</a:t>
            </a:r>
            <a:r>
              <a:rPr sz="26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direct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600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work</a:t>
            </a:r>
            <a:r>
              <a:rPr sz="2600" spc="-2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to</a:t>
            </a:r>
            <a:r>
              <a:rPr sz="26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 relevant</a:t>
            </a:r>
            <a:r>
              <a:rPr sz="26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audience.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405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ct val="80000"/>
              </a:lnSpc>
              <a:buFont typeface="Arial MT"/>
              <a:buChar char="•"/>
              <a:tabLst>
                <a:tab pos="241935" algn="l"/>
              </a:tabLst>
            </a:pP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Keywords are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important to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ensure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that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readers are aware about </a:t>
            </a:r>
            <a:r>
              <a:rPr sz="2600" spc="-10" dirty="0">
                <a:solidFill>
                  <a:srgbClr val="006600"/>
                </a:solidFill>
                <a:latin typeface="Times New Roman"/>
                <a:cs typeface="Times New Roman"/>
              </a:rPr>
              <a:t>research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 articles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and their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content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. If maximum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number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of allowable keywords are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 used, then the chance of the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article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being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found increases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and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so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does the </a:t>
            </a:r>
            <a:r>
              <a:rPr sz="26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probability</a:t>
            </a:r>
            <a:r>
              <a:rPr sz="2600" spc="254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of</a:t>
            </a:r>
            <a:r>
              <a:rPr sz="2600" spc="25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citation</a:t>
            </a:r>
            <a:r>
              <a:rPr sz="2600" spc="254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count</a:t>
            </a:r>
            <a:r>
              <a:rPr sz="2600" spc="25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121312"/>
                </a:solidFill>
                <a:latin typeface="Times New Roman"/>
                <a:cs typeface="Times New Roman"/>
              </a:rPr>
              <a:t>of</a:t>
            </a:r>
            <a:r>
              <a:rPr sz="2600" spc="25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600" spc="254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121312"/>
                </a:solidFill>
                <a:latin typeface="Times New Roman"/>
                <a:cs typeface="Times New Roman"/>
              </a:rPr>
              <a:t>article.</a:t>
            </a:r>
            <a:r>
              <a:rPr sz="2600" spc="25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Usage</a:t>
            </a:r>
            <a:r>
              <a:rPr sz="2600" spc="24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of</a:t>
            </a:r>
            <a:r>
              <a:rPr sz="2600" spc="24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new</a:t>
            </a:r>
            <a:r>
              <a:rPr sz="2600" spc="25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keywords</a:t>
            </a:r>
            <a:r>
              <a:rPr sz="2600" spc="254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should </a:t>
            </a:r>
            <a:r>
              <a:rPr sz="2600" spc="-63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be</a:t>
            </a:r>
            <a:r>
              <a:rPr sz="26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minimal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as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 such</a:t>
            </a:r>
            <a:r>
              <a:rPr sz="26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keywords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may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5" dirty="0">
                <a:solidFill>
                  <a:srgbClr val="006600"/>
                </a:solidFill>
                <a:latin typeface="Times New Roman"/>
                <a:cs typeface="Times New Roman"/>
              </a:rPr>
              <a:t>not</a:t>
            </a:r>
            <a:r>
              <a:rPr sz="2600" spc="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be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 well</a:t>
            </a:r>
            <a:r>
              <a:rPr sz="26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known</a:t>
            </a:r>
            <a:r>
              <a:rPr sz="26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to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 the</a:t>
            </a:r>
            <a:r>
              <a:rPr sz="26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research </a:t>
            </a:r>
            <a:r>
              <a:rPr sz="2600" spc="-63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community</a:t>
            </a:r>
            <a:r>
              <a:rPr sz="26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and</a:t>
            </a:r>
            <a:r>
              <a:rPr sz="2600" spc="-2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so</a:t>
            </a:r>
            <a:r>
              <a:rPr sz="26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may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lead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 to low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 visibility</a:t>
            </a:r>
            <a:r>
              <a:rPr sz="2600" spc="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of</a:t>
            </a:r>
            <a:r>
              <a:rPr sz="2600" spc="-2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600" spc="-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006600"/>
                </a:solidFill>
                <a:latin typeface="Times New Roman"/>
                <a:cs typeface="Times New Roman"/>
              </a:rPr>
              <a:t>article.</a:t>
            </a:r>
            <a:endParaRPr sz="26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3140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274320" y="1275715"/>
            <a:ext cx="5018088" cy="3921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u="none" dirty="0">
                <a:solidFill>
                  <a:srgbClr val="121312"/>
                </a:solidFill>
              </a:rPr>
              <a:t>3.3</a:t>
            </a:r>
            <a:r>
              <a:rPr sz="2400" u="none" spc="-15" dirty="0">
                <a:solidFill>
                  <a:srgbClr val="121312"/>
                </a:solidFill>
              </a:rPr>
              <a:t> </a:t>
            </a:r>
            <a:r>
              <a:rPr sz="2400" u="none" spc="-5" dirty="0">
                <a:solidFill>
                  <a:srgbClr val="121312"/>
                </a:solidFill>
              </a:rPr>
              <a:t>Knowledge</a:t>
            </a:r>
            <a:r>
              <a:rPr sz="2400" u="none" spc="-15" dirty="0">
                <a:solidFill>
                  <a:srgbClr val="121312"/>
                </a:solidFill>
              </a:rPr>
              <a:t> </a:t>
            </a:r>
            <a:r>
              <a:rPr sz="2400" u="none" dirty="0">
                <a:solidFill>
                  <a:srgbClr val="121312"/>
                </a:solidFill>
              </a:rPr>
              <a:t>Flow</a:t>
            </a:r>
            <a:r>
              <a:rPr sz="2400" u="none" spc="-65" dirty="0">
                <a:solidFill>
                  <a:srgbClr val="121312"/>
                </a:solidFill>
              </a:rPr>
              <a:t> </a:t>
            </a:r>
            <a:r>
              <a:rPr sz="2400" u="none" spc="-10" dirty="0">
                <a:solidFill>
                  <a:srgbClr val="121312"/>
                </a:solidFill>
              </a:rPr>
              <a:t>Through</a:t>
            </a:r>
            <a:r>
              <a:rPr sz="2400" u="none" dirty="0">
                <a:solidFill>
                  <a:srgbClr val="121312"/>
                </a:solidFill>
              </a:rPr>
              <a:t> Citation</a:t>
            </a:r>
            <a:endParaRPr sz="2400" dirty="0"/>
          </a:p>
        </p:txBody>
      </p:sp>
      <p:sp>
        <p:nvSpPr>
          <p:cNvPr id="3" name="object 3"/>
          <p:cNvSpPr txBox="1"/>
          <p:nvPr/>
        </p:nvSpPr>
        <p:spPr>
          <a:xfrm>
            <a:off x="916939" y="1788922"/>
            <a:ext cx="10360025" cy="4019550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241300" marR="5080" indent="-229235" algn="just">
              <a:lnSpc>
                <a:spcPct val="80000"/>
              </a:lnSpc>
              <a:spcBef>
                <a:spcPts val="585"/>
              </a:spcBef>
              <a:buFont typeface="Arial MT"/>
              <a:buChar char="•"/>
              <a:tabLst>
                <a:tab pos="241935" algn="l"/>
              </a:tabLst>
            </a:pP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Knowledge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flows through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verbal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communications, books, documents, video, audio, and images,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which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plays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a</a:t>
            </a:r>
            <a:r>
              <a:rPr sz="20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powerful</a:t>
            </a:r>
            <a:r>
              <a:rPr sz="20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role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in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research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community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in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promoting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formulation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of</a:t>
            </a:r>
            <a:r>
              <a:rPr sz="20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new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knowledge.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2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ts val="1920"/>
              </a:lnSpc>
              <a:spcBef>
                <a:spcPts val="1380"/>
              </a:spcBef>
              <a:buFont typeface="Arial MT"/>
              <a:buChar char="•"/>
              <a:tabLst>
                <a:tab pos="241935" algn="l"/>
              </a:tabLst>
            </a:pP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In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engineering research,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knowledge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flow is primarily in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the form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of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books,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thesis, </a:t>
            </a:r>
            <a:r>
              <a:rPr sz="2000" spc="-10" dirty="0">
                <a:solidFill>
                  <a:srgbClr val="990033"/>
                </a:solidFill>
                <a:latin typeface="Times New Roman"/>
                <a:cs typeface="Times New Roman"/>
              </a:rPr>
              <a:t>articles,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patents,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 and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reports. Citing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a source </a:t>
            </a:r>
            <a:r>
              <a:rPr sz="2000" spc="-10" dirty="0">
                <a:solidFill>
                  <a:srgbClr val="990033"/>
                </a:solidFill>
                <a:latin typeface="Times New Roman"/>
                <a:cs typeface="Times New Roman"/>
              </a:rPr>
              <a:t>is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important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for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transmission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of knowledge from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previous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work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to an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innovation.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3000">
              <a:latin typeface="Times New Roman"/>
              <a:cs typeface="Times New Roman"/>
            </a:endParaRPr>
          </a:p>
          <a:p>
            <a:pPr marL="241300" indent="-229235">
              <a:lnSpc>
                <a:spcPct val="100000"/>
              </a:lnSpc>
              <a:buFont typeface="Arial MT"/>
              <a:buChar char="•"/>
              <a:tabLst>
                <a:tab pos="241300" algn="l"/>
                <a:tab pos="241935" algn="l"/>
              </a:tabLst>
            </a:pP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Production</a:t>
            </a:r>
            <a:r>
              <a:rPr sz="2000" spc="-4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of</a:t>
            </a:r>
            <a:r>
              <a:rPr sz="2000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knowledge</a:t>
            </a:r>
            <a:r>
              <a:rPr sz="2000" spc="-2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can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be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related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to</a:t>
            </a:r>
            <a:r>
              <a:rPr sz="2000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 citation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network.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200">
              <a:latin typeface="Times New Roman"/>
              <a:cs typeface="Times New Roman"/>
            </a:endParaRPr>
          </a:p>
          <a:p>
            <a:pPr marL="241300" marR="7620" indent="-229235" algn="just">
              <a:lnSpc>
                <a:spcPts val="1920"/>
              </a:lnSpc>
              <a:spcBef>
                <a:spcPts val="1375"/>
              </a:spcBef>
              <a:buFont typeface="Arial MT"/>
              <a:buChar char="•"/>
              <a:tabLst>
                <a:tab pos="241935" algn="l"/>
              </a:tabLst>
            </a:pP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Knowledge</a:t>
            </a:r>
            <a:r>
              <a:rPr sz="2000" spc="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D50092"/>
                </a:solidFill>
                <a:latin typeface="Times New Roman"/>
                <a:cs typeface="Times New Roman"/>
              </a:rPr>
              <a:t>flow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 happens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between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co-authors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during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research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collaboration,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among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other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researchers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through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D50092"/>
                </a:solidFill>
                <a:latin typeface="Times New Roman"/>
                <a:cs typeface="Times New Roman"/>
              </a:rPr>
              <a:t>their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 paper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D50092"/>
                </a:solidFill>
                <a:latin typeface="Times New Roman"/>
                <a:cs typeface="Times New Roman"/>
              </a:rPr>
              <a:t>citation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 network,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and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also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between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institutions,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departments,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research</a:t>
            </a:r>
            <a:r>
              <a:rPr sz="2000" spc="-2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fields</a:t>
            </a:r>
            <a:r>
              <a:rPr sz="2000" spc="-3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or</a:t>
            </a:r>
            <a:r>
              <a:rPr sz="2000" spc="-2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topics,</a:t>
            </a:r>
            <a:r>
              <a:rPr sz="2000" spc="-1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and</a:t>
            </a:r>
            <a:r>
              <a:rPr sz="2000" spc="-1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elements</a:t>
            </a:r>
            <a:r>
              <a:rPr sz="2000" spc="-1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of</a:t>
            </a:r>
            <a:r>
              <a:rPr sz="2000" spc="-2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research</a:t>
            </a:r>
            <a:endParaRPr sz="20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6794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25851" y="1600200"/>
            <a:ext cx="6084017" cy="441786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040505" y="6303975"/>
            <a:ext cx="367157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121312"/>
                </a:solidFill>
                <a:latin typeface="Times New Roman"/>
                <a:cs typeface="Times New Roman"/>
              </a:rPr>
              <a:t>Fig.</a:t>
            </a:r>
            <a:r>
              <a:rPr sz="1800" b="1" spc="-3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121312"/>
                </a:solidFill>
                <a:latin typeface="Times New Roman"/>
                <a:cs typeface="Times New Roman"/>
              </a:rPr>
              <a:t>3.1</a:t>
            </a:r>
            <a:r>
              <a:rPr sz="1800" b="1" spc="-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121312"/>
                </a:solidFill>
                <a:latin typeface="Times New Roman"/>
                <a:cs typeface="Times New Roman"/>
              </a:rPr>
              <a:t>Citation-based</a:t>
            </a:r>
            <a:r>
              <a:rPr sz="1800" spc="-3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121312"/>
                </a:solidFill>
                <a:latin typeface="Times New Roman"/>
                <a:cs typeface="Times New Roman"/>
              </a:rPr>
              <a:t>knowledge</a:t>
            </a:r>
            <a:r>
              <a:rPr sz="1800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121312"/>
                </a:solidFill>
                <a:latin typeface="Times New Roman"/>
                <a:cs typeface="Times New Roman"/>
              </a:rPr>
              <a:t>flow</a:t>
            </a:r>
            <a:endParaRPr sz="1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1102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19401"/>
            <a:ext cx="10361295" cy="3582670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241300" marR="5080" indent="-229235" algn="just">
              <a:lnSpc>
                <a:spcPts val="2160"/>
              </a:lnSpc>
              <a:spcBef>
                <a:spcPts val="375"/>
              </a:spcBef>
              <a:buFont typeface="Arial MT"/>
              <a:buChar char="•"/>
              <a:tabLst>
                <a:tab pos="241935" algn="l"/>
              </a:tabLst>
            </a:pP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Figure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00FF"/>
                </a:solidFill>
                <a:latin typeface="Times New Roman"/>
                <a:cs typeface="Times New Roman"/>
              </a:rPr>
              <a:t>3.1</a:t>
            </a:r>
            <a:r>
              <a:rPr sz="20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shows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relationship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between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citations,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knowledge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30" dirty="0">
                <a:solidFill>
                  <a:srgbClr val="121312"/>
                </a:solidFill>
                <a:latin typeface="Times New Roman"/>
                <a:cs typeface="Times New Roman"/>
              </a:rPr>
              <a:t>flow,</a:t>
            </a:r>
            <a:r>
              <a:rPr sz="2000" spc="-2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and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elements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such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15" dirty="0">
                <a:solidFill>
                  <a:srgbClr val="121312"/>
                </a:solidFill>
                <a:latin typeface="Times New Roman"/>
                <a:cs typeface="Times New Roman"/>
              </a:rPr>
              <a:t>as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researchers, papers, journal publications or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conferences,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and institutions.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If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paper A </a:t>
            </a:r>
            <a:r>
              <a:rPr sz="2000" spc="-10" dirty="0">
                <a:solidFill>
                  <a:srgbClr val="006600"/>
                </a:solidFill>
                <a:latin typeface="Times New Roman"/>
                <a:cs typeface="Times New Roman"/>
              </a:rPr>
              <a:t>is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cited </a:t>
            </a:r>
            <a:r>
              <a:rPr sz="2000" spc="5" dirty="0">
                <a:solidFill>
                  <a:srgbClr val="006600"/>
                </a:solidFill>
                <a:latin typeface="Times New Roman"/>
                <a:cs typeface="Times New Roman"/>
              </a:rPr>
              <a:t>by </a:t>
            </a:r>
            <a:r>
              <a:rPr sz="2000" spc="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paper</a:t>
            </a:r>
            <a:r>
              <a:rPr sz="2000" spc="-3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B,</a:t>
            </a:r>
            <a:r>
              <a:rPr sz="2000" spc="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then</a:t>
            </a:r>
            <a:r>
              <a:rPr sz="2000" spc="-1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knowledge</a:t>
            </a:r>
            <a:r>
              <a:rPr sz="2000" spc="-3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flows</a:t>
            </a:r>
            <a:r>
              <a:rPr sz="2000" spc="-2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through</a:t>
            </a:r>
            <a:r>
              <a:rPr sz="2000" spc="-3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citation</a:t>
            </a:r>
            <a:r>
              <a:rPr sz="2000" spc="-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networks</a:t>
            </a:r>
            <a:r>
              <a:rPr sz="2000" spc="-3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across</a:t>
            </a:r>
            <a:r>
              <a:rPr sz="2000" spc="-3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institutions.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200">
              <a:latin typeface="Times New Roman"/>
              <a:cs typeface="Times New Roman"/>
            </a:endParaRPr>
          </a:p>
          <a:p>
            <a:pPr marL="241300" marR="7620" indent="-229235" algn="just">
              <a:lnSpc>
                <a:spcPts val="2160"/>
              </a:lnSpc>
              <a:spcBef>
                <a:spcPts val="1635"/>
              </a:spcBef>
              <a:buFont typeface="Arial MT"/>
              <a:buChar char="•"/>
              <a:tabLst>
                <a:tab pos="241935" algn="l"/>
              </a:tabLst>
            </a:pP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The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complex interdisciplinary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nature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of research encourages scholars </a:t>
            </a:r>
            <a:r>
              <a:rPr sz="2000" spc="-10" dirty="0">
                <a:solidFill>
                  <a:srgbClr val="D50092"/>
                </a:solidFill>
                <a:latin typeface="Times New Roman"/>
                <a:cs typeface="Times New Roman"/>
              </a:rPr>
              <a:t>to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cooperate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with each other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to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grab</a:t>
            </a:r>
            <a:r>
              <a:rPr sz="2000" spc="-2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more</a:t>
            </a:r>
            <a:r>
              <a:rPr sz="2000" spc="1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advantages</a:t>
            </a:r>
            <a:r>
              <a:rPr sz="2000" spc="-4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through</a:t>
            </a:r>
            <a:r>
              <a:rPr sz="2000" spc="-3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collaboration,</a:t>
            </a:r>
            <a:r>
              <a:rPr sz="2000" spc="-2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thereby</a:t>
            </a:r>
            <a:r>
              <a:rPr sz="2000" spc="-4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improving</a:t>
            </a:r>
            <a:r>
              <a:rPr sz="2000" spc="-2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quality</a:t>
            </a:r>
            <a:r>
              <a:rPr sz="2000" spc="-2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of</a:t>
            </a:r>
            <a:r>
              <a:rPr sz="2000" spc="-2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the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research.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200">
              <a:latin typeface="Times New Roman"/>
              <a:cs typeface="Times New Roman"/>
            </a:endParaRPr>
          </a:p>
          <a:p>
            <a:pPr marL="241300" marR="5715" indent="-229235" algn="just">
              <a:lnSpc>
                <a:spcPts val="2160"/>
              </a:lnSpc>
              <a:spcBef>
                <a:spcPts val="1625"/>
              </a:spcBef>
              <a:buFont typeface="Arial MT"/>
              <a:buChar char="•"/>
              <a:tabLst>
                <a:tab pos="241935" algn="l"/>
              </a:tabLst>
            </a:pP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Sooryamoorthy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examined the citation impact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of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the South African publications among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different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 collaboration types, discipline and sectors,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and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observed that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co-authored publications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had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more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citations than single author paper and there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was a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positive co-relation between number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of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authors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and</a:t>
            </a:r>
            <a:r>
              <a:rPr sz="2000" spc="-2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the</a:t>
            </a:r>
            <a:r>
              <a:rPr sz="2000" spc="-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number</a:t>
            </a:r>
            <a:r>
              <a:rPr sz="2000" spc="-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of</a:t>
            </a:r>
            <a:r>
              <a:rPr sz="2000" spc="-2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citations.</a:t>
            </a:r>
            <a:endParaRPr sz="20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7669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17856" y="1350263"/>
            <a:ext cx="3806504" cy="429603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863466" y="6238443"/>
            <a:ext cx="29152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121312"/>
                </a:solidFill>
                <a:latin typeface="Times New Roman"/>
                <a:cs typeface="Times New Roman"/>
              </a:rPr>
              <a:t>Fig.</a:t>
            </a:r>
            <a:r>
              <a:rPr sz="1800" b="1" spc="-4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121312"/>
                </a:solidFill>
                <a:latin typeface="Times New Roman"/>
                <a:cs typeface="Times New Roman"/>
              </a:rPr>
              <a:t>3.2</a:t>
            </a:r>
            <a:r>
              <a:rPr sz="1800" b="1" spc="-2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121312"/>
                </a:solidFill>
                <a:latin typeface="Times New Roman"/>
                <a:cs typeface="Times New Roman"/>
              </a:rPr>
              <a:t>Co-authorship</a:t>
            </a:r>
            <a:r>
              <a:rPr sz="1800" spc="-4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121312"/>
                </a:solidFill>
                <a:latin typeface="Times New Roman"/>
                <a:cs typeface="Times New Roman"/>
              </a:rPr>
              <a:t>network</a:t>
            </a:r>
            <a:endParaRPr sz="18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7491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19401"/>
            <a:ext cx="10360025" cy="142875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340"/>
              </a:spcBef>
              <a:buFont typeface="Arial MT"/>
              <a:buChar char="•"/>
              <a:tabLst>
                <a:tab pos="241935" algn="l"/>
              </a:tabLst>
            </a:pP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Figure </a:t>
            </a:r>
            <a:r>
              <a:rPr sz="2000" spc="-5" dirty="0">
                <a:solidFill>
                  <a:srgbClr val="0000FF"/>
                </a:solidFill>
                <a:latin typeface="Times New Roman"/>
                <a:cs typeface="Times New Roman"/>
              </a:rPr>
              <a:t>3.2</a:t>
            </a:r>
            <a:r>
              <a:rPr sz="20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shows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a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relationship between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co-authorship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and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different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 types of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citations.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6600"/>
                </a:solidFill>
                <a:latin typeface="Times New Roman"/>
                <a:cs typeface="Times New Roman"/>
              </a:rPr>
              <a:t>Three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 articles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(X, </a:t>
            </a:r>
            <a:r>
              <a:rPr sz="2000" spc="-125" dirty="0">
                <a:solidFill>
                  <a:srgbClr val="006600"/>
                </a:solidFill>
                <a:latin typeface="Times New Roman"/>
                <a:cs typeface="Times New Roman"/>
              </a:rPr>
              <a:t>Y,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and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Z)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and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five references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(X1, X2, X3, Y1,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and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Y2)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of article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X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and </a:t>
            </a:r>
            <a:r>
              <a:rPr sz="2000" spc="-125" dirty="0">
                <a:solidFill>
                  <a:srgbClr val="006600"/>
                </a:solidFill>
                <a:latin typeface="Times New Roman"/>
                <a:cs typeface="Times New Roman"/>
              </a:rPr>
              <a:t>Y, </a:t>
            </a:r>
            <a:r>
              <a:rPr sz="2000" spc="-20" dirty="0">
                <a:solidFill>
                  <a:srgbClr val="006600"/>
                </a:solidFill>
                <a:latin typeface="Times New Roman"/>
                <a:cs typeface="Times New Roman"/>
              </a:rPr>
              <a:t>respectively, </a:t>
            </a:r>
            <a:r>
              <a:rPr sz="2000" spc="-484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are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considered.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A,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B,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and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C are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authors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of article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X,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and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D,</a:t>
            </a:r>
            <a:r>
              <a:rPr sz="20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6600"/>
                </a:solidFill>
                <a:latin typeface="Times New Roman"/>
                <a:cs typeface="Times New Roman"/>
              </a:rPr>
              <a:t>E,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80" dirty="0">
                <a:solidFill>
                  <a:srgbClr val="006600"/>
                </a:solidFill>
                <a:latin typeface="Times New Roman"/>
                <a:cs typeface="Times New Roman"/>
              </a:rPr>
              <a:t>F,</a:t>
            </a:r>
            <a:r>
              <a:rPr sz="2000" spc="-7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G,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and also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 A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are</a:t>
            </a:r>
            <a:r>
              <a:rPr sz="2000" spc="49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authors </a:t>
            </a:r>
            <a:r>
              <a:rPr sz="2000" spc="-10" dirty="0">
                <a:solidFill>
                  <a:srgbClr val="006600"/>
                </a:solidFill>
                <a:latin typeface="Times New Roman"/>
                <a:cs typeface="Times New Roman"/>
              </a:rPr>
              <a:t>of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 article </a:t>
            </a:r>
            <a:r>
              <a:rPr sz="2000" spc="-130" dirty="0">
                <a:solidFill>
                  <a:srgbClr val="006600"/>
                </a:solidFill>
                <a:latin typeface="Times New Roman"/>
                <a:cs typeface="Times New Roman"/>
              </a:rPr>
              <a:t>Y.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Article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Z has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two authors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H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and E.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References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X1, X2, X3, Y1,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and Y2 have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authors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(A, </a:t>
            </a:r>
            <a:r>
              <a:rPr sz="20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P),</a:t>
            </a:r>
            <a:r>
              <a:rPr sz="2000" spc="-2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(H,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R),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(D),</a:t>
            </a:r>
            <a:r>
              <a:rPr sz="2000" spc="-3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(Q,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 B,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F),</a:t>
            </a:r>
            <a:r>
              <a:rPr sz="2000" spc="-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and</a:t>
            </a:r>
            <a:r>
              <a:rPr sz="2000" spc="-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6600"/>
                </a:solidFill>
                <a:latin typeface="Times New Roman"/>
                <a:cs typeface="Times New Roman"/>
              </a:rPr>
              <a:t>(R),</a:t>
            </a:r>
            <a:r>
              <a:rPr sz="2000" spc="-1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6600"/>
                </a:solidFill>
                <a:latin typeface="Times New Roman"/>
                <a:cs typeface="Times New Roman"/>
              </a:rPr>
              <a:t>respectively.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6939" y="4120718"/>
            <a:ext cx="10359390" cy="142875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345"/>
              </a:spcBef>
              <a:buFont typeface="Arial MT"/>
              <a:buChar char="•"/>
              <a:tabLst>
                <a:tab pos="241935" algn="l"/>
              </a:tabLst>
            </a:pP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Based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on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co-authorship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citation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 network,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references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X1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and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Y1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are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considered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self-citation,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reference X3 </a:t>
            </a:r>
            <a:r>
              <a:rPr sz="2000" spc="-10" dirty="0">
                <a:solidFill>
                  <a:srgbClr val="990033"/>
                </a:solidFill>
                <a:latin typeface="Times New Roman"/>
                <a:cs typeface="Times New Roman"/>
              </a:rPr>
              <a:t>is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a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level-1 co-author citation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because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author of article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Y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is direct collaborator </a:t>
            </a:r>
            <a:r>
              <a:rPr sz="2000" spc="-10" dirty="0">
                <a:solidFill>
                  <a:srgbClr val="990033"/>
                </a:solidFill>
                <a:latin typeface="Times New Roman"/>
                <a:cs typeface="Times New Roman"/>
              </a:rPr>
              <a:t>of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 author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A,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reference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X2 </a:t>
            </a:r>
            <a:r>
              <a:rPr sz="2000" spc="-10" dirty="0">
                <a:solidFill>
                  <a:srgbClr val="990033"/>
                </a:solidFill>
                <a:latin typeface="Times New Roman"/>
                <a:cs typeface="Times New Roman"/>
              </a:rPr>
              <a:t>is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a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level-1 co-author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network because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author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A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is collaborator of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E </a:t>
            </a:r>
            <a:r>
              <a:rPr sz="2000" spc="-10" dirty="0">
                <a:solidFill>
                  <a:srgbClr val="990033"/>
                </a:solidFill>
                <a:latin typeface="Times New Roman"/>
                <a:cs typeface="Times New Roman"/>
              </a:rPr>
              <a:t>who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 collaborated with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H. </a:t>
            </a:r>
            <a:r>
              <a:rPr sz="2000" spc="-75" dirty="0">
                <a:solidFill>
                  <a:srgbClr val="990033"/>
                </a:solidFill>
                <a:latin typeface="Times New Roman"/>
                <a:cs typeface="Times New Roman"/>
              </a:rPr>
              <a:t>We</a:t>
            </a:r>
            <a:r>
              <a:rPr sz="2000" spc="35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conclude that papers which frequently cite collaborators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will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also often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cite</a:t>
            </a:r>
            <a:r>
              <a:rPr sz="2000" spc="-2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collaborators</a:t>
            </a:r>
            <a:r>
              <a:rPr sz="2000" spc="-3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of</a:t>
            </a:r>
            <a:r>
              <a:rPr sz="2000" spc="-1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collaborators.Collaborations</a:t>
            </a:r>
            <a:r>
              <a:rPr sz="2000" spc="-4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certainly</a:t>
            </a:r>
            <a:r>
              <a:rPr sz="2000" spc="-2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impact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Times New Roman"/>
                <a:cs typeface="Times New Roman"/>
              </a:rPr>
              <a:t>citation</a:t>
            </a:r>
            <a:r>
              <a:rPr sz="2000" spc="-1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990033"/>
                </a:solidFill>
                <a:latin typeface="Times New Roman"/>
                <a:cs typeface="Times New Roman"/>
              </a:rPr>
              <a:t>counts.</a:t>
            </a:r>
            <a:endParaRPr sz="20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2824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335280" y="1286510"/>
            <a:ext cx="3065463" cy="4524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i="1" u="none" spc="-5" dirty="0">
                <a:solidFill>
                  <a:srgbClr val="FF0000"/>
                </a:solidFill>
                <a:latin typeface="Times New Roman"/>
                <a:cs typeface="Times New Roman"/>
              </a:rPr>
              <a:t>3.3.1</a:t>
            </a:r>
            <a:r>
              <a:rPr sz="2800" i="1" u="none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i="1" u="none" spc="-5" dirty="0">
                <a:solidFill>
                  <a:srgbClr val="FF0000"/>
                </a:solidFill>
                <a:latin typeface="Times New Roman"/>
                <a:cs typeface="Times New Roman"/>
              </a:rPr>
              <a:t>Citing</a:t>
            </a:r>
            <a:r>
              <a:rPr sz="2800" i="1" u="none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i="1" u="none" spc="-5" dirty="0">
                <a:solidFill>
                  <a:srgbClr val="FF0000"/>
                </a:solidFill>
                <a:latin typeface="Times New Roman"/>
                <a:cs typeface="Times New Roman"/>
              </a:rPr>
              <a:t>Datasets</a:t>
            </a:r>
            <a:endParaRPr sz="2800" dirty="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4470" y="2150124"/>
            <a:ext cx="10017223" cy="239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46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EEF00-0E0F-444D-BA95-C5AA8FCA4815}" type="datetime1">
              <a:rPr lang="en-IN" smtClean="0"/>
              <a:t>08-10-2024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Dept. of ECE, AtMECE , Mysuru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E0AD-2901-4E3D-AF54-3F97F3BCA413}" type="slidenum">
              <a:rPr lang="en-IN" smtClean="0"/>
              <a:t>8</a:t>
            </a:fld>
            <a:endParaRPr lang="en-I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212" y="1358140"/>
            <a:ext cx="11350308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82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4064" y="1203960"/>
            <a:ext cx="9198864" cy="537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39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6072" y="1996502"/>
            <a:ext cx="9678611" cy="3175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21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68941" y="1888353"/>
            <a:ext cx="9361758" cy="374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3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5401" y="1686873"/>
            <a:ext cx="9735510" cy="495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88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320040" y="1366963"/>
            <a:ext cx="5934075" cy="4524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u="none" spc="-5" dirty="0">
                <a:solidFill>
                  <a:srgbClr val="FF0000"/>
                </a:solidFill>
              </a:rPr>
              <a:t>3.4</a:t>
            </a:r>
            <a:r>
              <a:rPr sz="2800" u="none" spc="-160" dirty="0">
                <a:solidFill>
                  <a:srgbClr val="FF0000"/>
                </a:solidFill>
              </a:rPr>
              <a:t> </a:t>
            </a:r>
            <a:r>
              <a:rPr sz="2800" u="none" spc="-5" dirty="0">
                <a:solidFill>
                  <a:srgbClr val="FF0000"/>
                </a:solidFill>
              </a:rPr>
              <a:t>Acknowledgments</a:t>
            </a:r>
            <a:r>
              <a:rPr sz="2800" u="none" spc="50" dirty="0">
                <a:solidFill>
                  <a:srgbClr val="FF0000"/>
                </a:solidFill>
              </a:rPr>
              <a:t> </a:t>
            </a:r>
            <a:r>
              <a:rPr sz="2800" u="none" spc="-5" dirty="0">
                <a:solidFill>
                  <a:srgbClr val="FF0000"/>
                </a:solidFill>
              </a:rPr>
              <a:t>and</a:t>
            </a:r>
            <a:r>
              <a:rPr sz="2800" u="none" spc="-160" dirty="0">
                <a:solidFill>
                  <a:srgbClr val="FF0000"/>
                </a:solidFill>
              </a:rPr>
              <a:t> </a:t>
            </a:r>
            <a:r>
              <a:rPr sz="2800" u="none" spc="-5" dirty="0">
                <a:solidFill>
                  <a:srgbClr val="FF0000"/>
                </a:solidFill>
              </a:rPr>
              <a:t>Attributions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916939" y="1819401"/>
            <a:ext cx="10360025" cy="3856990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241300" marR="6350" indent="-229235" algn="just">
              <a:lnSpc>
                <a:spcPts val="2160"/>
              </a:lnSpc>
              <a:spcBef>
                <a:spcPts val="375"/>
              </a:spcBef>
              <a:buFont typeface="Arial MT"/>
              <a:buChar char="•"/>
              <a:tabLst>
                <a:tab pos="241935" algn="l"/>
              </a:tabLst>
            </a:pP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Acknowledgment section </a:t>
            </a:r>
            <a:r>
              <a:rPr sz="2000" i="1" spc="-10" dirty="0">
                <a:solidFill>
                  <a:srgbClr val="008000"/>
                </a:solidFill>
                <a:latin typeface="Times New Roman"/>
                <a:cs typeface="Times New Roman"/>
              </a:rPr>
              <a:t>is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a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place </a:t>
            </a:r>
            <a:r>
              <a:rPr sz="2000" i="1" spc="-10" dirty="0">
                <a:solidFill>
                  <a:srgbClr val="008000"/>
                </a:solidFill>
                <a:latin typeface="Times New Roman"/>
                <a:cs typeface="Times New Roman"/>
              </a:rPr>
              <a:t>to</a:t>
            </a:r>
            <a:r>
              <a:rPr sz="2000" i="1" spc="48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15" dirty="0">
                <a:solidFill>
                  <a:srgbClr val="008000"/>
                </a:solidFill>
                <a:latin typeface="Times New Roman"/>
                <a:cs typeface="Times New Roman"/>
              </a:rPr>
              <a:t>provide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a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brief </a:t>
            </a:r>
            <a:r>
              <a:rPr sz="2000" i="1" spc="-10" dirty="0">
                <a:solidFill>
                  <a:srgbClr val="008000"/>
                </a:solidFill>
                <a:latin typeface="Times New Roman"/>
                <a:cs typeface="Times New Roman"/>
              </a:rPr>
              <a:t>appreciation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of the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contribution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of someone </a:t>
            </a:r>
            <a:r>
              <a:rPr sz="2000" i="1" spc="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or</a:t>
            </a:r>
            <a:r>
              <a:rPr sz="2000" i="1" spc="13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an</a:t>
            </a:r>
            <a:r>
              <a:rPr sz="2000" i="1" spc="14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10" dirty="0">
                <a:solidFill>
                  <a:srgbClr val="008000"/>
                </a:solidFill>
                <a:latin typeface="Times New Roman"/>
                <a:cs typeface="Times New Roman"/>
              </a:rPr>
              <a:t>organization</a:t>
            </a:r>
            <a:r>
              <a:rPr sz="2000" i="1" spc="16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or</a:t>
            </a:r>
            <a:r>
              <a:rPr sz="2000" i="1" spc="15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funding</a:t>
            </a:r>
            <a:r>
              <a:rPr sz="2000" i="1" spc="13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body</a:t>
            </a:r>
            <a:r>
              <a:rPr sz="2000" i="1" spc="15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10" dirty="0">
                <a:solidFill>
                  <a:srgbClr val="008000"/>
                </a:solidFill>
                <a:latin typeface="Times New Roman"/>
                <a:cs typeface="Times New Roman"/>
              </a:rPr>
              <a:t>to</a:t>
            </a:r>
            <a:r>
              <a:rPr sz="2000" i="1" spc="15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the</a:t>
            </a:r>
            <a:r>
              <a:rPr sz="2000" i="1" spc="14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10" dirty="0">
                <a:solidFill>
                  <a:srgbClr val="008000"/>
                </a:solidFill>
                <a:latin typeface="Times New Roman"/>
                <a:cs typeface="Times New Roman"/>
              </a:rPr>
              <a:t>present</a:t>
            </a:r>
            <a:r>
              <a:rPr sz="2000" i="1" spc="14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work</a:t>
            </a:r>
            <a:r>
              <a:rPr sz="2000" spc="-5" dirty="0">
                <a:solidFill>
                  <a:srgbClr val="008000"/>
                </a:solidFill>
                <a:latin typeface="Times New Roman"/>
                <a:cs typeface="Times New Roman"/>
              </a:rPr>
              <a:t>.</a:t>
            </a:r>
            <a:r>
              <a:rPr sz="2000" spc="14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If</a:t>
            </a:r>
            <a:r>
              <a:rPr sz="2000" spc="14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no</a:t>
            </a:r>
            <a:r>
              <a:rPr sz="2000" spc="14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particular</a:t>
            </a:r>
            <a:r>
              <a:rPr sz="2000" spc="14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guideline</a:t>
            </a:r>
            <a:r>
              <a:rPr sz="2000" spc="15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is</a:t>
            </a:r>
            <a:r>
              <a:rPr sz="2000" spc="15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available</a:t>
            </a:r>
            <a:r>
              <a:rPr sz="2000" spc="14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for </a:t>
            </a:r>
            <a:r>
              <a:rPr sz="2000" spc="-49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intended</a:t>
            </a:r>
            <a:r>
              <a:rPr sz="2000" spc="-3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publication,</a:t>
            </a:r>
            <a:r>
              <a:rPr sz="2000" spc="-2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then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it</a:t>
            </a:r>
            <a:r>
              <a:rPr sz="2000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can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be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introduced</a:t>
            </a:r>
            <a:r>
              <a:rPr sz="2000" spc="-4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at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000" spc="-2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end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of</a:t>
            </a:r>
            <a:r>
              <a:rPr sz="2000" spc="-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text</a:t>
            </a:r>
            <a:r>
              <a:rPr sz="2000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or</a:t>
            </a:r>
            <a:r>
              <a:rPr sz="2000" spc="-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as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a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footnote.</a:t>
            </a: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200" dirty="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ts val="2160"/>
              </a:lnSpc>
              <a:spcBef>
                <a:spcPts val="1635"/>
              </a:spcBef>
              <a:buFont typeface="Arial MT"/>
              <a:buChar char="•"/>
              <a:tabLst>
                <a:tab pos="241935" algn="l"/>
              </a:tabLst>
            </a:pP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Acknowledgment is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a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common practice to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recognize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persons or agencies for being responsible </a:t>
            </a:r>
            <a:r>
              <a:rPr sz="2000" spc="-20" dirty="0">
                <a:solidFill>
                  <a:srgbClr val="D50092"/>
                </a:solidFill>
                <a:latin typeface="Times New Roman"/>
                <a:cs typeface="Times New Roman"/>
              </a:rPr>
              <a:t>in </a:t>
            </a:r>
            <a:r>
              <a:rPr sz="2000" spc="-1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some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form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or other for completion of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a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publishable research outcome. Acknowledgment displays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a </a:t>
            </a:r>
            <a:r>
              <a:rPr sz="2000" spc="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relationship</a:t>
            </a:r>
            <a:r>
              <a:rPr sz="2000" spc="-3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among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people,</a:t>
            </a:r>
            <a:r>
              <a:rPr sz="2000" spc="-2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agencies,</a:t>
            </a:r>
            <a:r>
              <a:rPr sz="2000" spc="-2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D50092"/>
                </a:solidFill>
                <a:latin typeface="Times New Roman"/>
                <a:cs typeface="Times New Roman"/>
              </a:rPr>
              <a:t>institutions,</a:t>
            </a:r>
            <a:r>
              <a:rPr sz="2000" spc="-4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and</a:t>
            </a:r>
            <a:r>
              <a:rPr sz="2000" spc="-1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D50092"/>
                </a:solidFill>
                <a:latin typeface="Times New Roman"/>
                <a:cs typeface="Times New Roman"/>
              </a:rPr>
              <a:t>research.</a:t>
            </a: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har char="•"/>
            </a:pPr>
            <a:endParaRPr sz="2200" dirty="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ts val="2160"/>
              </a:lnSpc>
              <a:spcBef>
                <a:spcPts val="1625"/>
              </a:spcBef>
              <a:buFont typeface="Arial MT"/>
              <a:buChar char="•"/>
              <a:tabLst>
                <a:tab pos="241935" algn="l"/>
              </a:tabLst>
            </a:pP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In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some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case,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certain individuals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may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help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in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research work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but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may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not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deserve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to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be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included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as authors. </a:t>
            </a:r>
            <a:r>
              <a:rPr sz="2000" i="1" spc="-10" dirty="0">
                <a:solidFill>
                  <a:srgbClr val="008000"/>
                </a:solidFill>
                <a:latin typeface="Times New Roman"/>
                <a:cs typeface="Times New Roman"/>
              </a:rPr>
              <a:t>As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a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sign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of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gratitude, such contributions should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be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acknowledged. Classification </a:t>
            </a:r>
            <a:r>
              <a:rPr sz="2000" i="1" spc="5" dirty="0">
                <a:solidFill>
                  <a:srgbClr val="008000"/>
                </a:solidFill>
                <a:latin typeface="Times New Roman"/>
                <a:cs typeface="Times New Roman"/>
              </a:rPr>
              <a:t>of </a:t>
            </a:r>
            <a:r>
              <a:rPr sz="2000" i="1" spc="1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acknowledgment</a:t>
            </a:r>
            <a:r>
              <a:rPr sz="2000" i="1" spc="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into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six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15" dirty="0">
                <a:solidFill>
                  <a:srgbClr val="008000"/>
                </a:solidFill>
                <a:latin typeface="Times New Roman"/>
                <a:cs typeface="Times New Roman"/>
              </a:rPr>
              <a:t>different</a:t>
            </a:r>
            <a:r>
              <a:rPr sz="2000" i="1" spc="-1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categories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like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moral,</a:t>
            </a:r>
            <a:r>
              <a:rPr sz="2000" i="1" spc="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financial,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editorial,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institutional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10" dirty="0">
                <a:solidFill>
                  <a:srgbClr val="008000"/>
                </a:solidFill>
                <a:latin typeface="Times New Roman"/>
                <a:cs typeface="Times New Roman"/>
              </a:rPr>
              <a:t>or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technical,</a:t>
            </a:r>
            <a:r>
              <a:rPr sz="2000" i="1" spc="-3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5" dirty="0">
                <a:solidFill>
                  <a:srgbClr val="008000"/>
                </a:solidFill>
                <a:latin typeface="Times New Roman"/>
                <a:cs typeface="Times New Roman"/>
              </a:rPr>
              <a:t>and</a:t>
            </a:r>
            <a:r>
              <a:rPr sz="2000" i="1" spc="-3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conceptual</a:t>
            </a:r>
            <a:r>
              <a:rPr sz="2000" i="1" spc="-4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support.</a:t>
            </a:r>
            <a:endParaRPr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8270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11782"/>
            <a:ext cx="10359390" cy="236664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38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Giving</a:t>
            </a:r>
            <a:r>
              <a:rPr sz="2400" i="1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spc="-20" dirty="0">
                <a:solidFill>
                  <a:srgbClr val="990033"/>
                </a:solidFill>
                <a:latin typeface="Times New Roman"/>
                <a:cs typeface="Times New Roman"/>
              </a:rPr>
              <a:t>proper</a:t>
            </a:r>
            <a:r>
              <a:rPr sz="2400" i="1" spc="-1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spc="-20" dirty="0">
                <a:solidFill>
                  <a:srgbClr val="990033"/>
                </a:solidFill>
                <a:latin typeface="Times New Roman"/>
                <a:cs typeface="Times New Roman"/>
              </a:rPr>
              <a:t>credit</a:t>
            </a:r>
            <a:r>
              <a:rPr sz="2400" i="1" spc="-15" dirty="0">
                <a:solidFill>
                  <a:srgbClr val="990033"/>
                </a:solidFill>
                <a:latin typeface="Times New Roman"/>
                <a:cs typeface="Times New Roman"/>
              </a:rPr>
              <a:t> wherever</a:t>
            </a:r>
            <a:r>
              <a:rPr sz="2400" i="1" spc="-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it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 is</a:t>
            </a:r>
            <a:r>
              <a:rPr sz="2400" i="1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due</a:t>
            </a:r>
            <a:r>
              <a:rPr sz="2400" i="1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is</a:t>
            </a:r>
            <a:r>
              <a:rPr sz="2400" i="1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very</a:t>
            </a:r>
            <a:r>
              <a:rPr sz="2400" i="1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important</a:t>
            </a:r>
            <a:r>
              <a:rPr sz="2400" i="1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and</a:t>
            </a:r>
            <a:r>
              <a:rPr sz="2400" i="1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even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 if</a:t>
            </a:r>
            <a:r>
              <a:rPr sz="2400" i="1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the 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contribution 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is </a:t>
            </a:r>
            <a:r>
              <a:rPr sz="2400" i="1" spc="-45" dirty="0">
                <a:solidFill>
                  <a:srgbClr val="990033"/>
                </a:solidFill>
                <a:latin typeface="Times New Roman"/>
                <a:cs typeface="Times New Roman"/>
              </a:rPr>
              <a:t>minor,</a:t>
            </a:r>
            <a:r>
              <a:rPr sz="2400" i="1" spc="-4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it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 should </a:t>
            </a:r>
            <a:r>
              <a:rPr sz="24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not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 be </a:t>
            </a:r>
            <a:r>
              <a:rPr sz="24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neglected.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A researcher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should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always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recognize the proprietary interest of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others.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Whenever possible, author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shall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give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name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of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persons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who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121312"/>
                </a:solidFill>
                <a:latin typeface="Times New Roman"/>
                <a:cs typeface="Times New Roman"/>
              </a:rPr>
              <a:t>may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be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responsible,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even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if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121312"/>
                </a:solidFill>
                <a:latin typeface="Times New Roman"/>
                <a:cs typeface="Times New Roman"/>
              </a:rPr>
              <a:t>nominally,</a:t>
            </a:r>
            <a:r>
              <a:rPr sz="2400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for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designs,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inventions,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writings, or other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accomplishments.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Given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the importance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of work 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published,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authorship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121312"/>
                </a:solidFill>
                <a:latin typeface="Times New Roman"/>
                <a:cs typeface="Times New Roman"/>
              </a:rPr>
              <a:t>is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also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important.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The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spc="-30" dirty="0">
                <a:solidFill>
                  <a:srgbClr val="990033"/>
                </a:solidFill>
                <a:latin typeface="Times New Roman"/>
                <a:cs typeface="Times New Roman"/>
              </a:rPr>
              <a:t>reward</a:t>
            </a:r>
            <a:r>
              <a:rPr sz="2400" i="1" spc="-2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triangle</a:t>
            </a:r>
            <a:r>
              <a:rPr sz="2400" i="1" spc="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theory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shows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a 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spc="-10" dirty="0">
                <a:solidFill>
                  <a:srgbClr val="990033"/>
                </a:solidFill>
                <a:latin typeface="Times New Roman"/>
                <a:cs typeface="Times New Roman"/>
              </a:rPr>
              <a:t>relationship</a:t>
            </a:r>
            <a:r>
              <a:rPr sz="2400" i="1" spc="-4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between</a:t>
            </a:r>
            <a:r>
              <a:rPr sz="2400" i="1" spc="-1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citations,</a:t>
            </a:r>
            <a:r>
              <a:rPr sz="2400" i="1" spc="-3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acknowledgment,</a:t>
            </a:r>
            <a:r>
              <a:rPr sz="2400" i="1" spc="-2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990033"/>
                </a:solidFill>
                <a:latin typeface="Times New Roman"/>
                <a:cs typeface="Times New Roman"/>
              </a:rPr>
              <a:t>and authorship.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6939" y="5156072"/>
            <a:ext cx="10360025" cy="137922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38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In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engineering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research, </a:t>
            </a:r>
            <a:r>
              <a:rPr sz="2400" i="1" spc="-5" dirty="0">
                <a:solidFill>
                  <a:srgbClr val="D50092"/>
                </a:solidFill>
                <a:latin typeface="Times New Roman"/>
                <a:cs typeface="Times New Roman"/>
              </a:rPr>
              <a:t>acknowledgments </a:t>
            </a:r>
            <a:r>
              <a:rPr sz="2400" i="1" spc="-30" dirty="0">
                <a:solidFill>
                  <a:srgbClr val="D50092"/>
                </a:solidFill>
                <a:latin typeface="Times New Roman"/>
                <a:cs typeface="Times New Roman"/>
              </a:rPr>
              <a:t>are </a:t>
            </a:r>
            <a:r>
              <a:rPr sz="2400" i="1" dirty="0">
                <a:solidFill>
                  <a:srgbClr val="D50092"/>
                </a:solidFill>
                <a:latin typeface="Times New Roman"/>
                <a:cs typeface="Times New Roman"/>
              </a:rPr>
              <a:t>meant </a:t>
            </a:r>
            <a:r>
              <a:rPr sz="2400" i="1" spc="-5" dirty="0">
                <a:solidFill>
                  <a:srgbClr val="D50092"/>
                </a:solidFill>
                <a:latin typeface="Times New Roman"/>
                <a:cs typeface="Times New Roman"/>
              </a:rPr>
              <a:t>for participating technicians, </a:t>
            </a:r>
            <a:r>
              <a:rPr sz="2400" i="1" spc="-58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D50092"/>
                </a:solidFill>
                <a:latin typeface="Times New Roman"/>
                <a:cs typeface="Times New Roman"/>
              </a:rPr>
              <a:t>students,</a:t>
            </a:r>
            <a:r>
              <a:rPr sz="2400" i="1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D50092"/>
                </a:solidFill>
                <a:latin typeface="Times New Roman"/>
                <a:cs typeface="Times New Roman"/>
              </a:rPr>
              <a:t>funding</a:t>
            </a:r>
            <a:r>
              <a:rPr sz="2400" i="1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25" dirty="0">
                <a:solidFill>
                  <a:srgbClr val="D50092"/>
                </a:solidFill>
                <a:latin typeface="Times New Roman"/>
                <a:cs typeface="Times New Roman"/>
              </a:rPr>
              <a:t>agency,</a:t>
            </a:r>
            <a:r>
              <a:rPr sz="2400" i="1" spc="-2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D50092"/>
                </a:solidFill>
                <a:latin typeface="Times New Roman"/>
                <a:cs typeface="Times New Roman"/>
              </a:rPr>
              <a:t>grant</a:t>
            </a:r>
            <a:r>
              <a:rPr sz="2400" i="1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45" dirty="0">
                <a:solidFill>
                  <a:srgbClr val="D50092"/>
                </a:solidFill>
                <a:latin typeface="Times New Roman"/>
                <a:cs typeface="Times New Roman"/>
              </a:rPr>
              <a:t>number,</a:t>
            </a:r>
            <a:r>
              <a:rPr sz="2400" i="1" spc="-4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D50092"/>
                </a:solidFill>
                <a:latin typeface="Times New Roman"/>
                <a:cs typeface="Times New Roman"/>
              </a:rPr>
              <a:t>institution,</a:t>
            </a:r>
            <a:r>
              <a:rPr sz="2400" i="1" dirty="0">
                <a:solidFill>
                  <a:srgbClr val="D50092"/>
                </a:solidFill>
                <a:latin typeface="Times New Roman"/>
                <a:cs typeface="Times New Roman"/>
              </a:rPr>
              <a:t> or</a:t>
            </a:r>
            <a:r>
              <a:rPr sz="2400" i="1" spc="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D50092"/>
                </a:solidFill>
                <a:latin typeface="Times New Roman"/>
                <a:cs typeface="Times New Roman"/>
              </a:rPr>
              <a:t>anyone</a:t>
            </a:r>
            <a:r>
              <a:rPr sz="2400" i="1" spc="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10" dirty="0">
                <a:solidFill>
                  <a:srgbClr val="D50092"/>
                </a:solidFill>
                <a:latin typeface="Times New Roman"/>
                <a:cs typeface="Times New Roman"/>
              </a:rPr>
              <a:t>who</a:t>
            </a:r>
            <a:r>
              <a:rPr sz="2400" i="1" spc="-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15" dirty="0">
                <a:solidFill>
                  <a:srgbClr val="D50092"/>
                </a:solidFill>
                <a:latin typeface="Times New Roman"/>
                <a:cs typeface="Times New Roman"/>
              </a:rPr>
              <a:t>provide </a:t>
            </a:r>
            <a:r>
              <a:rPr sz="2400" i="1" spc="-1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D50092"/>
                </a:solidFill>
                <a:latin typeface="Times New Roman"/>
                <a:cs typeface="Times New Roman"/>
              </a:rPr>
              <a:t>scientific</a:t>
            </a:r>
            <a:r>
              <a:rPr sz="2400" i="1" spc="22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D50092"/>
                </a:solidFill>
                <a:latin typeface="Times New Roman"/>
                <a:cs typeface="Times New Roman"/>
              </a:rPr>
              <a:t>inputs,</a:t>
            </a:r>
            <a:r>
              <a:rPr sz="2400" i="1" spc="24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20" dirty="0">
                <a:solidFill>
                  <a:srgbClr val="D50092"/>
                </a:solidFill>
                <a:latin typeface="Times New Roman"/>
                <a:cs typeface="Times New Roman"/>
              </a:rPr>
              <a:t>shared</a:t>
            </a:r>
            <a:r>
              <a:rPr sz="2400" i="1" spc="22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D50092"/>
                </a:solidFill>
                <a:latin typeface="Times New Roman"/>
                <a:cs typeface="Times New Roman"/>
              </a:rPr>
              <a:t>unpublished</a:t>
            </a:r>
            <a:r>
              <a:rPr sz="2400" i="1" spc="229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15" dirty="0">
                <a:solidFill>
                  <a:srgbClr val="D50092"/>
                </a:solidFill>
                <a:latin typeface="Times New Roman"/>
                <a:cs typeface="Times New Roman"/>
              </a:rPr>
              <a:t>results,</a:t>
            </a:r>
            <a:r>
              <a:rPr sz="2400" i="1" spc="229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15" dirty="0">
                <a:solidFill>
                  <a:srgbClr val="D50092"/>
                </a:solidFill>
                <a:latin typeface="Times New Roman"/>
                <a:cs typeface="Times New Roman"/>
              </a:rPr>
              <a:t>provided</a:t>
            </a:r>
            <a:r>
              <a:rPr sz="2400" i="1" spc="22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D50092"/>
                </a:solidFill>
                <a:latin typeface="Times New Roman"/>
                <a:cs typeface="Times New Roman"/>
              </a:rPr>
              <a:t>equipment,</a:t>
            </a:r>
            <a:r>
              <a:rPr sz="2400" i="1" spc="24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D50092"/>
                </a:solidFill>
                <a:latin typeface="Times New Roman"/>
                <a:cs typeface="Times New Roman"/>
              </a:rPr>
              <a:t>or</a:t>
            </a:r>
            <a:r>
              <a:rPr sz="2400" i="1" spc="229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D50092"/>
                </a:solidFill>
                <a:latin typeface="Times New Roman"/>
                <a:cs typeface="Times New Roman"/>
              </a:rPr>
              <a:t>participated </a:t>
            </a:r>
            <a:r>
              <a:rPr sz="2400" i="1" spc="-58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D50092"/>
                </a:solidFill>
                <a:latin typeface="Times New Roman"/>
                <a:cs typeface="Times New Roman"/>
              </a:rPr>
              <a:t>in</a:t>
            </a:r>
            <a:r>
              <a:rPr sz="2400" i="1" spc="-2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D50092"/>
                </a:solidFill>
                <a:latin typeface="Times New Roman"/>
                <a:cs typeface="Times New Roman"/>
              </a:rPr>
              <a:t>discussions.</a:t>
            </a:r>
            <a:endParaRPr sz="24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7804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5979" y="1280541"/>
            <a:ext cx="10358120" cy="4162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2000" b="1" i="1" dirty="0">
                <a:solidFill>
                  <a:srgbClr val="FF0000"/>
                </a:solidFill>
                <a:latin typeface="Times New Roman"/>
                <a:cs typeface="Times New Roman"/>
              </a:rPr>
              <a:t>3.4.1</a:t>
            </a:r>
            <a:r>
              <a:rPr sz="2000" b="1" i="1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i="1" dirty="0">
                <a:solidFill>
                  <a:srgbClr val="FF0000"/>
                </a:solidFill>
                <a:latin typeface="Times New Roman"/>
                <a:cs typeface="Times New Roman"/>
              </a:rPr>
              <a:t>What</a:t>
            </a:r>
            <a:r>
              <a:rPr sz="2000" b="1" i="1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i="1" dirty="0">
                <a:solidFill>
                  <a:srgbClr val="FF0000"/>
                </a:solidFill>
                <a:latin typeface="Times New Roman"/>
                <a:cs typeface="Times New Roman"/>
              </a:rPr>
              <a:t>Should</a:t>
            </a:r>
            <a:r>
              <a:rPr sz="2000" b="1" i="1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i="1" dirty="0">
                <a:solidFill>
                  <a:srgbClr val="FF0000"/>
                </a:solidFill>
                <a:latin typeface="Times New Roman"/>
                <a:cs typeface="Times New Roman"/>
              </a:rPr>
              <a:t>Be</a:t>
            </a:r>
            <a:r>
              <a:rPr sz="2000" b="1" i="1" spc="-8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i="1" dirty="0">
                <a:solidFill>
                  <a:srgbClr val="FF0000"/>
                </a:solidFill>
                <a:latin typeface="Times New Roman"/>
                <a:cs typeface="Times New Roman"/>
              </a:rPr>
              <a:t>Acknowledged?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65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ts val="2160"/>
              </a:lnSpc>
              <a:buFont typeface="Arial MT"/>
              <a:buChar char="•"/>
              <a:tabLst>
                <a:tab pos="241935" algn="l"/>
              </a:tabLst>
            </a:pP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Every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author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should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know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that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what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should/should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not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be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acknowledged.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Author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should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acknowledge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quotation, ideas, facts, paraphrasing, funding organization, oral discussion or support, </a:t>
            </a:r>
            <a:r>
              <a:rPr sz="2000" spc="-484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15" dirty="0">
                <a:solidFill>
                  <a:srgbClr val="121312"/>
                </a:solidFill>
                <a:latin typeface="Times New Roman"/>
                <a:cs typeface="Times New Roman"/>
              </a:rPr>
              <a:t>laboratory,</a:t>
            </a:r>
            <a:r>
              <a:rPr sz="2000" spc="-3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and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computer</a:t>
            </a:r>
            <a:r>
              <a:rPr sz="2000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work.</a:t>
            </a:r>
            <a:endParaRPr sz="2000">
              <a:latin typeface="Times New Roman"/>
              <a:cs typeface="Times New Roman"/>
            </a:endParaRPr>
          </a:p>
          <a:p>
            <a:pPr marL="12700" marR="5080" algn="just">
              <a:lnSpc>
                <a:spcPts val="2160"/>
              </a:lnSpc>
              <a:spcBef>
                <a:spcPts val="1000"/>
              </a:spcBef>
            </a:pP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(i)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Quotation: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In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technical writing such as in the field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of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engineering, quotes are used very </a:t>
            </a:r>
            <a:r>
              <a:rPr sz="2000" spc="-20" dirty="0">
                <a:solidFill>
                  <a:srgbClr val="121312"/>
                </a:solidFill>
                <a:latin typeface="Times New Roman"/>
                <a:cs typeface="Times New Roman"/>
              </a:rPr>
              <a:t>rarely. </a:t>
            </a:r>
            <a:r>
              <a:rPr sz="2000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Quotations</a:t>
            </a:r>
            <a:r>
              <a:rPr sz="2000" spc="-4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are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of</a:t>
            </a:r>
            <a:r>
              <a:rPr sz="2000" spc="-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two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 types:</a:t>
            </a:r>
            <a:endParaRPr sz="2000">
              <a:latin typeface="Times New Roman"/>
              <a:cs typeface="Times New Roman"/>
            </a:endParaRPr>
          </a:p>
          <a:p>
            <a:pPr marL="12700" marR="5080" algn="just">
              <a:lnSpc>
                <a:spcPts val="2160"/>
              </a:lnSpc>
              <a:spcBef>
                <a:spcPts val="1005"/>
              </a:spcBef>
              <a:buAutoNum type="alphaLcParenBoth"/>
              <a:tabLst>
                <a:tab pos="386715" algn="l"/>
              </a:tabLst>
            </a:pP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Direct quotations are used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when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author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use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actual words or sentences in the same order as the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original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one.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Author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should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use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quotation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marks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for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words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or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sentences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with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proper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acknowledgment.</a:t>
            </a:r>
            <a:endParaRPr sz="2000">
              <a:latin typeface="Times New Roman"/>
              <a:cs typeface="Times New Roman"/>
            </a:endParaRPr>
          </a:p>
          <a:p>
            <a:pPr marL="12700" marR="6350" algn="just">
              <a:lnSpc>
                <a:spcPts val="2160"/>
              </a:lnSpc>
              <a:spcBef>
                <a:spcPts val="1000"/>
              </a:spcBef>
              <a:buAutoNum type="alphaLcParenBoth"/>
              <a:tabLst>
                <a:tab pos="400050" algn="l"/>
              </a:tabLst>
            </a:pP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Indirect quotation summarizes or paraphrases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actual quote.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In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such cases,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it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is important </a:t>
            </a:r>
            <a:r>
              <a:rPr sz="2000" spc="-20" dirty="0">
                <a:solidFill>
                  <a:srgbClr val="121312"/>
                </a:solidFill>
                <a:latin typeface="Times New Roman"/>
                <a:cs typeface="Times New Roman"/>
              </a:rPr>
              <a:t>to </a:t>
            </a:r>
            <a:r>
              <a:rPr sz="2000" spc="-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acknowledge</a:t>
            </a:r>
            <a:r>
              <a:rPr sz="2000" spc="-3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with</a:t>
            </a:r>
            <a:r>
              <a:rPr sz="2000" spc="-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proper</a:t>
            </a:r>
            <a:r>
              <a:rPr sz="2000" spc="-3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name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and date.</a:t>
            </a:r>
            <a:endParaRPr sz="20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0542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782825"/>
            <a:ext cx="10360025" cy="3960495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241300" marR="5080" indent="-229235" algn="just">
              <a:lnSpc>
                <a:spcPct val="80000"/>
              </a:lnSpc>
              <a:spcBef>
                <a:spcPts val="620"/>
              </a:spcBef>
              <a:buFont typeface="Arial MT"/>
              <a:buChar char="•"/>
              <a:tabLst>
                <a:tab pos="241935" algn="l"/>
              </a:tabLst>
            </a:pP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(ii)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Authors</a:t>
            </a:r>
            <a:r>
              <a:rPr sz="2200" i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should</a:t>
            </a:r>
            <a:r>
              <a:rPr sz="2200" i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acknowledge</a:t>
            </a:r>
            <a:r>
              <a:rPr sz="2200" i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people</a:t>
            </a:r>
            <a:r>
              <a:rPr sz="2200" i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who</a:t>
            </a:r>
            <a:r>
              <a:rPr sz="2200" i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give</a:t>
            </a:r>
            <a:r>
              <a:rPr sz="2200" i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appropriate</a:t>
            </a:r>
            <a:r>
              <a:rPr sz="22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 contribution</a:t>
            </a:r>
            <a:r>
              <a:rPr sz="2200" i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in</a:t>
            </a:r>
            <a:r>
              <a:rPr sz="2200" i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their </a:t>
            </a:r>
            <a:r>
              <a:rPr sz="22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i="1" spc="-25" dirty="0">
                <a:solidFill>
                  <a:srgbClr val="FF0000"/>
                </a:solidFill>
                <a:latin typeface="Times New Roman"/>
                <a:cs typeface="Times New Roman"/>
              </a:rPr>
              <a:t>research </a:t>
            </a:r>
            <a:r>
              <a:rPr sz="22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work. </a:t>
            </a:r>
            <a:r>
              <a:rPr sz="2200" i="1" spc="-20" dirty="0">
                <a:solidFill>
                  <a:srgbClr val="FF0000"/>
                </a:solidFill>
                <a:latin typeface="Times New Roman"/>
                <a:cs typeface="Times New Roman"/>
              </a:rPr>
              <a:t>Non-research </a:t>
            </a:r>
            <a:r>
              <a:rPr sz="22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work contributions </a:t>
            </a:r>
            <a:r>
              <a:rPr sz="2200" i="1" spc="-35" dirty="0">
                <a:solidFill>
                  <a:srgbClr val="FF0000"/>
                </a:solidFill>
                <a:latin typeface="Times New Roman"/>
                <a:cs typeface="Times New Roman"/>
              </a:rPr>
              <a:t>are </a:t>
            </a:r>
            <a:r>
              <a:rPr sz="2200" i="1" dirty="0">
                <a:solidFill>
                  <a:srgbClr val="FF0000"/>
                </a:solidFill>
                <a:latin typeface="Times New Roman"/>
                <a:cs typeface="Times New Roman"/>
              </a:rPr>
              <a:t>not </a:t>
            </a:r>
            <a:r>
              <a:rPr sz="22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generally acknowledged in a </a:t>
            </a:r>
            <a:r>
              <a:rPr sz="2200" i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2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scientific paper </a:t>
            </a:r>
            <a:r>
              <a:rPr sz="2200" i="1" dirty="0">
                <a:solidFill>
                  <a:srgbClr val="FF0000"/>
                </a:solidFill>
                <a:latin typeface="Times New Roman"/>
                <a:cs typeface="Times New Roman"/>
              </a:rPr>
              <a:t>but </a:t>
            </a:r>
            <a:r>
              <a:rPr sz="22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it may </a:t>
            </a:r>
            <a:r>
              <a:rPr sz="2200" i="1" dirty="0">
                <a:solidFill>
                  <a:srgbClr val="FF0000"/>
                </a:solidFill>
                <a:latin typeface="Times New Roman"/>
                <a:cs typeface="Times New Roman"/>
              </a:rPr>
              <a:t>be </a:t>
            </a:r>
            <a:r>
              <a:rPr sz="22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in a </a:t>
            </a:r>
            <a:r>
              <a:rPr sz="2200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thesis. 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Persons </a:t>
            </a:r>
            <a:r>
              <a:rPr sz="2200" spc="-10" dirty="0">
                <a:solidFill>
                  <a:srgbClr val="121312"/>
                </a:solidFill>
                <a:latin typeface="Times New Roman"/>
                <a:cs typeface="Times New Roman"/>
              </a:rPr>
              <a:t>must 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be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acknowledged </a:t>
            </a:r>
            <a:r>
              <a:rPr sz="2200" spc="-10" dirty="0">
                <a:solidFill>
                  <a:srgbClr val="121312"/>
                </a:solidFill>
                <a:latin typeface="Times New Roman"/>
                <a:cs typeface="Times New Roman"/>
              </a:rPr>
              <a:t>by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authors, </a:t>
            </a:r>
            <a:r>
              <a:rPr sz="2200" spc="-10" dirty="0">
                <a:solidFill>
                  <a:srgbClr val="121312"/>
                </a:solidFill>
                <a:latin typeface="Times New Roman"/>
                <a:cs typeface="Times New Roman"/>
              </a:rPr>
              <a:t>who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 gave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a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scientific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 or</a:t>
            </a:r>
            <a:r>
              <a:rPr sz="22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technical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guidance,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take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part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in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10" dirty="0">
                <a:solidFill>
                  <a:srgbClr val="121312"/>
                </a:solidFill>
                <a:latin typeface="Times New Roman"/>
                <a:cs typeface="Times New Roman"/>
              </a:rPr>
              <a:t>some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 discussions,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or</a:t>
            </a:r>
            <a:r>
              <a:rPr sz="2200" spc="54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shared 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information to </a:t>
            </a:r>
            <a:r>
              <a:rPr sz="2200" spc="-20" dirty="0">
                <a:solidFill>
                  <a:srgbClr val="121312"/>
                </a:solidFill>
                <a:latin typeface="Times New Roman"/>
                <a:cs typeface="Times New Roman"/>
              </a:rPr>
              <a:t>author.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Authors should acknowledge assistants, students, 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or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technicians, 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who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helped</a:t>
            </a:r>
            <a:r>
              <a:rPr sz="22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experimentally</a:t>
            </a:r>
            <a:r>
              <a:rPr sz="2200" spc="4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and theoretically</a:t>
            </a:r>
            <a:r>
              <a:rPr sz="2200" spc="2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during</a:t>
            </a:r>
            <a:r>
              <a:rPr sz="22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2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research</a:t>
            </a:r>
            <a:r>
              <a:rPr sz="2200" spc="3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work.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121312"/>
              </a:buClr>
              <a:buFont typeface="Arial MT"/>
              <a:buChar char="•"/>
            </a:pPr>
            <a:endParaRPr sz="3550">
              <a:latin typeface="Times New Roman"/>
              <a:cs typeface="Times New Roman"/>
            </a:endParaRPr>
          </a:p>
          <a:p>
            <a:pPr marL="241300" marR="5715" indent="-229235" algn="just">
              <a:lnSpc>
                <a:spcPct val="80000"/>
              </a:lnSpc>
              <a:buFont typeface="Arial MT"/>
              <a:buChar char="•"/>
              <a:tabLst>
                <a:tab pos="241935" algn="l"/>
              </a:tabLst>
            </a:pP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(iii</a:t>
            </a:r>
            <a:r>
              <a:rPr sz="22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) If the </a:t>
            </a:r>
            <a:r>
              <a:rPr sz="2200" i="1" spc="-20" dirty="0">
                <a:solidFill>
                  <a:srgbClr val="990033"/>
                </a:solidFill>
                <a:latin typeface="Times New Roman"/>
                <a:cs typeface="Times New Roman"/>
              </a:rPr>
              <a:t>researcher</a:t>
            </a:r>
            <a:r>
              <a:rPr sz="2200" i="1" spc="-15" dirty="0">
                <a:solidFill>
                  <a:srgbClr val="990033"/>
                </a:solidFill>
                <a:latin typeface="Times New Roman"/>
                <a:cs typeface="Times New Roman"/>
              </a:rPr>
              <a:t> received</a:t>
            </a:r>
            <a:r>
              <a:rPr sz="2200" i="1" spc="-1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i="1" dirty="0">
                <a:solidFill>
                  <a:srgbClr val="990033"/>
                </a:solidFill>
                <a:latin typeface="Times New Roman"/>
                <a:cs typeface="Times New Roman"/>
              </a:rPr>
              <a:t>grant </a:t>
            </a:r>
            <a:r>
              <a:rPr sz="2200" i="1" spc="-30" dirty="0">
                <a:solidFill>
                  <a:srgbClr val="990033"/>
                </a:solidFill>
                <a:latin typeface="Times New Roman"/>
                <a:cs typeface="Times New Roman"/>
              </a:rPr>
              <a:t>from</a:t>
            </a:r>
            <a:r>
              <a:rPr sz="2200" i="1" spc="49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a </a:t>
            </a:r>
            <a:r>
              <a:rPr sz="2200" i="1" dirty="0">
                <a:solidFill>
                  <a:srgbClr val="990033"/>
                </a:solidFill>
                <a:latin typeface="Times New Roman"/>
                <a:cs typeface="Times New Roman"/>
              </a:rPr>
              <a:t>funding agency </a:t>
            </a:r>
            <a:r>
              <a:rPr sz="22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and if </a:t>
            </a:r>
            <a:r>
              <a:rPr sz="2200" i="1" dirty="0">
                <a:solidFill>
                  <a:srgbClr val="990033"/>
                </a:solidFill>
                <a:latin typeface="Times New Roman"/>
                <a:cs typeface="Times New Roman"/>
              </a:rPr>
              <a:t>those funds </a:t>
            </a:r>
            <a:r>
              <a:rPr sz="2200" i="1" spc="-25" dirty="0">
                <a:solidFill>
                  <a:srgbClr val="990033"/>
                </a:solidFill>
                <a:latin typeface="Times New Roman"/>
                <a:cs typeface="Times New Roman"/>
              </a:rPr>
              <a:t>were</a:t>
            </a:r>
            <a:r>
              <a:rPr sz="2200" i="1" spc="500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i="1" dirty="0">
                <a:solidFill>
                  <a:srgbClr val="990033"/>
                </a:solidFill>
                <a:latin typeface="Times New Roman"/>
                <a:cs typeface="Times New Roman"/>
              </a:rPr>
              <a:t>used </a:t>
            </a:r>
            <a:r>
              <a:rPr sz="2200" i="1" spc="-53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in the work </a:t>
            </a:r>
            <a:r>
              <a:rPr sz="2200" i="1" spc="-15" dirty="0">
                <a:solidFill>
                  <a:srgbClr val="990033"/>
                </a:solidFill>
                <a:latin typeface="Times New Roman"/>
                <a:cs typeface="Times New Roman"/>
              </a:rPr>
              <a:t>reported </a:t>
            </a:r>
            <a:r>
              <a:rPr sz="22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in </a:t>
            </a:r>
            <a:r>
              <a:rPr sz="2200" i="1" spc="-10" dirty="0">
                <a:solidFill>
                  <a:srgbClr val="990033"/>
                </a:solidFill>
                <a:latin typeface="Times New Roman"/>
                <a:cs typeface="Times New Roman"/>
              </a:rPr>
              <a:t>the </a:t>
            </a:r>
            <a:r>
              <a:rPr sz="22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publication, then such support should always be acknowledged </a:t>
            </a:r>
            <a:r>
              <a:rPr sz="2200" i="1" spc="-535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i="1" dirty="0">
                <a:solidFill>
                  <a:srgbClr val="990033"/>
                </a:solidFill>
                <a:latin typeface="Times New Roman"/>
                <a:cs typeface="Times New Roman"/>
              </a:rPr>
              <a:t>by </a:t>
            </a:r>
            <a:r>
              <a:rPr sz="2200" i="1" spc="-15" dirty="0">
                <a:solidFill>
                  <a:srgbClr val="990033"/>
                </a:solidFill>
                <a:latin typeface="Times New Roman"/>
                <a:cs typeface="Times New Roman"/>
              </a:rPr>
              <a:t>providing </a:t>
            </a:r>
            <a:r>
              <a:rPr sz="22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full details </a:t>
            </a:r>
            <a:r>
              <a:rPr sz="2200" i="1" dirty="0">
                <a:solidFill>
                  <a:srgbClr val="990033"/>
                </a:solidFill>
                <a:latin typeface="Times New Roman"/>
                <a:cs typeface="Times New Roman"/>
              </a:rPr>
              <a:t>of </a:t>
            </a:r>
            <a:r>
              <a:rPr sz="22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the funding </a:t>
            </a:r>
            <a:r>
              <a:rPr sz="2200" i="1" spc="-15" dirty="0">
                <a:solidFill>
                  <a:srgbClr val="990033"/>
                </a:solidFill>
                <a:latin typeface="Times New Roman"/>
                <a:cs typeface="Times New Roman"/>
              </a:rPr>
              <a:t>program </a:t>
            </a:r>
            <a:r>
              <a:rPr sz="22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and grant number </a:t>
            </a:r>
            <a:r>
              <a:rPr sz="2200" i="1" spc="-10" dirty="0">
                <a:solidFill>
                  <a:srgbClr val="990033"/>
                </a:solidFill>
                <a:latin typeface="Times New Roman"/>
                <a:cs typeface="Times New Roman"/>
              </a:rPr>
              <a:t>in </a:t>
            </a:r>
            <a:r>
              <a:rPr sz="22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the acknowledgment </a:t>
            </a:r>
            <a:r>
              <a:rPr sz="2200" i="1" dirty="0">
                <a:solidFill>
                  <a:srgbClr val="990033"/>
                </a:solidFill>
                <a:latin typeface="Times New Roman"/>
                <a:cs typeface="Times New Roman"/>
              </a:rPr>
              <a:t> </a:t>
            </a:r>
            <a:r>
              <a:rPr sz="2200" i="1" spc="-5" dirty="0">
                <a:solidFill>
                  <a:srgbClr val="990033"/>
                </a:solidFill>
                <a:latin typeface="Times New Roman"/>
                <a:cs typeface="Times New Roman"/>
              </a:rPr>
              <a:t>section.</a:t>
            </a:r>
            <a:endParaRPr sz="2200">
              <a:latin typeface="Times New Roman"/>
              <a:cs typeface="Times New Roman"/>
            </a:endParaRPr>
          </a:p>
          <a:p>
            <a:pPr marL="241300" marR="10160" indent="-229235" algn="just">
              <a:lnSpc>
                <a:spcPts val="2110"/>
              </a:lnSpc>
              <a:spcBef>
                <a:spcPts val="980"/>
              </a:spcBef>
              <a:buFont typeface="Arial MT"/>
              <a:buChar char="•"/>
              <a:tabLst>
                <a:tab pos="241935" algn="l"/>
              </a:tabLst>
            </a:pP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The authors should also gratefully acknowledge use 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of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the services and facilities 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of </a:t>
            </a:r>
            <a:r>
              <a:rPr sz="2200" spc="-10" dirty="0">
                <a:solidFill>
                  <a:srgbClr val="121312"/>
                </a:solidFill>
                <a:latin typeface="Times New Roman"/>
                <a:cs typeface="Times New Roman"/>
              </a:rPr>
              <a:t>any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 center</a:t>
            </a:r>
            <a:r>
              <a:rPr sz="2200" spc="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or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organization</a:t>
            </a:r>
            <a:r>
              <a:rPr sz="22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with</a:t>
            </a:r>
            <a:r>
              <a:rPr sz="2200" spc="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which</a:t>
            </a:r>
            <a:r>
              <a:rPr sz="2200" spc="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they are</a:t>
            </a:r>
            <a:r>
              <a:rPr sz="2200" spc="1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121312"/>
                </a:solidFill>
                <a:latin typeface="Times New Roman"/>
                <a:cs typeface="Times New Roman"/>
              </a:rPr>
              <a:t>not</a:t>
            </a:r>
            <a:r>
              <a:rPr sz="22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formally</a:t>
            </a:r>
            <a:r>
              <a:rPr sz="2200" spc="3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10" dirty="0">
                <a:solidFill>
                  <a:srgbClr val="121312"/>
                </a:solidFill>
                <a:latin typeface="Times New Roman"/>
                <a:cs typeface="Times New Roman"/>
              </a:rPr>
              <a:t>affiliated</a:t>
            </a:r>
            <a:r>
              <a:rPr sz="2200" spc="2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21312"/>
                </a:solidFill>
                <a:latin typeface="Times New Roman"/>
                <a:cs typeface="Times New Roman"/>
              </a:rPr>
              <a:t>to</a:t>
            </a:r>
            <a:r>
              <a:rPr sz="22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200" spc="-10" dirty="0">
                <a:solidFill>
                  <a:srgbClr val="121312"/>
                </a:solidFill>
                <a:latin typeface="Times New Roman"/>
                <a:cs typeface="Times New Roman"/>
              </a:rPr>
              <a:t>[</a:t>
            </a:r>
            <a:r>
              <a:rPr sz="2200" spc="-10" dirty="0">
                <a:solidFill>
                  <a:srgbClr val="0000FF"/>
                </a:solidFill>
                <a:latin typeface="Times New Roman"/>
                <a:cs typeface="Times New Roman"/>
              </a:rPr>
              <a:t>22</a:t>
            </a:r>
            <a:r>
              <a:rPr sz="2200" spc="-10" dirty="0">
                <a:solidFill>
                  <a:srgbClr val="121312"/>
                </a:solidFill>
                <a:latin typeface="Times New Roman"/>
                <a:cs typeface="Times New Roman"/>
              </a:rPr>
              <a:t>].</a:t>
            </a:r>
            <a:endParaRPr sz="22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5615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88603" y="1999454"/>
            <a:ext cx="9742824" cy="184845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15746" y="3859148"/>
            <a:ext cx="10613390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55" dirty="0">
                <a:solidFill>
                  <a:srgbClr val="121312"/>
                </a:solidFill>
                <a:latin typeface="Times New Roman"/>
                <a:cs typeface="Times New Roman"/>
              </a:rPr>
              <a:t>iv.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If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the results were presented as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an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abstract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in a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journal,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then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there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should be a 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suitable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citation.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If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results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were</a:t>
            </a:r>
            <a:r>
              <a:rPr sz="24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presented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as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part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of</a:t>
            </a:r>
            <a:r>
              <a:rPr sz="2400" spc="6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scientific</a:t>
            </a:r>
            <a:r>
              <a:rPr sz="2400" spc="59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meeting,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symposium,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or </a:t>
            </a:r>
            <a:r>
              <a:rPr sz="2400" spc="-5" dirty="0">
                <a:solidFill>
                  <a:srgbClr val="121312"/>
                </a:solidFill>
                <a:latin typeface="Times New Roman"/>
                <a:cs typeface="Times New Roman"/>
              </a:rPr>
              <a:t>other gathering, then some relevant information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should </a:t>
            </a:r>
            <a:r>
              <a:rPr sz="2400" spc="-10" dirty="0">
                <a:solidFill>
                  <a:srgbClr val="121312"/>
                </a:solidFill>
                <a:latin typeface="Times New Roman"/>
                <a:cs typeface="Times New Roman"/>
              </a:rPr>
              <a:t>be </a:t>
            </a:r>
            <a:r>
              <a:rPr sz="2400" dirty="0">
                <a:solidFill>
                  <a:srgbClr val="121312"/>
                </a:solidFill>
                <a:latin typeface="Times New Roman"/>
                <a:cs typeface="Times New Roman"/>
              </a:rPr>
              <a:t>provided.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At </a:t>
            </a:r>
            <a:r>
              <a:rPr sz="2400" i="1" spc="-5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the very least, the name of the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gathering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and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year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should </a:t>
            </a:r>
            <a:r>
              <a:rPr sz="2400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be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cited. Other helpful items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include the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location </a:t>
            </a:r>
            <a:r>
              <a:rPr sz="2400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of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the gathering (city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and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state or country)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and the </a:t>
            </a:r>
            <a:r>
              <a:rPr sz="24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full date </a:t>
            </a:r>
            <a:r>
              <a:rPr sz="2400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of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2400" i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FF0000"/>
                </a:solidFill>
                <a:latin typeface="Times New Roman"/>
                <a:cs typeface="Times New Roman"/>
              </a:rPr>
              <a:t>occasion.</a:t>
            </a:r>
            <a:endParaRPr sz="24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6330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819401"/>
            <a:ext cx="10359390" cy="142875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340"/>
              </a:spcBef>
              <a:buFont typeface="Arial MT"/>
              <a:buChar char="•"/>
              <a:tabLst>
                <a:tab pos="241935" algn="l"/>
              </a:tabLst>
            </a:pP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Acknowledgment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is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 no</a:t>
            </a:r>
            <a:r>
              <a:rPr sz="2000" spc="49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longer</a:t>
            </a:r>
            <a:r>
              <a:rPr sz="2000" spc="49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simply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a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means of expressing gratitude. </a:t>
            </a:r>
            <a:r>
              <a:rPr sz="2000" dirty="0">
                <a:solidFill>
                  <a:srgbClr val="008000"/>
                </a:solidFill>
                <a:latin typeface="Times New Roman"/>
                <a:cs typeface="Times New Roman"/>
              </a:rPr>
              <a:t>Funding </a:t>
            </a:r>
            <a:r>
              <a:rPr sz="2000" spc="-5" dirty="0">
                <a:solidFill>
                  <a:srgbClr val="008000"/>
                </a:solidFill>
                <a:latin typeface="Times New Roman"/>
                <a:cs typeface="Times New Roman"/>
              </a:rPr>
              <a:t>agencies these </a:t>
            </a:r>
            <a:r>
              <a:rPr sz="2000" dirty="0">
                <a:solidFill>
                  <a:srgbClr val="008000"/>
                </a:solidFill>
                <a:latin typeface="Times New Roman"/>
                <a:cs typeface="Times New Roman"/>
              </a:rPr>
              <a:t> days </a:t>
            </a:r>
            <a:r>
              <a:rPr sz="2000" spc="-5" dirty="0">
                <a:solidFill>
                  <a:srgbClr val="008000"/>
                </a:solidFill>
                <a:latin typeface="Times New Roman"/>
                <a:cs typeface="Times New Roman"/>
              </a:rPr>
              <a:t>often require that their </a:t>
            </a:r>
            <a:r>
              <a:rPr sz="2000" dirty="0">
                <a:solidFill>
                  <a:srgbClr val="008000"/>
                </a:solidFill>
                <a:latin typeface="Times New Roman"/>
                <a:cs typeface="Times New Roman"/>
              </a:rPr>
              <a:t>grant be </a:t>
            </a:r>
            <a:r>
              <a:rPr sz="2000" spc="-5" dirty="0">
                <a:solidFill>
                  <a:srgbClr val="008000"/>
                </a:solidFill>
                <a:latin typeface="Times New Roman"/>
                <a:cs typeface="Times New Roman"/>
              </a:rPr>
              <a:t>acknowledged and explicitly state the exact information </a:t>
            </a:r>
            <a:r>
              <a:rPr sz="2000" spc="-10" dirty="0">
                <a:solidFill>
                  <a:srgbClr val="008000"/>
                </a:solidFill>
                <a:latin typeface="Times New Roman"/>
                <a:cs typeface="Times New Roman"/>
              </a:rPr>
              <a:t>to </a:t>
            </a:r>
            <a:r>
              <a:rPr sz="2000" spc="5" dirty="0">
                <a:solidFill>
                  <a:srgbClr val="008000"/>
                </a:solidFill>
                <a:latin typeface="Times New Roman"/>
                <a:cs typeface="Times New Roman"/>
              </a:rPr>
              <a:t>be </a:t>
            </a:r>
            <a:r>
              <a:rPr sz="2000" spc="1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8000"/>
                </a:solidFill>
                <a:latin typeface="Times New Roman"/>
                <a:cs typeface="Times New Roman"/>
              </a:rPr>
              <a:t>provided </a:t>
            </a:r>
            <a:r>
              <a:rPr sz="2000" spc="-10" dirty="0">
                <a:solidFill>
                  <a:srgbClr val="008000"/>
                </a:solidFill>
                <a:latin typeface="Times New Roman"/>
                <a:cs typeface="Times New Roman"/>
              </a:rPr>
              <a:t>if </a:t>
            </a:r>
            <a:r>
              <a:rPr sz="2000" spc="-5" dirty="0">
                <a:solidFill>
                  <a:srgbClr val="008000"/>
                </a:solidFill>
                <a:latin typeface="Times New Roman"/>
                <a:cs typeface="Times New Roman"/>
              </a:rPr>
              <a:t>the research work leads </a:t>
            </a:r>
            <a:r>
              <a:rPr sz="2000" spc="-10" dirty="0">
                <a:solidFill>
                  <a:srgbClr val="008000"/>
                </a:solidFill>
                <a:latin typeface="Times New Roman"/>
                <a:cs typeface="Times New Roman"/>
              </a:rPr>
              <a:t>to </a:t>
            </a:r>
            <a:r>
              <a:rPr sz="2000" dirty="0">
                <a:solidFill>
                  <a:srgbClr val="008000"/>
                </a:solidFill>
                <a:latin typeface="Times New Roman"/>
                <a:cs typeface="Times New Roman"/>
              </a:rPr>
              <a:t>a </a:t>
            </a:r>
            <a:r>
              <a:rPr sz="2000" spc="-5" dirty="0">
                <a:solidFill>
                  <a:srgbClr val="008000"/>
                </a:solidFill>
                <a:latin typeface="Times New Roman"/>
                <a:cs typeface="Times New Roman"/>
              </a:rPr>
              <a:t>publication.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grantee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is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responsible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for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assuring that </a:t>
            </a:r>
            <a:r>
              <a:rPr sz="2000" spc="-15" dirty="0">
                <a:solidFill>
                  <a:srgbClr val="121312"/>
                </a:solidFill>
                <a:latin typeface="Times New Roman"/>
                <a:cs typeface="Times New Roman"/>
              </a:rPr>
              <a:t>an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acknowledgment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of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support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is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made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in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any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publication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(including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websites)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of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any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direct</a:t>
            </a:r>
            <a:r>
              <a:rPr sz="2000" spc="49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or </a:t>
            </a:r>
            <a:r>
              <a:rPr sz="2000" spc="-484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indirect</a:t>
            </a:r>
            <a:r>
              <a:rPr sz="2000" spc="-4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outcomes</a:t>
            </a:r>
            <a:r>
              <a:rPr sz="2000" spc="-2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from</a:t>
            </a:r>
            <a:r>
              <a:rPr sz="2000" spc="-2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funded</a:t>
            </a:r>
            <a:r>
              <a:rPr sz="2000" spc="-3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project.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6939" y="4120718"/>
            <a:ext cx="10360025" cy="115443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345"/>
              </a:spcBef>
              <a:buFont typeface="Arial MT"/>
              <a:buChar char="•"/>
              <a:tabLst>
                <a:tab pos="241935" algn="l"/>
              </a:tabLst>
            </a:pP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The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format of required information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is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often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explicitly stated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in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the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terms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and conditions of grants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provided.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Acknowledgments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are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also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appropriate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in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 technical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presentations.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Failure</a:t>
            </a:r>
            <a:r>
              <a:rPr sz="2000" i="1" spc="4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spc="-20" dirty="0">
                <a:solidFill>
                  <a:srgbClr val="FF0000"/>
                </a:solidFill>
                <a:latin typeface="Times New Roman"/>
                <a:cs typeface="Times New Roman"/>
              </a:rPr>
              <a:t>to </a:t>
            </a:r>
            <a:r>
              <a:rPr sz="2000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FF0000"/>
                </a:solidFill>
                <a:latin typeface="Times New Roman"/>
                <a:cs typeface="Times New Roman"/>
              </a:rPr>
              <a:t>acknowledge 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funding </a:t>
            </a:r>
            <a:r>
              <a:rPr sz="2000" i="1" dirty="0">
                <a:solidFill>
                  <a:srgbClr val="FF0000"/>
                </a:solidFill>
                <a:latin typeface="Times New Roman"/>
                <a:cs typeface="Times New Roman"/>
              </a:rPr>
              <a:t>may </a:t>
            </a:r>
            <a:r>
              <a:rPr sz="2000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result </a:t>
            </a:r>
            <a:r>
              <a:rPr sz="2000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in 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the discontinuation of </a:t>
            </a:r>
            <a:r>
              <a:rPr sz="2000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current 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funding and/or ineligibility </a:t>
            </a:r>
            <a:r>
              <a:rPr sz="2000" i="1" spc="-20" dirty="0">
                <a:solidFill>
                  <a:srgbClr val="FF0000"/>
                </a:solidFill>
                <a:latin typeface="Times New Roman"/>
                <a:cs typeface="Times New Roman"/>
              </a:rPr>
              <a:t>to </a:t>
            </a:r>
            <a:r>
              <a:rPr sz="2000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 receive future</a:t>
            </a:r>
            <a:r>
              <a:rPr sz="2000" i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FF0000"/>
                </a:solidFill>
                <a:latin typeface="Times New Roman"/>
                <a:cs typeface="Times New Roman"/>
              </a:rPr>
              <a:t>funding</a:t>
            </a:r>
            <a:r>
              <a:rPr sz="2000" i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FF0000"/>
                </a:solidFill>
                <a:latin typeface="Times New Roman"/>
                <a:cs typeface="Times New Roman"/>
              </a:rPr>
              <a:t>for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FF0000"/>
                </a:solidFill>
                <a:latin typeface="Times New Roman"/>
                <a:cs typeface="Times New Roman"/>
              </a:rPr>
              <a:t>certain</a:t>
            </a:r>
            <a:r>
              <a:rPr sz="2000" i="1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spc="5" dirty="0">
                <a:solidFill>
                  <a:srgbClr val="FF0000"/>
                </a:solidFill>
                <a:latin typeface="Times New Roman"/>
                <a:cs typeface="Times New Roman"/>
              </a:rPr>
              <a:t>number</a:t>
            </a:r>
            <a:r>
              <a:rPr sz="2000" i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FF0000"/>
                </a:solidFill>
                <a:latin typeface="Times New Roman"/>
                <a:cs typeface="Times New Roman"/>
              </a:rPr>
              <a:t>of</a:t>
            </a:r>
            <a:r>
              <a:rPr sz="2000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FF0000"/>
                </a:solidFill>
                <a:latin typeface="Times New Roman"/>
                <a:cs typeface="Times New Roman"/>
              </a:rPr>
              <a:t>years</a:t>
            </a:r>
            <a:r>
              <a:rPr sz="2000" i="1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FF0000"/>
                </a:solidFill>
                <a:latin typeface="Times New Roman"/>
                <a:cs typeface="Times New Roman"/>
              </a:rPr>
              <a:t>or</a:t>
            </a:r>
            <a:r>
              <a:rPr sz="2000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indefinitely</a:t>
            </a:r>
            <a:endParaRPr sz="20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400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70532" y="1640113"/>
            <a:ext cx="9206484" cy="496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67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98436" y="1299525"/>
            <a:ext cx="5899150" cy="3921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i="1" u="none" dirty="0">
                <a:solidFill>
                  <a:srgbClr val="FF0000"/>
                </a:solidFill>
                <a:latin typeface="Times New Roman"/>
                <a:cs typeface="Times New Roman"/>
              </a:rPr>
              <a:t>3.4.2</a:t>
            </a:r>
            <a:r>
              <a:rPr sz="2400" i="1" u="none" spc="-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i="1" u="none" spc="-5" dirty="0">
                <a:solidFill>
                  <a:srgbClr val="FF0000"/>
                </a:solidFill>
                <a:latin typeface="Times New Roman"/>
                <a:cs typeface="Times New Roman"/>
              </a:rPr>
              <a:t>Acknowledgments</a:t>
            </a:r>
            <a:r>
              <a:rPr sz="2400" i="1" u="none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i="1" u="none" spc="-5" dirty="0">
                <a:solidFill>
                  <a:srgbClr val="FF0000"/>
                </a:solidFill>
                <a:latin typeface="Times New Roman"/>
                <a:cs typeface="Times New Roman"/>
              </a:rPr>
              <a:t>in</a:t>
            </a:r>
            <a:r>
              <a:rPr sz="2400" i="1" u="none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i="1" u="none" dirty="0">
                <a:solidFill>
                  <a:srgbClr val="FF0000"/>
                </a:solidFill>
                <a:latin typeface="Times New Roman"/>
                <a:cs typeface="Times New Roman"/>
              </a:rPr>
              <a:t>Books/Dissertations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6939" y="1819401"/>
            <a:ext cx="10361295" cy="142875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241300" marR="5080" indent="-229235" algn="just">
              <a:lnSpc>
                <a:spcPct val="90000"/>
              </a:lnSpc>
              <a:spcBef>
                <a:spcPts val="340"/>
              </a:spcBef>
              <a:buFont typeface="Arial MT"/>
              <a:buChar char="•"/>
              <a:tabLst>
                <a:tab pos="241935" algn="l"/>
              </a:tabLst>
            </a:pP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A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page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of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acknowledgments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is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usually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included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at</a:t>
            </a:r>
            <a:r>
              <a:rPr sz="2000" i="1" spc="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the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beginning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of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a</a:t>
            </a:r>
            <a:r>
              <a:rPr sz="2000" i="1" spc="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thesis/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dissertation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immediately</a:t>
            </a:r>
            <a:r>
              <a:rPr sz="2000" i="1" spc="254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following</a:t>
            </a:r>
            <a:r>
              <a:rPr sz="2000" i="1" spc="28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the</a:t>
            </a:r>
            <a:r>
              <a:rPr sz="2000" i="1" spc="27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table</a:t>
            </a:r>
            <a:r>
              <a:rPr sz="2000" i="1" spc="254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of</a:t>
            </a:r>
            <a:r>
              <a:rPr sz="2000" i="1" spc="26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contents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.</a:t>
            </a:r>
            <a:r>
              <a:rPr sz="2000" spc="28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These</a:t>
            </a:r>
            <a:r>
              <a:rPr sz="2000" spc="27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acknowledgments</a:t>
            </a:r>
            <a:r>
              <a:rPr sz="2000" spc="27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are</a:t>
            </a:r>
            <a:r>
              <a:rPr sz="2000" spc="27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longer</a:t>
            </a:r>
            <a:r>
              <a:rPr sz="2000" spc="28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than</a:t>
            </a:r>
            <a:r>
              <a:rPr sz="2000" spc="28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the</a:t>
            </a:r>
            <a:r>
              <a:rPr sz="2000" spc="265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5" dirty="0">
                <a:solidFill>
                  <a:srgbClr val="121312"/>
                </a:solidFill>
                <a:latin typeface="Times New Roman"/>
                <a:cs typeface="Times New Roman"/>
              </a:rPr>
              <a:t>one</a:t>
            </a:r>
            <a:r>
              <a:rPr sz="2000" spc="254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or </a:t>
            </a:r>
            <a:r>
              <a:rPr sz="2000" spc="-490" dirty="0">
                <a:solidFill>
                  <a:srgbClr val="121312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two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sentence statements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in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journal papers </a:t>
            </a:r>
            <a:r>
              <a:rPr sz="2000" dirty="0">
                <a:solidFill>
                  <a:srgbClr val="121312"/>
                </a:solidFill>
                <a:latin typeface="Times New Roman"/>
                <a:cs typeface="Times New Roman"/>
              </a:rPr>
              <a:t>or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articles </a:t>
            </a:r>
            <a:r>
              <a:rPr sz="2000" spc="-10" dirty="0">
                <a:solidFill>
                  <a:srgbClr val="121312"/>
                </a:solidFill>
                <a:latin typeface="Times New Roman"/>
                <a:cs typeface="Times New Roman"/>
              </a:rPr>
              <a:t>in </a:t>
            </a:r>
            <a:r>
              <a:rPr sz="2000" spc="-5" dirty="0">
                <a:solidFill>
                  <a:srgbClr val="121312"/>
                </a:solidFill>
                <a:latin typeface="Times New Roman"/>
                <a:cs typeface="Times New Roman"/>
              </a:rPr>
              <a:t>conference proceedings.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These detailed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 acknowledgments enable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the </a:t>
            </a:r>
            <a:r>
              <a:rPr sz="2000" i="1" spc="-20" dirty="0">
                <a:solidFill>
                  <a:srgbClr val="008000"/>
                </a:solidFill>
                <a:latin typeface="Times New Roman"/>
                <a:cs typeface="Times New Roman"/>
              </a:rPr>
              <a:t>researcher </a:t>
            </a:r>
            <a:r>
              <a:rPr sz="2000" i="1" spc="-10" dirty="0">
                <a:solidFill>
                  <a:srgbClr val="008000"/>
                </a:solidFill>
                <a:latin typeface="Times New Roman"/>
                <a:cs typeface="Times New Roman"/>
              </a:rPr>
              <a:t>to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thank all those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who have </a:t>
            </a:r>
            <a:r>
              <a:rPr sz="2000" i="1" spc="-5" dirty="0">
                <a:solidFill>
                  <a:srgbClr val="008000"/>
                </a:solidFill>
                <a:latin typeface="Times New Roman"/>
                <a:cs typeface="Times New Roman"/>
              </a:rPr>
              <a:t>contributed in completion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of </a:t>
            </a:r>
            <a:r>
              <a:rPr sz="2000" i="1" spc="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the</a:t>
            </a:r>
            <a:r>
              <a:rPr sz="2000" i="1" spc="-1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spc="-20" dirty="0">
                <a:solidFill>
                  <a:srgbClr val="008000"/>
                </a:solidFill>
                <a:latin typeface="Times New Roman"/>
                <a:cs typeface="Times New Roman"/>
              </a:rPr>
              <a:t>research</a:t>
            </a:r>
            <a:r>
              <a:rPr sz="2000" i="1" spc="-4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008000"/>
                </a:solidFill>
                <a:latin typeface="Times New Roman"/>
                <a:cs typeface="Times New Roman"/>
              </a:rPr>
              <a:t>work.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7966" y="3503676"/>
            <a:ext cx="6477393" cy="2464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68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320040" y="1260475"/>
            <a:ext cx="4932363" cy="3921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i="1" u="none" dirty="0">
                <a:solidFill>
                  <a:srgbClr val="FF0000"/>
                </a:solidFill>
                <a:latin typeface="Times New Roman"/>
                <a:cs typeface="Times New Roman"/>
              </a:rPr>
              <a:t>3.4.3</a:t>
            </a:r>
            <a:r>
              <a:rPr sz="2400" i="1" u="none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i="1" u="none" dirty="0">
                <a:solidFill>
                  <a:srgbClr val="FF0000"/>
                </a:solidFill>
                <a:latin typeface="Times New Roman"/>
                <a:cs typeface="Times New Roman"/>
              </a:rPr>
              <a:t>Dedication</a:t>
            </a:r>
            <a:r>
              <a:rPr sz="2400" i="1" u="none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i="1" u="none" spc="-5" dirty="0">
                <a:solidFill>
                  <a:srgbClr val="FF0000"/>
                </a:solidFill>
                <a:latin typeface="Times New Roman"/>
                <a:cs typeface="Times New Roman"/>
              </a:rPr>
              <a:t>or</a:t>
            </a:r>
            <a:r>
              <a:rPr sz="2400" i="1" u="none" spc="-1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i="1" u="none" dirty="0">
                <a:solidFill>
                  <a:srgbClr val="FF0000"/>
                </a:solidFill>
                <a:latin typeface="Times New Roman"/>
                <a:cs typeface="Times New Roman"/>
              </a:rPr>
              <a:t>Acknowledgments?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6939" y="1767586"/>
            <a:ext cx="10360660" cy="4102100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241300" marR="5715" indent="-229235" algn="just">
              <a:lnSpc>
                <a:spcPts val="2500"/>
              </a:lnSpc>
              <a:spcBef>
                <a:spcPts val="705"/>
              </a:spcBef>
              <a:buFont typeface="Arial MT"/>
              <a:buChar char="•"/>
              <a:tabLst>
                <a:tab pos="241935" algn="l"/>
              </a:tabLst>
            </a:pPr>
            <a:r>
              <a:rPr sz="2600" spc="-5" dirty="0">
                <a:solidFill>
                  <a:srgbClr val="D50092"/>
                </a:solidFill>
                <a:latin typeface="Times New Roman"/>
                <a:cs typeface="Times New Roman"/>
              </a:rPr>
              <a:t>Dedication is </a:t>
            </a:r>
            <a:r>
              <a:rPr sz="2600" dirty="0">
                <a:solidFill>
                  <a:srgbClr val="D50092"/>
                </a:solidFill>
                <a:latin typeface="Times New Roman"/>
                <a:cs typeface="Times New Roman"/>
              </a:rPr>
              <a:t>almost never used </a:t>
            </a:r>
            <a:r>
              <a:rPr sz="2600" spc="-5" dirty="0">
                <a:solidFill>
                  <a:srgbClr val="D50092"/>
                </a:solidFill>
                <a:latin typeface="Times New Roman"/>
                <a:cs typeface="Times New Roman"/>
              </a:rPr>
              <a:t>in </a:t>
            </a:r>
            <a:r>
              <a:rPr sz="2600" dirty="0">
                <a:solidFill>
                  <a:srgbClr val="D50092"/>
                </a:solidFill>
                <a:latin typeface="Times New Roman"/>
                <a:cs typeface="Times New Roman"/>
              </a:rPr>
              <a:t>a </a:t>
            </a:r>
            <a:r>
              <a:rPr sz="2600" spc="-5" dirty="0">
                <a:solidFill>
                  <a:srgbClr val="D50092"/>
                </a:solidFill>
                <a:latin typeface="Times New Roman"/>
                <a:cs typeface="Times New Roman"/>
              </a:rPr>
              <a:t>journal </a:t>
            </a:r>
            <a:r>
              <a:rPr sz="2600" spc="-20" dirty="0">
                <a:solidFill>
                  <a:srgbClr val="D50092"/>
                </a:solidFill>
                <a:latin typeface="Times New Roman"/>
                <a:cs typeface="Times New Roman"/>
              </a:rPr>
              <a:t>paper, </a:t>
            </a:r>
            <a:r>
              <a:rPr sz="2600" spc="-5" dirty="0">
                <a:solidFill>
                  <a:srgbClr val="D50092"/>
                </a:solidFill>
                <a:latin typeface="Times New Roman"/>
                <a:cs typeface="Times New Roman"/>
              </a:rPr>
              <a:t>an article in </a:t>
            </a:r>
            <a:r>
              <a:rPr sz="2600" dirty="0">
                <a:solidFill>
                  <a:srgbClr val="D50092"/>
                </a:solidFill>
                <a:latin typeface="Times New Roman"/>
                <a:cs typeface="Times New Roman"/>
              </a:rPr>
              <a:t>a </a:t>
            </a:r>
            <a:r>
              <a:rPr sz="2600" spc="-5" dirty="0">
                <a:solidFill>
                  <a:srgbClr val="D50092"/>
                </a:solidFill>
                <a:latin typeface="Times New Roman"/>
                <a:cs typeface="Times New Roman"/>
              </a:rPr>
              <a:t>conference </a:t>
            </a:r>
            <a:r>
              <a:rPr sz="2600" spc="-63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D50092"/>
                </a:solidFill>
                <a:latin typeface="Times New Roman"/>
                <a:cs typeface="Times New Roman"/>
              </a:rPr>
              <a:t>proceedings, </a:t>
            </a:r>
            <a:r>
              <a:rPr sz="2600" dirty="0">
                <a:solidFill>
                  <a:srgbClr val="D50092"/>
                </a:solidFill>
                <a:latin typeface="Times New Roman"/>
                <a:cs typeface="Times New Roman"/>
              </a:rPr>
              <a:t>or a patent, and </a:t>
            </a:r>
            <a:r>
              <a:rPr sz="2600" spc="-5" dirty="0">
                <a:solidFill>
                  <a:srgbClr val="D50092"/>
                </a:solidFill>
                <a:latin typeface="Times New Roman"/>
                <a:cs typeface="Times New Roman"/>
              </a:rPr>
              <a:t>it is </a:t>
            </a:r>
            <a:r>
              <a:rPr sz="2600" dirty="0">
                <a:solidFill>
                  <a:srgbClr val="D50092"/>
                </a:solidFill>
                <a:latin typeface="Times New Roman"/>
                <a:cs typeface="Times New Roman"/>
              </a:rPr>
              <a:t>used </a:t>
            </a:r>
            <a:r>
              <a:rPr sz="2600" spc="-5" dirty="0">
                <a:solidFill>
                  <a:srgbClr val="D50092"/>
                </a:solidFill>
                <a:latin typeface="Times New Roman"/>
                <a:cs typeface="Times New Roman"/>
              </a:rPr>
              <a:t>exclusively in </a:t>
            </a:r>
            <a:r>
              <a:rPr sz="2600" spc="-10" dirty="0">
                <a:solidFill>
                  <a:srgbClr val="D50092"/>
                </a:solidFill>
                <a:latin typeface="Times New Roman"/>
                <a:cs typeface="Times New Roman"/>
              </a:rPr>
              <a:t>larger </a:t>
            </a:r>
            <a:r>
              <a:rPr sz="2600" spc="-5" dirty="0">
                <a:solidFill>
                  <a:srgbClr val="D50092"/>
                </a:solidFill>
                <a:latin typeface="Times New Roman"/>
                <a:cs typeface="Times New Roman"/>
              </a:rPr>
              <a:t>documents like </a:t>
            </a:r>
            <a:r>
              <a:rPr sz="2600" dirty="0">
                <a:solidFill>
                  <a:srgbClr val="D50092"/>
                </a:solidFill>
                <a:latin typeface="Times New Roman"/>
                <a:cs typeface="Times New Roman"/>
              </a:rPr>
              <a:t> books,</a:t>
            </a:r>
            <a:r>
              <a:rPr sz="2600" spc="-3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D50092"/>
                </a:solidFill>
                <a:latin typeface="Times New Roman"/>
                <a:cs typeface="Times New Roman"/>
              </a:rPr>
              <a:t>thesis,</a:t>
            </a:r>
            <a:r>
              <a:rPr sz="2600" spc="5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D50092"/>
                </a:solidFill>
                <a:latin typeface="Times New Roman"/>
                <a:cs typeface="Times New Roman"/>
              </a:rPr>
              <a:t>or</a:t>
            </a:r>
            <a:r>
              <a:rPr sz="2600" spc="-10" dirty="0">
                <a:solidFill>
                  <a:srgbClr val="D50092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D50092"/>
                </a:solidFill>
                <a:latin typeface="Times New Roman"/>
                <a:cs typeface="Times New Roman"/>
              </a:rPr>
              <a:t>dissertations.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har char="•"/>
            </a:pPr>
            <a:endParaRPr sz="39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ct val="80000"/>
              </a:lnSpc>
              <a:spcBef>
                <a:spcPts val="5"/>
              </a:spcBef>
              <a:buFont typeface="Arial MT"/>
              <a:buChar char="•"/>
              <a:tabLst>
                <a:tab pos="241935" algn="l"/>
              </a:tabLst>
            </a:pPr>
            <a:r>
              <a:rPr sz="2600" spc="-5" dirty="0">
                <a:latin typeface="Times New Roman"/>
                <a:cs typeface="Times New Roman"/>
              </a:rPr>
              <a:t>While </a:t>
            </a:r>
            <a:r>
              <a:rPr sz="2600" spc="-5" dirty="0">
                <a:solidFill>
                  <a:srgbClr val="008000"/>
                </a:solidFill>
                <a:latin typeface="Times New Roman"/>
                <a:cs typeface="Times New Roman"/>
              </a:rPr>
              <a:t>acknowledgments </a:t>
            </a:r>
            <a:r>
              <a:rPr sz="2600" dirty="0">
                <a:solidFill>
                  <a:srgbClr val="008000"/>
                </a:solidFill>
                <a:latin typeface="Times New Roman"/>
                <a:cs typeface="Times New Roman"/>
              </a:rPr>
              <a:t>are </a:t>
            </a:r>
            <a:r>
              <a:rPr sz="2600" spc="-5" dirty="0">
                <a:solidFill>
                  <a:srgbClr val="008000"/>
                </a:solidFill>
                <a:latin typeface="Times New Roman"/>
                <a:cs typeface="Times New Roman"/>
              </a:rPr>
              <a:t>reserved </a:t>
            </a:r>
            <a:r>
              <a:rPr sz="2600" dirty="0">
                <a:solidFill>
                  <a:srgbClr val="008000"/>
                </a:solidFill>
                <a:latin typeface="Times New Roman"/>
                <a:cs typeface="Times New Roman"/>
              </a:rPr>
              <a:t>for those </a:t>
            </a:r>
            <a:r>
              <a:rPr sz="2600" spc="-5" dirty="0">
                <a:solidFill>
                  <a:srgbClr val="008000"/>
                </a:solidFill>
                <a:latin typeface="Times New Roman"/>
                <a:cs typeface="Times New Roman"/>
              </a:rPr>
              <a:t>who helped </a:t>
            </a:r>
            <a:r>
              <a:rPr sz="2600" dirty="0">
                <a:solidFill>
                  <a:srgbClr val="008000"/>
                </a:solidFill>
                <a:latin typeface="Times New Roman"/>
                <a:cs typeface="Times New Roman"/>
              </a:rPr>
              <a:t>out with </a:t>
            </a:r>
            <a:r>
              <a:rPr sz="2600" spc="-5" dirty="0">
                <a:solidFill>
                  <a:srgbClr val="008000"/>
                </a:solidFill>
                <a:latin typeface="Times New Roman"/>
                <a:cs typeface="Times New Roman"/>
              </a:rPr>
              <a:t>the </a:t>
            </a:r>
            <a:r>
              <a:rPr sz="2600" dirty="0">
                <a:solidFill>
                  <a:srgbClr val="008000"/>
                </a:solidFill>
                <a:latin typeface="Times New Roman"/>
                <a:cs typeface="Times New Roman"/>
              </a:rPr>
              <a:t> book </a:t>
            </a:r>
            <a:r>
              <a:rPr sz="2600" spc="-5" dirty="0">
                <a:solidFill>
                  <a:srgbClr val="008000"/>
                </a:solidFill>
                <a:latin typeface="Times New Roman"/>
                <a:cs typeface="Times New Roman"/>
              </a:rPr>
              <a:t>in </a:t>
            </a:r>
            <a:r>
              <a:rPr sz="2600" spc="-10" dirty="0">
                <a:solidFill>
                  <a:srgbClr val="008000"/>
                </a:solidFill>
                <a:latin typeface="Times New Roman"/>
                <a:cs typeface="Times New Roman"/>
              </a:rPr>
              <a:t>some </a:t>
            </a:r>
            <a:r>
              <a:rPr sz="2600" dirty="0">
                <a:solidFill>
                  <a:srgbClr val="008000"/>
                </a:solidFill>
                <a:latin typeface="Times New Roman"/>
                <a:cs typeface="Times New Roman"/>
              </a:rPr>
              <a:t>way or another </a:t>
            </a:r>
            <a:r>
              <a:rPr sz="2600" spc="-5" dirty="0">
                <a:solidFill>
                  <a:srgbClr val="008000"/>
                </a:solidFill>
                <a:latin typeface="Times New Roman"/>
                <a:cs typeface="Times New Roman"/>
              </a:rPr>
              <a:t>(editing, moral </a:t>
            </a:r>
            <a:r>
              <a:rPr sz="2600" dirty="0">
                <a:solidFill>
                  <a:srgbClr val="008000"/>
                </a:solidFill>
                <a:latin typeface="Times New Roman"/>
                <a:cs typeface="Times New Roman"/>
              </a:rPr>
              <a:t>support, </a:t>
            </a:r>
            <a:r>
              <a:rPr sz="2600" spc="-10" dirty="0">
                <a:solidFill>
                  <a:srgbClr val="008000"/>
                </a:solidFill>
                <a:latin typeface="Times New Roman"/>
                <a:cs typeface="Times New Roman"/>
              </a:rPr>
              <a:t>etc)</a:t>
            </a:r>
            <a:r>
              <a:rPr sz="2600" spc="-10" dirty="0">
                <a:latin typeface="Times New Roman"/>
                <a:cs typeface="Times New Roman"/>
              </a:rPr>
              <a:t>, </a:t>
            </a:r>
            <a:r>
              <a:rPr sz="2600" dirty="0">
                <a:latin typeface="Times New Roman"/>
                <a:cs typeface="Times New Roman"/>
              </a:rPr>
              <a:t>a </a:t>
            </a:r>
            <a:r>
              <a:rPr sz="26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dedication is to </a:t>
            </a:r>
            <a:r>
              <a:rPr sz="2600" i="1" spc="-6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whomever </a:t>
            </a:r>
            <a:r>
              <a:rPr sz="2600" i="1" dirty="0">
                <a:solidFill>
                  <a:srgbClr val="FF0000"/>
                </a:solidFill>
                <a:latin typeface="Times New Roman"/>
                <a:cs typeface="Times New Roman"/>
              </a:rPr>
              <a:t>the author would </a:t>
            </a:r>
            <a:r>
              <a:rPr sz="26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like it </a:t>
            </a:r>
            <a:r>
              <a:rPr sz="2600" i="1" dirty="0">
                <a:solidFill>
                  <a:srgbClr val="FF0000"/>
                </a:solidFill>
                <a:latin typeface="Times New Roman"/>
                <a:cs typeface="Times New Roman"/>
              </a:rPr>
              <a:t>to be </a:t>
            </a:r>
            <a:r>
              <a:rPr sz="26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dedicated </a:t>
            </a:r>
            <a:r>
              <a:rPr sz="2600" i="1" dirty="0">
                <a:solidFill>
                  <a:srgbClr val="FF0000"/>
                </a:solidFill>
                <a:latin typeface="Times New Roman"/>
                <a:cs typeface="Times New Roman"/>
              </a:rPr>
              <a:t>to, whether </a:t>
            </a:r>
            <a:r>
              <a:rPr sz="26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it </a:t>
            </a:r>
            <a:r>
              <a:rPr sz="2600" i="1" spc="5" dirty="0">
                <a:solidFill>
                  <a:srgbClr val="FF0000"/>
                </a:solidFill>
                <a:latin typeface="Times New Roman"/>
                <a:cs typeface="Times New Roman"/>
              </a:rPr>
              <a:t>is </a:t>
            </a:r>
            <a:r>
              <a:rPr sz="2600" i="1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2600" i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i="1" spc="-30" dirty="0">
                <a:solidFill>
                  <a:srgbClr val="FF0000"/>
                </a:solidFill>
                <a:latin typeface="Times New Roman"/>
                <a:cs typeface="Times New Roman"/>
              </a:rPr>
              <a:t>author’s</a:t>
            </a:r>
            <a:r>
              <a:rPr sz="2600" i="1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i="1" spc="-40" dirty="0">
                <a:solidFill>
                  <a:srgbClr val="FF0000"/>
                </a:solidFill>
                <a:latin typeface="Times New Roman"/>
                <a:cs typeface="Times New Roman"/>
              </a:rPr>
              <a:t>mother,</a:t>
            </a:r>
            <a:r>
              <a:rPr sz="2600" i="1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i="1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2600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i="1" dirty="0">
                <a:solidFill>
                  <a:srgbClr val="FF0000"/>
                </a:solidFill>
                <a:latin typeface="Times New Roman"/>
                <a:cs typeface="Times New Roman"/>
              </a:rPr>
              <a:t>best</a:t>
            </a:r>
            <a:r>
              <a:rPr sz="2600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i="1" dirty="0">
                <a:solidFill>
                  <a:srgbClr val="FF0000"/>
                </a:solidFill>
                <a:latin typeface="Times New Roman"/>
                <a:cs typeface="Times New Roman"/>
              </a:rPr>
              <a:t>friend,</a:t>
            </a:r>
            <a:r>
              <a:rPr sz="26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i="1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26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i="1" dirty="0">
                <a:solidFill>
                  <a:srgbClr val="FF0000"/>
                </a:solidFill>
                <a:latin typeface="Times New Roman"/>
                <a:cs typeface="Times New Roman"/>
              </a:rPr>
              <a:t>pet</a:t>
            </a:r>
            <a:r>
              <a:rPr sz="26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i="1" spc="5" dirty="0">
                <a:solidFill>
                  <a:srgbClr val="FF0000"/>
                </a:solidFill>
                <a:latin typeface="Times New Roman"/>
                <a:cs typeface="Times New Roman"/>
              </a:rPr>
              <a:t>dog,</a:t>
            </a:r>
            <a:r>
              <a:rPr sz="2600" i="1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i="1" dirty="0">
                <a:solidFill>
                  <a:srgbClr val="FF0000"/>
                </a:solidFill>
                <a:latin typeface="Times New Roman"/>
                <a:cs typeface="Times New Roman"/>
              </a:rPr>
              <a:t>or</a:t>
            </a:r>
            <a:r>
              <a:rPr sz="2600" i="1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i="1" dirty="0">
                <a:solidFill>
                  <a:srgbClr val="FF0000"/>
                </a:solidFill>
                <a:latin typeface="Times New Roman"/>
                <a:cs typeface="Times New Roman"/>
              </a:rPr>
              <a:t>Almighty</a:t>
            </a:r>
            <a:r>
              <a:rPr sz="2600" i="1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i="1" dirty="0">
                <a:solidFill>
                  <a:srgbClr val="FF0000"/>
                </a:solidFill>
                <a:latin typeface="Times New Roman"/>
                <a:cs typeface="Times New Roman"/>
              </a:rPr>
              <a:t>God.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har char="•"/>
            </a:pPr>
            <a:endParaRPr sz="3850">
              <a:latin typeface="Times New Roman"/>
              <a:cs typeface="Times New Roman"/>
            </a:endParaRPr>
          </a:p>
          <a:p>
            <a:pPr marL="241300" marR="6350" indent="-229235" algn="just">
              <a:lnSpc>
                <a:spcPts val="2500"/>
              </a:lnSpc>
              <a:buFont typeface="Arial MT"/>
              <a:buChar char="•"/>
              <a:tabLst>
                <a:tab pos="241935" algn="l"/>
              </a:tabLst>
            </a:pPr>
            <a:r>
              <a:rPr sz="2600" dirty="0">
                <a:latin typeface="Times New Roman"/>
                <a:cs typeface="Times New Roman"/>
              </a:rPr>
              <a:t>And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yes,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it</a:t>
            </a:r>
            <a:r>
              <a:rPr sz="2600" dirty="0">
                <a:latin typeface="Times New Roman"/>
                <a:cs typeface="Times New Roman"/>
              </a:rPr>
              <a:t> is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possible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to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dedicate</a:t>
            </a:r>
            <a:r>
              <a:rPr sz="2600" dirty="0">
                <a:latin typeface="Times New Roman"/>
                <a:cs typeface="Times New Roman"/>
              </a:rPr>
              <a:t> something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to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someone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while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also </a:t>
            </a:r>
            <a:r>
              <a:rPr sz="2600" dirty="0">
                <a:latin typeface="Times New Roman"/>
                <a:cs typeface="Times New Roman"/>
              </a:rPr>
              <a:t> mentioning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them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in the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acknowledgments.</a:t>
            </a:r>
            <a:endParaRPr sz="26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9374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4567" y="1384816"/>
            <a:ext cx="9293848" cy="493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72767" y="1280160"/>
            <a:ext cx="8958072" cy="519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43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sis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Basis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63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446C221D-F63F-4DD8-B509-CFE168687BF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Basis</Template>
  <TotalTime>1307</TotalTime>
  <Words>6554</Words>
  <Application>Microsoft Office PowerPoint</Application>
  <PresentationFormat>Widescreen</PresentationFormat>
  <Paragraphs>260</Paragraphs>
  <Slides>93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93</vt:i4>
      </vt:variant>
    </vt:vector>
  </HeadingPairs>
  <TitlesOfParts>
    <vt:vector size="98" baseType="lpstr">
      <vt:lpstr>Arial MT</vt:lpstr>
      <vt:lpstr>Calibri</vt:lpstr>
      <vt:lpstr>Corbel</vt:lpstr>
      <vt:lpstr>Times New Roman</vt:lpstr>
      <vt:lpstr>Basis</vt:lpstr>
      <vt:lpstr>MODULE-2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2.1 New and Existing Knowledge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comprehensive literature survey should methodically analyze and  synthesize quality archived work, provide a firm foundation to a topic of  interest and the choice of suitable research methodologies, and  demonstrate that the proposed work would make a novel contribution to  the overall field of research.</vt:lpstr>
      <vt:lpstr>2.2 Analysis and Synthesis of Prior Art</vt:lpstr>
      <vt:lpstr>“The best lit reviews tell a good story.” – Regina Winters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2.5 Introduction to Technical Reading</vt:lpstr>
      <vt:lpstr>PowerPoint Presentation</vt:lpstr>
      <vt:lpstr>2.6 Conceptualizing Research</vt:lpstr>
      <vt:lpstr>However, if one is working on a research project that is of a smaller scope  than a Ph.D., let us say a master’s thesis, then conceptualizing the research is  possibly too tough to do, and one does not have the time that it takes to  become that expert at the edge of knowledge.</vt:lpstr>
      <vt:lpstr>As engineers, we like to build things, and that’s good, but the objective  of research is to make knowledge. If one’s research is about building  something, one ought to take a step back and ask if new knowledge is  being formulated.</vt:lpstr>
      <vt:lpstr>2.7 Critical and Creative Reading</vt:lpstr>
      <vt:lpstr>PowerPoint Presentation</vt:lpstr>
      <vt:lpstr>2.8 Taking Notes While Reading</vt:lpstr>
      <vt:lpstr>PowerPoint Presentation</vt:lpstr>
      <vt:lpstr>PowerPoint Presentation</vt:lpstr>
      <vt:lpstr>PowerPoint Presentation</vt:lpstr>
      <vt:lpstr>2.10 Reading a Datasheet</vt:lpstr>
      <vt:lpstr>PowerPoint Presentation</vt:lpstr>
      <vt:lpstr>PowerPoint Presentation</vt:lpstr>
      <vt:lpstr>PowerPoint Presentation</vt:lpstr>
      <vt:lpstr>Attributions and Citations: Giving Credit Wherever Due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3.1 Citations: Functions and Attributes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3.3 Knowledge Flow Through Citation</vt:lpstr>
      <vt:lpstr>PowerPoint Presentation</vt:lpstr>
      <vt:lpstr>PowerPoint Presentation</vt:lpstr>
      <vt:lpstr>PowerPoint Presentation</vt:lpstr>
      <vt:lpstr>PowerPoint Presentation</vt:lpstr>
      <vt:lpstr>3.3.1 Citing Datasets</vt:lpstr>
      <vt:lpstr>PowerPoint Presentation</vt:lpstr>
      <vt:lpstr>PowerPoint Presentation</vt:lpstr>
      <vt:lpstr>PowerPoint Presentation</vt:lpstr>
      <vt:lpstr>PowerPoint Presentation</vt:lpstr>
      <vt:lpstr>3.4 Acknowledgments and Attributions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3.4.2 Acknowledgments in Books/Dissertations</vt:lpstr>
      <vt:lpstr>3.4.3 Dedication or Acknowledgments?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ANUPAMA SHETTER</dc:creator>
  <cp:lastModifiedBy>Admin</cp:lastModifiedBy>
  <cp:revision>149</cp:revision>
  <dcterms:created xsi:type="dcterms:W3CDTF">2023-03-27T07:22:37Z</dcterms:created>
  <dcterms:modified xsi:type="dcterms:W3CDTF">2024-10-08T11:16:27Z</dcterms:modified>
</cp:coreProperties>
</file>