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ppt/theme/themeOverride28.xml" ContentType="application/vnd.openxmlformats-officedocument.themeOverride+xml"/>
  <Override PartName="/ppt/theme/themeOverride29.xml" ContentType="application/vnd.openxmlformats-officedocument.themeOverride+xml"/>
  <Override PartName="/ppt/theme/themeOverride30.xml" ContentType="application/vnd.openxmlformats-officedocument.themeOverride+xml"/>
  <Override PartName="/ppt/theme/themeOverride31.xml" ContentType="application/vnd.openxmlformats-officedocument.themeOverride+xml"/>
  <Override PartName="/ppt/theme/themeOverride32.xml" ContentType="application/vnd.openxmlformats-officedocument.themeOverride+xml"/>
  <Override PartName="/ppt/theme/themeOverride33.xml" ContentType="application/vnd.openxmlformats-officedocument.themeOverride+xml"/>
  <Override PartName="/ppt/theme/themeOverride34.xml" ContentType="application/vnd.openxmlformats-officedocument.themeOverride+xml"/>
  <Override PartName="/ppt/theme/themeOverride35.xml" ContentType="application/vnd.openxmlformats-officedocument.themeOverride+xml"/>
  <Override PartName="/ppt/theme/themeOverride36.xml" ContentType="application/vnd.openxmlformats-officedocument.themeOverride+xml"/>
  <Override PartName="/ppt/theme/themeOverride37.xml" ContentType="application/vnd.openxmlformats-officedocument.themeOverride+xml"/>
  <Override PartName="/ppt/theme/themeOverride38.xml" ContentType="application/vnd.openxmlformats-officedocument.themeOverride+xml"/>
  <Override PartName="/ppt/theme/themeOverride39.xml" ContentType="application/vnd.openxmlformats-officedocument.themeOverride+xml"/>
  <Override PartName="/ppt/theme/themeOverride40.xml" ContentType="application/vnd.openxmlformats-officedocument.themeOverride+xml"/>
  <Override PartName="/ppt/theme/themeOverride41.xml" ContentType="application/vnd.openxmlformats-officedocument.themeOverride+xml"/>
  <Override PartName="/ppt/theme/themeOverride42.xml" ContentType="application/vnd.openxmlformats-officedocument.themeOverride+xml"/>
  <Override PartName="/ppt/theme/themeOverride43.xml" ContentType="application/vnd.openxmlformats-officedocument.themeOverride+xml"/>
  <Override PartName="/ppt/theme/themeOverride44.xml" ContentType="application/vnd.openxmlformats-officedocument.themeOverride+xml"/>
  <Override PartName="/ppt/theme/themeOverride45.xml" ContentType="application/vnd.openxmlformats-officedocument.themeOverride+xml"/>
  <Override PartName="/ppt/theme/themeOverride46.xml" ContentType="application/vnd.openxmlformats-officedocument.themeOverride+xml"/>
  <Override PartName="/ppt/theme/themeOverride47.xml" ContentType="application/vnd.openxmlformats-officedocument.themeOverride+xml"/>
  <Override PartName="/ppt/theme/themeOverride48.xml" ContentType="application/vnd.openxmlformats-officedocument.themeOverride+xml"/>
  <Override PartName="/ppt/theme/themeOverride49.xml" ContentType="application/vnd.openxmlformats-officedocument.themeOverride+xml"/>
  <Override PartName="/ppt/theme/themeOverride50.xml" ContentType="application/vnd.openxmlformats-officedocument.themeOverride+xml"/>
  <Override PartName="/ppt/theme/themeOverride51.xml" ContentType="application/vnd.openxmlformats-officedocument.themeOverride+xml"/>
  <Override PartName="/ppt/theme/themeOverride52.xml" ContentType="application/vnd.openxmlformats-officedocument.themeOverride+xml"/>
  <Override PartName="/ppt/theme/themeOverride53.xml" ContentType="application/vnd.openxmlformats-officedocument.themeOverride+xml"/>
  <Override PartName="/ppt/theme/themeOverride54.xml" ContentType="application/vnd.openxmlformats-officedocument.themeOverride+xml"/>
  <Override PartName="/ppt/theme/themeOverride55.xml" ContentType="application/vnd.openxmlformats-officedocument.themeOverride+xml"/>
  <Override PartName="/ppt/theme/themeOverride56.xml" ContentType="application/vnd.openxmlformats-officedocument.themeOverride+xml"/>
  <Override PartName="/ppt/theme/themeOverride57.xml" ContentType="application/vnd.openxmlformats-officedocument.themeOverride+xml"/>
  <Override PartName="/ppt/theme/themeOverride58.xml" ContentType="application/vnd.openxmlformats-officedocument.themeOverride+xml"/>
  <Override PartName="/ppt/theme/themeOverride59.xml" ContentType="application/vnd.openxmlformats-officedocument.themeOverride+xml"/>
  <Override PartName="/ppt/theme/themeOverride60.xml" ContentType="application/vnd.openxmlformats-officedocument.themeOverride+xml"/>
  <Override PartName="/ppt/theme/themeOverride61.xml" ContentType="application/vnd.openxmlformats-officedocument.themeOverride+xml"/>
  <Override PartName="/ppt/theme/themeOverride62.xml" ContentType="application/vnd.openxmlformats-officedocument.themeOverride+xml"/>
  <Override PartName="/ppt/theme/themeOverride63.xml" ContentType="application/vnd.openxmlformats-officedocument.themeOverride+xml"/>
  <Override PartName="/ppt/theme/themeOverride64.xml" ContentType="application/vnd.openxmlformats-officedocument.themeOverride+xml"/>
  <Override PartName="/ppt/theme/themeOverride65.xml" ContentType="application/vnd.openxmlformats-officedocument.themeOverride+xml"/>
  <Override PartName="/ppt/theme/themeOverride66.xml" ContentType="application/vnd.openxmlformats-officedocument.themeOverride+xml"/>
  <Override PartName="/ppt/theme/themeOverride67.xml" ContentType="application/vnd.openxmlformats-officedocument.themeOverride+xml"/>
  <Override PartName="/ppt/theme/themeOverride68.xml" ContentType="application/vnd.openxmlformats-officedocument.themeOverride+xml"/>
  <Override PartName="/ppt/theme/themeOverride69.xml" ContentType="application/vnd.openxmlformats-officedocument.themeOverride+xml"/>
  <Override PartName="/ppt/theme/themeOverride70.xml" ContentType="application/vnd.openxmlformats-officedocument.themeOverride+xml"/>
  <Override PartName="/ppt/theme/themeOverride71.xml" ContentType="application/vnd.openxmlformats-officedocument.themeOverride+xml"/>
  <Override PartName="/ppt/theme/themeOverride72.xml" ContentType="application/vnd.openxmlformats-officedocument.themeOverride+xml"/>
  <Override PartName="/ppt/theme/themeOverride73.xml" ContentType="application/vnd.openxmlformats-officedocument.themeOverride+xml"/>
  <Override PartName="/ppt/theme/themeOverride74.xml" ContentType="application/vnd.openxmlformats-officedocument.themeOverride+xml"/>
  <Override PartName="/ppt/theme/themeOverride75.xml" ContentType="application/vnd.openxmlformats-officedocument.themeOverride+xml"/>
  <Override PartName="/ppt/theme/themeOverride76.xml" ContentType="application/vnd.openxmlformats-officedocument.themeOverride+xml"/>
  <Override PartName="/ppt/theme/themeOverride77.xml" ContentType="application/vnd.openxmlformats-officedocument.themeOverride+xml"/>
  <Override PartName="/ppt/theme/themeOverride78.xml" ContentType="application/vnd.openxmlformats-officedocument.themeOverride+xml"/>
  <Override PartName="/ppt/theme/themeOverride79.xml" ContentType="application/vnd.openxmlformats-officedocument.themeOverr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8" r:id="rId4"/>
    <p:sldMasterId id="2147483712" r:id="rId5"/>
  </p:sldMasterIdLst>
  <p:notesMasterIdLst>
    <p:notesMasterId r:id="rId129"/>
  </p:notesMasterIdLst>
  <p:sldIdLst>
    <p:sldId id="257" r:id="rId6"/>
    <p:sldId id="258" r:id="rId7"/>
    <p:sldId id="259" r:id="rId8"/>
    <p:sldId id="260" r:id="rId9"/>
    <p:sldId id="261" r:id="rId10"/>
    <p:sldId id="262" r:id="rId11"/>
    <p:sldId id="278" r:id="rId12"/>
    <p:sldId id="263" r:id="rId13"/>
    <p:sldId id="265" r:id="rId14"/>
    <p:sldId id="266" r:id="rId15"/>
    <p:sldId id="276" r:id="rId16"/>
    <p:sldId id="277" r:id="rId17"/>
    <p:sldId id="267" r:id="rId18"/>
    <p:sldId id="268" r:id="rId19"/>
    <p:sldId id="269" r:id="rId20"/>
    <p:sldId id="270" r:id="rId21"/>
    <p:sldId id="272" r:id="rId22"/>
    <p:sldId id="273" r:id="rId23"/>
    <p:sldId id="274" r:id="rId24"/>
    <p:sldId id="275" r:id="rId25"/>
    <p:sldId id="279" r:id="rId26"/>
    <p:sldId id="280" r:id="rId27"/>
    <p:sldId id="281" r:id="rId28"/>
    <p:sldId id="283" r:id="rId29"/>
    <p:sldId id="282" r:id="rId30"/>
    <p:sldId id="287" r:id="rId31"/>
    <p:sldId id="285" r:id="rId32"/>
    <p:sldId id="288" r:id="rId33"/>
    <p:sldId id="289" r:id="rId34"/>
    <p:sldId id="290" r:id="rId35"/>
    <p:sldId id="391" r:id="rId36"/>
    <p:sldId id="291" r:id="rId37"/>
    <p:sldId id="292" r:id="rId38"/>
    <p:sldId id="293" r:id="rId39"/>
    <p:sldId id="392" r:id="rId40"/>
    <p:sldId id="294" r:id="rId41"/>
    <p:sldId id="295" r:id="rId42"/>
    <p:sldId id="296" r:id="rId43"/>
    <p:sldId id="297" r:id="rId44"/>
    <p:sldId id="318" r:id="rId45"/>
    <p:sldId id="319" r:id="rId46"/>
    <p:sldId id="299" r:id="rId47"/>
    <p:sldId id="314" r:id="rId48"/>
    <p:sldId id="316" r:id="rId49"/>
    <p:sldId id="306" r:id="rId50"/>
    <p:sldId id="315" r:id="rId51"/>
    <p:sldId id="320" r:id="rId52"/>
    <p:sldId id="308" r:id="rId53"/>
    <p:sldId id="309" r:id="rId54"/>
    <p:sldId id="310" r:id="rId55"/>
    <p:sldId id="311" r:id="rId56"/>
    <p:sldId id="313" r:id="rId57"/>
    <p:sldId id="321" r:id="rId58"/>
    <p:sldId id="322" r:id="rId59"/>
    <p:sldId id="323" r:id="rId60"/>
    <p:sldId id="325" r:id="rId61"/>
    <p:sldId id="326" r:id="rId62"/>
    <p:sldId id="327" r:id="rId63"/>
    <p:sldId id="328" r:id="rId64"/>
    <p:sldId id="329" r:id="rId65"/>
    <p:sldId id="331" r:id="rId66"/>
    <p:sldId id="324" r:id="rId67"/>
    <p:sldId id="332" r:id="rId68"/>
    <p:sldId id="334" r:id="rId69"/>
    <p:sldId id="333" r:id="rId70"/>
    <p:sldId id="335" r:id="rId71"/>
    <p:sldId id="336" r:id="rId72"/>
    <p:sldId id="337" r:id="rId73"/>
    <p:sldId id="338" r:id="rId74"/>
    <p:sldId id="339" r:id="rId75"/>
    <p:sldId id="340" r:id="rId76"/>
    <p:sldId id="341" r:id="rId77"/>
    <p:sldId id="342" r:id="rId78"/>
    <p:sldId id="379" r:id="rId79"/>
    <p:sldId id="330" r:id="rId80"/>
    <p:sldId id="344" r:id="rId81"/>
    <p:sldId id="347" r:id="rId82"/>
    <p:sldId id="346" r:id="rId83"/>
    <p:sldId id="348" r:id="rId84"/>
    <p:sldId id="349" r:id="rId85"/>
    <p:sldId id="380" r:id="rId86"/>
    <p:sldId id="350" r:id="rId87"/>
    <p:sldId id="355" r:id="rId88"/>
    <p:sldId id="343" r:id="rId89"/>
    <p:sldId id="351" r:id="rId90"/>
    <p:sldId id="353" r:id="rId91"/>
    <p:sldId id="354" r:id="rId92"/>
    <p:sldId id="357" r:id="rId93"/>
    <p:sldId id="358" r:id="rId94"/>
    <p:sldId id="360" r:id="rId95"/>
    <p:sldId id="361" r:id="rId96"/>
    <p:sldId id="356" r:id="rId97"/>
    <p:sldId id="362" r:id="rId98"/>
    <p:sldId id="363" r:id="rId99"/>
    <p:sldId id="364" r:id="rId100"/>
    <p:sldId id="366" r:id="rId101"/>
    <p:sldId id="371" r:id="rId102"/>
    <p:sldId id="369" r:id="rId103"/>
    <p:sldId id="370" r:id="rId104"/>
    <p:sldId id="372" r:id="rId105"/>
    <p:sldId id="368" r:id="rId106"/>
    <p:sldId id="373" r:id="rId107"/>
    <p:sldId id="374" r:id="rId108"/>
    <p:sldId id="375" r:id="rId109"/>
    <p:sldId id="376" r:id="rId110"/>
    <p:sldId id="377" r:id="rId111"/>
    <p:sldId id="378" r:id="rId112"/>
    <p:sldId id="381" r:id="rId113"/>
    <p:sldId id="382" r:id="rId114"/>
    <p:sldId id="383" r:id="rId115"/>
    <p:sldId id="384" r:id="rId116"/>
    <p:sldId id="385" r:id="rId117"/>
    <p:sldId id="386" r:id="rId118"/>
    <p:sldId id="387" r:id="rId119"/>
    <p:sldId id="389" r:id="rId120"/>
    <p:sldId id="390" r:id="rId121"/>
    <p:sldId id="264" r:id="rId122"/>
    <p:sldId id="271" r:id="rId123"/>
    <p:sldId id="300" r:id="rId124"/>
    <p:sldId id="301" r:id="rId125"/>
    <p:sldId id="302" r:id="rId126"/>
    <p:sldId id="303" r:id="rId127"/>
    <p:sldId id="304" r:id="rId1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2" d="100"/>
          <a:sy n="72" d="100"/>
        </p:scale>
        <p:origin x="660" y="6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63" Type="http://schemas.openxmlformats.org/officeDocument/2006/relationships/slide" Target="slides/slide58.xml"/><Relationship Id="rId84" Type="http://schemas.openxmlformats.org/officeDocument/2006/relationships/slide" Target="slides/slide79.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28" Type="http://schemas.openxmlformats.org/officeDocument/2006/relationships/slide" Target="slides/slide123.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slide" Target="slides/slide113.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124" Type="http://schemas.openxmlformats.org/officeDocument/2006/relationships/slide" Target="slides/slide119.xml"/><Relationship Id="rId129" Type="http://schemas.openxmlformats.org/officeDocument/2006/relationships/notesMaster" Target="notesMasters/notesMaster1.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slideMaster" Target="slideMasters/slideMaster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slide" Target="slides/slide114.xml"/><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130" Type="http://schemas.openxmlformats.org/officeDocument/2006/relationships/presProps" Target="presProps.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viewProps" Target="viewProps.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32" Type="http://schemas.openxmlformats.org/officeDocument/2006/relationships/theme" Target="theme/theme1.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4" Type="http://schemas.openxmlformats.org/officeDocument/2006/relationships/slideMaster" Target="slideMasters/slideMaster4.xml"/><Relationship Id="rId9" Type="http://schemas.openxmlformats.org/officeDocument/2006/relationships/slide" Target="slides/slide4.xml"/><Relationship Id="rId26" Type="http://schemas.openxmlformats.org/officeDocument/2006/relationships/slide" Target="slides/slide21.xml"/><Relationship Id="rId47" Type="http://schemas.openxmlformats.org/officeDocument/2006/relationships/slide" Target="slides/slide42.xml"/><Relationship Id="rId68" Type="http://schemas.openxmlformats.org/officeDocument/2006/relationships/slide" Target="slides/slide63.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65.wmf"/><Relationship Id="rId1" Type="http://schemas.openxmlformats.org/officeDocument/2006/relationships/image" Target="../media/image16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CE71D3-16ED-48A8-8C6D-DF83E1DF1E36}" type="datetimeFigureOut">
              <a:rPr lang="en-US" smtClean="0"/>
              <a:t>12/21/2023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0195495-F1A9-4D0C-98D4-BDB4F254D8A5}" type="slidenum">
              <a:rPr lang="en-US" smtClean="0"/>
              <a:t>‹#›</a:t>
            </a:fld>
            <a:endParaRPr lang="en-US"/>
          </a:p>
        </p:txBody>
      </p:sp>
    </p:spTree>
    <p:extLst>
      <p:ext uri="{BB962C8B-B14F-4D97-AF65-F5344CB8AC3E}">
        <p14:creationId xmlns:p14="http://schemas.microsoft.com/office/powerpoint/2010/main" val="26526404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0857AD9-D66B-4747-A57D-58F32279D88C}" type="slidenum">
              <a:rPr lang="en-IN" smtClean="0">
                <a:solidFill>
                  <a:prstClr val="black"/>
                </a:solidFill>
              </a:rPr>
              <a:pPr/>
              <a:t>1</a:t>
            </a:fld>
            <a:endParaRPr lang="en-IN">
              <a:solidFill>
                <a:prstClr val="black"/>
              </a:solidFill>
            </a:endParaRPr>
          </a:p>
        </p:txBody>
      </p:sp>
    </p:spTree>
    <p:extLst>
      <p:ext uri="{BB962C8B-B14F-4D97-AF65-F5344CB8AC3E}">
        <p14:creationId xmlns:p14="http://schemas.microsoft.com/office/powerpoint/2010/main" val="29642916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0857AD9-D66B-4747-A57D-58F32279D88C}" type="slidenum">
              <a:rPr lang="en-IN" smtClean="0">
                <a:solidFill>
                  <a:prstClr val="black"/>
                </a:solidFill>
              </a:rPr>
              <a:pPr/>
              <a:t>2</a:t>
            </a:fld>
            <a:endParaRPr lang="en-IN">
              <a:solidFill>
                <a:prstClr val="black"/>
              </a:solidFill>
            </a:endParaRPr>
          </a:p>
        </p:txBody>
      </p:sp>
    </p:spTree>
    <p:extLst>
      <p:ext uri="{BB962C8B-B14F-4D97-AF65-F5344CB8AC3E}">
        <p14:creationId xmlns:p14="http://schemas.microsoft.com/office/powerpoint/2010/main" val="29819292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0857AD9-D66B-4747-A57D-58F32279D88C}" type="slidenum">
              <a:rPr lang="en-IN" smtClean="0">
                <a:solidFill>
                  <a:prstClr val="black"/>
                </a:solidFill>
              </a:rPr>
              <a:pPr/>
              <a:t>121</a:t>
            </a:fld>
            <a:endParaRPr lang="en-IN">
              <a:solidFill>
                <a:prstClr val="black"/>
              </a:solidFill>
            </a:endParaRPr>
          </a:p>
        </p:txBody>
      </p:sp>
    </p:spTree>
    <p:extLst>
      <p:ext uri="{BB962C8B-B14F-4D97-AF65-F5344CB8AC3E}">
        <p14:creationId xmlns:p14="http://schemas.microsoft.com/office/powerpoint/2010/main" val="269554662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4.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5.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35D7B2-B28B-4DF9-9CF6-87936248E847}"/>
              </a:ext>
            </a:extLst>
          </p:cNvPr>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endParaRPr lang="en-IN" dirty="0"/>
          </a:p>
        </p:txBody>
      </p:sp>
      <p:sp>
        <p:nvSpPr>
          <p:cNvPr id="3" name="Subtitle 2">
            <a:extLst>
              <a:ext uri="{FF2B5EF4-FFF2-40B4-BE49-F238E27FC236}">
                <a16:creationId xmlns:a16="http://schemas.microsoft.com/office/drawing/2014/main" id="{67AD8585-0C68-4E04-A49A-E24F1C6D139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IN" dirty="0"/>
          </a:p>
        </p:txBody>
      </p:sp>
      <p:sp>
        <p:nvSpPr>
          <p:cNvPr id="4" name="Date Placeholder 3">
            <a:extLst>
              <a:ext uri="{FF2B5EF4-FFF2-40B4-BE49-F238E27FC236}">
                <a16:creationId xmlns:a16="http://schemas.microsoft.com/office/drawing/2014/main" id="{2F69470C-A4A8-47DE-88ED-EC01250F03AE}"/>
              </a:ext>
            </a:extLst>
          </p:cNvPr>
          <p:cNvSpPr>
            <a:spLocks noGrp="1"/>
          </p:cNvSpPr>
          <p:nvPr>
            <p:ph type="dt" sz="half" idx="10"/>
          </p:nvPr>
        </p:nvSpPr>
        <p:spPr/>
        <p:txBody>
          <a:bodyPr/>
          <a:lstStyle/>
          <a:p>
            <a:endParaRPr lang="en-IN">
              <a:solidFill>
                <a:prstClr val="black">
                  <a:tint val="75000"/>
                </a:prstClr>
              </a:solidFill>
            </a:endParaRPr>
          </a:p>
        </p:txBody>
      </p:sp>
      <p:sp>
        <p:nvSpPr>
          <p:cNvPr id="5" name="Footer Placeholder 4">
            <a:extLst>
              <a:ext uri="{FF2B5EF4-FFF2-40B4-BE49-F238E27FC236}">
                <a16:creationId xmlns:a16="http://schemas.microsoft.com/office/drawing/2014/main" id="{25D7E305-96D0-4B8C-8A2D-4F5EDACEC4EB}"/>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83575870-7D1A-451F-A3F3-6C90E62C538A}"/>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pic>
        <p:nvPicPr>
          <p:cNvPr id="7" name="Picture 6" descr="BANNER7672-ATME Logo Banner 1600 x 380.jpg">
            <a:extLst>
              <a:ext uri="{FF2B5EF4-FFF2-40B4-BE49-F238E27FC236}">
                <a16:creationId xmlns:a16="http://schemas.microsoft.com/office/drawing/2014/main" id="{B901C07F-5D97-4029-8B13-DA8BB4232AF5}"/>
              </a:ext>
            </a:extLst>
          </p:cNvPr>
          <p:cNvPicPr>
            <a:picLocks noChangeAspect="1"/>
          </p:cNvPicPr>
          <p:nvPr userDrawn="1"/>
        </p:nvPicPr>
        <p:blipFill>
          <a:blip r:embed="rId2" cstate="print"/>
          <a:stretch>
            <a:fillRect/>
          </a:stretch>
        </p:blipFill>
        <p:spPr>
          <a:xfrm>
            <a:off x="343144" y="160338"/>
            <a:ext cx="2778128" cy="865962"/>
          </a:xfrm>
          <a:prstGeom prst="rect">
            <a:avLst/>
          </a:prstGeom>
        </p:spPr>
      </p:pic>
      <p:pic>
        <p:nvPicPr>
          <p:cNvPr id="8" name="Picture 7">
            <a:extLst>
              <a:ext uri="{FF2B5EF4-FFF2-40B4-BE49-F238E27FC236}">
                <a16:creationId xmlns:a16="http://schemas.microsoft.com/office/drawing/2014/main" id="{00ABA07D-13C1-42AE-B8A6-22753074CB56}"/>
              </a:ext>
            </a:extLst>
          </p:cNvPr>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381145" y="240750"/>
            <a:ext cx="891167" cy="892800"/>
          </a:xfrm>
          <a:prstGeom prst="rect">
            <a:avLst/>
          </a:prstGeom>
          <a:noFill/>
          <a:ln>
            <a:noFill/>
          </a:ln>
        </p:spPr>
      </p:pic>
      <p:pic>
        <p:nvPicPr>
          <p:cNvPr id="9" name="Google Shape;55;p13">
            <a:extLst>
              <a:ext uri="{FF2B5EF4-FFF2-40B4-BE49-F238E27FC236}">
                <a16:creationId xmlns:a16="http://schemas.microsoft.com/office/drawing/2014/main" id="{ACBC0624-1A1A-4C46-BE44-2729B4641121}"/>
              </a:ext>
            </a:extLst>
          </p:cNvPr>
          <p:cNvPicPr/>
          <p:nvPr userDrawn="1"/>
        </p:nvPicPr>
        <p:blipFill>
          <a:blip r:embed="rId4">
            <a:alphaModFix/>
          </a:blip>
          <a:stretch>
            <a:fillRect/>
          </a:stretch>
        </p:blipFill>
        <p:spPr>
          <a:xfrm>
            <a:off x="9372600" y="262664"/>
            <a:ext cx="742950" cy="782891"/>
          </a:xfrm>
          <a:prstGeom prst="rect">
            <a:avLst/>
          </a:prstGeom>
          <a:noFill/>
          <a:ln>
            <a:noFill/>
          </a:ln>
        </p:spPr>
      </p:pic>
      <p:pic>
        <p:nvPicPr>
          <p:cNvPr id="10" name="Picture 9">
            <a:extLst>
              <a:ext uri="{FF2B5EF4-FFF2-40B4-BE49-F238E27FC236}">
                <a16:creationId xmlns:a16="http://schemas.microsoft.com/office/drawing/2014/main" id="{5A2AAC01-5691-43EE-8244-93880DAF4EF8}"/>
              </a:ext>
            </a:extLst>
          </p:cNvPr>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316125" y="243410"/>
            <a:ext cx="1227931" cy="782890"/>
          </a:xfrm>
          <a:prstGeom prst="rect">
            <a:avLst/>
          </a:prstGeom>
          <a:noFill/>
        </p:spPr>
      </p:pic>
    </p:spTree>
    <p:extLst>
      <p:ext uri="{BB962C8B-B14F-4D97-AF65-F5344CB8AC3E}">
        <p14:creationId xmlns:p14="http://schemas.microsoft.com/office/powerpoint/2010/main" val="35161965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95A72D-A4AC-4E44-AC22-87CE25BD16BC}"/>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52C98494-D3B0-457A-AA2E-A028F7A851A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0CBA8645-D43A-443A-AAEA-B6E7C68426C3}"/>
              </a:ext>
            </a:extLst>
          </p:cNvPr>
          <p:cNvSpPr>
            <a:spLocks noGrp="1"/>
          </p:cNvSpPr>
          <p:nvPr>
            <p:ph type="dt" sz="half" idx="10"/>
          </p:nvPr>
        </p:nvSpPr>
        <p:spPr/>
        <p:txBody>
          <a:bodyPr/>
          <a:lstStyle/>
          <a:p>
            <a:endParaRPr lang="en-IN">
              <a:solidFill>
                <a:prstClr val="black">
                  <a:tint val="75000"/>
                </a:prstClr>
              </a:solidFill>
            </a:endParaRPr>
          </a:p>
        </p:txBody>
      </p:sp>
      <p:sp>
        <p:nvSpPr>
          <p:cNvPr id="5" name="Footer Placeholder 4">
            <a:extLst>
              <a:ext uri="{FF2B5EF4-FFF2-40B4-BE49-F238E27FC236}">
                <a16:creationId xmlns:a16="http://schemas.microsoft.com/office/drawing/2014/main" id="{62C72F4C-273D-4AF9-87B7-926211393229}"/>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BA0157CA-1FAC-4BEC-B223-3518AF85B72E}"/>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6055472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D36907B-239A-4455-955D-E6181278BF1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E07D44DA-6DF0-494F-85D1-CA2F4314A20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930B7C79-7EBA-4845-8C75-72B558E1B931}"/>
              </a:ext>
            </a:extLst>
          </p:cNvPr>
          <p:cNvSpPr>
            <a:spLocks noGrp="1"/>
          </p:cNvSpPr>
          <p:nvPr>
            <p:ph type="dt" sz="half" idx="10"/>
          </p:nvPr>
        </p:nvSpPr>
        <p:spPr/>
        <p:txBody>
          <a:bodyPr/>
          <a:lstStyle/>
          <a:p>
            <a:endParaRPr lang="en-IN">
              <a:solidFill>
                <a:prstClr val="black">
                  <a:tint val="75000"/>
                </a:prstClr>
              </a:solidFill>
            </a:endParaRPr>
          </a:p>
        </p:txBody>
      </p:sp>
      <p:sp>
        <p:nvSpPr>
          <p:cNvPr id="5" name="Footer Placeholder 4">
            <a:extLst>
              <a:ext uri="{FF2B5EF4-FFF2-40B4-BE49-F238E27FC236}">
                <a16:creationId xmlns:a16="http://schemas.microsoft.com/office/drawing/2014/main" id="{09BDEE16-0601-4F6E-A426-C6E0C8A7A286}"/>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582E8ED0-FCE3-40CD-BEBF-F00BCFDF3E0B}"/>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4274350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35D7B2-B28B-4DF9-9CF6-87936248E847}"/>
              </a:ext>
            </a:extLst>
          </p:cNvPr>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endParaRPr lang="en-IN" dirty="0"/>
          </a:p>
        </p:txBody>
      </p:sp>
      <p:sp>
        <p:nvSpPr>
          <p:cNvPr id="3" name="Subtitle 2">
            <a:extLst>
              <a:ext uri="{FF2B5EF4-FFF2-40B4-BE49-F238E27FC236}">
                <a16:creationId xmlns:a16="http://schemas.microsoft.com/office/drawing/2014/main" id="{67AD8585-0C68-4E04-A49A-E24F1C6D139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IN" dirty="0"/>
          </a:p>
        </p:txBody>
      </p:sp>
      <p:sp>
        <p:nvSpPr>
          <p:cNvPr id="4" name="Date Placeholder 3">
            <a:extLst>
              <a:ext uri="{FF2B5EF4-FFF2-40B4-BE49-F238E27FC236}">
                <a16:creationId xmlns:a16="http://schemas.microsoft.com/office/drawing/2014/main" id="{2F69470C-A4A8-47DE-88ED-EC01250F03AE}"/>
              </a:ext>
            </a:extLst>
          </p:cNvPr>
          <p:cNvSpPr>
            <a:spLocks noGrp="1"/>
          </p:cNvSpPr>
          <p:nvPr>
            <p:ph type="dt" sz="half" idx="10"/>
          </p:nvPr>
        </p:nvSpPr>
        <p:spPr/>
        <p:txBody>
          <a:bodyPr/>
          <a:lstStyle/>
          <a:p>
            <a:endParaRPr lang="en-IN">
              <a:solidFill>
                <a:prstClr val="black">
                  <a:tint val="75000"/>
                </a:prstClr>
              </a:solidFill>
            </a:endParaRPr>
          </a:p>
        </p:txBody>
      </p:sp>
      <p:sp>
        <p:nvSpPr>
          <p:cNvPr id="5" name="Footer Placeholder 4">
            <a:extLst>
              <a:ext uri="{FF2B5EF4-FFF2-40B4-BE49-F238E27FC236}">
                <a16:creationId xmlns:a16="http://schemas.microsoft.com/office/drawing/2014/main" id="{25D7E305-96D0-4B8C-8A2D-4F5EDACEC4EB}"/>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83575870-7D1A-451F-A3F3-6C90E62C538A}"/>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pic>
        <p:nvPicPr>
          <p:cNvPr id="7" name="Picture 6" descr="BANNER7672-ATME Logo Banner 1600 x 380.jpg">
            <a:extLst>
              <a:ext uri="{FF2B5EF4-FFF2-40B4-BE49-F238E27FC236}">
                <a16:creationId xmlns:a16="http://schemas.microsoft.com/office/drawing/2014/main" id="{B901C07F-5D97-4029-8B13-DA8BB4232AF5}"/>
              </a:ext>
            </a:extLst>
          </p:cNvPr>
          <p:cNvPicPr>
            <a:picLocks noChangeAspect="1"/>
          </p:cNvPicPr>
          <p:nvPr userDrawn="1"/>
        </p:nvPicPr>
        <p:blipFill>
          <a:blip r:embed="rId2" cstate="print"/>
          <a:stretch>
            <a:fillRect/>
          </a:stretch>
        </p:blipFill>
        <p:spPr>
          <a:xfrm>
            <a:off x="343144" y="160338"/>
            <a:ext cx="2778128" cy="865962"/>
          </a:xfrm>
          <a:prstGeom prst="rect">
            <a:avLst/>
          </a:prstGeom>
        </p:spPr>
      </p:pic>
      <p:pic>
        <p:nvPicPr>
          <p:cNvPr id="8" name="Picture 7">
            <a:extLst>
              <a:ext uri="{FF2B5EF4-FFF2-40B4-BE49-F238E27FC236}">
                <a16:creationId xmlns:a16="http://schemas.microsoft.com/office/drawing/2014/main" id="{00ABA07D-13C1-42AE-B8A6-22753074CB56}"/>
              </a:ext>
            </a:extLst>
          </p:cNvPr>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381145" y="240750"/>
            <a:ext cx="891167" cy="892800"/>
          </a:xfrm>
          <a:prstGeom prst="rect">
            <a:avLst/>
          </a:prstGeom>
          <a:noFill/>
          <a:ln>
            <a:noFill/>
          </a:ln>
        </p:spPr>
      </p:pic>
      <p:pic>
        <p:nvPicPr>
          <p:cNvPr id="9" name="Google Shape;55;p13">
            <a:extLst>
              <a:ext uri="{FF2B5EF4-FFF2-40B4-BE49-F238E27FC236}">
                <a16:creationId xmlns:a16="http://schemas.microsoft.com/office/drawing/2014/main" id="{ACBC0624-1A1A-4C46-BE44-2729B4641121}"/>
              </a:ext>
            </a:extLst>
          </p:cNvPr>
          <p:cNvPicPr/>
          <p:nvPr userDrawn="1"/>
        </p:nvPicPr>
        <p:blipFill>
          <a:blip r:embed="rId4">
            <a:alphaModFix/>
          </a:blip>
          <a:stretch>
            <a:fillRect/>
          </a:stretch>
        </p:blipFill>
        <p:spPr>
          <a:xfrm>
            <a:off x="9372600" y="262664"/>
            <a:ext cx="742950" cy="782891"/>
          </a:xfrm>
          <a:prstGeom prst="rect">
            <a:avLst/>
          </a:prstGeom>
          <a:noFill/>
          <a:ln>
            <a:noFill/>
          </a:ln>
        </p:spPr>
      </p:pic>
      <p:pic>
        <p:nvPicPr>
          <p:cNvPr id="10" name="Picture 9">
            <a:extLst>
              <a:ext uri="{FF2B5EF4-FFF2-40B4-BE49-F238E27FC236}">
                <a16:creationId xmlns:a16="http://schemas.microsoft.com/office/drawing/2014/main" id="{5A2AAC01-5691-43EE-8244-93880DAF4EF8}"/>
              </a:ext>
            </a:extLst>
          </p:cNvPr>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316125" y="243410"/>
            <a:ext cx="1227931" cy="782890"/>
          </a:xfrm>
          <a:prstGeom prst="rect">
            <a:avLst/>
          </a:prstGeom>
          <a:noFill/>
        </p:spPr>
      </p:pic>
    </p:spTree>
    <p:extLst>
      <p:ext uri="{BB962C8B-B14F-4D97-AF65-F5344CB8AC3E}">
        <p14:creationId xmlns:p14="http://schemas.microsoft.com/office/powerpoint/2010/main" val="28289940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B23C2-907F-4919-B31D-72A15520FE3D}"/>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0F4FC0CD-5A2C-4F78-A638-4C04AB1335C8}"/>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4" name="Date Placeholder 3">
            <a:extLst>
              <a:ext uri="{FF2B5EF4-FFF2-40B4-BE49-F238E27FC236}">
                <a16:creationId xmlns:a16="http://schemas.microsoft.com/office/drawing/2014/main" id="{82368138-896A-41DF-8D0D-63BA00F3DCF7}"/>
              </a:ext>
            </a:extLst>
          </p:cNvPr>
          <p:cNvSpPr>
            <a:spLocks noGrp="1"/>
          </p:cNvSpPr>
          <p:nvPr>
            <p:ph type="dt" sz="half" idx="10"/>
          </p:nvPr>
        </p:nvSpPr>
        <p:spPr/>
        <p:txBody>
          <a:bodyPr/>
          <a:lstStyle/>
          <a:p>
            <a:endParaRPr lang="en-IN">
              <a:solidFill>
                <a:prstClr val="black">
                  <a:tint val="75000"/>
                </a:prstClr>
              </a:solidFill>
            </a:endParaRPr>
          </a:p>
        </p:txBody>
      </p:sp>
      <p:sp>
        <p:nvSpPr>
          <p:cNvPr id="5" name="Footer Placeholder 4">
            <a:extLst>
              <a:ext uri="{FF2B5EF4-FFF2-40B4-BE49-F238E27FC236}">
                <a16:creationId xmlns:a16="http://schemas.microsoft.com/office/drawing/2014/main" id="{071E7DFA-E07C-40D8-828E-27462960278D}"/>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BEBE079D-D282-4F09-A57A-6D24B16BFE95}"/>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25651986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A95D31-4EB7-477E-9F3C-DB645BC539C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79295F7A-996D-4504-BF3B-428BEDED042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49C41AB-303F-4A8D-98FE-629B102DF153}"/>
              </a:ext>
            </a:extLst>
          </p:cNvPr>
          <p:cNvSpPr>
            <a:spLocks noGrp="1"/>
          </p:cNvSpPr>
          <p:nvPr>
            <p:ph type="dt" sz="half" idx="10"/>
          </p:nvPr>
        </p:nvSpPr>
        <p:spPr/>
        <p:txBody>
          <a:bodyPr/>
          <a:lstStyle/>
          <a:p>
            <a:endParaRPr lang="en-IN">
              <a:solidFill>
                <a:prstClr val="black">
                  <a:tint val="75000"/>
                </a:prstClr>
              </a:solidFill>
            </a:endParaRPr>
          </a:p>
        </p:txBody>
      </p:sp>
      <p:sp>
        <p:nvSpPr>
          <p:cNvPr id="5" name="Footer Placeholder 4">
            <a:extLst>
              <a:ext uri="{FF2B5EF4-FFF2-40B4-BE49-F238E27FC236}">
                <a16:creationId xmlns:a16="http://schemas.microsoft.com/office/drawing/2014/main" id="{AB73FE23-B346-46DE-BC25-BC8452CBB0B1}"/>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C9D39B8C-17BA-4A2D-9C29-E48DC3FA418A}"/>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32662016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1B370C-348F-4657-B7DD-C146E73B0859}"/>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A8FD0C38-F6C6-4D70-A4E7-545C54D3ED9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91C0195A-8021-4D22-B9B5-D92D7040943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1254BCA9-8B74-4811-9040-98564D49757F}"/>
              </a:ext>
            </a:extLst>
          </p:cNvPr>
          <p:cNvSpPr>
            <a:spLocks noGrp="1"/>
          </p:cNvSpPr>
          <p:nvPr>
            <p:ph type="dt" sz="half" idx="10"/>
          </p:nvPr>
        </p:nvSpPr>
        <p:spPr/>
        <p:txBody>
          <a:bodyPr/>
          <a:lstStyle/>
          <a:p>
            <a:endParaRPr lang="en-IN">
              <a:solidFill>
                <a:prstClr val="black">
                  <a:tint val="75000"/>
                </a:prstClr>
              </a:solidFill>
            </a:endParaRPr>
          </a:p>
        </p:txBody>
      </p:sp>
      <p:sp>
        <p:nvSpPr>
          <p:cNvPr id="6" name="Footer Placeholder 5">
            <a:extLst>
              <a:ext uri="{FF2B5EF4-FFF2-40B4-BE49-F238E27FC236}">
                <a16:creationId xmlns:a16="http://schemas.microsoft.com/office/drawing/2014/main" id="{7A0E8BB2-79A8-4D25-8F80-A6374F44AFAA}"/>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7" name="Slide Number Placeholder 6">
            <a:extLst>
              <a:ext uri="{FF2B5EF4-FFF2-40B4-BE49-F238E27FC236}">
                <a16:creationId xmlns:a16="http://schemas.microsoft.com/office/drawing/2014/main" id="{73276455-7F7D-4C13-A9A6-D3BD540FAF54}"/>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14991822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290DE3-B4F6-453B-821F-1C6A863B90E5}"/>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876D9F8B-664E-4C6D-B332-E6723B623FC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2600079-2BCC-432C-B48F-5B2B3D46D89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6487EE36-F35E-4D33-8D14-F6B6A1734B3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EA772E8-2FFE-4BC4-9AD4-2FCB7E81BCD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54087CB1-C474-41B8-A6D9-BE80045A09F6}"/>
              </a:ext>
            </a:extLst>
          </p:cNvPr>
          <p:cNvSpPr>
            <a:spLocks noGrp="1"/>
          </p:cNvSpPr>
          <p:nvPr>
            <p:ph type="dt" sz="half" idx="10"/>
          </p:nvPr>
        </p:nvSpPr>
        <p:spPr/>
        <p:txBody>
          <a:bodyPr/>
          <a:lstStyle/>
          <a:p>
            <a:endParaRPr lang="en-IN">
              <a:solidFill>
                <a:prstClr val="black">
                  <a:tint val="75000"/>
                </a:prstClr>
              </a:solidFill>
            </a:endParaRPr>
          </a:p>
        </p:txBody>
      </p:sp>
      <p:sp>
        <p:nvSpPr>
          <p:cNvPr id="8" name="Footer Placeholder 7">
            <a:extLst>
              <a:ext uri="{FF2B5EF4-FFF2-40B4-BE49-F238E27FC236}">
                <a16:creationId xmlns:a16="http://schemas.microsoft.com/office/drawing/2014/main" id="{88DA6418-E4BC-4DFF-9134-D98236CBD2CD}"/>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9" name="Slide Number Placeholder 8">
            <a:extLst>
              <a:ext uri="{FF2B5EF4-FFF2-40B4-BE49-F238E27FC236}">
                <a16:creationId xmlns:a16="http://schemas.microsoft.com/office/drawing/2014/main" id="{B8F1A9BD-6593-471E-A9E0-99159D229BC7}"/>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39483018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A95C9B-322B-4812-957A-9B7BCE42F1DA}"/>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4461ADBC-3E73-43C7-8577-512C3BC55AD0}"/>
              </a:ext>
            </a:extLst>
          </p:cNvPr>
          <p:cNvSpPr>
            <a:spLocks noGrp="1"/>
          </p:cNvSpPr>
          <p:nvPr>
            <p:ph type="dt" sz="half" idx="10"/>
          </p:nvPr>
        </p:nvSpPr>
        <p:spPr/>
        <p:txBody>
          <a:bodyPr/>
          <a:lstStyle/>
          <a:p>
            <a:endParaRPr lang="en-IN">
              <a:solidFill>
                <a:prstClr val="black">
                  <a:tint val="75000"/>
                </a:prstClr>
              </a:solidFill>
            </a:endParaRPr>
          </a:p>
        </p:txBody>
      </p:sp>
      <p:sp>
        <p:nvSpPr>
          <p:cNvPr id="4" name="Footer Placeholder 3">
            <a:extLst>
              <a:ext uri="{FF2B5EF4-FFF2-40B4-BE49-F238E27FC236}">
                <a16:creationId xmlns:a16="http://schemas.microsoft.com/office/drawing/2014/main" id="{4F1723EA-F5F7-4774-BFB3-F6B72DC7AD18}"/>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5" name="Slide Number Placeholder 4">
            <a:extLst>
              <a:ext uri="{FF2B5EF4-FFF2-40B4-BE49-F238E27FC236}">
                <a16:creationId xmlns:a16="http://schemas.microsoft.com/office/drawing/2014/main" id="{C626812A-4C02-47CE-B9BF-84E6468E45D7}"/>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13716489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7A4099-3AB9-4E0A-86FF-4BE779A3A52F}"/>
              </a:ext>
            </a:extLst>
          </p:cNvPr>
          <p:cNvSpPr>
            <a:spLocks noGrp="1"/>
          </p:cNvSpPr>
          <p:nvPr>
            <p:ph type="dt" sz="half" idx="10"/>
          </p:nvPr>
        </p:nvSpPr>
        <p:spPr/>
        <p:txBody>
          <a:bodyPr/>
          <a:lstStyle/>
          <a:p>
            <a:endParaRPr lang="en-IN">
              <a:solidFill>
                <a:prstClr val="black">
                  <a:tint val="75000"/>
                </a:prstClr>
              </a:solidFill>
            </a:endParaRPr>
          </a:p>
        </p:txBody>
      </p:sp>
      <p:sp>
        <p:nvSpPr>
          <p:cNvPr id="3" name="Footer Placeholder 2">
            <a:extLst>
              <a:ext uri="{FF2B5EF4-FFF2-40B4-BE49-F238E27FC236}">
                <a16:creationId xmlns:a16="http://schemas.microsoft.com/office/drawing/2014/main" id="{85AF0638-9636-4074-8887-4BE506D82755}"/>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4" name="Slide Number Placeholder 3">
            <a:extLst>
              <a:ext uri="{FF2B5EF4-FFF2-40B4-BE49-F238E27FC236}">
                <a16:creationId xmlns:a16="http://schemas.microsoft.com/office/drawing/2014/main" id="{B4899634-598E-495A-BD3D-E8A228382FAA}"/>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35637495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CF55D5-80A2-4F29-B299-2ECB170F7D1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FE645533-0C7E-4916-B97D-E1F4C3A1A80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45F4E747-CE71-49D7-8AFA-15512266C73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3A160B4-CFF6-4C57-81D9-611E71CAF9BC}"/>
              </a:ext>
            </a:extLst>
          </p:cNvPr>
          <p:cNvSpPr>
            <a:spLocks noGrp="1"/>
          </p:cNvSpPr>
          <p:nvPr>
            <p:ph type="dt" sz="half" idx="10"/>
          </p:nvPr>
        </p:nvSpPr>
        <p:spPr/>
        <p:txBody>
          <a:bodyPr/>
          <a:lstStyle/>
          <a:p>
            <a:endParaRPr lang="en-IN">
              <a:solidFill>
                <a:prstClr val="black">
                  <a:tint val="75000"/>
                </a:prstClr>
              </a:solidFill>
            </a:endParaRPr>
          </a:p>
        </p:txBody>
      </p:sp>
      <p:sp>
        <p:nvSpPr>
          <p:cNvPr id="6" name="Footer Placeholder 5">
            <a:extLst>
              <a:ext uri="{FF2B5EF4-FFF2-40B4-BE49-F238E27FC236}">
                <a16:creationId xmlns:a16="http://schemas.microsoft.com/office/drawing/2014/main" id="{B47CDD2A-CF6A-4C7D-A3FC-758F42568DD2}"/>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7" name="Slide Number Placeholder 6">
            <a:extLst>
              <a:ext uri="{FF2B5EF4-FFF2-40B4-BE49-F238E27FC236}">
                <a16:creationId xmlns:a16="http://schemas.microsoft.com/office/drawing/2014/main" id="{591E7B8F-E053-4A40-B24B-BFBBF08AF446}"/>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2094575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B23C2-907F-4919-B31D-72A15520FE3D}"/>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0F4FC0CD-5A2C-4F78-A638-4C04AB1335C8}"/>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4" name="Date Placeholder 3">
            <a:extLst>
              <a:ext uri="{FF2B5EF4-FFF2-40B4-BE49-F238E27FC236}">
                <a16:creationId xmlns:a16="http://schemas.microsoft.com/office/drawing/2014/main" id="{82368138-896A-41DF-8D0D-63BA00F3DCF7}"/>
              </a:ext>
            </a:extLst>
          </p:cNvPr>
          <p:cNvSpPr>
            <a:spLocks noGrp="1"/>
          </p:cNvSpPr>
          <p:nvPr>
            <p:ph type="dt" sz="half" idx="10"/>
          </p:nvPr>
        </p:nvSpPr>
        <p:spPr/>
        <p:txBody>
          <a:bodyPr/>
          <a:lstStyle/>
          <a:p>
            <a:endParaRPr lang="en-IN">
              <a:solidFill>
                <a:prstClr val="black">
                  <a:tint val="75000"/>
                </a:prstClr>
              </a:solidFill>
            </a:endParaRPr>
          </a:p>
        </p:txBody>
      </p:sp>
      <p:sp>
        <p:nvSpPr>
          <p:cNvPr id="5" name="Footer Placeholder 4">
            <a:extLst>
              <a:ext uri="{FF2B5EF4-FFF2-40B4-BE49-F238E27FC236}">
                <a16:creationId xmlns:a16="http://schemas.microsoft.com/office/drawing/2014/main" id="{071E7DFA-E07C-40D8-828E-27462960278D}"/>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BEBE079D-D282-4F09-A57A-6D24B16BFE95}"/>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138523224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8324B-96E2-4983-A69A-7B5A9D4C888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1C9C0B07-42D5-461B-ABF3-7EE6E0DF2BE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EB128B54-0322-44C7-8BE1-DADC14C117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9E657A8-BAE9-484A-A8FA-4E784A9D7638}"/>
              </a:ext>
            </a:extLst>
          </p:cNvPr>
          <p:cNvSpPr>
            <a:spLocks noGrp="1"/>
          </p:cNvSpPr>
          <p:nvPr>
            <p:ph type="dt" sz="half" idx="10"/>
          </p:nvPr>
        </p:nvSpPr>
        <p:spPr/>
        <p:txBody>
          <a:bodyPr/>
          <a:lstStyle/>
          <a:p>
            <a:endParaRPr lang="en-IN">
              <a:solidFill>
                <a:prstClr val="black">
                  <a:tint val="75000"/>
                </a:prstClr>
              </a:solidFill>
            </a:endParaRPr>
          </a:p>
        </p:txBody>
      </p:sp>
      <p:sp>
        <p:nvSpPr>
          <p:cNvPr id="6" name="Footer Placeholder 5">
            <a:extLst>
              <a:ext uri="{FF2B5EF4-FFF2-40B4-BE49-F238E27FC236}">
                <a16:creationId xmlns:a16="http://schemas.microsoft.com/office/drawing/2014/main" id="{2070796C-654A-4855-BECB-F96EDA4F24C2}"/>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7" name="Slide Number Placeholder 6">
            <a:extLst>
              <a:ext uri="{FF2B5EF4-FFF2-40B4-BE49-F238E27FC236}">
                <a16:creationId xmlns:a16="http://schemas.microsoft.com/office/drawing/2014/main" id="{9B209C97-D8CB-4D5C-B239-24056269C138}"/>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3817580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95A72D-A4AC-4E44-AC22-87CE25BD16BC}"/>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52C98494-D3B0-457A-AA2E-A028F7A851A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0CBA8645-D43A-443A-AAEA-B6E7C68426C3}"/>
              </a:ext>
            </a:extLst>
          </p:cNvPr>
          <p:cNvSpPr>
            <a:spLocks noGrp="1"/>
          </p:cNvSpPr>
          <p:nvPr>
            <p:ph type="dt" sz="half" idx="10"/>
          </p:nvPr>
        </p:nvSpPr>
        <p:spPr/>
        <p:txBody>
          <a:bodyPr/>
          <a:lstStyle/>
          <a:p>
            <a:endParaRPr lang="en-IN">
              <a:solidFill>
                <a:prstClr val="black">
                  <a:tint val="75000"/>
                </a:prstClr>
              </a:solidFill>
            </a:endParaRPr>
          </a:p>
        </p:txBody>
      </p:sp>
      <p:sp>
        <p:nvSpPr>
          <p:cNvPr id="5" name="Footer Placeholder 4">
            <a:extLst>
              <a:ext uri="{FF2B5EF4-FFF2-40B4-BE49-F238E27FC236}">
                <a16:creationId xmlns:a16="http://schemas.microsoft.com/office/drawing/2014/main" id="{62C72F4C-273D-4AF9-87B7-926211393229}"/>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BA0157CA-1FAC-4BEC-B223-3518AF85B72E}"/>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17314127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D36907B-239A-4455-955D-E6181278BF1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E07D44DA-6DF0-494F-85D1-CA2F4314A20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930B7C79-7EBA-4845-8C75-72B558E1B931}"/>
              </a:ext>
            </a:extLst>
          </p:cNvPr>
          <p:cNvSpPr>
            <a:spLocks noGrp="1"/>
          </p:cNvSpPr>
          <p:nvPr>
            <p:ph type="dt" sz="half" idx="10"/>
          </p:nvPr>
        </p:nvSpPr>
        <p:spPr/>
        <p:txBody>
          <a:bodyPr/>
          <a:lstStyle/>
          <a:p>
            <a:endParaRPr lang="en-IN">
              <a:solidFill>
                <a:prstClr val="black">
                  <a:tint val="75000"/>
                </a:prstClr>
              </a:solidFill>
            </a:endParaRPr>
          </a:p>
        </p:txBody>
      </p:sp>
      <p:sp>
        <p:nvSpPr>
          <p:cNvPr id="5" name="Footer Placeholder 4">
            <a:extLst>
              <a:ext uri="{FF2B5EF4-FFF2-40B4-BE49-F238E27FC236}">
                <a16:creationId xmlns:a16="http://schemas.microsoft.com/office/drawing/2014/main" id="{09BDEE16-0601-4F6E-A426-C6E0C8A7A286}"/>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582E8ED0-FCE3-40CD-BEBF-F00BCFDF3E0B}"/>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30861321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35D7B2-B28B-4DF9-9CF6-87936248E847}"/>
              </a:ext>
            </a:extLst>
          </p:cNvPr>
          <p:cNvSpPr>
            <a:spLocks noGrp="1"/>
          </p:cNvSpPr>
          <p:nvPr>
            <p:ph type="ctrTitle"/>
          </p:nvPr>
        </p:nvSpPr>
        <p:spPr>
          <a:xfrm>
            <a:off x="1524000" y="1122363"/>
            <a:ext cx="9144000" cy="2387600"/>
          </a:xfrm>
        </p:spPr>
        <p:txBody>
          <a:bodyPr anchor="b"/>
          <a:lstStyle>
            <a:lvl1pPr algn="ctr">
              <a:defRPr sz="4500"/>
            </a:lvl1pPr>
          </a:lstStyle>
          <a:p>
            <a:r>
              <a:rPr lang="en-US" dirty="0"/>
              <a:t>Click to edit Master title style</a:t>
            </a:r>
            <a:endParaRPr lang="en-IN" dirty="0"/>
          </a:p>
        </p:txBody>
      </p:sp>
      <p:sp>
        <p:nvSpPr>
          <p:cNvPr id="3" name="Subtitle 2">
            <a:extLst>
              <a:ext uri="{FF2B5EF4-FFF2-40B4-BE49-F238E27FC236}">
                <a16:creationId xmlns:a16="http://schemas.microsoft.com/office/drawing/2014/main" id="{67AD8585-0C68-4E04-A49A-E24F1C6D1395}"/>
              </a:ext>
            </a:extLst>
          </p:cNvPr>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endParaRPr lang="en-IN" dirty="0"/>
          </a:p>
        </p:txBody>
      </p:sp>
      <p:sp>
        <p:nvSpPr>
          <p:cNvPr id="4" name="Date Placeholder 3">
            <a:extLst>
              <a:ext uri="{FF2B5EF4-FFF2-40B4-BE49-F238E27FC236}">
                <a16:creationId xmlns:a16="http://schemas.microsoft.com/office/drawing/2014/main" id="{2F69470C-A4A8-47DE-88ED-EC01250F03AE}"/>
              </a:ext>
            </a:extLst>
          </p:cNvPr>
          <p:cNvSpPr>
            <a:spLocks noGrp="1"/>
          </p:cNvSpPr>
          <p:nvPr>
            <p:ph type="dt" sz="half" idx="10"/>
          </p:nvPr>
        </p:nvSpPr>
        <p:spPr/>
        <p:txBody>
          <a:bodyPr/>
          <a:lstStyle/>
          <a:p>
            <a:endParaRPr lang="en-IN">
              <a:solidFill>
                <a:prstClr val="black">
                  <a:tint val="75000"/>
                </a:prstClr>
              </a:solidFill>
            </a:endParaRPr>
          </a:p>
        </p:txBody>
      </p:sp>
      <p:sp>
        <p:nvSpPr>
          <p:cNvPr id="5" name="Footer Placeholder 4">
            <a:extLst>
              <a:ext uri="{FF2B5EF4-FFF2-40B4-BE49-F238E27FC236}">
                <a16:creationId xmlns:a16="http://schemas.microsoft.com/office/drawing/2014/main" id="{25D7E305-96D0-4B8C-8A2D-4F5EDACEC4EB}"/>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83575870-7D1A-451F-A3F3-6C90E62C538A}"/>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pic>
        <p:nvPicPr>
          <p:cNvPr id="7" name="Picture 6" descr="BANNER7672-ATME Logo Banner 1600 x 380.jpg">
            <a:extLst>
              <a:ext uri="{FF2B5EF4-FFF2-40B4-BE49-F238E27FC236}">
                <a16:creationId xmlns:a16="http://schemas.microsoft.com/office/drawing/2014/main" id="{B901C07F-5D97-4029-8B13-DA8BB4232AF5}"/>
              </a:ext>
            </a:extLst>
          </p:cNvPr>
          <p:cNvPicPr>
            <a:picLocks noChangeAspect="1"/>
          </p:cNvPicPr>
          <p:nvPr userDrawn="1"/>
        </p:nvPicPr>
        <p:blipFill>
          <a:blip r:embed="rId2" cstate="print"/>
          <a:stretch>
            <a:fillRect/>
          </a:stretch>
        </p:blipFill>
        <p:spPr>
          <a:xfrm>
            <a:off x="343144" y="160338"/>
            <a:ext cx="2778128" cy="865962"/>
          </a:xfrm>
          <a:prstGeom prst="rect">
            <a:avLst/>
          </a:prstGeom>
        </p:spPr>
      </p:pic>
      <p:pic>
        <p:nvPicPr>
          <p:cNvPr id="8" name="Picture 7">
            <a:extLst>
              <a:ext uri="{FF2B5EF4-FFF2-40B4-BE49-F238E27FC236}">
                <a16:creationId xmlns:a16="http://schemas.microsoft.com/office/drawing/2014/main" id="{00ABA07D-13C1-42AE-B8A6-22753074CB56}"/>
              </a:ext>
            </a:extLst>
          </p:cNvPr>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381146" y="240750"/>
            <a:ext cx="891167" cy="892800"/>
          </a:xfrm>
          <a:prstGeom prst="rect">
            <a:avLst/>
          </a:prstGeom>
          <a:noFill/>
          <a:ln>
            <a:noFill/>
          </a:ln>
        </p:spPr>
      </p:pic>
      <p:pic>
        <p:nvPicPr>
          <p:cNvPr id="9" name="Google Shape;55;p13">
            <a:extLst>
              <a:ext uri="{FF2B5EF4-FFF2-40B4-BE49-F238E27FC236}">
                <a16:creationId xmlns:a16="http://schemas.microsoft.com/office/drawing/2014/main" id="{ACBC0624-1A1A-4C46-BE44-2729B4641121}"/>
              </a:ext>
            </a:extLst>
          </p:cNvPr>
          <p:cNvPicPr/>
          <p:nvPr userDrawn="1"/>
        </p:nvPicPr>
        <p:blipFill>
          <a:blip r:embed="rId4">
            <a:alphaModFix/>
          </a:blip>
          <a:stretch>
            <a:fillRect/>
          </a:stretch>
        </p:blipFill>
        <p:spPr>
          <a:xfrm>
            <a:off x="9372601" y="262666"/>
            <a:ext cx="742951" cy="782891"/>
          </a:xfrm>
          <a:prstGeom prst="rect">
            <a:avLst/>
          </a:prstGeom>
          <a:noFill/>
          <a:ln>
            <a:noFill/>
          </a:ln>
        </p:spPr>
      </p:pic>
      <p:pic>
        <p:nvPicPr>
          <p:cNvPr id="10" name="Picture 9">
            <a:extLst>
              <a:ext uri="{FF2B5EF4-FFF2-40B4-BE49-F238E27FC236}">
                <a16:creationId xmlns:a16="http://schemas.microsoft.com/office/drawing/2014/main" id="{5A2AAC01-5691-43EE-8244-93880DAF4EF8}"/>
              </a:ext>
            </a:extLst>
          </p:cNvPr>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316125" y="243410"/>
            <a:ext cx="1227931" cy="782890"/>
          </a:xfrm>
          <a:prstGeom prst="rect">
            <a:avLst/>
          </a:prstGeom>
          <a:noFill/>
        </p:spPr>
      </p:pic>
    </p:spTree>
    <p:extLst>
      <p:ext uri="{BB962C8B-B14F-4D97-AF65-F5344CB8AC3E}">
        <p14:creationId xmlns:p14="http://schemas.microsoft.com/office/powerpoint/2010/main" val="14645063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B23C2-907F-4919-B31D-72A15520FE3D}"/>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0F4FC0CD-5A2C-4F78-A638-4C04AB1335C8}"/>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4" name="Date Placeholder 3">
            <a:extLst>
              <a:ext uri="{FF2B5EF4-FFF2-40B4-BE49-F238E27FC236}">
                <a16:creationId xmlns:a16="http://schemas.microsoft.com/office/drawing/2014/main" id="{82368138-896A-41DF-8D0D-63BA00F3DCF7}"/>
              </a:ext>
            </a:extLst>
          </p:cNvPr>
          <p:cNvSpPr>
            <a:spLocks noGrp="1"/>
          </p:cNvSpPr>
          <p:nvPr>
            <p:ph type="dt" sz="half" idx="10"/>
          </p:nvPr>
        </p:nvSpPr>
        <p:spPr/>
        <p:txBody>
          <a:bodyPr/>
          <a:lstStyle/>
          <a:p>
            <a:endParaRPr lang="en-IN">
              <a:solidFill>
                <a:prstClr val="black">
                  <a:tint val="75000"/>
                </a:prstClr>
              </a:solidFill>
            </a:endParaRPr>
          </a:p>
        </p:txBody>
      </p:sp>
      <p:sp>
        <p:nvSpPr>
          <p:cNvPr id="5" name="Footer Placeholder 4">
            <a:extLst>
              <a:ext uri="{FF2B5EF4-FFF2-40B4-BE49-F238E27FC236}">
                <a16:creationId xmlns:a16="http://schemas.microsoft.com/office/drawing/2014/main" id="{071E7DFA-E07C-40D8-828E-27462960278D}"/>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BEBE079D-D282-4F09-A57A-6D24B16BFE95}"/>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348952701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A95D31-4EB7-477E-9F3C-DB645BC539CE}"/>
              </a:ext>
            </a:extLst>
          </p:cNvPr>
          <p:cNvSpPr>
            <a:spLocks noGrp="1"/>
          </p:cNvSpPr>
          <p:nvPr>
            <p:ph type="title"/>
          </p:nvPr>
        </p:nvSpPr>
        <p:spPr>
          <a:xfrm>
            <a:off x="831851" y="1709740"/>
            <a:ext cx="10515600" cy="2852737"/>
          </a:xfrm>
        </p:spPr>
        <p:txBody>
          <a:bodyPr anchor="b"/>
          <a:lstStyle>
            <a:lvl1pPr>
              <a:defRPr sz="45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79295F7A-996D-4504-BF3B-428BEDED042D}"/>
              </a:ext>
            </a:extLst>
          </p:cNvPr>
          <p:cNvSpPr>
            <a:spLocks noGrp="1"/>
          </p:cNvSpPr>
          <p:nvPr>
            <p:ph type="body" idx="1"/>
          </p:nvPr>
        </p:nvSpPr>
        <p:spPr>
          <a:xfrm>
            <a:off x="831851" y="4589465"/>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49C41AB-303F-4A8D-98FE-629B102DF153}"/>
              </a:ext>
            </a:extLst>
          </p:cNvPr>
          <p:cNvSpPr>
            <a:spLocks noGrp="1"/>
          </p:cNvSpPr>
          <p:nvPr>
            <p:ph type="dt" sz="half" idx="10"/>
          </p:nvPr>
        </p:nvSpPr>
        <p:spPr/>
        <p:txBody>
          <a:bodyPr/>
          <a:lstStyle/>
          <a:p>
            <a:endParaRPr lang="en-IN">
              <a:solidFill>
                <a:prstClr val="black">
                  <a:tint val="75000"/>
                </a:prstClr>
              </a:solidFill>
            </a:endParaRPr>
          </a:p>
        </p:txBody>
      </p:sp>
      <p:sp>
        <p:nvSpPr>
          <p:cNvPr id="5" name="Footer Placeholder 4">
            <a:extLst>
              <a:ext uri="{FF2B5EF4-FFF2-40B4-BE49-F238E27FC236}">
                <a16:creationId xmlns:a16="http://schemas.microsoft.com/office/drawing/2014/main" id="{AB73FE23-B346-46DE-BC25-BC8452CBB0B1}"/>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C9D39B8C-17BA-4A2D-9C29-E48DC3FA418A}"/>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158205525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1B370C-348F-4657-B7DD-C146E73B0859}"/>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A8FD0C38-F6C6-4D70-A4E7-545C54D3ED9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91C0195A-8021-4D22-B9B5-D92D7040943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1254BCA9-8B74-4811-9040-98564D49757F}"/>
              </a:ext>
            </a:extLst>
          </p:cNvPr>
          <p:cNvSpPr>
            <a:spLocks noGrp="1"/>
          </p:cNvSpPr>
          <p:nvPr>
            <p:ph type="dt" sz="half" idx="10"/>
          </p:nvPr>
        </p:nvSpPr>
        <p:spPr/>
        <p:txBody>
          <a:bodyPr/>
          <a:lstStyle/>
          <a:p>
            <a:endParaRPr lang="en-IN">
              <a:solidFill>
                <a:prstClr val="black">
                  <a:tint val="75000"/>
                </a:prstClr>
              </a:solidFill>
            </a:endParaRPr>
          </a:p>
        </p:txBody>
      </p:sp>
      <p:sp>
        <p:nvSpPr>
          <p:cNvPr id="6" name="Footer Placeholder 5">
            <a:extLst>
              <a:ext uri="{FF2B5EF4-FFF2-40B4-BE49-F238E27FC236}">
                <a16:creationId xmlns:a16="http://schemas.microsoft.com/office/drawing/2014/main" id="{7A0E8BB2-79A8-4D25-8F80-A6374F44AFAA}"/>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7" name="Slide Number Placeholder 6">
            <a:extLst>
              <a:ext uri="{FF2B5EF4-FFF2-40B4-BE49-F238E27FC236}">
                <a16:creationId xmlns:a16="http://schemas.microsoft.com/office/drawing/2014/main" id="{73276455-7F7D-4C13-A9A6-D3BD540FAF54}"/>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37964867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290DE3-B4F6-453B-821F-1C6A863B90E5}"/>
              </a:ext>
            </a:extLst>
          </p:cNvPr>
          <p:cNvSpPr>
            <a:spLocks noGrp="1"/>
          </p:cNvSpPr>
          <p:nvPr>
            <p:ph type="title"/>
          </p:nvPr>
        </p:nvSpPr>
        <p:spPr>
          <a:xfrm>
            <a:off x="839788" y="365127"/>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876D9F8B-664E-4C6D-B332-E6723B623FC5}"/>
              </a:ext>
            </a:extLst>
          </p:cNvPr>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22600079-2BCC-432C-B48F-5B2B3D46D89F}"/>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6487EE36-F35E-4D33-8D14-F6B6A1734B34}"/>
              </a:ext>
            </a:extLst>
          </p:cNvPr>
          <p:cNvSpPr>
            <a:spLocks noGrp="1"/>
          </p:cNvSpPr>
          <p:nvPr>
            <p:ph type="body" sz="quarter" idx="3"/>
          </p:nvPr>
        </p:nvSpPr>
        <p:spPr>
          <a:xfrm>
            <a:off x="6172201"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EEA772E8-2FFE-4BC4-9AD4-2FCB7E81BCD0}"/>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54087CB1-C474-41B8-A6D9-BE80045A09F6}"/>
              </a:ext>
            </a:extLst>
          </p:cNvPr>
          <p:cNvSpPr>
            <a:spLocks noGrp="1"/>
          </p:cNvSpPr>
          <p:nvPr>
            <p:ph type="dt" sz="half" idx="10"/>
          </p:nvPr>
        </p:nvSpPr>
        <p:spPr/>
        <p:txBody>
          <a:bodyPr/>
          <a:lstStyle/>
          <a:p>
            <a:endParaRPr lang="en-IN">
              <a:solidFill>
                <a:prstClr val="black">
                  <a:tint val="75000"/>
                </a:prstClr>
              </a:solidFill>
            </a:endParaRPr>
          </a:p>
        </p:txBody>
      </p:sp>
      <p:sp>
        <p:nvSpPr>
          <p:cNvPr id="8" name="Footer Placeholder 7">
            <a:extLst>
              <a:ext uri="{FF2B5EF4-FFF2-40B4-BE49-F238E27FC236}">
                <a16:creationId xmlns:a16="http://schemas.microsoft.com/office/drawing/2014/main" id="{88DA6418-E4BC-4DFF-9134-D98236CBD2CD}"/>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9" name="Slide Number Placeholder 8">
            <a:extLst>
              <a:ext uri="{FF2B5EF4-FFF2-40B4-BE49-F238E27FC236}">
                <a16:creationId xmlns:a16="http://schemas.microsoft.com/office/drawing/2014/main" id="{B8F1A9BD-6593-471E-A9E0-99159D229BC7}"/>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308980542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A95C9B-322B-4812-957A-9B7BCE42F1DA}"/>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4461ADBC-3E73-43C7-8577-512C3BC55AD0}"/>
              </a:ext>
            </a:extLst>
          </p:cNvPr>
          <p:cNvSpPr>
            <a:spLocks noGrp="1"/>
          </p:cNvSpPr>
          <p:nvPr>
            <p:ph type="dt" sz="half" idx="10"/>
          </p:nvPr>
        </p:nvSpPr>
        <p:spPr/>
        <p:txBody>
          <a:bodyPr/>
          <a:lstStyle/>
          <a:p>
            <a:endParaRPr lang="en-IN">
              <a:solidFill>
                <a:prstClr val="black">
                  <a:tint val="75000"/>
                </a:prstClr>
              </a:solidFill>
            </a:endParaRPr>
          </a:p>
        </p:txBody>
      </p:sp>
      <p:sp>
        <p:nvSpPr>
          <p:cNvPr id="4" name="Footer Placeholder 3">
            <a:extLst>
              <a:ext uri="{FF2B5EF4-FFF2-40B4-BE49-F238E27FC236}">
                <a16:creationId xmlns:a16="http://schemas.microsoft.com/office/drawing/2014/main" id="{4F1723EA-F5F7-4774-BFB3-F6B72DC7AD18}"/>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5" name="Slide Number Placeholder 4">
            <a:extLst>
              <a:ext uri="{FF2B5EF4-FFF2-40B4-BE49-F238E27FC236}">
                <a16:creationId xmlns:a16="http://schemas.microsoft.com/office/drawing/2014/main" id="{C626812A-4C02-47CE-B9BF-84E6468E45D7}"/>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284252820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7A4099-3AB9-4E0A-86FF-4BE779A3A52F}"/>
              </a:ext>
            </a:extLst>
          </p:cNvPr>
          <p:cNvSpPr>
            <a:spLocks noGrp="1"/>
          </p:cNvSpPr>
          <p:nvPr>
            <p:ph type="dt" sz="half" idx="10"/>
          </p:nvPr>
        </p:nvSpPr>
        <p:spPr/>
        <p:txBody>
          <a:bodyPr/>
          <a:lstStyle/>
          <a:p>
            <a:endParaRPr lang="en-IN">
              <a:solidFill>
                <a:prstClr val="black">
                  <a:tint val="75000"/>
                </a:prstClr>
              </a:solidFill>
            </a:endParaRPr>
          </a:p>
        </p:txBody>
      </p:sp>
      <p:sp>
        <p:nvSpPr>
          <p:cNvPr id="3" name="Footer Placeholder 2">
            <a:extLst>
              <a:ext uri="{FF2B5EF4-FFF2-40B4-BE49-F238E27FC236}">
                <a16:creationId xmlns:a16="http://schemas.microsoft.com/office/drawing/2014/main" id="{85AF0638-9636-4074-8887-4BE506D82755}"/>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4" name="Slide Number Placeholder 3">
            <a:extLst>
              <a:ext uri="{FF2B5EF4-FFF2-40B4-BE49-F238E27FC236}">
                <a16:creationId xmlns:a16="http://schemas.microsoft.com/office/drawing/2014/main" id="{B4899634-598E-495A-BD3D-E8A228382FAA}"/>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9084556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A95D31-4EB7-477E-9F3C-DB645BC539C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79295F7A-996D-4504-BF3B-428BEDED042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49C41AB-303F-4A8D-98FE-629B102DF153}"/>
              </a:ext>
            </a:extLst>
          </p:cNvPr>
          <p:cNvSpPr>
            <a:spLocks noGrp="1"/>
          </p:cNvSpPr>
          <p:nvPr>
            <p:ph type="dt" sz="half" idx="10"/>
          </p:nvPr>
        </p:nvSpPr>
        <p:spPr/>
        <p:txBody>
          <a:bodyPr/>
          <a:lstStyle/>
          <a:p>
            <a:endParaRPr lang="en-IN">
              <a:solidFill>
                <a:prstClr val="black">
                  <a:tint val="75000"/>
                </a:prstClr>
              </a:solidFill>
            </a:endParaRPr>
          </a:p>
        </p:txBody>
      </p:sp>
      <p:sp>
        <p:nvSpPr>
          <p:cNvPr id="5" name="Footer Placeholder 4">
            <a:extLst>
              <a:ext uri="{FF2B5EF4-FFF2-40B4-BE49-F238E27FC236}">
                <a16:creationId xmlns:a16="http://schemas.microsoft.com/office/drawing/2014/main" id="{AB73FE23-B346-46DE-BC25-BC8452CBB0B1}"/>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C9D39B8C-17BA-4A2D-9C29-E48DC3FA418A}"/>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351094641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CF55D5-80A2-4F29-B299-2ECB170F7D19}"/>
              </a:ext>
            </a:extLst>
          </p:cNvPr>
          <p:cNvSpPr>
            <a:spLocks noGrp="1"/>
          </p:cNvSpPr>
          <p:nvPr>
            <p:ph type="title"/>
          </p:nvPr>
        </p:nvSpPr>
        <p:spPr>
          <a:xfrm>
            <a:off x="839788" y="457200"/>
            <a:ext cx="3932237" cy="1600200"/>
          </a:xfrm>
        </p:spPr>
        <p:txBody>
          <a:bodyPr anchor="b"/>
          <a:lstStyle>
            <a:lvl1pPr>
              <a:defRPr sz="24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FE645533-0C7E-4916-B97D-E1F4C3A1A80C}"/>
              </a:ext>
            </a:extLst>
          </p:cNvPr>
          <p:cNvSpPr>
            <a:spLocks noGrp="1"/>
          </p:cNvSpPr>
          <p:nvPr>
            <p:ph idx="1"/>
          </p:nvPr>
        </p:nvSpPr>
        <p:spPr>
          <a:xfrm>
            <a:off x="5183188" y="987427"/>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45F4E747-CE71-49D7-8AFA-15512266C737}"/>
              </a:ext>
            </a:extLst>
          </p:cNvPr>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63A160B4-CFF6-4C57-81D9-611E71CAF9BC}"/>
              </a:ext>
            </a:extLst>
          </p:cNvPr>
          <p:cNvSpPr>
            <a:spLocks noGrp="1"/>
          </p:cNvSpPr>
          <p:nvPr>
            <p:ph type="dt" sz="half" idx="10"/>
          </p:nvPr>
        </p:nvSpPr>
        <p:spPr/>
        <p:txBody>
          <a:bodyPr/>
          <a:lstStyle/>
          <a:p>
            <a:endParaRPr lang="en-IN">
              <a:solidFill>
                <a:prstClr val="black">
                  <a:tint val="75000"/>
                </a:prstClr>
              </a:solidFill>
            </a:endParaRPr>
          </a:p>
        </p:txBody>
      </p:sp>
      <p:sp>
        <p:nvSpPr>
          <p:cNvPr id="6" name="Footer Placeholder 5">
            <a:extLst>
              <a:ext uri="{FF2B5EF4-FFF2-40B4-BE49-F238E27FC236}">
                <a16:creationId xmlns:a16="http://schemas.microsoft.com/office/drawing/2014/main" id="{B47CDD2A-CF6A-4C7D-A3FC-758F42568DD2}"/>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7" name="Slide Number Placeholder 6">
            <a:extLst>
              <a:ext uri="{FF2B5EF4-FFF2-40B4-BE49-F238E27FC236}">
                <a16:creationId xmlns:a16="http://schemas.microsoft.com/office/drawing/2014/main" id="{591E7B8F-E053-4A40-B24B-BFBBF08AF446}"/>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84649780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8324B-96E2-4983-A69A-7B5A9D4C888B}"/>
              </a:ext>
            </a:extLst>
          </p:cNvPr>
          <p:cNvSpPr>
            <a:spLocks noGrp="1"/>
          </p:cNvSpPr>
          <p:nvPr>
            <p:ph type="title"/>
          </p:nvPr>
        </p:nvSpPr>
        <p:spPr>
          <a:xfrm>
            <a:off x="839788" y="457200"/>
            <a:ext cx="3932237" cy="1600200"/>
          </a:xfrm>
        </p:spPr>
        <p:txBody>
          <a:bodyPr anchor="b"/>
          <a:lstStyle>
            <a:lvl1pPr>
              <a:defRPr sz="24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1C9C0B07-42D5-461B-ABF3-7EE6E0DF2BE0}"/>
              </a:ext>
            </a:extLst>
          </p:cNvPr>
          <p:cNvSpPr>
            <a:spLocks noGrp="1"/>
          </p:cNvSpPr>
          <p:nvPr>
            <p:ph type="pic" idx="1"/>
          </p:nvPr>
        </p:nvSpPr>
        <p:spPr>
          <a:xfrm>
            <a:off x="5183188" y="987427"/>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IN"/>
          </a:p>
        </p:txBody>
      </p:sp>
      <p:sp>
        <p:nvSpPr>
          <p:cNvPr id="4" name="Text Placeholder 3">
            <a:extLst>
              <a:ext uri="{FF2B5EF4-FFF2-40B4-BE49-F238E27FC236}">
                <a16:creationId xmlns:a16="http://schemas.microsoft.com/office/drawing/2014/main" id="{EB128B54-0322-44C7-8BE1-DADC14C117DC}"/>
              </a:ext>
            </a:extLst>
          </p:cNvPr>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79E657A8-BAE9-484A-A8FA-4E784A9D7638}"/>
              </a:ext>
            </a:extLst>
          </p:cNvPr>
          <p:cNvSpPr>
            <a:spLocks noGrp="1"/>
          </p:cNvSpPr>
          <p:nvPr>
            <p:ph type="dt" sz="half" idx="10"/>
          </p:nvPr>
        </p:nvSpPr>
        <p:spPr/>
        <p:txBody>
          <a:bodyPr/>
          <a:lstStyle/>
          <a:p>
            <a:endParaRPr lang="en-IN">
              <a:solidFill>
                <a:prstClr val="black">
                  <a:tint val="75000"/>
                </a:prstClr>
              </a:solidFill>
            </a:endParaRPr>
          </a:p>
        </p:txBody>
      </p:sp>
      <p:sp>
        <p:nvSpPr>
          <p:cNvPr id="6" name="Footer Placeholder 5">
            <a:extLst>
              <a:ext uri="{FF2B5EF4-FFF2-40B4-BE49-F238E27FC236}">
                <a16:creationId xmlns:a16="http://schemas.microsoft.com/office/drawing/2014/main" id="{2070796C-654A-4855-BECB-F96EDA4F24C2}"/>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7" name="Slide Number Placeholder 6">
            <a:extLst>
              <a:ext uri="{FF2B5EF4-FFF2-40B4-BE49-F238E27FC236}">
                <a16:creationId xmlns:a16="http://schemas.microsoft.com/office/drawing/2014/main" id="{9B209C97-D8CB-4D5C-B239-24056269C138}"/>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382027307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95A72D-A4AC-4E44-AC22-87CE25BD16BC}"/>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52C98494-D3B0-457A-AA2E-A028F7A851A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0CBA8645-D43A-443A-AAEA-B6E7C68426C3}"/>
              </a:ext>
            </a:extLst>
          </p:cNvPr>
          <p:cNvSpPr>
            <a:spLocks noGrp="1"/>
          </p:cNvSpPr>
          <p:nvPr>
            <p:ph type="dt" sz="half" idx="10"/>
          </p:nvPr>
        </p:nvSpPr>
        <p:spPr/>
        <p:txBody>
          <a:bodyPr/>
          <a:lstStyle/>
          <a:p>
            <a:endParaRPr lang="en-IN">
              <a:solidFill>
                <a:prstClr val="black">
                  <a:tint val="75000"/>
                </a:prstClr>
              </a:solidFill>
            </a:endParaRPr>
          </a:p>
        </p:txBody>
      </p:sp>
      <p:sp>
        <p:nvSpPr>
          <p:cNvPr id="5" name="Footer Placeholder 4">
            <a:extLst>
              <a:ext uri="{FF2B5EF4-FFF2-40B4-BE49-F238E27FC236}">
                <a16:creationId xmlns:a16="http://schemas.microsoft.com/office/drawing/2014/main" id="{62C72F4C-273D-4AF9-87B7-926211393229}"/>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BA0157CA-1FAC-4BEC-B223-3518AF85B72E}"/>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32114637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D36907B-239A-4455-955D-E6181278BF1A}"/>
              </a:ext>
            </a:extLst>
          </p:cNvPr>
          <p:cNvSpPr>
            <a:spLocks noGrp="1"/>
          </p:cNvSpPr>
          <p:nvPr>
            <p:ph type="title" orient="vert"/>
          </p:nvPr>
        </p:nvSpPr>
        <p:spPr>
          <a:xfrm>
            <a:off x="8724901"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E07D44DA-6DF0-494F-85D1-CA2F4314A201}"/>
              </a:ext>
            </a:extLst>
          </p:cNvPr>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930B7C79-7EBA-4845-8C75-72B558E1B931}"/>
              </a:ext>
            </a:extLst>
          </p:cNvPr>
          <p:cNvSpPr>
            <a:spLocks noGrp="1"/>
          </p:cNvSpPr>
          <p:nvPr>
            <p:ph type="dt" sz="half" idx="10"/>
          </p:nvPr>
        </p:nvSpPr>
        <p:spPr/>
        <p:txBody>
          <a:bodyPr/>
          <a:lstStyle/>
          <a:p>
            <a:endParaRPr lang="en-IN">
              <a:solidFill>
                <a:prstClr val="black">
                  <a:tint val="75000"/>
                </a:prstClr>
              </a:solidFill>
            </a:endParaRPr>
          </a:p>
        </p:txBody>
      </p:sp>
      <p:sp>
        <p:nvSpPr>
          <p:cNvPr id="5" name="Footer Placeholder 4">
            <a:extLst>
              <a:ext uri="{FF2B5EF4-FFF2-40B4-BE49-F238E27FC236}">
                <a16:creationId xmlns:a16="http://schemas.microsoft.com/office/drawing/2014/main" id="{09BDEE16-0601-4F6E-A426-C6E0C8A7A286}"/>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582E8ED0-FCE3-40CD-BEBF-F00BCFDF3E0B}"/>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30440151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2800" y="609600"/>
            <a:ext cx="10363200" cy="1143000"/>
          </a:xfrm>
        </p:spPr>
        <p:txBody>
          <a:bodyPr/>
          <a:lstStyle/>
          <a:p>
            <a:r>
              <a:rPr lang="en-US" smtClean="0"/>
              <a:t>Click to edit Master title style</a:t>
            </a:r>
            <a:endParaRPr lang="tr-TR"/>
          </a:p>
        </p:txBody>
      </p:sp>
      <p:sp>
        <p:nvSpPr>
          <p:cNvPr id="3" name="Text Placeholder 2"/>
          <p:cNvSpPr>
            <a:spLocks noGrp="1"/>
          </p:cNvSpPr>
          <p:nvPr>
            <p:ph type="body" sz="half" idx="1"/>
          </p:nvPr>
        </p:nvSpPr>
        <p:spPr>
          <a:xfrm>
            <a:off x="609600" y="1600201"/>
            <a:ext cx="53848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Content Placeholder 3"/>
          <p:cNvSpPr>
            <a:spLocks noGrp="1"/>
          </p:cNvSpPr>
          <p:nvPr>
            <p:ph sz="half" idx="2"/>
          </p:nvPr>
        </p:nvSpPr>
        <p:spPr>
          <a:xfrm>
            <a:off x="6197600" y="1600201"/>
            <a:ext cx="53848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prstClr val="black">
                  <a:tint val="75000"/>
                </a:prstClr>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en-US">
                <a:solidFill>
                  <a:prstClr val="black">
                    <a:tint val="75000"/>
                  </a:prstClr>
                </a:solidFill>
              </a:rPr>
              <a:t>Digital Communication Systems 2012 R.Sokullu</a:t>
            </a:r>
          </a:p>
        </p:txBody>
      </p:sp>
      <p:sp>
        <p:nvSpPr>
          <p:cNvPr id="7" name="Rectangle 6"/>
          <p:cNvSpPr>
            <a:spLocks noGrp="1" noChangeArrowheads="1"/>
          </p:cNvSpPr>
          <p:nvPr>
            <p:ph type="sldNum" sz="quarter" idx="12"/>
          </p:nvPr>
        </p:nvSpPr>
        <p:spPr>
          <a:ln/>
        </p:spPr>
        <p:txBody>
          <a:bodyPr/>
          <a:lstStyle>
            <a:lvl1pPr>
              <a:defRPr/>
            </a:lvl1pPr>
          </a:lstStyle>
          <a:p>
            <a:fld id="{5E3825E1-5951-42ED-873D-ABEA01F6F56E}" type="slidenum">
              <a:rPr lang="en-US">
                <a:solidFill>
                  <a:prstClr val="black">
                    <a:tint val="75000"/>
                  </a:prstClr>
                </a:solidFill>
              </a:rPr>
              <a:pPr/>
              <a:t>‹#›</a:t>
            </a:fld>
            <a:r>
              <a:rPr lang="en-US">
                <a:solidFill>
                  <a:prstClr val="black">
                    <a:tint val="75000"/>
                  </a:prstClr>
                </a:solidFill>
              </a:rPr>
              <a:t>/45</a:t>
            </a:r>
          </a:p>
        </p:txBody>
      </p:sp>
    </p:spTree>
    <p:extLst>
      <p:ext uri="{BB962C8B-B14F-4D97-AF65-F5344CB8AC3E}">
        <p14:creationId xmlns:p14="http://schemas.microsoft.com/office/powerpoint/2010/main" val="364239549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812800" y="609600"/>
            <a:ext cx="10363200" cy="1143000"/>
          </a:xfrm>
        </p:spPr>
        <p:txBody>
          <a:bodyPr/>
          <a:lstStyle/>
          <a:p>
            <a:r>
              <a:rPr lang="en-US" smtClean="0"/>
              <a:t>Click to edit Master title style</a:t>
            </a:r>
            <a:endParaRPr lang="tr-TR"/>
          </a:p>
        </p:txBody>
      </p:sp>
      <p:sp>
        <p:nvSpPr>
          <p:cNvPr id="3" name="Text Placeholder 2"/>
          <p:cNvSpPr>
            <a:spLocks noGrp="1"/>
          </p:cNvSpPr>
          <p:nvPr>
            <p:ph type="body" sz="half" idx="1"/>
          </p:nvPr>
        </p:nvSpPr>
        <p:spPr>
          <a:xfrm>
            <a:off x="609600" y="1600201"/>
            <a:ext cx="53848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Content Placeholder 3"/>
          <p:cNvSpPr>
            <a:spLocks noGrp="1"/>
          </p:cNvSpPr>
          <p:nvPr>
            <p:ph sz="quarter" idx="2"/>
          </p:nvPr>
        </p:nvSpPr>
        <p:spPr>
          <a:xfrm>
            <a:off x="6197600" y="1600200"/>
            <a:ext cx="5384800" cy="21859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5" name="Content Placeholder 4"/>
          <p:cNvSpPr>
            <a:spLocks noGrp="1"/>
          </p:cNvSpPr>
          <p:nvPr>
            <p:ph sz="quarter" idx="3"/>
          </p:nvPr>
        </p:nvSpPr>
        <p:spPr>
          <a:xfrm>
            <a:off x="6197600" y="3938589"/>
            <a:ext cx="5384800" cy="21875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6" name="Rectangle 4"/>
          <p:cNvSpPr>
            <a:spLocks noGrp="1" noChangeArrowheads="1"/>
          </p:cNvSpPr>
          <p:nvPr>
            <p:ph type="dt" sz="half" idx="10"/>
          </p:nvPr>
        </p:nvSpPr>
        <p:spPr>
          <a:ln/>
        </p:spPr>
        <p:txBody>
          <a:bodyPr/>
          <a:lstStyle>
            <a:lvl1pPr>
              <a:defRPr/>
            </a:lvl1pPr>
          </a:lstStyle>
          <a:p>
            <a:pPr>
              <a:defRPr/>
            </a:pPr>
            <a:endParaRPr lang="en-US">
              <a:solidFill>
                <a:prstClr val="black">
                  <a:tint val="75000"/>
                </a:prstClr>
              </a:solidFill>
            </a:endParaRPr>
          </a:p>
        </p:txBody>
      </p:sp>
      <p:sp>
        <p:nvSpPr>
          <p:cNvPr id="7" name="Rectangle 5"/>
          <p:cNvSpPr>
            <a:spLocks noGrp="1" noChangeArrowheads="1"/>
          </p:cNvSpPr>
          <p:nvPr>
            <p:ph type="ftr" sz="quarter" idx="11"/>
          </p:nvPr>
        </p:nvSpPr>
        <p:spPr>
          <a:ln/>
        </p:spPr>
        <p:txBody>
          <a:bodyPr/>
          <a:lstStyle>
            <a:lvl1pPr>
              <a:defRPr/>
            </a:lvl1pPr>
          </a:lstStyle>
          <a:p>
            <a:pPr>
              <a:defRPr/>
            </a:pPr>
            <a:r>
              <a:rPr lang="en-US">
                <a:solidFill>
                  <a:prstClr val="black">
                    <a:tint val="75000"/>
                  </a:prstClr>
                </a:solidFill>
              </a:rPr>
              <a:t>Digital Communication Systems 2012 R.Sokullu</a:t>
            </a:r>
          </a:p>
        </p:txBody>
      </p:sp>
      <p:sp>
        <p:nvSpPr>
          <p:cNvPr id="8" name="Rectangle 6"/>
          <p:cNvSpPr>
            <a:spLocks noGrp="1" noChangeArrowheads="1"/>
          </p:cNvSpPr>
          <p:nvPr>
            <p:ph type="sldNum" sz="quarter" idx="12"/>
          </p:nvPr>
        </p:nvSpPr>
        <p:spPr>
          <a:ln/>
        </p:spPr>
        <p:txBody>
          <a:bodyPr/>
          <a:lstStyle>
            <a:lvl1pPr>
              <a:defRPr/>
            </a:lvl1pPr>
          </a:lstStyle>
          <a:p>
            <a:fld id="{C83B58F1-94D6-4BC1-AFA8-63030F824743}" type="slidenum">
              <a:rPr lang="en-US">
                <a:solidFill>
                  <a:prstClr val="black">
                    <a:tint val="75000"/>
                  </a:prstClr>
                </a:solidFill>
              </a:rPr>
              <a:pPr/>
              <a:t>‹#›</a:t>
            </a:fld>
            <a:r>
              <a:rPr lang="en-US">
                <a:solidFill>
                  <a:prstClr val="black">
                    <a:tint val="75000"/>
                  </a:prstClr>
                </a:solidFill>
              </a:rPr>
              <a:t>/45</a:t>
            </a:r>
          </a:p>
        </p:txBody>
      </p:sp>
    </p:spTree>
    <p:extLst>
      <p:ext uri="{BB962C8B-B14F-4D97-AF65-F5344CB8AC3E}">
        <p14:creationId xmlns:p14="http://schemas.microsoft.com/office/powerpoint/2010/main" val="18471586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35D7B2-B28B-4DF9-9CF6-87936248E847}"/>
              </a:ext>
            </a:extLst>
          </p:cNvPr>
          <p:cNvSpPr>
            <a:spLocks noGrp="1"/>
          </p:cNvSpPr>
          <p:nvPr>
            <p:ph type="ctrTitle"/>
          </p:nvPr>
        </p:nvSpPr>
        <p:spPr>
          <a:xfrm>
            <a:off x="1524000" y="1122363"/>
            <a:ext cx="9144000" cy="2387600"/>
          </a:xfrm>
        </p:spPr>
        <p:txBody>
          <a:bodyPr anchor="b"/>
          <a:lstStyle>
            <a:lvl1pPr algn="ctr">
              <a:defRPr sz="4500"/>
            </a:lvl1pPr>
          </a:lstStyle>
          <a:p>
            <a:r>
              <a:rPr lang="en-US" dirty="0"/>
              <a:t>Click to edit Master title style</a:t>
            </a:r>
            <a:endParaRPr lang="en-IN" dirty="0"/>
          </a:p>
        </p:txBody>
      </p:sp>
      <p:sp>
        <p:nvSpPr>
          <p:cNvPr id="3" name="Subtitle 2">
            <a:extLst>
              <a:ext uri="{FF2B5EF4-FFF2-40B4-BE49-F238E27FC236}">
                <a16:creationId xmlns:a16="http://schemas.microsoft.com/office/drawing/2014/main" id="{67AD8585-0C68-4E04-A49A-E24F1C6D1395}"/>
              </a:ext>
            </a:extLst>
          </p:cNvPr>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endParaRPr lang="en-IN" dirty="0"/>
          </a:p>
        </p:txBody>
      </p:sp>
      <p:sp>
        <p:nvSpPr>
          <p:cNvPr id="4" name="Date Placeholder 3">
            <a:extLst>
              <a:ext uri="{FF2B5EF4-FFF2-40B4-BE49-F238E27FC236}">
                <a16:creationId xmlns:a16="http://schemas.microsoft.com/office/drawing/2014/main" id="{2F69470C-A4A8-47DE-88ED-EC01250F03AE}"/>
              </a:ext>
            </a:extLst>
          </p:cNvPr>
          <p:cNvSpPr>
            <a:spLocks noGrp="1"/>
          </p:cNvSpPr>
          <p:nvPr>
            <p:ph type="dt" sz="half" idx="10"/>
          </p:nvPr>
        </p:nvSpPr>
        <p:spPr/>
        <p:txBody>
          <a:bodyPr/>
          <a:lstStyle/>
          <a:p>
            <a:endParaRPr lang="en-IN">
              <a:solidFill>
                <a:prstClr val="black">
                  <a:tint val="75000"/>
                </a:prstClr>
              </a:solidFill>
            </a:endParaRPr>
          </a:p>
        </p:txBody>
      </p:sp>
      <p:sp>
        <p:nvSpPr>
          <p:cNvPr id="5" name="Footer Placeholder 4">
            <a:extLst>
              <a:ext uri="{FF2B5EF4-FFF2-40B4-BE49-F238E27FC236}">
                <a16:creationId xmlns:a16="http://schemas.microsoft.com/office/drawing/2014/main" id="{25D7E305-96D0-4B8C-8A2D-4F5EDACEC4EB}"/>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83575870-7D1A-451F-A3F3-6C90E62C538A}"/>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pic>
        <p:nvPicPr>
          <p:cNvPr id="7" name="Picture 6" descr="BANNER7672-ATME Logo Banner 1600 x 380.jpg">
            <a:extLst>
              <a:ext uri="{FF2B5EF4-FFF2-40B4-BE49-F238E27FC236}">
                <a16:creationId xmlns:a16="http://schemas.microsoft.com/office/drawing/2014/main" id="{B901C07F-5D97-4029-8B13-DA8BB4232AF5}"/>
              </a:ext>
            </a:extLst>
          </p:cNvPr>
          <p:cNvPicPr>
            <a:picLocks noChangeAspect="1"/>
          </p:cNvPicPr>
          <p:nvPr userDrawn="1"/>
        </p:nvPicPr>
        <p:blipFill>
          <a:blip r:embed="rId2" cstate="print"/>
          <a:stretch>
            <a:fillRect/>
          </a:stretch>
        </p:blipFill>
        <p:spPr>
          <a:xfrm>
            <a:off x="343144" y="160338"/>
            <a:ext cx="2778128" cy="865962"/>
          </a:xfrm>
          <a:prstGeom prst="rect">
            <a:avLst/>
          </a:prstGeom>
        </p:spPr>
      </p:pic>
      <p:pic>
        <p:nvPicPr>
          <p:cNvPr id="8" name="Picture 7">
            <a:extLst>
              <a:ext uri="{FF2B5EF4-FFF2-40B4-BE49-F238E27FC236}">
                <a16:creationId xmlns:a16="http://schemas.microsoft.com/office/drawing/2014/main" id="{00ABA07D-13C1-42AE-B8A6-22753074CB56}"/>
              </a:ext>
            </a:extLst>
          </p:cNvPr>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381146" y="240750"/>
            <a:ext cx="891167" cy="892800"/>
          </a:xfrm>
          <a:prstGeom prst="rect">
            <a:avLst/>
          </a:prstGeom>
          <a:noFill/>
          <a:ln>
            <a:noFill/>
          </a:ln>
        </p:spPr>
      </p:pic>
      <p:pic>
        <p:nvPicPr>
          <p:cNvPr id="9" name="Google Shape;55;p13">
            <a:extLst>
              <a:ext uri="{FF2B5EF4-FFF2-40B4-BE49-F238E27FC236}">
                <a16:creationId xmlns:a16="http://schemas.microsoft.com/office/drawing/2014/main" id="{ACBC0624-1A1A-4C46-BE44-2729B4641121}"/>
              </a:ext>
            </a:extLst>
          </p:cNvPr>
          <p:cNvPicPr/>
          <p:nvPr userDrawn="1"/>
        </p:nvPicPr>
        <p:blipFill>
          <a:blip r:embed="rId4">
            <a:alphaModFix/>
          </a:blip>
          <a:stretch>
            <a:fillRect/>
          </a:stretch>
        </p:blipFill>
        <p:spPr>
          <a:xfrm>
            <a:off x="9372601" y="262666"/>
            <a:ext cx="742951" cy="782891"/>
          </a:xfrm>
          <a:prstGeom prst="rect">
            <a:avLst/>
          </a:prstGeom>
          <a:noFill/>
          <a:ln>
            <a:noFill/>
          </a:ln>
        </p:spPr>
      </p:pic>
      <p:pic>
        <p:nvPicPr>
          <p:cNvPr id="10" name="Picture 9">
            <a:extLst>
              <a:ext uri="{FF2B5EF4-FFF2-40B4-BE49-F238E27FC236}">
                <a16:creationId xmlns:a16="http://schemas.microsoft.com/office/drawing/2014/main" id="{5A2AAC01-5691-43EE-8244-93880DAF4EF8}"/>
              </a:ext>
            </a:extLst>
          </p:cNvPr>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316125" y="243410"/>
            <a:ext cx="1227931" cy="782890"/>
          </a:xfrm>
          <a:prstGeom prst="rect">
            <a:avLst/>
          </a:prstGeom>
          <a:noFill/>
        </p:spPr>
      </p:pic>
    </p:spTree>
    <p:extLst>
      <p:ext uri="{BB962C8B-B14F-4D97-AF65-F5344CB8AC3E}">
        <p14:creationId xmlns:p14="http://schemas.microsoft.com/office/powerpoint/2010/main" val="129113737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B23C2-907F-4919-B31D-72A15520FE3D}"/>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0F4FC0CD-5A2C-4F78-A638-4C04AB1335C8}"/>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4" name="Date Placeholder 3">
            <a:extLst>
              <a:ext uri="{FF2B5EF4-FFF2-40B4-BE49-F238E27FC236}">
                <a16:creationId xmlns:a16="http://schemas.microsoft.com/office/drawing/2014/main" id="{82368138-896A-41DF-8D0D-63BA00F3DCF7}"/>
              </a:ext>
            </a:extLst>
          </p:cNvPr>
          <p:cNvSpPr>
            <a:spLocks noGrp="1"/>
          </p:cNvSpPr>
          <p:nvPr>
            <p:ph type="dt" sz="half" idx="10"/>
          </p:nvPr>
        </p:nvSpPr>
        <p:spPr/>
        <p:txBody>
          <a:bodyPr/>
          <a:lstStyle/>
          <a:p>
            <a:endParaRPr lang="en-IN">
              <a:solidFill>
                <a:prstClr val="black">
                  <a:tint val="75000"/>
                </a:prstClr>
              </a:solidFill>
            </a:endParaRPr>
          </a:p>
        </p:txBody>
      </p:sp>
      <p:sp>
        <p:nvSpPr>
          <p:cNvPr id="5" name="Footer Placeholder 4">
            <a:extLst>
              <a:ext uri="{FF2B5EF4-FFF2-40B4-BE49-F238E27FC236}">
                <a16:creationId xmlns:a16="http://schemas.microsoft.com/office/drawing/2014/main" id="{071E7DFA-E07C-40D8-828E-27462960278D}"/>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BEBE079D-D282-4F09-A57A-6D24B16BFE95}"/>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170061116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A95D31-4EB7-477E-9F3C-DB645BC539CE}"/>
              </a:ext>
            </a:extLst>
          </p:cNvPr>
          <p:cNvSpPr>
            <a:spLocks noGrp="1"/>
          </p:cNvSpPr>
          <p:nvPr>
            <p:ph type="title"/>
          </p:nvPr>
        </p:nvSpPr>
        <p:spPr>
          <a:xfrm>
            <a:off x="831851" y="1709740"/>
            <a:ext cx="10515600" cy="2852737"/>
          </a:xfrm>
        </p:spPr>
        <p:txBody>
          <a:bodyPr anchor="b"/>
          <a:lstStyle>
            <a:lvl1pPr>
              <a:defRPr sz="45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79295F7A-996D-4504-BF3B-428BEDED042D}"/>
              </a:ext>
            </a:extLst>
          </p:cNvPr>
          <p:cNvSpPr>
            <a:spLocks noGrp="1"/>
          </p:cNvSpPr>
          <p:nvPr>
            <p:ph type="body" idx="1"/>
          </p:nvPr>
        </p:nvSpPr>
        <p:spPr>
          <a:xfrm>
            <a:off x="831851" y="4589465"/>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49C41AB-303F-4A8D-98FE-629B102DF153}"/>
              </a:ext>
            </a:extLst>
          </p:cNvPr>
          <p:cNvSpPr>
            <a:spLocks noGrp="1"/>
          </p:cNvSpPr>
          <p:nvPr>
            <p:ph type="dt" sz="half" idx="10"/>
          </p:nvPr>
        </p:nvSpPr>
        <p:spPr/>
        <p:txBody>
          <a:bodyPr/>
          <a:lstStyle/>
          <a:p>
            <a:endParaRPr lang="en-IN">
              <a:solidFill>
                <a:prstClr val="black">
                  <a:tint val="75000"/>
                </a:prstClr>
              </a:solidFill>
            </a:endParaRPr>
          </a:p>
        </p:txBody>
      </p:sp>
      <p:sp>
        <p:nvSpPr>
          <p:cNvPr id="5" name="Footer Placeholder 4">
            <a:extLst>
              <a:ext uri="{FF2B5EF4-FFF2-40B4-BE49-F238E27FC236}">
                <a16:creationId xmlns:a16="http://schemas.microsoft.com/office/drawing/2014/main" id="{AB73FE23-B346-46DE-BC25-BC8452CBB0B1}"/>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C9D39B8C-17BA-4A2D-9C29-E48DC3FA418A}"/>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310563113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1B370C-348F-4657-B7DD-C146E73B0859}"/>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A8FD0C38-F6C6-4D70-A4E7-545C54D3ED9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91C0195A-8021-4D22-B9B5-D92D7040943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1254BCA9-8B74-4811-9040-98564D49757F}"/>
              </a:ext>
            </a:extLst>
          </p:cNvPr>
          <p:cNvSpPr>
            <a:spLocks noGrp="1"/>
          </p:cNvSpPr>
          <p:nvPr>
            <p:ph type="dt" sz="half" idx="10"/>
          </p:nvPr>
        </p:nvSpPr>
        <p:spPr/>
        <p:txBody>
          <a:bodyPr/>
          <a:lstStyle/>
          <a:p>
            <a:endParaRPr lang="en-IN">
              <a:solidFill>
                <a:prstClr val="black">
                  <a:tint val="75000"/>
                </a:prstClr>
              </a:solidFill>
            </a:endParaRPr>
          </a:p>
        </p:txBody>
      </p:sp>
      <p:sp>
        <p:nvSpPr>
          <p:cNvPr id="6" name="Footer Placeholder 5">
            <a:extLst>
              <a:ext uri="{FF2B5EF4-FFF2-40B4-BE49-F238E27FC236}">
                <a16:creationId xmlns:a16="http://schemas.microsoft.com/office/drawing/2014/main" id="{7A0E8BB2-79A8-4D25-8F80-A6374F44AFAA}"/>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7" name="Slide Number Placeholder 6">
            <a:extLst>
              <a:ext uri="{FF2B5EF4-FFF2-40B4-BE49-F238E27FC236}">
                <a16:creationId xmlns:a16="http://schemas.microsoft.com/office/drawing/2014/main" id="{73276455-7F7D-4C13-A9A6-D3BD540FAF54}"/>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566092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1B370C-348F-4657-B7DD-C146E73B0859}"/>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A8FD0C38-F6C6-4D70-A4E7-545C54D3ED9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91C0195A-8021-4D22-B9B5-D92D7040943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1254BCA9-8B74-4811-9040-98564D49757F}"/>
              </a:ext>
            </a:extLst>
          </p:cNvPr>
          <p:cNvSpPr>
            <a:spLocks noGrp="1"/>
          </p:cNvSpPr>
          <p:nvPr>
            <p:ph type="dt" sz="half" idx="10"/>
          </p:nvPr>
        </p:nvSpPr>
        <p:spPr/>
        <p:txBody>
          <a:bodyPr/>
          <a:lstStyle/>
          <a:p>
            <a:endParaRPr lang="en-IN">
              <a:solidFill>
                <a:prstClr val="black">
                  <a:tint val="75000"/>
                </a:prstClr>
              </a:solidFill>
            </a:endParaRPr>
          </a:p>
        </p:txBody>
      </p:sp>
      <p:sp>
        <p:nvSpPr>
          <p:cNvPr id="6" name="Footer Placeholder 5">
            <a:extLst>
              <a:ext uri="{FF2B5EF4-FFF2-40B4-BE49-F238E27FC236}">
                <a16:creationId xmlns:a16="http://schemas.microsoft.com/office/drawing/2014/main" id="{7A0E8BB2-79A8-4D25-8F80-A6374F44AFAA}"/>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7" name="Slide Number Placeholder 6">
            <a:extLst>
              <a:ext uri="{FF2B5EF4-FFF2-40B4-BE49-F238E27FC236}">
                <a16:creationId xmlns:a16="http://schemas.microsoft.com/office/drawing/2014/main" id="{73276455-7F7D-4C13-A9A6-D3BD540FAF54}"/>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95224962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290DE3-B4F6-453B-821F-1C6A863B90E5}"/>
              </a:ext>
            </a:extLst>
          </p:cNvPr>
          <p:cNvSpPr>
            <a:spLocks noGrp="1"/>
          </p:cNvSpPr>
          <p:nvPr>
            <p:ph type="title"/>
          </p:nvPr>
        </p:nvSpPr>
        <p:spPr>
          <a:xfrm>
            <a:off x="839788" y="365127"/>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876D9F8B-664E-4C6D-B332-E6723B623FC5}"/>
              </a:ext>
            </a:extLst>
          </p:cNvPr>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22600079-2BCC-432C-B48F-5B2B3D46D89F}"/>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6487EE36-F35E-4D33-8D14-F6B6A1734B34}"/>
              </a:ext>
            </a:extLst>
          </p:cNvPr>
          <p:cNvSpPr>
            <a:spLocks noGrp="1"/>
          </p:cNvSpPr>
          <p:nvPr>
            <p:ph type="body" sz="quarter" idx="3"/>
          </p:nvPr>
        </p:nvSpPr>
        <p:spPr>
          <a:xfrm>
            <a:off x="6172201"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EEA772E8-2FFE-4BC4-9AD4-2FCB7E81BCD0}"/>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54087CB1-C474-41B8-A6D9-BE80045A09F6}"/>
              </a:ext>
            </a:extLst>
          </p:cNvPr>
          <p:cNvSpPr>
            <a:spLocks noGrp="1"/>
          </p:cNvSpPr>
          <p:nvPr>
            <p:ph type="dt" sz="half" idx="10"/>
          </p:nvPr>
        </p:nvSpPr>
        <p:spPr/>
        <p:txBody>
          <a:bodyPr/>
          <a:lstStyle/>
          <a:p>
            <a:endParaRPr lang="en-IN">
              <a:solidFill>
                <a:prstClr val="black">
                  <a:tint val="75000"/>
                </a:prstClr>
              </a:solidFill>
            </a:endParaRPr>
          </a:p>
        </p:txBody>
      </p:sp>
      <p:sp>
        <p:nvSpPr>
          <p:cNvPr id="8" name="Footer Placeholder 7">
            <a:extLst>
              <a:ext uri="{FF2B5EF4-FFF2-40B4-BE49-F238E27FC236}">
                <a16:creationId xmlns:a16="http://schemas.microsoft.com/office/drawing/2014/main" id="{88DA6418-E4BC-4DFF-9134-D98236CBD2CD}"/>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9" name="Slide Number Placeholder 8">
            <a:extLst>
              <a:ext uri="{FF2B5EF4-FFF2-40B4-BE49-F238E27FC236}">
                <a16:creationId xmlns:a16="http://schemas.microsoft.com/office/drawing/2014/main" id="{B8F1A9BD-6593-471E-A9E0-99159D229BC7}"/>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68796301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A95C9B-322B-4812-957A-9B7BCE42F1DA}"/>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4461ADBC-3E73-43C7-8577-512C3BC55AD0}"/>
              </a:ext>
            </a:extLst>
          </p:cNvPr>
          <p:cNvSpPr>
            <a:spLocks noGrp="1"/>
          </p:cNvSpPr>
          <p:nvPr>
            <p:ph type="dt" sz="half" idx="10"/>
          </p:nvPr>
        </p:nvSpPr>
        <p:spPr/>
        <p:txBody>
          <a:bodyPr/>
          <a:lstStyle/>
          <a:p>
            <a:endParaRPr lang="en-IN">
              <a:solidFill>
                <a:prstClr val="black">
                  <a:tint val="75000"/>
                </a:prstClr>
              </a:solidFill>
            </a:endParaRPr>
          </a:p>
        </p:txBody>
      </p:sp>
      <p:sp>
        <p:nvSpPr>
          <p:cNvPr id="4" name="Footer Placeholder 3">
            <a:extLst>
              <a:ext uri="{FF2B5EF4-FFF2-40B4-BE49-F238E27FC236}">
                <a16:creationId xmlns:a16="http://schemas.microsoft.com/office/drawing/2014/main" id="{4F1723EA-F5F7-4774-BFB3-F6B72DC7AD18}"/>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5" name="Slide Number Placeholder 4">
            <a:extLst>
              <a:ext uri="{FF2B5EF4-FFF2-40B4-BE49-F238E27FC236}">
                <a16:creationId xmlns:a16="http://schemas.microsoft.com/office/drawing/2014/main" id="{C626812A-4C02-47CE-B9BF-84E6468E45D7}"/>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74041623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7A4099-3AB9-4E0A-86FF-4BE779A3A52F}"/>
              </a:ext>
            </a:extLst>
          </p:cNvPr>
          <p:cNvSpPr>
            <a:spLocks noGrp="1"/>
          </p:cNvSpPr>
          <p:nvPr>
            <p:ph type="dt" sz="half" idx="10"/>
          </p:nvPr>
        </p:nvSpPr>
        <p:spPr/>
        <p:txBody>
          <a:bodyPr/>
          <a:lstStyle/>
          <a:p>
            <a:endParaRPr lang="en-IN">
              <a:solidFill>
                <a:prstClr val="black">
                  <a:tint val="75000"/>
                </a:prstClr>
              </a:solidFill>
            </a:endParaRPr>
          </a:p>
        </p:txBody>
      </p:sp>
      <p:sp>
        <p:nvSpPr>
          <p:cNvPr id="3" name="Footer Placeholder 2">
            <a:extLst>
              <a:ext uri="{FF2B5EF4-FFF2-40B4-BE49-F238E27FC236}">
                <a16:creationId xmlns:a16="http://schemas.microsoft.com/office/drawing/2014/main" id="{85AF0638-9636-4074-8887-4BE506D82755}"/>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4" name="Slide Number Placeholder 3">
            <a:extLst>
              <a:ext uri="{FF2B5EF4-FFF2-40B4-BE49-F238E27FC236}">
                <a16:creationId xmlns:a16="http://schemas.microsoft.com/office/drawing/2014/main" id="{B4899634-598E-495A-BD3D-E8A228382FAA}"/>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194012636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CF55D5-80A2-4F29-B299-2ECB170F7D19}"/>
              </a:ext>
            </a:extLst>
          </p:cNvPr>
          <p:cNvSpPr>
            <a:spLocks noGrp="1"/>
          </p:cNvSpPr>
          <p:nvPr>
            <p:ph type="title"/>
          </p:nvPr>
        </p:nvSpPr>
        <p:spPr>
          <a:xfrm>
            <a:off x="839788" y="457200"/>
            <a:ext cx="3932237" cy="1600200"/>
          </a:xfrm>
        </p:spPr>
        <p:txBody>
          <a:bodyPr anchor="b"/>
          <a:lstStyle>
            <a:lvl1pPr>
              <a:defRPr sz="24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FE645533-0C7E-4916-B97D-E1F4C3A1A80C}"/>
              </a:ext>
            </a:extLst>
          </p:cNvPr>
          <p:cNvSpPr>
            <a:spLocks noGrp="1"/>
          </p:cNvSpPr>
          <p:nvPr>
            <p:ph idx="1"/>
          </p:nvPr>
        </p:nvSpPr>
        <p:spPr>
          <a:xfrm>
            <a:off x="5183188" y="987427"/>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45F4E747-CE71-49D7-8AFA-15512266C737}"/>
              </a:ext>
            </a:extLst>
          </p:cNvPr>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63A160B4-CFF6-4C57-81D9-611E71CAF9BC}"/>
              </a:ext>
            </a:extLst>
          </p:cNvPr>
          <p:cNvSpPr>
            <a:spLocks noGrp="1"/>
          </p:cNvSpPr>
          <p:nvPr>
            <p:ph type="dt" sz="half" idx="10"/>
          </p:nvPr>
        </p:nvSpPr>
        <p:spPr/>
        <p:txBody>
          <a:bodyPr/>
          <a:lstStyle/>
          <a:p>
            <a:endParaRPr lang="en-IN">
              <a:solidFill>
                <a:prstClr val="black">
                  <a:tint val="75000"/>
                </a:prstClr>
              </a:solidFill>
            </a:endParaRPr>
          </a:p>
        </p:txBody>
      </p:sp>
      <p:sp>
        <p:nvSpPr>
          <p:cNvPr id="6" name="Footer Placeholder 5">
            <a:extLst>
              <a:ext uri="{FF2B5EF4-FFF2-40B4-BE49-F238E27FC236}">
                <a16:creationId xmlns:a16="http://schemas.microsoft.com/office/drawing/2014/main" id="{B47CDD2A-CF6A-4C7D-A3FC-758F42568DD2}"/>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7" name="Slide Number Placeholder 6">
            <a:extLst>
              <a:ext uri="{FF2B5EF4-FFF2-40B4-BE49-F238E27FC236}">
                <a16:creationId xmlns:a16="http://schemas.microsoft.com/office/drawing/2014/main" id="{591E7B8F-E053-4A40-B24B-BFBBF08AF446}"/>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271650922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8324B-96E2-4983-A69A-7B5A9D4C888B}"/>
              </a:ext>
            </a:extLst>
          </p:cNvPr>
          <p:cNvSpPr>
            <a:spLocks noGrp="1"/>
          </p:cNvSpPr>
          <p:nvPr>
            <p:ph type="title"/>
          </p:nvPr>
        </p:nvSpPr>
        <p:spPr>
          <a:xfrm>
            <a:off x="839788" y="457200"/>
            <a:ext cx="3932237" cy="1600200"/>
          </a:xfrm>
        </p:spPr>
        <p:txBody>
          <a:bodyPr anchor="b"/>
          <a:lstStyle>
            <a:lvl1pPr>
              <a:defRPr sz="24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1C9C0B07-42D5-461B-ABF3-7EE6E0DF2BE0}"/>
              </a:ext>
            </a:extLst>
          </p:cNvPr>
          <p:cNvSpPr>
            <a:spLocks noGrp="1"/>
          </p:cNvSpPr>
          <p:nvPr>
            <p:ph type="pic" idx="1"/>
          </p:nvPr>
        </p:nvSpPr>
        <p:spPr>
          <a:xfrm>
            <a:off x="5183188" y="987427"/>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IN"/>
          </a:p>
        </p:txBody>
      </p:sp>
      <p:sp>
        <p:nvSpPr>
          <p:cNvPr id="4" name="Text Placeholder 3">
            <a:extLst>
              <a:ext uri="{FF2B5EF4-FFF2-40B4-BE49-F238E27FC236}">
                <a16:creationId xmlns:a16="http://schemas.microsoft.com/office/drawing/2014/main" id="{EB128B54-0322-44C7-8BE1-DADC14C117DC}"/>
              </a:ext>
            </a:extLst>
          </p:cNvPr>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79E657A8-BAE9-484A-A8FA-4E784A9D7638}"/>
              </a:ext>
            </a:extLst>
          </p:cNvPr>
          <p:cNvSpPr>
            <a:spLocks noGrp="1"/>
          </p:cNvSpPr>
          <p:nvPr>
            <p:ph type="dt" sz="half" idx="10"/>
          </p:nvPr>
        </p:nvSpPr>
        <p:spPr/>
        <p:txBody>
          <a:bodyPr/>
          <a:lstStyle/>
          <a:p>
            <a:endParaRPr lang="en-IN">
              <a:solidFill>
                <a:prstClr val="black">
                  <a:tint val="75000"/>
                </a:prstClr>
              </a:solidFill>
            </a:endParaRPr>
          </a:p>
        </p:txBody>
      </p:sp>
      <p:sp>
        <p:nvSpPr>
          <p:cNvPr id="6" name="Footer Placeholder 5">
            <a:extLst>
              <a:ext uri="{FF2B5EF4-FFF2-40B4-BE49-F238E27FC236}">
                <a16:creationId xmlns:a16="http://schemas.microsoft.com/office/drawing/2014/main" id="{2070796C-654A-4855-BECB-F96EDA4F24C2}"/>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7" name="Slide Number Placeholder 6">
            <a:extLst>
              <a:ext uri="{FF2B5EF4-FFF2-40B4-BE49-F238E27FC236}">
                <a16:creationId xmlns:a16="http://schemas.microsoft.com/office/drawing/2014/main" id="{9B209C97-D8CB-4D5C-B239-24056269C138}"/>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198733879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95A72D-A4AC-4E44-AC22-87CE25BD16BC}"/>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52C98494-D3B0-457A-AA2E-A028F7A851A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0CBA8645-D43A-443A-AAEA-B6E7C68426C3}"/>
              </a:ext>
            </a:extLst>
          </p:cNvPr>
          <p:cNvSpPr>
            <a:spLocks noGrp="1"/>
          </p:cNvSpPr>
          <p:nvPr>
            <p:ph type="dt" sz="half" idx="10"/>
          </p:nvPr>
        </p:nvSpPr>
        <p:spPr/>
        <p:txBody>
          <a:bodyPr/>
          <a:lstStyle/>
          <a:p>
            <a:endParaRPr lang="en-IN">
              <a:solidFill>
                <a:prstClr val="black">
                  <a:tint val="75000"/>
                </a:prstClr>
              </a:solidFill>
            </a:endParaRPr>
          </a:p>
        </p:txBody>
      </p:sp>
      <p:sp>
        <p:nvSpPr>
          <p:cNvPr id="5" name="Footer Placeholder 4">
            <a:extLst>
              <a:ext uri="{FF2B5EF4-FFF2-40B4-BE49-F238E27FC236}">
                <a16:creationId xmlns:a16="http://schemas.microsoft.com/office/drawing/2014/main" id="{62C72F4C-273D-4AF9-87B7-926211393229}"/>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BA0157CA-1FAC-4BEC-B223-3518AF85B72E}"/>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43247371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D36907B-239A-4455-955D-E6181278BF1A}"/>
              </a:ext>
            </a:extLst>
          </p:cNvPr>
          <p:cNvSpPr>
            <a:spLocks noGrp="1"/>
          </p:cNvSpPr>
          <p:nvPr>
            <p:ph type="title" orient="vert"/>
          </p:nvPr>
        </p:nvSpPr>
        <p:spPr>
          <a:xfrm>
            <a:off x="8724901"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E07D44DA-6DF0-494F-85D1-CA2F4314A201}"/>
              </a:ext>
            </a:extLst>
          </p:cNvPr>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930B7C79-7EBA-4845-8C75-72B558E1B931}"/>
              </a:ext>
            </a:extLst>
          </p:cNvPr>
          <p:cNvSpPr>
            <a:spLocks noGrp="1"/>
          </p:cNvSpPr>
          <p:nvPr>
            <p:ph type="dt" sz="half" idx="10"/>
          </p:nvPr>
        </p:nvSpPr>
        <p:spPr/>
        <p:txBody>
          <a:bodyPr/>
          <a:lstStyle/>
          <a:p>
            <a:endParaRPr lang="en-IN">
              <a:solidFill>
                <a:prstClr val="black">
                  <a:tint val="75000"/>
                </a:prstClr>
              </a:solidFill>
            </a:endParaRPr>
          </a:p>
        </p:txBody>
      </p:sp>
      <p:sp>
        <p:nvSpPr>
          <p:cNvPr id="5" name="Footer Placeholder 4">
            <a:extLst>
              <a:ext uri="{FF2B5EF4-FFF2-40B4-BE49-F238E27FC236}">
                <a16:creationId xmlns:a16="http://schemas.microsoft.com/office/drawing/2014/main" id="{09BDEE16-0601-4F6E-A426-C6E0C8A7A286}"/>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582E8ED0-FCE3-40CD-BEBF-F00BCFDF3E0B}"/>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172611788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2800" y="609600"/>
            <a:ext cx="10363200" cy="1143000"/>
          </a:xfrm>
        </p:spPr>
        <p:txBody>
          <a:bodyPr/>
          <a:lstStyle/>
          <a:p>
            <a:r>
              <a:rPr lang="en-US" smtClean="0"/>
              <a:t>Click to edit Master title style</a:t>
            </a:r>
            <a:endParaRPr lang="tr-TR"/>
          </a:p>
        </p:txBody>
      </p:sp>
      <p:sp>
        <p:nvSpPr>
          <p:cNvPr id="3" name="Text Placeholder 2"/>
          <p:cNvSpPr>
            <a:spLocks noGrp="1"/>
          </p:cNvSpPr>
          <p:nvPr>
            <p:ph type="body" sz="half" idx="1"/>
          </p:nvPr>
        </p:nvSpPr>
        <p:spPr>
          <a:xfrm>
            <a:off x="609600" y="1600201"/>
            <a:ext cx="53848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Content Placeholder 3"/>
          <p:cNvSpPr>
            <a:spLocks noGrp="1"/>
          </p:cNvSpPr>
          <p:nvPr>
            <p:ph sz="half" idx="2"/>
          </p:nvPr>
        </p:nvSpPr>
        <p:spPr>
          <a:xfrm>
            <a:off x="6197600" y="1600201"/>
            <a:ext cx="53848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prstClr val="black">
                  <a:tint val="75000"/>
                </a:prstClr>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en-US">
                <a:solidFill>
                  <a:prstClr val="black">
                    <a:tint val="75000"/>
                  </a:prstClr>
                </a:solidFill>
              </a:rPr>
              <a:t>Digital Communication Systems 2012 R.Sokullu</a:t>
            </a:r>
          </a:p>
        </p:txBody>
      </p:sp>
      <p:sp>
        <p:nvSpPr>
          <p:cNvPr id="7" name="Rectangle 6"/>
          <p:cNvSpPr>
            <a:spLocks noGrp="1" noChangeArrowheads="1"/>
          </p:cNvSpPr>
          <p:nvPr>
            <p:ph type="sldNum" sz="quarter" idx="12"/>
          </p:nvPr>
        </p:nvSpPr>
        <p:spPr>
          <a:ln/>
        </p:spPr>
        <p:txBody>
          <a:bodyPr/>
          <a:lstStyle>
            <a:lvl1pPr>
              <a:defRPr/>
            </a:lvl1pPr>
          </a:lstStyle>
          <a:p>
            <a:fld id="{5E3825E1-5951-42ED-873D-ABEA01F6F56E}" type="slidenum">
              <a:rPr lang="en-US">
                <a:solidFill>
                  <a:prstClr val="black">
                    <a:tint val="75000"/>
                  </a:prstClr>
                </a:solidFill>
              </a:rPr>
              <a:pPr/>
              <a:t>‹#›</a:t>
            </a:fld>
            <a:r>
              <a:rPr lang="en-US">
                <a:solidFill>
                  <a:prstClr val="black">
                    <a:tint val="75000"/>
                  </a:prstClr>
                </a:solidFill>
              </a:rPr>
              <a:t>/45</a:t>
            </a:r>
          </a:p>
        </p:txBody>
      </p:sp>
    </p:spTree>
    <p:extLst>
      <p:ext uri="{BB962C8B-B14F-4D97-AF65-F5344CB8AC3E}">
        <p14:creationId xmlns:p14="http://schemas.microsoft.com/office/powerpoint/2010/main" val="422440029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812800" y="609600"/>
            <a:ext cx="10363200" cy="1143000"/>
          </a:xfrm>
        </p:spPr>
        <p:txBody>
          <a:bodyPr/>
          <a:lstStyle/>
          <a:p>
            <a:r>
              <a:rPr lang="en-US" smtClean="0"/>
              <a:t>Click to edit Master title style</a:t>
            </a:r>
            <a:endParaRPr lang="tr-TR"/>
          </a:p>
        </p:txBody>
      </p:sp>
      <p:sp>
        <p:nvSpPr>
          <p:cNvPr id="3" name="Text Placeholder 2"/>
          <p:cNvSpPr>
            <a:spLocks noGrp="1"/>
          </p:cNvSpPr>
          <p:nvPr>
            <p:ph type="body" sz="half" idx="1"/>
          </p:nvPr>
        </p:nvSpPr>
        <p:spPr>
          <a:xfrm>
            <a:off x="609600" y="1600201"/>
            <a:ext cx="53848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Content Placeholder 3"/>
          <p:cNvSpPr>
            <a:spLocks noGrp="1"/>
          </p:cNvSpPr>
          <p:nvPr>
            <p:ph sz="quarter" idx="2"/>
          </p:nvPr>
        </p:nvSpPr>
        <p:spPr>
          <a:xfrm>
            <a:off x="6197600" y="1600200"/>
            <a:ext cx="5384800" cy="21859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5" name="Content Placeholder 4"/>
          <p:cNvSpPr>
            <a:spLocks noGrp="1"/>
          </p:cNvSpPr>
          <p:nvPr>
            <p:ph sz="quarter" idx="3"/>
          </p:nvPr>
        </p:nvSpPr>
        <p:spPr>
          <a:xfrm>
            <a:off x="6197600" y="3938589"/>
            <a:ext cx="5384800" cy="21875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6" name="Rectangle 4"/>
          <p:cNvSpPr>
            <a:spLocks noGrp="1" noChangeArrowheads="1"/>
          </p:cNvSpPr>
          <p:nvPr>
            <p:ph type="dt" sz="half" idx="10"/>
          </p:nvPr>
        </p:nvSpPr>
        <p:spPr>
          <a:ln/>
        </p:spPr>
        <p:txBody>
          <a:bodyPr/>
          <a:lstStyle>
            <a:lvl1pPr>
              <a:defRPr/>
            </a:lvl1pPr>
          </a:lstStyle>
          <a:p>
            <a:pPr>
              <a:defRPr/>
            </a:pPr>
            <a:endParaRPr lang="en-US">
              <a:solidFill>
                <a:prstClr val="black">
                  <a:tint val="75000"/>
                </a:prstClr>
              </a:solidFill>
            </a:endParaRPr>
          </a:p>
        </p:txBody>
      </p:sp>
      <p:sp>
        <p:nvSpPr>
          <p:cNvPr id="7" name="Rectangle 5"/>
          <p:cNvSpPr>
            <a:spLocks noGrp="1" noChangeArrowheads="1"/>
          </p:cNvSpPr>
          <p:nvPr>
            <p:ph type="ftr" sz="quarter" idx="11"/>
          </p:nvPr>
        </p:nvSpPr>
        <p:spPr>
          <a:ln/>
        </p:spPr>
        <p:txBody>
          <a:bodyPr/>
          <a:lstStyle>
            <a:lvl1pPr>
              <a:defRPr/>
            </a:lvl1pPr>
          </a:lstStyle>
          <a:p>
            <a:pPr>
              <a:defRPr/>
            </a:pPr>
            <a:r>
              <a:rPr lang="en-US">
                <a:solidFill>
                  <a:prstClr val="black">
                    <a:tint val="75000"/>
                  </a:prstClr>
                </a:solidFill>
              </a:rPr>
              <a:t>Digital Communication Systems 2012 R.Sokullu</a:t>
            </a:r>
          </a:p>
        </p:txBody>
      </p:sp>
      <p:sp>
        <p:nvSpPr>
          <p:cNvPr id="8" name="Rectangle 6"/>
          <p:cNvSpPr>
            <a:spLocks noGrp="1" noChangeArrowheads="1"/>
          </p:cNvSpPr>
          <p:nvPr>
            <p:ph type="sldNum" sz="quarter" idx="12"/>
          </p:nvPr>
        </p:nvSpPr>
        <p:spPr>
          <a:ln/>
        </p:spPr>
        <p:txBody>
          <a:bodyPr/>
          <a:lstStyle>
            <a:lvl1pPr>
              <a:defRPr/>
            </a:lvl1pPr>
          </a:lstStyle>
          <a:p>
            <a:fld id="{C83B58F1-94D6-4BC1-AFA8-63030F824743}" type="slidenum">
              <a:rPr lang="en-US">
                <a:solidFill>
                  <a:prstClr val="black">
                    <a:tint val="75000"/>
                  </a:prstClr>
                </a:solidFill>
              </a:rPr>
              <a:pPr/>
              <a:t>‹#›</a:t>
            </a:fld>
            <a:r>
              <a:rPr lang="en-US">
                <a:solidFill>
                  <a:prstClr val="black">
                    <a:tint val="75000"/>
                  </a:prstClr>
                </a:solidFill>
              </a:rPr>
              <a:t>/45</a:t>
            </a:r>
          </a:p>
        </p:txBody>
      </p:sp>
    </p:spTree>
    <p:extLst>
      <p:ext uri="{BB962C8B-B14F-4D97-AF65-F5344CB8AC3E}">
        <p14:creationId xmlns:p14="http://schemas.microsoft.com/office/powerpoint/2010/main" val="406368329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35D7B2-B28B-4DF9-9CF6-87936248E847}"/>
              </a:ext>
            </a:extLst>
          </p:cNvPr>
          <p:cNvSpPr>
            <a:spLocks noGrp="1"/>
          </p:cNvSpPr>
          <p:nvPr>
            <p:ph type="ctrTitle"/>
          </p:nvPr>
        </p:nvSpPr>
        <p:spPr>
          <a:xfrm>
            <a:off x="1524000" y="1122363"/>
            <a:ext cx="9144000" cy="2387600"/>
          </a:xfrm>
        </p:spPr>
        <p:txBody>
          <a:bodyPr anchor="b"/>
          <a:lstStyle>
            <a:lvl1pPr algn="ctr">
              <a:defRPr sz="4500"/>
            </a:lvl1pPr>
          </a:lstStyle>
          <a:p>
            <a:r>
              <a:rPr lang="en-US" dirty="0"/>
              <a:t>Click to edit Master title style</a:t>
            </a:r>
            <a:endParaRPr lang="en-IN" dirty="0"/>
          </a:p>
        </p:txBody>
      </p:sp>
      <p:sp>
        <p:nvSpPr>
          <p:cNvPr id="3" name="Subtitle 2">
            <a:extLst>
              <a:ext uri="{FF2B5EF4-FFF2-40B4-BE49-F238E27FC236}">
                <a16:creationId xmlns:a16="http://schemas.microsoft.com/office/drawing/2014/main" id="{67AD8585-0C68-4E04-A49A-E24F1C6D1395}"/>
              </a:ext>
            </a:extLst>
          </p:cNvPr>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endParaRPr lang="en-IN" dirty="0"/>
          </a:p>
        </p:txBody>
      </p:sp>
      <p:sp>
        <p:nvSpPr>
          <p:cNvPr id="4" name="Date Placeholder 3">
            <a:extLst>
              <a:ext uri="{FF2B5EF4-FFF2-40B4-BE49-F238E27FC236}">
                <a16:creationId xmlns:a16="http://schemas.microsoft.com/office/drawing/2014/main" id="{2F69470C-A4A8-47DE-88ED-EC01250F03AE}"/>
              </a:ext>
            </a:extLst>
          </p:cNvPr>
          <p:cNvSpPr>
            <a:spLocks noGrp="1"/>
          </p:cNvSpPr>
          <p:nvPr>
            <p:ph type="dt" sz="half" idx="10"/>
          </p:nvPr>
        </p:nvSpPr>
        <p:spPr/>
        <p:txBody>
          <a:bodyPr/>
          <a:lstStyle/>
          <a:p>
            <a:endParaRPr lang="en-IN">
              <a:solidFill>
                <a:prstClr val="black">
                  <a:tint val="75000"/>
                </a:prstClr>
              </a:solidFill>
            </a:endParaRPr>
          </a:p>
        </p:txBody>
      </p:sp>
      <p:sp>
        <p:nvSpPr>
          <p:cNvPr id="5" name="Footer Placeholder 4">
            <a:extLst>
              <a:ext uri="{FF2B5EF4-FFF2-40B4-BE49-F238E27FC236}">
                <a16:creationId xmlns:a16="http://schemas.microsoft.com/office/drawing/2014/main" id="{25D7E305-96D0-4B8C-8A2D-4F5EDACEC4EB}"/>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83575870-7D1A-451F-A3F3-6C90E62C538A}"/>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pic>
        <p:nvPicPr>
          <p:cNvPr id="7" name="Picture 6" descr="BANNER7672-ATME Logo Banner 1600 x 380.jpg">
            <a:extLst>
              <a:ext uri="{FF2B5EF4-FFF2-40B4-BE49-F238E27FC236}">
                <a16:creationId xmlns:a16="http://schemas.microsoft.com/office/drawing/2014/main" id="{B901C07F-5D97-4029-8B13-DA8BB4232AF5}"/>
              </a:ext>
            </a:extLst>
          </p:cNvPr>
          <p:cNvPicPr>
            <a:picLocks noChangeAspect="1"/>
          </p:cNvPicPr>
          <p:nvPr userDrawn="1"/>
        </p:nvPicPr>
        <p:blipFill>
          <a:blip r:embed="rId2" cstate="print"/>
          <a:stretch>
            <a:fillRect/>
          </a:stretch>
        </p:blipFill>
        <p:spPr>
          <a:xfrm>
            <a:off x="343144" y="160338"/>
            <a:ext cx="2778128" cy="865962"/>
          </a:xfrm>
          <a:prstGeom prst="rect">
            <a:avLst/>
          </a:prstGeom>
        </p:spPr>
      </p:pic>
      <p:pic>
        <p:nvPicPr>
          <p:cNvPr id="8" name="Picture 7">
            <a:extLst>
              <a:ext uri="{FF2B5EF4-FFF2-40B4-BE49-F238E27FC236}">
                <a16:creationId xmlns:a16="http://schemas.microsoft.com/office/drawing/2014/main" id="{00ABA07D-13C1-42AE-B8A6-22753074CB56}"/>
              </a:ext>
            </a:extLst>
          </p:cNvPr>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381146" y="240750"/>
            <a:ext cx="891167" cy="892800"/>
          </a:xfrm>
          <a:prstGeom prst="rect">
            <a:avLst/>
          </a:prstGeom>
          <a:noFill/>
          <a:ln>
            <a:noFill/>
          </a:ln>
        </p:spPr>
      </p:pic>
      <p:pic>
        <p:nvPicPr>
          <p:cNvPr id="9" name="Google Shape;55;p13">
            <a:extLst>
              <a:ext uri="{FF2B5EF4-FFF2-40B4-BE49-F238E27FC236}">
                <a16:creationId xmlns:a16="http://schemas.microsoft.com/office/drawing/2014/main" id="{ACBC0624-1A1A-4C46-BE44-2729B4641121}"/>
              </a:ext>
            </a:extLst>
          </p:cNvPr>
          <p:cNvPicPr/>
          <p:nvPr userDrawn="1"/>
        </p:nvPicPr>
        <p:blipFill>
          <a:blip r:embed="rId4">
            <a:alphaModFix/>
          </a:blip>
          <a:stretch>
            <a:fillRect/>
          </a:stretch>
        </p:blipFill>
        <p:spPr>
          <a:xfrm>
            <a:off x="9372601" y="262666"/>
            <a:ext cx="742951" cy="782891"/>
          </a:xfrm>
          <a:prstGeom prst="rect">
            <a:avLst/>
          </a:prstGeom>
          <a:noFill/>
          <a:ln>
            <a:noFill/>
          </a:ln>
        </p:spPr>
      </p:pic>
      <p:pic>
        <p:nvPicPr>
          <p:cNvPr id="10" name="Picture 9">
            <a:extLst>
              <a:ext uri="{FF2B5EF4-FFF2-40B4-BE49-F238E27FC236}">
                <a16:creationId xmlns:a16="http://schemas.microsoft.com/office/drawing/2014/main" id="{5A2AAC01-5691-43EE-8244-93880DAF4EF8}"/>
              </a:ext>
            </a:extLst>
          </p:cNvPr>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316125" y="243410"/>
            <a:ext cx="1227931" cy="782890"/>
          </a:xfrm>
          <a:prstGeom prst="rect">
            <a:avLst/>
          </a:prstGeom>
          <a:noFill/>
        </p:spPr>
      </p:pic>
    </p:spTree>
    <p:extLst>
      <p:ext uri="{BB962C8B-B14F-4D97-AF65-F5344CB8AC3E}">
        <p14:creationId xmlns:p14="http://schemas.microsoft.com/office/powerpoint/2010/main" val="6724355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290DE3-B4F6-453B-821F-1C6A863B90E5}"/>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876D9F8B-664E-4C6D-B332-E6723B623FC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2600079-2BCC-432C-B48F-5B2B3D46D89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6487EE36-F35E-4D33-8D14-F6B6A1734B3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EA772E8-2FFE-4BC4-9AD4-2FCB7E81BCD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54087CB1-C474-41B8-A6D9-BE80045A09F6}"/>
              </a:ext>
            </a:extLst>
          </p:cNvPr>
          <p:cNvSpPr>
            <a:spLocks noGrp="1"/>
          </p:cNvSpPr>
          <p:nvPr>
            <p:ph type="dt" sz="half" idx="10"/>
          </p:nvPr>
        </p:nvSpPr>
        <p:spPr/>
        <p:txBody>
          <a:bodyPr/>
          <a:lstStyle/>
          <a:p>
            <a:endParaRPr lang="en-IN">
              <a:solidFill>
                <a:prstClr val="black">
                  <a:tint val="75000"/>
                </a:prstClr>
              </a:solidFill>
            </a:endParaRPr>
          </a:p>
        </p:txBody>
      </p:sp>
      <p:sp>
        <p:nvSpPr>
          <p:cNvPr id="8" name="Footer Placeholder 7">
            <a:extLst>
              <a:ext uri="{FF2B5EF4-FFF2-40B4-BE49-F238E27FC236}">
                <a16:creationId xmlns:a16="http://schemas.microsoft.com/office/drawing/2014/main" id="{88DA6418-E4BC-4DFF-9134-D98236CBD2CD}"/>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9" name="Slide Number Placeholder 8">
            <a:extLst>
              <a:ext uri="{FF2B5EF4-FFF2-40B4-BE49-F238E27FC236}">
                <a16:creationId xmlns:a16="http://schemas.microsoft.com/office/drawing/2014/main" id="{B8F1A9BD-6593-471E-A9E0-99159D229BC7}"/>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255700342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B23C2-907F-4919-B31D-72A15520FE3D}"/>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0F4FC0CD-5A2C-4F78-A638-4C04AB1335C8}"/>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4" name="Date Placeholder 3">
            <a:extLst>
              <a:ext uri="{FF2B5EF4-FFF2-40B4-BE49-F238E27FC236}">
                <a16:creationId xmlns:a16="http://schemas.microsoft.com/office/drawing/2014/main" id="{82368138-896A-41DF-8D0D-63BA00F3DCF7}"/>
              </a:ext>
            </a:extLst>
          </p:cNvPr>
          <p:cNvSpPr>
            <a:spLocks noGrp="1"/>
          </p:cNvSpPr>
          <p:nvPr>
            <p:ph type="dt" sz="half" idx="10"/>
          </p:nvPr>
        </p:nvSpPr>
        <p:spPr/>
        <p:txBody>
          <a:bodyPr/>
          <a:lstStyle/>
          <a:p>
            <a:endParaRPr lang="en-IN">
              <a:solidFill>
                <a:prstClr val="black">
                  <a:tint val="75000"/>
                </a:prstClr>
              </a:solidFill>
            </a:endParaRPr>
          </a:p>
        </p:txBody>
      </p:sp>
      <p:sp>
        <p:nvSpPr>
          <p:cNvPr id="5" name="Footer Placeholder 4">
            <a:extLst>
              <a:ext uri="{FF2B5EF4-FFF2-40B4-BE49-F238E27FC236}">
                <a16:creationId xmlns:a16="http://schemas.microsoft.com/office/drawing/2014/main" id="{071E7DFA-E07C-40D8-828E-27462960278D}"/>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BEBE079D-D282-4F09-A57A-6D24B16BFE95}"/>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301967009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A95D31-4EB7-477E-9F3C-DB645BC539CE}"/>
              </a:ext>
            </a:extLst>
          </p:cNvPr>
          <p:cNvSpPr>
            <a:spLocks noGrp="1"/>
          </p:cNvSpPr>
          <p:nvPr>
            <p:ph type="title"/>
          </p:nvPr>
        </p:nvSpPr>
        <p:spPr>
          <a:xfrm>
            <a:off x="831851" y="1709740"/>
            <a:ext cx="10515600" cy="2852737"/>
          </a:xfrm>
        </p:spPr>
        <p:txBody>
          <a:bodyPr anchor="b"/>
          <a:lstStyle>
            <a:lvl1pPr>
              <a:defRPr sz="45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79295F7A-996D-4504-BF3B-428BEDED042D}"/>
              </a:ext>
            </a:extLst>
          </p:cNvPr>
          <p:cNvSpPr>
            <a:spLocks noGrp="1"/>
          </p:cNvSpPr>
          <p:nvPr>
            <p:ph type="body" idx="1"/>
          </p:nvPr>
        </p:nvSpPr>
        <p:spPr>
          <a:xfrm>
            <a:off x="831851" y="4589465"/>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49C41AB-303F-4A8D-98FE-629B102DF153}"/>
              </a:ext>
            </a:extLst>
          </p:cNvPr>
          <p:cNvSpPr>
            <a:spLocks noGrp="1"/>
          </p:cNvSpPr>
          <p:nvPr>
            <p:ph type="dt" sz="half" idx="10"/>
          </p:nvPr>
        </p:nvSpPr>
        <p:spPr/>
        <p:txBody>
          <a:bodyPr/>
          <a:lstStyle/>
          <a:p>
            <a:endParaRPr lang="en-IN">
              <a:solidFill>
                <a:prstClr val="black">
                  <a:tint val="75000"/>
                </a:prstClr>
              </a:solidFill>
            </a:endParaRPr>
          </a:p>
        </p:txBody>
      </p:sp>
      <p:sp>
        <p:nvSpPr>
          <p:cNvPr id="5" name="Footer Placeholder 4">
            <a:extLst>
              <a:ext uri="{FF2B5EF4-FFF2-40B4-BE49-F238E27FC236}">
                <a16:creationId xmlns:a16="http://schemas.microsoft.com/office/drawing/2014/main" id="{AB73FE23-B346-46DE-BC25-BC8452CBB0B1}"/>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C9D39B8C-17BA-4A2D-9C29-E48DC3FA418A}"/>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299803245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1B370C-348F-4657-B7DD-C146E73B0859}"/>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A8FD0C38-F6C6-4D70-A4E7-545C54D3ED9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91C0195A-8021-4D22-B9B5-D92D7040943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1254BCA9-8B74-4811-9040-98564D49757F}"/>
              </a:ext>
            </a:extLst>
          </p:cNvPr>
          <p:cNvSpPr>
            <a:spLocks noGrp="1"/>
          </p:cNvSpPr>
          <p:nvPr>
            <p:ph type="dt" sz="half" idx="10"/>
          </p:nvPr>
        </p:nvSpPr>
        <p:spPr/>
        <p:txBody>
          <a:bodyPr/>
          <a:lstStyle/>
          <a:p>
            <a:endParaRPr lang="en-IN">
              <a:solidFill>
                <a:prstClr val="black">
                  <a:tint val="75000"/>
                </a:prstClr>
              </a:solidFill>
            </a:endParaRPr>
          </a:p>
        </p:txBody>
      </p:sp>
      <p:sp>
        <p:nvSpPr>
          <p:cNvPr id="6" name="Footer Placeholder 5">
            <a:extLst>
              <a:ext uri="{FF2B5EF4-FFF2-40B4-BE49-F238E27FC236}">
                <a16:creationId xmlns:a16="http://schemas.microsoft.com/office/drawing/2014/main" id="{7A0E8BB2-79A8-4D25-8F80-A6374F44AFAA}"/>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7" name="Slide Number Placeholder 6">
            <a:extLst>
              <a:ext uri="{FF2B5EF4-FFF2-40B4-BE49-F238E27FC236}">
                <a16:creationId xmlns:a16="http://schemas.microsoft.com/office/drawing/2014/main" id="{73276455-7F7D-4C13-A9A6-D3BD540FAF54}"/>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241354847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290DE3-B4F6-453B-821F-1C6A863B90E5}"/>
              </a:ext>
            </a:extLst>
          </p:cNvPr>
          <p:cNvSpPr>
            <a:spLocks noGrp="1"/>
          </p:cNvSpPr>
          <p:nvPr>
            <p:ph type="title"/>
          </p:nvPr>
        </p:nvSpPr>
        <p:spPr>
          <a:xfrm>
            <a:off x="839788" y="365127"/>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876D9F8B-664E-4C6D-B332-E6723B623FC5}"/>
              </a:ext>
            </a:extLst>
          </p:cNvPr>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22600079-2BCC-432C-B48F-5B2B3D46D89F}"/>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6487EE36-F35E-4D33-8D14-F6B6A1734B34}"/>
              </a:ext>
            </a:extLst>
          </p:cNvPr>
          <p:cNvSpPr>
            <a:spLocks noGrp="1"/>
          </p:cNvSpPr>
          <p:nvPr>
            <p:ph type="body" sz="quarter" idx="3"/>
          </p:nvPr>
        </p:nvSpPr>
        <p:spPr>
          <a:xfrm>
            <a:off x="6172201"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EEA772E8-2FFE-4BC4-9AD4-2FCB7E81BCD0}"/>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54087CB1-C474-41B8-A6D9-BE80045A09F6}"/>
              </a:ext>
            </a:extLst>
          </p:cNvPr>
          <p:cNvSpPr>
            <a:spLocks noGrp="1"/>
          </p:cNvSpPr>
          <p:nvPr>
            <p:ph type="dt" sz="half" idx="10"/>
          </p:nvPr>
        </p:nvSpPr>
        <p:spPr/>
        <p:txBody>
          <a:bodyPr/>
          <a:lstStyle/>
          <a:p>
            <a:endParaRPr lang="en-IN">
              <a:solidFill>
                <a:prstClr val="black">
                  <a:tint val="75000"/>
                </a:prstClr>
              </a:solidFill>
            </a:endParaRPr>
          </a:p>
        </p:txBody>
      </p:sp>
      <p:sp>
        <p:nvSpPr>
          <p:cNvPr id="8" name="Footer Placeholder 7">
            <a:extLst>
              <a:ext uri="{FF2B5EF4-FFF2-40B4-BE49-F238E27FC236}">
                <a16:creationId xmlns:a16="http://schemas.microsoft.com/office/drawing/2014/main" id="{88DA6418-E4BC-4DFF-9134-D98236CBD2CD}"/>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9" name="Slide Number Placeholder 8">
            <a:extLst>
              <a:ext uri="{FF2B5EF4-FFF2-40B4-BE49-F238E27FC236}">
                <a16:creationId xmlns:a16="http://schemas.microsoft.com/office/drawing/2014/main" id="{B8F1A9BD-6593-471E-A9E0-99159D229BC7}"/>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105180775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A95C9B-322B-4812-957A-9B7BCE42F1DA}"/>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4461ADBC-3E73-43C7-8577-512C3BC55AD0}"/>
              </a:ext>
            </a:extLst>
          </p:cNvPr>
          <p:cNvSpPr>
            <a:spLocks noGrp="1"/>
          </p:cNvSpPr>
          <p:nvPr>
            <p:ph type="dt" sz="half" idx="10"/>
          </p:nvPr>
        </p:nvSpPr>
        <p:spPr/>
        <p:txBody>
          <a:bodyPr/>
          <a:lstStyle/>
          <a:p>
            <a:endParaRPr lang="en-IN">
              <a:solidFill>
                <a:prstClr val="black">
                  <a:tint val="75000"/>
                </a:prstClr>
              </a:solidFill>
            </a:endParaRPr>
          </a:p>
        </p:txBody>
      </p:sp>
      <p:sp>
        <p:nvSpPr>
          <p:cNvPr id="4" name="Footer Placeholder 3">
            <a:extLst>
              <a:ext uri="{FF2B5EF4-FFF2-40B4-BE49-F238E27FC236}">
                <a16:creationId xmlns:a16="http://schemas.microsoft.com/office/drawing/2014/main" id="{4F1723EA-F5F7-4774-BFB3-F6B72DC7AD18}"/>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5" name="Slide Number Placeholder 4">
            <a:extLst>
              <a:ext uri="{FF2B5EF4-FFF2-40B4-BE49-F238E27FC236}">
                <a16:creationId xmlns:a16="http://schemas.microsoft.com/office/drawing/2014/main" id="{C626812A-4C02-47CE-B9BF-84E6468E45D7}"/>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405125219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7A4099-3AB9-4E0A-86FF-4BE779A3A52F}"/>
              </a:ext>
            </a:extLst>
          </p:cNvPr>
          <p:cNvSpPr>
            <a:spLocks noGrp="1"/>
          </p:cNvSpPr>
          <p:nvPr>
            <p:ph type="dt" sz="half" idx="10"/>
          </p:nvPr>
        </p:nvSpPr>
        <p:spPr/>
        <p:txBody>
          <a:bodyPr/>
          <a:lstStyle/>
          <a:p>
            <a:endParaRPr lang="en-IN">
              <a:solidFill>
                <a:prstClr val="black">
                  <a:tint val="75000"/>
                </a:prstClr>
              </a:solidFill>
            </a:endParaRPr>
          </a:p>
        </p:txBody>
      </p:sp>
      <p:sp>
        <p:nvSpPr>
          <p:cNvPr id="3" name="Footer Placeholder 2">
            <a:extLst>
              <a:ext uri="{FF2B5EF4-FFF2-40B4-BE49-F238E27FC236}">
                <a16:creationId xmlns:a16="http://schemas.microsoft.com/office/drawing/2014/main" id="{85AF0638-9636-4074-8887-4BE506D82755}"/>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4" name="Slide Number Placeholder 3">
            <a:extLst>
              <a:ext uri="{FF2B5EF4-FFF2-40B4-BE49-F238E27FC236}">
                <a16:creationId xmlns:a16="http://schemas.microsoft.com/office/drawing/2014/main" id="{B4899634-598E-495A-BD3D-E8A228382FAA}"/>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106188905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CF55D5-80A2-4F29-B299-2ECB170F7D19}"/>
              </a:ext>
            </a:extLst>
          </p:cNvPr>
          <p:cNvSpPr>
            <a:spLocks noGrp="1"/>
          </p:cNvSpPr>
          <p:nvPr>
            <p:ph type="title"/>
          </p:nvPr>
        </p:nvSpPr>
        <p:spPr>
          <a:xfrm>
            <a:off x="839788" y="457200"/>
            <a:ext cx="3932237" cy="1600200"/>
          </a:xfrm>
        </p:spPr>
        <p:txBody>
          <a:bodyPr anchor="b"/>
          <a:lstStyle>
            <a:lvl1pPr>
              <a:defRPr sz="24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FE645533-0C7E-4916-B97D-E1F4C3A1A80C}"/>
              </a:ext>
            </a:extLst>
          </p:cNvPr>
          <p:cNvSpPr>
            <a:spLocks noGrp="1"/>
          </p:cNvSpPr>
          <p:nvPr>
            <p:ph idx="1"/>
          </p:nvPr>
        </p:nvSpPr>
        <p:spPr>
          <a:xfrm>
            <a:off x="5183188" y="987427"/>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45F4E747-CE71-49D7-8AFA-15512266C737}"/>
              </a:ext>
            </a:extLst>
          </p:cNvPr>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63A160B4-CFF6-4C57-81D9-611E71CAF9BC}"/>
              </a:ext>
            </a:extLst>
          </p:cNvPr>
          <p:cNvSpPr>
            <a:spLocks noGrp="1"/>
          </p:cNvSpPr>
          <p:nvPr>
            <p:ph type="dt" sz="half" idx="10"/>
          </p:nvPr>
        </p:nvSpPr>
        <p:spPr/>
        <p:txBody>
          <a:bodyPr/>
          <a:lstStyle/>
          <a:p>
            <a:endParaRPr lang="en-IN">
              <a:solidFill>
                <a:prstClr val="black">
                  <a:tint val="75000"/>
                </a:prstClr>
              </a:solidFill>
            </a:endParaRPr>
          </a:p>
        </p:txBody>
      </p:sp>
      <p:sp>
        <p:nvSpPr>
          <p:cNvPr id="6" name="Footer Placeholder 5">
            <a:extLst>
              <a:ext uri="{FF2B5EF4-FFF2-40B4-BE49-F238E27FC236}">
                <a16:creationId xmlns:a16="http://schemas.microsoft.com/office/drawing/2014/main" id="{B47CDD2A-CF6A-4C7D-A3FC-758F42568DD2}"/>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7" name="Slide Number Placeholder 6">
            <a:extLst>
              <a:ext uri="{FF2B5EF4-FFF2-40B4-BE49-F238E27FC236}">
                <a16:creationId xmlns:a16="http://schemas.microsoft.com/office/drawing/2014/main" id="{591E7B8F-E053-4A40-B24B-BFBBF08AF446}"/>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312305272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8324B-96E2-4983-A69A-7B5A9D4C888B}"/>
              </a:ext>
            </a:extLst>
          </p:cNvPr>
          <p:cNvSpPr>
            <a:spLocks noGrp="1"/>
          </p:cNvSpPr>
          <p:nvPr>
            <p:ph type="title"/>
          </p:nvPr>
        </p:nvSpPr>
        <p:spPr>
          <a:xfrm>
            <a:off x="839788" y="457200"/>
            <a:ext cx="3932237" cy="1600200"/>
          </a:xfrm>
        </p:spPr>
        <p:txBody>
          <a:bodyPr anchor="b"/>
          <a:lstStyle>
            <a:lvl1pPr>
              <a:defRPr sz="24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1C9C0B07-42D5-461B-ABF3-7EE6E0DF2BE0}"/>
              </a:ext>
            </a:extLst>
          </p:cNvPr>
          <p:cNvSpPr>
            <a:spLocks noGrp="1"/>
          </p:cNvSpPr>
          <p:nvPr>
            <p:ph type="pic" idx="1"/>
          </p:nvPr>
        </p:nvSpPr>
        <p:spPr>
          <a:xfrm>
            <a:off x="5183188" y="987427"/>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IN"/>
          </a:p>
        </p:txBody>
      </p:sp>
      <p:sp>
        <p:nvSpPr>
          <p:cNvPr id="4" name="Text Placeholder 3">
            <a:extLst>
              <a:ext uri="{FF2B5EF4-FFF2-40B4-BE49-F238E27FC236}">
                <a16:creationId xmlns:a16="http://schemas.microsoft.com/office/drawing/2014/main" id="{EB128B54-0322-44C7-8BE1-DADC14C117DC}"/>
              </a:ext>
            </a:extLst>
          </p:cNvPr>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79E657A8-BAE9-484A-A8FA-4E784A9D7638}"/>
              </a:ext>
            </a:extLst>
          </p:cNvPr>
          <p:cNvSpPr>
            <a:spLocks noGrp="1"/>
          </p:cNvSpPr>
          <p:nvPr>
            <p:ph type="dt" sz="half" idx="10"/>
          </p:nvPr>
        </p:nvSpPr>
        <p:spPr/>
        <p:txBody>
          <a:bodyPr/>
          <a:lstStyle/>
          <a:p>
            <a:endParaRPr lang="en-IN">
              <a:solidFill>
                <a:prstClr val="black">
                  <a:tint val="75000"/>
                </a:prstClr>
              </a:solidFill>
            </a:endParaRPr>
          </a:p>
        </p:txBody>
      </p:sp>
      <p:sp>
        <p:nvSpPr>
          <p:cNvPr id="6" name="Footer Placeholder 5">
            <a:extLst>
              <a:ext uri="{FF2B5EF4-FFF2-40B4-BE49-F238E27FC236}">
                <a16:creationId xmlns:a16="http://schemas.microsoft.com/office/drawing/2014/main" id="{2070796C-654A-4855-BECB-F96EDA4F24C2}"/>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7" name="Slide Number Placeholder 6">
            <a:extLst>
              <a:ext uri="{FF2B5EF4-FFF2-40B4-BE49-F238E27FC236}">
                <a16:creationId xmlns:a16="http://schemas.microsoft.com/office/drawing/2014/main" id="{9B209C97-D8CB-4D5C-B239-24056269C138}"/>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115378101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95A72D-A4AC-4E44-AC22-87CE25BD16BC}"/>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52C98494-D3B0-457A-AA2E-A028F7A851A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0CBA8645-D43A-443A-AAEA-B6E7C68426C3}"/>
              </a:ext>
            </a:extLst>
          </p:cNvPr>
          <p:cNvSpPr>
            <a:spLocks noGrp="1"/>
          </p:cNvSpPr>
          <p:nvPr>
            <p:ph type="dt" sz="half" idx="10"/>
          </p:nvPr>
        </p:nvSpPr>
        <p:spPr/>
        <p:txBody>
          <a:bodyPr/>
          <a:lstStyle/>
          <a:p>
            <a:endParaRPr lang="en-IN">
              <a:solidFill>
                <a:prstClr val="black">
                  <a:tint val="75000"/>
                </a:prstClr>
              </a:solidFill>
            </a:endParaRPr>
          </a:p>
        </p:txBody>
      </p:sp>
      <p:sp>
        <p:nvSpPr>
          <p:cNvPr id="5" name="Footer Placeholder 4">
            <a:extLst>
              <a:ext uri="{FF2B5EF4-FFF2-40B4-BE49-F238E27FC236}">
                <a16:creationId xmlns:a16="http://schemas.microsoft.com/office/drawing/2014/main" id="{62C72F4C-273D-4AF9-87B7-926211393229}"/>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BA0157CA-1FAC-4BEC-B223-3518AF85B72E}"/>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5504872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D36907B-239A-4455-955D-E6181278BF1A}"/>
              </a:ext>
            </a:extLst>
          </p:cNvPr>
          <p:cNvSpPr>
            <a:spLocks noGrp="1"/>
          </p:cNvSpPr>
          <p:nvPr>
            <p:ph type="title" orient="vert"/>
          </p:nvPr>
        </p:nvSpPr>
        <p:spPr>
          <a:xfrm>
            <a:off x="8724901"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E07D44DA-6DF0-494F-85D1-CA2F4314A201}"/>
              </a:ext>
            </a:extLst>
          </p:cNvPr>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930B7C79-7EBA-4845-8C75-72B558E1B931}"/>
              </a:ext>
            </a:extLst>
          </p:cNvPr>
          <p:cNvSpPr>
            <a:spLocks noGrp="1"/>
          </p:cNvSpPr>
          <p:nvPr>
            <p:ph type="dt" sz="half" idx="10"/>
          </p:nvPr>
        </p:nvSpPr>
        <p:spPr/>
        <p:txBody>
          <a:bodyPr/>
          <a:lstStyle/>
          <a:p>
            <a:endParaRPr lang="en-IN">
              <a:solidFill>
                <a:prstClr val="black">
                  <a:tint val="75000"/>
                </a:prstClr>
              </a:solidFill>
            </a:endParaRPr>
          </a:p>
        </p:txBody>
      </p:sp>
      <p:sp>
        <p:nvSpPr>
          <p:cNvPr id="5" name="Footer Placeholder 4">
            <a:extLst>
              <a:ext uri="{FF2B5EF4-FFF2-40B4-BE49-F238E27FC236}">
                <a16:creationId xmlns:a16="http://schemas.microsoft.com/office/drawing/2014/main" id="{09BDEE16-0601-4F6E-A426-C6E0C8A7A286}"/>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582E8ED0-FCE3-40CD-BEBF-F00BCFDF3E0B}"/>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39777238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A95C9B-322B-4812-957A-9B7BCE42F1DA}"/>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4461ADBC-3E73-43C7-8577-512C3BC55AD0}"/>
              </a:ext>
            </a:extLst>
          </p:cNvPr>
          <p:cNvSpPr>
            <a:spLocks noGrp="1"/>
          </p:cNvSpPr>
          <p:nvPr>
            <p:ph type="dt" sz="half" idx="10"/>
          </p:nvPr>
        </p:nvSpPr>
        <p:spPr/>
        <p:txBody>
          <a:bodyPr/>
          <a:lstStyle/>
          <a:p>
            <a:endParaRPr lang="en-IN">
              <a:solidFill>
                <a:prstClr val="black">
                  <a:tint val="75000"/>
                </a:prstClr>
              </a:solidFill>
            </a:endParaRPr>
          </a:p>
        </p:txBody>
      </p:sp>
      <p:sp>
        <p:nvSpPr>
          <p:cNvPr id="4" name="Footer Placeholder 3">
            <a:extLst>
              <a:ext uri="{FF2B5EF4-FFF2-40B4-BE49-F238E27FC236}">
                <a16:creationId xmlns:a16="http://schemas.microsoft.com/office/drawing/2014/main" id="{4F1723EA-F5F7-4774-BFB3-F6B72DC7AD18}"/>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5" name="Slide Number Placeholder 4">
            <a:extLst>
              <a:ext uri="{FF2B5EF4-FFF2-40B4-BE49-F238E27FC236}">
                <a16:creationId xmlns:a16="http://schemas.microsoft.com/office/drawing/2014/main" id="{C626812A-4C02-47CE-B9BF-84E6468E45D7}"/>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3006961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7A4099-3AB9-4E0A-86FF-4BE779A3A52F}"/>
              </a:ext>
            </a:extLst>
          </p:cNvPr>
          <p:cNvSpPr>
            <a:spLocks noGrp="1"/>
          </p:cNvSpPr>
          <p:nvPr>
            <p:ph type="dt" sz="half" idx="10"/>
          </p:nvPr>
        </p:nvSpPr>
        <p:spPr/>
        <p:txBody>
          <a:bodyPr/>
          <a:lstStyle/>
          <a:p>
            <a:endParaRPr lang="en-IN">
              <a:solidFill>
                <a:prstClr val="black">
                  <a:tint val="75000"/>
                </a:prstClr>
              </a:solidFill>
            </a:endParaRPr>
          </a:p>
        </p:txBody>
      </p:sp>
      <p:sp>
        <p:nvSpPr>
          <p:cNvPr id="3" name="Footer Placeholder 2">
            <a:extLst>
              <a:ext uri="{FF2B5EF4-FFF2-40B4-BE49-F238E27FC236}">
                <a16:creationId xmlns:a16="http://schemas.microsoft.com/office/drawing/2014/main" id="{85AF0638-9636-4074-8887-4BE506D82755}"/>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4" name="Slide Number Placeholder 3">
            <a:extLst>
              <a:ext uri="{FF2B5EF4-FFF2-40B4-BE49-F238E27FC236}">
                <a16:creationId xmlns:a16="http://schemas.microsoft.com/office/drawing/2014/main" id="{B4899634-598E-495A-BD3D-E8A228382FAA}"/>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18592052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CF55D5-80A2-4F29-B299-2ECB170F7D1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FE645533-0C7E-4916-B97D-E1F4C3A1A80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45F4E747-CE71-49D7-8AFA-15512266C73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3A160B4-CFF6-4C57-81D9-611E71CAF9BC}"/>
              </a:ext>
            </a:extLst>
          </p:cNvPr>
          <p:cNvSpPr>
            <a:spLocks noGrp="1"/>
          </p:cNvSpPr>
          <p:nvPr>
            <p:ph type="dt" sz="half" idx="10"/>
          </p:nvPr>
        </p:nvSpPr>
        <p:spPr/>
        <p:txBody>
          <a:bodyPr/>
          <a:lstStyle/>
          <a:p>
            <a:endParaRPr lang="en-IN">
              <a:solidFill>
                <a:prstClr val="black">
                  <a:tint val="75000"/>
                </a:prstClr>
              </a:solidFill>
            </a:endParaRPr>
          </a:p>
        </p:txBody>
      </p:sp>
      <p:sp>
        <p:nvSpPr>
          <p:cNvPr id="6" name="Footer Placeholder 5">
            <a:extLst>
              <a:ext uri="{FF2B5EF4-FFF2-40B4-BE49-F238E27FC236}">
                <a16:creationId xmlns:a16="http://schemas.microsoft.com/office/drawing/2014/main" id="{B47CDD2A-CF6A-4C7D-A3FC-758F42568DD2}"/>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7" name="Slide Number Placeholder 6">
            <a:extLst>
              <a:ext uri="{FF2B5EF4-FFF2-40B4-BE49-F238E27FC236}">
                <a16:creationId xmlns:a16="http://schemas.microsoft.com/office/drawing/2014/main" id="{591E7B8F-E053-4A40-B24B-BFBBF08AF446}"/>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33611282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8324B-96E2-4983-A69A-7B5A9D4C888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1C9C0B07-42D5-461B-ABF3-7EE6E0DF2BE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EB128B54-0322-44C7-8BE1-DADC14C117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9E657A8-BAE9-484A-A8FA-4E784A9D7638}"/>
              </a:ext>
            </a:extLst>
          </p:cNvPr>
          <p:cNvSpPr>
            <a:spLocks noGrp="1"/>
          </p:cNvSpPr>
          <p:nvPr>
            <p:ph type="dt" sz="half" idx="10"/>
          </p:nvPr>
        </p:nvSpPr>
        <p:spPr/>
        <p:txBody>
          <a:bodyPr/>
          <a:lstStyle/>
          <a:p>
            <a:endParaRPr lang="en-IN">
              <a:solidFill>
                <a:prstClr val="black">
                  <a:tint val="75000"/>
                </a:prstClr>
              </a:solidFill>
            </a:endParaRPr>
          </a:p>
        </p:txBody>
      </p:sp>
      <p:sp>
        <p:nvSpPr>
          <p:cNvPr id="6" name="Footer Placeholder 5">
            <a:extLst>
              <a:ext uri="{FF2B5EF4-FFF2-40B4-BE49-F238E27FC236}">
                <a16:creationId xmlns:a16="http://schemas.microsoft.com/office/drawing/2014/main" id="{2070796C-654A-4855-BECB-F96EDA4F24C2}"/>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7" name="Slide Number Placeholder 6">
            <a:extLst>
              <a:ext uri="{FF2B5EF4-FFF2-40B4-BE49-F238E27FC236}">
                <a16:creationId xmlns:a16="http://schemas.microsoft.com/office/drawing/2014/main" id="{9B209C97-D8CB-4D5C-B239-24056269C138}"/>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32023552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17" Type="http://schemas.openxmlformats.org/officeDocument/2006/relationships/image" Target="../media/image5.png"/><Relationship Id="rId2" Type="http://schemas.openxmlformats.org/officeDocument/2006/relationships/slideLayout" Target="../slideLayouts/slideLayout13.xml"/><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image" Target="../media/image4.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image" Target="../media/image3.png"/><Relationship Id="rId2" Type="http://schemas.openxmlformats.org/officeDocument/2006/relationships/slideLayout" Target="../slideLayouts/slideLayout24.xml"/><Relationship Id="rId16" Type="http://schemas.openxmlformats.org/officeDocument/2006/relationships/image" Target="../media/image2.jpe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1.png"/><Relationship Id="rId10" Type="http://schemas.openxmlformats.org/officeDocument/2006/relationships/slideLayout" Target="../slideLayouts/slideLayout32.xml"/><Relationship Id="rId19" Type="http://schemas.openxmlformats.org/officeDocument/2006/relationships/image" Target="../media/image5.png"/><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image" Target="../media/image4.png"/><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image" Target="../media/image3.png"/><Relationship Id="rId2" Type="http://schemas.openxmlformats.org/officeDocument/2006/relationships/slideLayout" Target="../slideLayouts/slideLayout37.xml"/><Relationship Id="rId16" Type="http://schemas.openxmlformats.org/officeDocument/2006/relationships/image" Target="../media/image2.jpeg"/><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png"/><Relationship Id="rId10" Type="http://schemas.openxmlformats.org/officeDocument/2006/relationships/slideLayout" Target="../slideLayouts/slideLayout45.xml"/><Relationship Id="rId19" Type="http://schemas.openxmlformats.org/officeDocument/2006/relationships/image" Target="../media/image5.png"/><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image" Target="../media/image1.png"/><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theme" Target="../theme/theme5.xml"/><Relationship Id="rId17" Type="http://schemas.openxmlformats.org/officeDocument/2006/relationships/image" Target="../media/image5.png"/><Relationship Id="rId2" Type="http://schemas.openxmlformats.org/officeDocument/2006/relationships/slideLayout" Target="../slideLayouts/slideLayout50.xml"/><Relationship Id="rId16" Type="http://schemas.openxmlformats.org/officeDocument/2006/relationships/image" Target="../media/image4.png"/><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image" Target="../media/image3.png"/><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5000"/>
            <a:lum/>
          </a:blip>
          <a:srcRect/>
          <a:stretch>
            <a:fillRect l="20000" t="35000" r="20000" b="30000"/>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09BB0FD-8551-4B93-983B-5EE54FD4081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IN" dirty="0"/>
          </a:p>
        </p:txBody>
      </p:sp>
      <p:sp>
        <p:nvSpPr>
          <p:cNvPr id="3" name="Text Placeholder 2">
            <a:extLst>
              <a:ext uri="{FF2B5EF4-FFF2-40B4-BE49-F238E27FC236}">
                <a16:creationId xmlns:a16="http://schemas.microsoft.com/office/drawing/2014/main" id="{F09BD197-525D-4BD2-B2FD-846876636F6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7ACE9FB2-1911-4E08-855F-D9BC1AE7075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IN">
              <a:solidFill>
                <a:prstClr val="black">
                  <a:tint val="75000"/>
                </a:prstClr>
              </a:solidFill>
            </a:endParaRPr>
          </a:p>
        </p:txBody>
      </p:sp>
      <p:sp>
        <p:nvSpPr>
          <p:cNvPr id="5" name="Footer Placeholder 4">
            <a:extLst>
              <a:ext uri="{FF2B5EF4-FFF2-40B4-BE49-F238E27FC236}">
                <a16:creationId xmlns:a16="http://schemas.microsoft.com/office/drawing/2014/main" id="{109D6352-2E97-44EC-A991-510B44D80AB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0F55D9D1-17F0-4483-8FF5-4EF59365FDD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pic>
        <p:nvPicPr>
          <p:cNvPr id="7" name="Picture 6" descr="BANNER7672-ATME Logo Banner 1600 x 380.jpg">
            <a:extLst>
              <a:ext uri="{FF2B5EF4-FFF2-40B4-BE49-F238E27FC236}">
                <a16:creationId xmlns:a16="http://schemas.microsoft.com/office/drawing/2014/main" id="{8778A840-F0BE-4612-BD8B-33C7EB02DEF5}"/>
              </a:ext>
            </a:extLst>
          </p:cNvPr>
          <p:cNvPicPr>
            <a:picLocks noChangeAspect="1"/>
          </p:cNvPicPr>
          <p:nvPr userDrawn="1"/>
        </p:nvPicPr>
        <p:blipFill>
          <a:blip r:embed="rId14" cstate="print"/>
          <a:stretch>
            <a:fillRect/>
          </a:stretch>
        </p:blipFill>
        <p:spPr>
          <a:xfrm>
            <a:off x="343144" y="160338"/>
            <a:ext cx="2778128" cy="865962"/>
          </a:xfrm>
          <a:prstGeom prst="rect">
            <a:avLst/>
          </a:prstGeom>
        </p:spPr>
      </p:pic>
      <p:pic>
        <p:nvPicPr>
          <p:cNvPr id="8" name="Picture 7">
            <a:extLst>
              <a:ext uri="{FF2B5EF4-FFF2-40B4-BE49-F238E27FC236}">
                <a16:creationId xmlns:a16="http://schemas.microsoft.com/office/drawing/2014/main" id="{6ED24D42-2066-4550-BEB5-7E8B08841BBC}"/>
              </a:ext>
            </a:extLst>
          </p:cNvPr>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8381145" y="240750"/>
            <a:ext cx="891167" cy="892800"/>
          </a:xfrm>
          <a:prstGeom prst="rect">
            <a:avLst/>
          </a:prstGeom>
          <a:noFill/>
          <a:ln>
            <a:noFill/>
          </a:ln>
        </p:spPr>
      </p:pic>
      <p:pic>
        <p:nvPicPr>
          <p:cNvPr id="9" name="Google Shape;55;p13">
            <a:extLst>
              <a:ext uri="{FF2B5EF4-FFF2-40B4-BE49-F238E27FC236}">
                <a16:creationId xmlns:a16="http://schemas.microsoft.com/office/drawing/2014/main" id="{2E269352-740F-43FD-A4DF-C4253321E4FA}"/>
              </a:ext>
            </a:extLst>
          </p:cNvPr>
          <p:cNvPicPr/>
          <p:nvPr userDrawn="1"/>
        </p:nvPicPr>
        <p:blipFill>
          <a:blip r:embed="rId16">
            <a:alphaModFix/>
          </a:blip>
          <a:stretch>
            <a:fillRect/>
          </a:stretch>
        </p:blipFill>
        <p:spPr>
          <a:xfrm>
            <a:off x="9372600" y="262664"/>
            <a:ext cx="742950" cy="782891"/>
          </a:xfrm>
          <a:prstGeom prst="rect">
            <a:avLst/>
          </a:prstGeom>
          <a:noFill/>
          <a:ln>
            <a:noFill/>
          </a:ln>
        </p:spPr>
      </p:pic>
      <p:pic>
        <p:nvPicPr>
          <p:cNvPr id="10" name="Picture 9">
            <a:extLst>
              <a:ext uri="{FF2B5EF4-FFF2-40B4-BE49-F238E27FC236}">
                <a16:creationId xmlns:a16="http://schemas.microsoft.com/office/drawing/2014/main" id="{BBF9716D-CE03-444A-B49E-07A2CA4F8A85}"/>
              </a:ext>
            </a:extLst>
          </p:cNvPr>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10316125" y="243410"/>
            <a:ext cx="1227931" cy="782890"/>
          </a:xfrm>
          <a:prstGeom prst="rect">
            <a:avLst/>
          </a:prstGeom>
          <a:noFill/>
        </p:spPr>
      </p:pic>
    </p:spTree>
    <p:extLst>
      <p:ext uri="{BB962C8B-B14F-4D97-AF65-F5344CB8AC3E}">
        <p14:creationId xmlns:p14="http://schemas.microsoft.com/office/powerpoint/2010/main" val="24217669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5000"/>
            <a:lum/>
          </a:blip>
          <a:srcRect/>
          <a:stretch>
            <a:fillRect l="20000" t="35000" r="20000" b="30000"/>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09BB0FD-8551-4B93-983B-5EE54FD4081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IN" dirty="0"/>
          </a:p>
        </p:txBody>
      </p:sp>
      <p:sp>
        <p:nvSpPr>
          <p:cNvPr id="3" name="Text Placeholder 2">
            <a:extLst>
              <a:ext uri="{FF2B5EF4-FFF2-40B4-BE49-F238E27FC236}">
                <a16:creationId xmlns:a16="http://schemas.microsoft.com/office/drawing/2014/main" id="{F09BD197-525D-4BD2-B2FD-846876636F6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7ACE9FB2-1911-4E08-855F-D9BC1AE7075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IN">
              <a:solidFill>
                <a:prstClr val="black">
                  <a:tint val="75000"/>
                </a:prstClr>
              </a:solidFill>
            </a:endParaRPr>
          </a:p>
        </p:txBody>
      </p:sp>
      <p:sp>
        <p:nvSpPr>
          <p:cNvPr id="5" name="Footer Placeholder 4">
            <a:extLst>
              <a:ext uri="{FF2B5EF4-FFF2-40B4-BE49-F238E27FC236}">
                <a16:creationId xmlns:a16="http://schemas.microsoft.com/office/drawing/2014/main" id="{109D6352-2E97-44EC-A991-510B44D80AB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0F55D9D1-17F0-4483-8FF5-4EF59365FDD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pic>
        <p:nvPicPr>
          <p:cNvPr id="7" name="Picture 6" descr="BANNER7672-ATME Logo Banner 1600 x 380.jpg">
            <a:extLst>
              <a:ext uri="{FF2B5EF4-FFF2-40B4-BE49-F238E27FC236}">
                <a16:creationId xmlns:a16="http://schemas.microsoft.com/office/drawing/2014/main" id="{8778A840-F0BE-4612-BD8B-33C7EB02DEF5}"/>
              </a:ext>
            </a:extLst>
          </p:cNvPr>
          <p:cNvPicPr>
            <a:picLocks noChangeAspect="1"/>
          </p:cNvPicPr>
          <p:nvPr userDrawn="1"/>
        </p:nvPicPr>
        <p:blipFill>
          <a:blip r:embed="rId14" cstate="print"/>
          <a:stretch>
            <a:fillRect/>
          </a:stretch>
        </p:blipFill>
        <p:spPr>
          <a:xfrm>
            <a:off x="343144" y="160338"/>
            <a:ext cx="2778128" cy="865962"/>
          </a:xfrm>
          <a:prstGeom prst="rect">
            <a:avLst/>
          </a:prstGeom>
        </p:spPr>
      </p:pic>
      <p:pic>
        <p:nvPicPr>
          <p:cNvPr id="8" name="Picture 7">
            <a:extLst>
              <a:ext uri="{FF2B5EF4-FFF2-40B4-BE49-F238E27FC236}">
                <a16:creationId xmlns:a16="http://schemas.microsoft.com/office/drawing/2014/main" id="{6ED24D42-2066-4550-BEB5-7E8B08841BBC}"/>
              </a:ext>
            </a:extLst>
          </p:cNvPr>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8381145" y="240750"/>
            <a:ext cx="891167" cy="892800"/>
          </a:xfrm>
          <a:prstGeom prst="rect">
            <a:avLst/>
          </a:prstGeom>
          <a:noFill/>
          <a:ln>
            <a:noFill/>
          </a:ln>
        </p:spPr>
      </p:pic>
      <p:pic>
        <p:nvPicPr>
          <p:cNvPr id="9" name="Google Shape;55;p13">
            <a:extLst>
              <a:ext uri="{FF2B5EF4-FFF2-40B4-BE49-F238E27FC236}">
                <a16:creationId xmlns:a16="http://schemas.microsoft.com/office/drawing/2014/main" id="{2E269352-740F-43FD-A4DF-C4253321E4FA}"/>
              </a:ext>
            </a:extLst>
          </p:cNvPr>
          <p:cNvPicPr/>
          <p:nvPr userDrawn="1"/>
        </p:nvPicPr>
        <p:blipFill>
          <a:blip r:embed="rId16">
            <a:alphaModFix/>
          </a:blip>
          <a:stretch>
            <a:fillRect/>
          </a:stretch>
        </p:blipFill>
        <p:spPr>
          <a:xfrm>
            <a:off x="9372600" y="262664"/>
            <a:ext cx="742950" cy="782891"/>
          </a:xfrm>
          <a:prstGeom prst="rect">
            <a:avLst/>
          </a:prstGeom>
          <a:noFill/>
          <a:ln>
            <a:noFill/>
          </a:ln>
        </p:spPr>
      </p:pic>
      <p:pic>
        <p:nvPicPr>
          <p:cNvPr id="10" name="Picture 9">
            <a:extLst>
              <a:ext uri="{FF2B5EF4-FFF2-40B4-BE49-F238E27FC236}">
                <a16:creationId xmlns:a16="http://schemas.microsoft.com/office/drawing/2014/main" id="{BBF9716D-CE03-444A-B49E-07A2CA4F8A85}"/>
              </a:ext>
            </a:extLst>
          </p:cNvPr>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10316125" y="243410"/>
            <a:ext cx="1227931" cy="782890"/>
          </a:xfrm>
          <a:prstGeom prst="rect">
            <a:avLst/>
          </a:prstGeom>
          <a:noFill/>
        </p:spPr>
      </p:pic>
    </p:spTree>
    <p:extLst>
      <p:ext uri="{BB962C8B-B14F-4D97-AF65-F5344CB8AC3E}">
        <p14:creationId xmlns:p14="http://schemas.microsoft.com/office/powerpoint/2010/main" val="317419392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alphaModFix amt="5000"/>
            <a:lum/>
          </a:blip>
          <a:srcRect/>
          <a:stretch>
            <a:fillRect l="20000" t="35000" r="20000" b="30000"/>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09BB0FD-8551-4B93-983B-5EE54FD4081C}"/>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dirty="0"/>
              <a:t>Click to edit Master title style</a:t>
            </a:r>
            <a:endParaRPr lang="en-IN" dirty="0"/>
          </a:p>
        </p:txBody>
      </p:sp>
      <p:sp>
        <p:nvSpPr>
          <p:cNvPr id="3" name="Text Placeholder 2">
            <a:extLst>
              <a:ext uri="{FF2B5EF4-FFF2-40B4-BE49-F238E27FC236}">
                <a16:creationId xmlns:a16="http://schemas.microsoft.com/office/drawing/2014/main" id="{F09BD197-525D-4BD2-B2FD-846876636F6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7ACE9FB2-1911-4E08-855F-D9BC1AE7075E}"/>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IN">
              <a:solidFill>
                <a:prstClr val="black">
                  <a:tint val="75000"/>
                </a:prstClr>
              </a:solidFill>
            </a:endParaRPr>
          </a:p>
        </p:txBody>
      </p:sp>
      <p:sp>
        <p:nvSpPr>
          <p:cNvPr id="5" name="Footer Placeholder 4">
            <a:extLst>
              <a:ext uri="{FF2B5EF4-FFF2-40B4-BE49-F238E27FC236}">
                <a16:creationId xmlns:a16="http://schemas.microsoft.com/office/drawing/2014/main" id="{109D6352-2E97-44EC-A991-510B44D80ABE}"/>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0F55D9D1-17F0-4483-8FF5-4EF59365FDD3}"/>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pic>
        <p:nvPicPr>
          <p:cNvPr id="7" name="Picture 6" descr="BANNER7672-ATME Logo Banner 1600 x 380.jpg">
            <a:extLst>
              <a:ext uri="{FF2B5EF4-FFF2-40B4-BE49-F238E27FC236}">
                <a16:creationId xmlns:a16="http://schemas.microsoft.com/office/drawing/2014/main" id="{8778A840-F0BE-4612-BD8B-33C7EB02DEF5}"/>
              </a:ext>
            </a:extLst>
          </p:cNvPr>
          <p:cNvPicPr>
            <a:picLocks noChangeAspect="1"/>
          </p:cNvPicPr>
          <p:nvPr userDrawn="1"/>
        </p:nvPicPr>
        <p:blipFill>
          <a:blip r:embed="rId16" cstate="print"/>
          <a:stretch>
            <a:fillRect/>
          </a:stretch>
        </p:blipFill>
        <p:spPr>
          <a:xfrm>
            <a:off x="343144" y="160338"/>
            <a:ext cx="2778128" cy="865962"/>
          </a:xfrm>
          <a:prstGeom prst="rect">
            <a:avLst/>
          </a:prstGeom>
        </p:spPr>
      </p:pic>
      <p:pic>
        <p:nvPicPr>
          <p:cNvPr id="8" name="Picture 7">
            <a:extLst>
              <a:ext uri="{FF2B5EF4-FFF2-40B4-BE49-F238E27FC236}">
                <a16:creationId xmlns:a16="http://schemas.microsoft.com/office/drawing/2014/main" id="{6ED24D42-2066-4550-BEB5-7E8B08841BBC}"/>
              </a:ext>
            </a:extLst>
          </p:cNvPr>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8381146" y="240750"/>
            <a:ext cx="891167" cy="892800"/>
          </a:xfrm>
          <a:prstGeom prst="rect">
            <a:avLst/>
          </a:prstGeom>
          <a:noFill/>
          <a:ln>
            <a:noFill/>
          </a:ln>
        </p:spPr>
      </p:pic>
      <p:pic>
        <p:nvPicPr>
          <p:cNvPr id="9" name="Google Shape;55;p13">
            <a:extLst>
              <a:ext uri="{FF2B5EF4-FFF2-40B4-BE49-F238E27FC236}">
                <a16:creationId xmlns:a16="http://schemas.microsoft.com/office/drawing/2014/main" id="{2E269352-740F-43FD-A4DF-C4253321E4FA}"/>
              </a:ext>
            </a:extLst>
          </p:cNvPr>
          <p:cNvPicPr/>
          <p:nvPr userDrawn="1"/>
        </p:nvPicPr>
        <p:blipFill>
          <a:blip r:embed="rId18">
            <a:alphaModFix/>
          </a:blip>
          <a:stretch>
            <a:fillRect/>
          </a:stretch>
        </p:blipFill>
        <p:spPr>
          <a:xfrm>
            <a:off x="9372601" y="262666"/>
            <a:ext cx="742951" cy="782891"/>
          </a:xfrm>
          <a:prstGeom prst="rect">
            <a:avLst/>
          </a:prstGeom>
          <a:noFill/>
          <a:ln>
            <a:noFill/>
          </a:ln>
        </p:spPr>
      </p:pic>
      <p:pic>
        <p:nvPicPr>
          <p:cNvPr id="10" name="Picture 9">
            <a:extLst>
              <a:ext uri="{FF2B5EF4-FFF2-40B4-BE49-F238E27FC236}">
                <a16:creationId xmlns:a16="http://schemas.microsoft.com/office/drawing/2014/main" id="{BBF9716D-CE03-444A-B49E-07A2CA4F8A85}"/>
              </a:ext>
            </a:extLst>
          </p:cNvPr>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10316125" y="243410"/>
            <a:ext cx="1227931" cy="782890"/>
          </a:xfrm>
          <a:prstGeom prst="rect">
            <a:avLst/>
          </a:prstGeom>
          <a:noFill/>
        </p:spPr>
      </p:pic>
    </p:spTree>
    <p:extLst>
      <p:ext uri="{BB962C8B-B14F-4D97-AF65-F5344CB8AC3E}">
        <p14:creationId xmlns:p14="http://schemas.microsoft.com/office/powerpoint/2010/main" val="342458202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Lst>
  <p:hf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alphaModFix amt="5000"/>
            <a:lum/>
          </a:blip>
          <a:srcRect/>
          <a:stretch>
            <a:fillRect l="20000" t="35000" r="20000" b="30000"/>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09BB0FD-8551-4B93-983B-5EE54FD4081C}"/>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dirty="0"/>
              <a:t>Click to edit Master title style</a:t>
            </a:r>
            <a:endParaRPr lang="en-IN" dirty="0"/>
          </a:p>
        </p:txBody>
      </p:sp>
      <p:sp>
        <p:nvSpPr>
          <p:cNvPr id="3" name="Text Placeholder 2">
            <a:extLst>
              <a:ext uri="{FF2B5EF4-FFF2-40B4-BE49-F238E27FC236}">
                <a16:creationId xmlns:a16="http://schemas.microsoft.com/office/drawing/2014/main" id="{F09BD197-525D-4BD2-B2FD-846876636F6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7ACE9FB2-1911-4E08-855F-D9BC1AE7075E}"/>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IN">
              <a:solidFill>
                <a:prstClr val="black">
                  <a:tint val="75000"/>
                </a:prstClr>
              </a:solidFill>
            </a:endParaRPr>
          </a:p>
        </p:txBody>
      </p:sp>
      <p:sp>
        <p:nvSpPr>
          <p:cNvPr id="5" name="Footer Placeholder 4">
            <a:extLst>
              <a:ext uri="{FF2B5EF4-FFF2-40B4-BE49-F238E27FC236}">
                <a16:creationId xmlns:a16="http://schemas.microsoft.com/office/drawing/2014/main" id="{109D6352-2E97-44EC-A991-510B44D80ABE}"/>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0F55D9D1-17F0-4483-8FF5-4EF59365FDD3}"/>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pic>
        <p:nvPicPr>
          <p:cNvPr id="7" name="Picture 6" descr="BANNER7672-ATME Logo Banner 1600 x 380.jpg">
            <a:extLst>
              <a:ext uri="{FF2B5EF4-FFF2-40B4-BE49-F238E27FC236}">
                <a16:creationId xmlns:a16="http://schemas.microsoft.com/office/drawing/2014/main" id="{8778A840-F0BE-4612-BD8B-33C7EB02DEF5}"/>
              </a:ext>
            </a:extLst>
          </p:cNvPr>
          <p:cNvPicPr>
            <a:picLocks noChangeAspect="1"/>
          </p:cNvPicPr>
          <p:nvPr userDrawn="1"/>
        </p:nvPicPr>
        <p:blipFill>
          <a:blip r:embed="rId16" cstate="print"/>
          <a:stretch>
            <a:fillRect/>
          </a:stretch>
        </p:blipFill>
        <p:spPr>
          <a:xfrm>
            <a:off x="343144" y="160338"/>
            <a:ext cx="2778128" cy="865962"/>
          </a:xfrm>
          <a:prstGeom prst="rect">
            <a:avLst/>
          </a:prstGeom>
        </p:spPr>
      </p:pic>
      <p:pic>
        <p:nvPicPr>
          <p:cNvPr id="8" name="Picture 7">
            <a:extLst>
              <a:ext uri="{FF2B5EF4-FFF2-40B4-BE49-F238E27FC236}">
                <a16:creationId xmlns:a16="http://schemas.microsoft.com/office/drawing/2014/main" id="{6ED24D42-2066-4550-BEB5-7E8B08841BBC}"/>
              </a:ext>
            </a:extLst>
          </p:cNvPr>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8381146" y="240750"/>
            <a:ext cx="891167" cy="892800"/>
          </a:xfrm>
          <a:prstGeom prst="rect">
            <a:avLst/>
          </a:prstGeom>
          <a:noFill/>
          <a:ln>
            <a:noFill/>
          </a:ln>
        </p:spPr>
      </p:pic>
      <p:pic>
        <p:nvPicPr>
          <p:cNvPr id="9" name="Google Shape;55;p13">
            <a:extLst>
              <a:ext uri="{FF2B5EF4-FFF2-40B4-BE49-F238E27FC236}">
                <a16:creationId xmlns:a16="http://schemas.microsoft.com/office/drawing/2014/main" id="{2E269352-740F-43FD-A4DF-C4253321E4FA}"/>
              </a:ext>
            </a:extLst>
          </p:cNvPr>
          <p:cNvPicPr/>
          <p:nvPr userDrawn="1"/>
        </p:nvPicPr>
        <p:blipFill>
          <a:blip r:embed="rId18">
            <a:alphaModFix/>
          </a:blip>
          <a:stretch>
            <a:fillRect/>
          </a:stretch>
        </p:blipFill>
        <p:spPr>
          <a:xfrm>
            <a:off x="9372601" y="262666"/>
            <a:ext cx="742951" cy="782891"/>
          </a:xfrm>
          <a:prstGeom prst="rect">
            <a:avLst/>
          </a:prstGeom>
          <a:noFill/>
          <a:ln>
            <a:noFill/>
          </a:ln>
        </p:spPr>
      </p:pic>
      <p:pic>
        <p:nvPicPr>
          <p:cNvPr id="10" name="Picture 9">
            <a:extLst>
              <a:ext uri="{FF2B5EF4-FFF2-40B4-BE49-F238E27FC236}">
                <a16:creationId xmlns:a16="http://schemas.microsoft.com/office/drawing/2014/main" id="{BBF9716D-CE03-444A-B49E-07A2CA4F8A85}"/>
              </a:ext>
            </a:extLst>
          </p:cNvPr>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10316125" y="243410"/>
            <a:ext cx="1227931" cy="782890"/>
          </a:xfrm>
          <a:prstGeom prst="rect">
            <a:avLst/>
          </a:prstGeom>
          <a:noFill/>
        </p:spPr>
      </p:pic>
    </p:spTree>
    <p:extLst>
      <p:ext uri="{BB962C8B-B14F-4D97-AF65-F5344CB8AC3E}">
        <p14:creationId xmlns:p14="http://schemas.microsoft.com/office/powerpoint/2010/main" val="3356173778"/>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Lst>
  <p:hf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5000"/>
            <a:lum/>
          </a:blip>
          <a:srcRect/>
          <a:stretch>
            <a:fillRect l="20000" t="35000" r="20000" b="30000"/>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09BB0FD-8551-4B93-983B-5EE54FD4081C}"/>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dirty="0"/>
              <a:t>Click to edit Master title style</a:t>
            </a:r>
            <a:endParaRPr lang="en-IN" dirty="0"/>
          </a:p>
        </p:txBody>
      </p:sp>
      <p:sp>
        <p:nvSpPr>
          <p:cNvPr id="3" name="Text Placeholder 2">
            <a:extLst>
              <a:ext uri="{FF2B5EF4-FFF2-40B4-BE49-F238E27FC236}">
                <a16:creationId xmlns:a16="http://schemas.microsoft.com/office/drawing/2014/main" id="{F09BD197-525D-4BD2-B2FD-846876636F6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7ACE9FB2-1911-4E08-855F-D9BC1AE7075E}"/>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IN">
              <a:solidFill>
                <a:prstClr val="black">
                  <a:tint val="75000"/>
                </a:prstClr>
              </a:solidFill>
            </a:endParaRPr>
          </a:p>
        </p:txBody>
      </p:sp>
      <p:sp>
        <p:nvSpPr>
          <p:cNvPr id="5" name="Footer Placeholder 4">
            <a:extLst>
              <a:ext uri="{FF2B5EF4-FFF2-40B4-BE49-F238E27FC236}">
                <a16:creationId xmlns:a16="http://schemas.microsoft.com/office/drawing/2014/main" id="{109D6352-2E97-44EC-A991-510B44D80ABE}"/>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0F55D9D1-17F0-4483-8FF5-4EF59365FDD3}"/>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0437036-596D-4E08-B26D-B8A0A9E8EA4F}" type="slidenum">
              <a:rPr lang="en-IN" smtClean="0">
                <a:solidFill>
                  <a:prstClr val="black">
                    <a:tint val="75000"/>
                  </a:prstClr>
                </a:solidFill>
              </a:rPr>
              <a:pPr/>
              <a:t>‹#›</a:t>
            </a:fld>
            <a:endParaRPr lang="en-IN">
              <a:solidFill>
                <a:prstClr val="black">
                  <a:tint val="75000"/>
                </a:prstClr>
              </a:solidFill>
            </a:endParaRPr>
          </a:p>
        </p:txBody>
      </p:sp>
      <p:pic>
        <p:nvPicPr>
          <p:cNvPr id="7" name="Picture 6" descr="BANNER7672-ATME Logo Banner 1600 x 380.jpg">
            <a:extLst>
              <a:ext uri="{FF2B5EF4-FFF2-40B4-BE49-F238E27FC236}">
                <a16:creationId xmlns:a16="http://schemas.microsoft.com/office/drawing/2014/main" id="{8778A840-F0BE-4612-BD8B-33C7EB02DEF5}"/>
              </a:ext>
            </a:extLst>
          </p:cNvPr>
          <p:cNvPicPr>
            <a:picLocks noChangeAspect="1"/>
          </p:cNvPicPr>
          <p:nvPr userDrawn="1"/>
        </p:nvPicPr>
        <p:blipFill>
          <a:blip r:embed="rId14" cstate="print"/>
          <a:stretch>
            <a:fillRect/>
          </a:stretch>
        </p:blipFill>
        <p:spPr>
          <a:xfrm>
            <a:off x="343144" y="160338"/>
            <a:ext cx="2778128" cy="865962"/>
          </a:xfrm>
          <a:prstGeom prst="rect">
            <a:avLst/>
          </a:prstGeom>
        </p:spPr>
      </p:pic>
      <p:pic>
        <p:nvPicPr>
          <p:cNvPr id="8" name="Picture 7">
            <a:extLst>
              <a:ext uri="{FF2B5EF4-FFF2-40B4-BE49-F238E27FC236}">
                <a16:creationId xmlns:a16="http://schemas.microsoft.com/office/drawing/2014/main" id="{6ED24D42-2066-4550-BEB5-7E8B08841BBC}"/>
              </a:ext>
            </a:extLst>
          </p:cNvPr>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8381146" y="240750"/>
            <a:ext cx="891167" cy="892800"/>
          </a:xfrm>
          <a:prstGeom prst="rect">
            <a:avLst/>
          </a:prstGeom>
          <a:noFill/>
          <a:ln>
            <a:noFill/>
          </a:ln>
        </p:spPr>
      </p:pic>
      <p:pic>
        <p:nvPicPr>
          <p:cNvPr id="9" name="Google Shape;55;p13">
            <a:extLst>
              <a:ext uri="{FF2B5EF4-FFF2-40B4-BE49-F238E27FC236}">
                <a16:creationId xmlns:a16="http://schemas.microsoft.com/office/drawing/2014/main" id="{2E269352-740F-43FD-A4DF-C4253321E4FA}"/>
              </a:ext>
            </a:extLst>
          </p:cNvPr>
          <p:cNvPicPr/>
          <p:nvPr userDrawn="1"/>
        </p:nvPicPr>
        <p:blipFill>
          <a:blip r:embed="rId16">
            <a:alphaModFix/>
          </a:blip>
          <a:stretch>
            <a:fillRect/>
          </a:stretch>
        </p:blipFill>
        <p:spPr>
          <a:xfrm>
            <a:off x="9372601" y="262666"/>
            <a:ext cx="742951" cy="782891"/>
          </a:xfrm>
          <a:prstGeom prst="rect">
            <a:avLst/>
          </a:prstGeom>
          <a:noFill/>
          <a:ln>
            <a:noFill/>
          </a:ln>
        </p:spPr>
      </p:pic>
      <p:pic>
        <p:nvPicPr>
          <p:cNvPr id="10" name="Picture 9">
            <a:extLst>
              <a:ext uri="{FF2B5EF4-FFF2-40B4-BE49-F238E27FC236}">
                <a16:creationId xmlns:a16="http://schemas.microsoft.com/office/drawing/2014/main" id="{BBF9716D-CE03-444A-B49E-07A2CA4F8A85}"/>
              </a:ext>
            </a:extLst>
          </p:cNvPr>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10316125" y="243410"/>
            <a:ext cx="1227931" cy="782890"/>
          </a:xfrm>
          <a:prstGeom prst="rect">
            <a:avLst/>
          </a:prstGeom>
          <a:noFill/>
        </p:spPr>
      </p:pic>
    </p:spTree>
    <p:extLst>
      <p:ext uri="{BB962C8B-B14F-4D97-AF65-F5344CB8AC3E}">
        <p14:creationId xmlns:p14="http://schemas.microsoft.com/office/powerpoint/2010/main" val="789774052"/>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Lst>
  <p:hf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4.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170.png"/><Relationship Id="rId4" Type="http://schemas.openxmlformats.org/officeDocument/2006/relationships/image" Target="../media/image22.png"/></Relationships>
</file>

<file path=ppt/slides/_rels/slide100.xml.rels><?xml version="1.0" encoding="UTF-8" standalone="yes"?>
<Relationships xmlns="http://schemas.openxmlformats.org/package/2006/relationships"><Relationship Id="rId3" Type="http://schemas.openxmlformats.org/officeDocument/2006/relationships/image" Target="../media/image288.png"/><Relationship Id="rId2" Type="http://schemas.openxmlformats.org/officeDocument/2006/relationships/slideLayout" Target="../slideLayouts/slideLayout2.xml"/><Relationship Id="rId1" Type="http://schemas.openxmlformats.org/officeDocument/2006/relationships/themeOverride" Target="../theme/themeOverride70.xml"/></Relationships>
</file>

<file path=ppt/slides/_rels/slide101.xml.rels><?xml version="1.0" encoding="UTF-8" standalone="yes"?>
<Relationships xmlns="http://schemas.openxmlformats.org/package/2006/relationships"><Relationship Id="rId3" Type="http://schemas.openxmlformats.org/officeDocument/2006/relationships/image" Target="../media/image289.png"/><Relationship Id="rId2" Type="http://schemas.openxmlformats.org/officeDocument/2006/relationships/slideLayout" Target="../slideLayouts/slideLayout2.xml"/><Relationship Id="rId1" Type="http://schemas.openxmlformats.org/officeDocument/2006/relationships/themeOverride" Target="../theme/themeOverride71.xml"/></Relationships>
</file>

<file path=ppt/slides/_rels/slide102.xml.rels><?xml version="1.0" encoding="UTF-8" standalone="yes"?>
<Relationships xmlns="http://schemas.openxmlformats.org/package/2006/relationships"><Relationship Id="rId8" Type="http://schemas.openxmlformats.org/officeDocument/2006/relationships/image" Target="../media/image296.png"/><Relationship Id="rId13" Type="http://schemas.openxmlformats.org/officeDocument/2006/relationships/image" Target="../media/image301.png"/><Relationship Id="rId3" Type="http://schemas.openxmlformats.org/officeDocument/2006/relationships/image" Target="../media/image291.png"/><Relationship Id="rId7" Type="http://schemas.openxmlformats.org/officeDocument/2006/relationships/image" Target="../media/image295.png"/><Relationship Id="rId12" Type="http://schemas.openxmlformats.org/officeDocument/2006/relationships/image" Target="../media/image300.png"/><Relationship Id="rId2" Type="http://schemas.openxmlformats.org/officeDocument/2006/relationships/slideLayout" Target="../slideLayouts/slideLayout2.xml"/><Relationship Id="rId1" Type="http://schemas.openxmlformats.org/officeDocument/2006/relationships/themeOverride" Target="../theme/themeOverride72.xml"/><Relationship Id="rId6" Type="http://schemas.openxmlformats.org/officeDocument/2006/relationships/image" Target="../media/image294.png"/><Relationship Id="rId11" Type="http://schemas.openxmlformats.org/officeDocument/2006/relationships/image" Target="../media/image299.png"/><Relationship Id="rId5" Type="http://schemas.openxmlformats.org/officeDocument/2006/relationships/image" Target="../media/image293.png"/><Relationship Id="rId10" Type="http://schemas.openxmlformats.org/officeDocument/2006/relationships/image" Target="../media/image298.png"/><Relationship Id="rId4" Type="http://schemas.openxmlformats.org/officeDocument/2006/relationships/image" Target="../media/image292.png"/><Relationship Id="rId9" Type="http://schemas.openxmlformats.org/officeDocument/2006/relationships/image" Target="../media/image297.png"/><Relationship Id="rId14" Type="http://schemas.openxmlformats.org/officeDocument/2006/relationships/image" Target="../media/image302.png"/></Relationships>
</file>

<file path=ppt/slides/_rels/slide103.xml.rels><?xml version="1.0" encoding="UTF-8" standalone="yes"?>
<Relationships xmlns="http://schemas.openxmlformats.org/package/2006/relationships"><Relationship Id="rId3" Type="http://schemas.openxmlformats.org/officeDocument/2006/relationships/image" Target="../media/image303.png"/><Relationship Id="rId2" Type="http://schemas.openxmlformats.org/officeDocument/2006/relationships/slideLayout" Target="../slideLayouts/slideLayout2.xml"/><Relationship Id="rId1" Type="http://schemas.openxmlformats.org/officeDocument/2006/relationships/themeOverride" Target="../theme/themeOverride73.xml"/></Relationships>
</file>

<file path=ppt/slides/_rels/slide104.xml.rels><?xml version="1.0" encoding="UTF-8" standalone="yes"?>
<Relationships xmlns="http://schemas.openxmlformats.org/package/2006/relationships"><Relationship Id="rId8" Type="http://schemas.openxmlformats.org/officeDocument/2006/relationships/image" Target="../media/image309.png"/><Relationship Id="rId3" Type="http://schemas.openxmlformats.org/officeDocument/2006/relationships/image" Target="../media/image304.png"/><Relationship Id="rId7" Type="http://schemas.openxmlformats.org/officeDocument/2006/relationships/image" Target="../media/image308.png"/><Relationship Id="rId12" Type="http://schemas.openxmlformats.org/officeDocument/2006/relationships/image" Target="../media/image314.png"/><Relationship Id="rId2" Type="http://schemas.openxmlformats.org/officeDocument/2006/relationships/slideLayout" Target="../slideLayouts/slideLayout2.xml"/><Relationship Id="rId1" Type="http://schemas.openxmlformats.org/officeDocument/2006/relationships/themeOverride" Target="../theme/themeOverride74.xml"/><Relationship Id="rId6" Type="http://schemas.openxmlformats.org/officeDocument/2006/relationships/image" Target="../media/image307.png"/><Relationship Id="rId11" Type="http://schemas.openxmlformats.org/officeDocument/2006/relationships/image" Target="../media/image313.png"/><Relationship Id="rId5" Type="http://schemas.openxmlformats.org/officeDocument/2006/relationships/image" Target="../media/image306.png"/><Relationship Id="rId10" Type="http://schemas.openxmlformats.org/officeDocument/2006/relationships/image" Target="../media/image312.png"/><Relationship Id="rId4" Type="http://schemas.openxmlformats.org/officeDocument/2006/relationships/image" Target="../media/image305.png"/><Relationship Id="rId9" Type="http://schemas.openxmlformats.org/officeDocument/2006/relationships/image" Target="../media/image311.png"/></Relationships>
</file>

<file path=ppt/slides/_rels/slide105.xml.rels><?xml version="1.0" encoding="UTF-8" standalone="yes"?>
<Relationships xmlns="http://schemas.openxmlformats.org/package/2006/relationships"><Relationship Id="rId3" Type="http://schemas.openxmlformats.org/officeDocument/2006/relationships/image" Target="../media/image315.png"/><Relationship Id="rId2" Type="http://schemas.openxmlformats.org/officeDocument/2006/relationships/slideLayout" Target="../slideLayouts/slideLayout2.xml"/><Relationship Id="rId1" Type="http://schemas.openxmlformats.org/officeDocument/2006/relationships/themeOverride" Target="../theme/themeOverride75.xml"/></Relationships>
</file>

<file path=ppt/slides/_rels/slide106.xml.rels><?xml version="1.0" encoding="UTF-8" standalone="yes"?>
<Relationships xmlns="http://schemas.openxmlformats.org/package/2006/relationships"><Relationship Id="rId3" Type="http://schemas.openxmlformats.org/officeDocument/2006/relationships/image" Target="../media/image316.png"/><Relationship Id="rId2" Type="http://schemas.openxmlformats.org/officeDocument/2006/relationships/slideLayout" Target="../slideLayouts/slideLayout2.xml"/><Relationship Id="rId1" Type="http://schemas.openxmlformats.org/officeDocument/2006/relationships/themeOverride" Target="../theme/themeOverride76.xml"/><Relationship Id="rId5" Type="http://schemas.openxmlformats.org/officeDocument/2006/relationships/image" Target="../media/image318.png"/><Relationship Id="rId4" Type="http://schemas.openxmlformats.org/officeDocument/2006/relationships/image" Target="../media/image317.png"/></Relationships>
</file>

<file path=ppt/slides/_rels/slide107.xml.rels><?xml version="1.0" encoding="UTF-8" standalone="yes"?>
<Relationships xmlns="http://schemas.openxmlformats.org/package/2006/relationships"><Relationship Id="rId3" Type="http://schemas.openxmlformats.org/officeDocument/2006/relationships/image" Target="../media/image319.png"/><Relationship Id="rId2" Type="http://schemas.openxmlformats.org/officeDocument/2006/relationships/slideLayout" Target="../slideLayouts/slideLayout2.xml"/><Relationship Id="rId1" Type="http://schemas.openxmlformats.org/officeDocument/2006/relationships/themeOverride" Target="../theme/themeOverride77.xml"/></Relationships>
</file>

<file path=ppt/slides/_rels/slide108.xml.rels><?xml version="1.0" encoding="UTF-8" standalone="yes"?>
<Relationships xmlns="http://schemas.openxmlformats.org/package/2006/relationships"><Relationship Id="rId3" Type="http://schemas.openxmlformats.org/officeDocument/2006/relationships/image" Target="../media/image320.png"/><Relationship Id="rId2" Type="http://schemas.openxmlformats.org/officeDocument/2006/relationships/slideLayout" Target="../slideLayouts/slideLayout2.xml"/><Relationship Id="rId1" Type="http://schemas.openxmlformats.org/officeDocument/2006/relationships/themeOverride" Target="../theme/themeOverride78.xml"/><Relationship Id="rId6" Type="http://schemas.openxmlformats.org/officeDocument/2006/relationships/image" Target="../media/image323.png"/><Relationship Id="rId5" Type="http://schemas.openxmlformats.org/officeDocument/2006/relationships/image" Target="../media/image322.png"/><Relationship Id="rId4" Type="http://schemas.openxmlformats.org/officeDocument/2006/relationships/image" Target="../media/image321.png"/></Relationships>
</file>

<file path=ppt/slides/_rels/slide109.xml.rels><?xml version="1.0" encoding="UTF-8" standalone="yes"?>
<Relationships xmlns="http://schemas.openxmlformats.org/package/2006/relationships"><Relationship Id="rId3" Type="http://schemas.openxmlformats.org/officeDocument/2006/relationships/image" Target="../media/image320.png"/><Relationship Id="rId2" Type="http://schemas.openxmlformats.org/officeDocument/2006/relationships/slideLayout" Target="../slideLayouts/slideLayout2.xml"/><Relationship Id="rId1" Type="http://schemas.openxmlformats.org/officeDocument/2006/relationships/themeOverride" Target="../theme/themeOverride79.xml"/><Relationship Id="rId6" Type="http://schemas.openxmlformats.org/officeDocument/2006/relationships/image" Target="../media/image325.png"/><Relationship Id="rId5" Type="http://schemas.openxmlformats.org/officeDocument/2006/relationships/image" Target="../media/image324.png"/><Relationship Id="rId4" Type="http://schemas.openxmlformats.org/officeDocument/2006/relationships/image" Target="../media/image321.png"/></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17.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18.png"/><Relationship Id="rId4" Type="http://schemas.openxmlformats.org/officeDocument/2006/relationships/image" Target="../media/image27.png"/></Relationships>
</file>

<file path=ppt/slides/_rels/slide110.xml.rels><?xml version="1.0" encoding="UTF-8" standalone="yes"?>
<Relationships xmlns="http://schemas.openxmlformats.org/package/2006/relationships"><Relationship Id="rId3" Type="http://schemas.openxmlformats.org/officeDocument/2006/relationships/image" Target="../media/image326.png"/><Relationship Id="rId2" Type="http://schemas.openxmlformats.org/officeDocument/2006/relationships/image" Target="../media/image232.png"/><Relationship Id="rId1" Type="http://schemas.openxmlformats.org/officeDocument/2006/relationships/slideLayout" Target="../slideLayouts/slideLayout2.xml"/><Relationship Id="rId4" Type="http://schemas.openxmlformats.org/officeDocument/2006/relationships/image" Target="../media/image327.png"/></Relationships>
</file>

<file path=ppt/slides/_rels/slide111.xml.rels><?xml version="1.0" encoding="UTF-8" standalone="yes"?>
<Relationships xmlns="http://schemas.openxmlformats.org/package/2006/relationships"><Relationship Id="rId3" Type="http://schemas.openxmlformats.org/officeDocument/2006/relationships/image" Target="../media/image328.png"/><Relationship Id="rId2" Type="http://schemas.openxmlformats.org/officeDocument/2006/relationships/image" Target="../media/image327.png"/><Relationship Id="rId1" Type="http://schemas.openxmlformats.org/officeDocument/2006/relationships/slideLayout" Target="../slideLayouts/slideLayout2.xml"/><Relationship Id="rId6" Type="http://schemas.openxmlformats.org/officeDocument/2006/relationships/image" Target="../media/image331.png"/><Relationship Id="rId5" Type="http://schemas.openxmlformats.org/officeDocument/2006/relationships/image" Target="../media/image330.png"/><Relationship Id="rId4" Type="http://schemas.openxmlformats.org/officeDocument/2006/relationships/image" Target="../media/image329.png"/></Relationships>
</file>

<file path=ppt/slides/_rels/slide112.xml.rels><?xml version="1.0" encoding="UTF-8" standalone="yes"?>
<Relationships xmlns="http://schemas.openxmlformats.org/package/2006/relationships"><Relationship Id="rId2" Type="http://schemas.openxmlformats.org/officeDocument/2006/relationships/image" Target="../media/image332.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333.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334.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335.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337.png"/><Relationship Id="rId2" Type="http://schemas.openxmlformats.org/officeDocument/2006/relationships/image" Target="../media/image336.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8" Type="http://schemas.openxmlformats.org/officeDocument/2006/relationships/image" Target="../media/image770.png"/><Relationship Id="rId13" Type="http://schemas.openxmlformats.org/officeDocument/2006/relationships/image" Target="../media/image338.png"/><Relationship Id="rId18" Type="http://schemas.openxmlformats.org/officeDocument/2006/relationships/image" Target="../media/image870.png"/><Relationship Id="rId3" Type="http://schemas.openxmlformats.org/officeDocument/2006/relationships/image" Target="../media/image720.png"/><Relationship Id="rId21" Type="http://schemas.openxmlformats.org/officeDocument/2006/relationships/image" Target="../media/image900.png"/><Relationship Id="rId7" Type="http://schemas.openxmlformats.org/officeDocument/2006/relationships/image" Target="../media/image760.png"/><Relationship Id="rId12" Type="http://schemas.openxmlformats.org/officeDocument/2006/relationships/image" Target="../media/image810.png"/><Relationship Id="rId17" Type="http://schemas.openxmlformats.org/officeDocument/2006/relationships/image" Target="../media/image860.png"/><Relationship Id="rId2" Type="http://schemas.openxmlformats.org/officeDocument/2006/relationships/image" Target="../media/image710.png"/><Relationship Id="rId16" Type="http://schemas.openxmlformats.org/officeDocument/2006/relationships/image" Target="../media/image850.png"/><Relationship Id="rId20" Type="http://schemas.openxmlformats.org/officeDocument/2006/relationships/image" Target="../media/image890.png"/><Relationship Id="rId1" Type="http://schemas.openxmlformats.org/officeDocument/2006/relationships/slideLayout" Target="../slideLayouts/slideLayout24.xml"/><Relationship Id="rId6" Type="http://schemas.openxmlformats.org/officeDocument/2006/relationships/image" Target="../media/image750.png"/><Relationship Id="rId11" Type="http://schemas.openxmlformats.org/officeDocument/2006/relationships/image" Target="../media/image800.png"/><Relationship Id="rId24" Type="http://schemas.openxmlformats.org/officeDocument/2006/relationships/image" Target="../media/image930.png"/><Relationship Id="rId5" Type="http://schemas.openxmlformats.org/officeDocument/2006/relationships/image" Target="../media/image740.png"/><Relationship Id="rId15" Type="http://schemas.openxmlformats.org/officeDocument/2006/relationships/image" Target="../media/image840.png"/><Relationship Id="rId23" Type="http://schemas.openxmlformats.org/officeDocument/2006/relationships/image" Target="../media/image920.png"/><Relationship Id="rId10" Type="http://schemas.openxmlformats.org/officeDocument/2006/relationships/image" Target="../media/image790.png"/><Relationship Id="rId19" Type="http://schemas.openxmlformats.org/officeDocument/2006/relationships/image" Target="../media/image880.png"/><Relationship Id="rId4" Type="http://schemas.openxmlformats.org/officeDocument/2006/relationships/image" Target="../media/image730.png"/><Relationship Id="rId9" Type="http://schemas.openxmlformats.org/officeDocument/2006/relationships/image" Target="../media/image780.png"/><Relationship Id="rId14" Type="http://schemas.openxmlformats.org/officeDocument/2006/relationships/image" Target="../media/image830.png"/><Relationship Id="rId22" Type="http://schemas.openxmlformats.org/officeDocument/2006/relationships/image" Target="../media/image910.png"/></Relationships>
</file>

<file path=ppt/slides/_rels/slide118.xml.rels><?xml version="1.0" encoding="UTF-8" standalone="yes"?>
<Relationships xmlns="http://schemas.openxmlformats.org/package/2006/relationships"><Relationship Id="rId3" Type="http://schemas.openxmlformats.org/officeDocument/2006/relationships/image" Target="../media/image339.png"/><Relationship Id="rId2" Type="http://schemas.openxmlformats.org/officeDocument/2006/relationships/image" Target="../media/image400.png"/><Relationship Id="rId1" Type="http://schemas.openxmlformats.org/officeDocument/2006/relationships/slideLayout" Target="../slideLayouts/slideLayout2.xml"/><Relationship Id="rId5" Type="http://schemas.openxmlformats.org/officeDocument/2006/relationships/image" Target="../media/image341.png"/><Relationship Id="rId4" Type="http://schemas.openxmlformats.org/officeDocument/2006/relationships/image" Target="../media/image340.png"/></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20.xml.rels><?xml version="1.0" encoding="UTF-8" standalone="yes"?>
<Relationships xmlns="http://schemas.openxmlformats.org/package/2006/relationships"><Relationship Id="rId8" Type="http://schemas.openxmlformats.org/officeDocument/2006/relationships/image" Target="../media/image1520.png"/><Relationship Id="rId13" Type="http://schemas.openxmlformats.org/officeDocument/2006/relationships/image" Target="../media/image342.png"/><Relationship Id="rId18" Type="http://schemas.openxmlformats.org/officeDocument/2006/relationships/image" Target="../media/image1610.png"/><Relationship Id="rId3" Type="http://schemas.openxmlformats.org/officeDocument/2006/relationships/image" Target="../media/image1470.png"/><Relationship Id="rId7" Type="http://schemas.openxmlformats.org/officeDocument/2006/relationships/image" Target="../media/image1510.png"/><Relationship Id="rId12" Type="http://schemas.openxmlformats.org/officeDocument/2006/relationships/image" Target="../media/image1560.png"/><Relationship Id="rId17" Type="http://schemas.openxmlformats.org/officeDocument/2006/relationships/image" Target="../media/image1600.png"/><Relationship Id="rId2" Type="http://schemas.openxmlformats.org/officeDocument/2006/relationships/image" Target="../media/image1460.png"/><Relationship Id="rId16" Type="http://schemas.openxmlformats.org/officeDocument/2006/relationships/image" Target="../media/image1590.png"/><Relationship Id="rId1" Type="http://schemas.openxmlformats.org/officeDocument/2006/relationships/slideLayout" Target="../slideLayouts/slideLayout37.xml"/><Relationship Id="rId6" Type="http://schemas.openxmlformats.org/officeDocument/2006/relationships/image" Target="../media/image1500.png"/><Relationship Id="rId11" Type="http://schemas.openxmlformats.org/officeDocument/2006/relationships/image" Target="../media/image1550.png"/><Relationship Id="rId5" Type="http://schemas.openxmlformats.org/officeDocument/2006/relationships/image" Target="../media/image1490.png"/><Relationship Id="rId15" Type="http://schemas.openxmlformats.org/officeDocument/2006/relationships/image" Target="../media/image1580.png"/><Relationship Id="rId10" Type="http://schemas.openxmlformats.org/officeDocument/2006/relationships/image" Target="../media/image1540.png"/><Relationship Id="rId4" Type="http://schemas.openxmlformats.org/officeDocument/2006/relationships/image" Target="../media/image1480.png"/><Relationship Id="rId9" Type="http://schemas.openxmlformats.org/officeDocument/2006/relationships/image" Target="../media/image342.png"/><Relationship Id="rId14" Type="http://schemas.openxmlformats.org/officeDocument/2006/relationships/image" Target="../media/image1570.png"/></Relationships>
</file>

<file path=ppt/slides/_rels/slide121.xml.rels><?xml version="1.0" encoding="UTF-8" standalone="yes"?>
<Relationships xmlns="http://schemas.openxmlformats.org/package/2006/relationships"><Relationship Id="rId3" Type="http://schemas.openxmlformats.org/officeDocument/2006/relationships/image" Target="../media/image1620.png"/><Relationship Id="rId2" Type="http://schemas.openxmlformats.org/officeDocument/2006/relationships/notesSlide" Target="../notesSlides/notesSlide3.xml"/><Relationship Id="rId1" Type="http://schemas.openxmlformats.org/officeDocument/2006/relationships/slideLayout" Target="../slideLayouts/slideLayout50.xml"/><Relationship Id="rId4" Type="http://schemas.openxmlformats.org/officeDocument/2006/relationships/image" Target="../media/image1630.png"/></Relationships>
</file>

<file path=ppt/slides/_rels/slide122.xml.rels><?xml version="1.0" encoding="UTF-8" standalone="yes"?>
<Relationships xmlns="http://schemas.openxmlformats.org/package/2006/relationships"><Relationship Id="rId8" Type="http://schemas.openxmlformats.org/officeDocument/2006/relationships/image" Target="../media/image1520.png"/><Relationship Id="rId3" Type="http://schemas.openxmlformats.org/officeDocument/2006/relationships/image" Target="../media/image165.png"/><Relationship Id="rId7" Type="http://schemas.openxmlformats.org/officeDocument/2006/relationships/image" Target="../media/image1510.png"/><Relationship Id="rId12" Type="http://schemas.openxmlformats.org/officeDocument/2006/relationships/image" Target="../media/image1560.png"/><Relationship Id="rId2" Type="http://schemas.openxmlformats.org/officeDocument/2006/relationships/image" Target="../media/image1640.png"/><Relationship Id="rId1" Type="http://schemas.openxmlformats.org/officeDocument/2006/relationships/slideLayout" Target="../slideLayouts/slideLayout50.xml"/><Relationship Id="rId6" Type="http://schemas.openxmlformats.org/officeDocument/2006/relationships/image" Target="../media/image1500.png"/><Relationship Id="rId11" Type="http://schemas.openxmlformats.org/officeDocument/2006/relationships/image" Target="../media/image1660.png"/><Relationship Id="rId5" Type="http://schemas.openxmlformats.org/officeDocument/2006/relationships/image" Target="../media/image1490.png"/><Relationship Id="rId10" Type="http://schemas.openxmlformats.org/officeDocument/2006/relationships/image" Target="../media/image1540.png"/><Relationship Id="rId4" Type="http://schemas.openxmlformats.org/officeDocument/2006/relationships/image" Target="../media/image1480.png"/><Relationship Id="rId9" Type="http://schemas.openxmlformats.org/officeDocument/2006/relationships/image" Target="../media/image342.png"/></Relationships>
</file>

<file path=ppt/slides/_rels/slide123.xml.rels><?xml version="1.0" encoding="UTF-8" standalone="yes"?>
<Relationships xmlns="http://schemas.openxmlformats.org/package/2006/relationships"><Relationship Id="rId3" Type="http://schemas.openxmlformats.org/officeDocument/2006/relationships/image" Target="../media/image1680.png"/><Relationship Id="rId2" Type="http://schemas.openxmlformats.org/officeDocument/2006/relationships/image" Target="../media/image1670.png"/><Relationship Id="rId1" Type="http://schemas.openxmlformats.org/officeDocument/2006/relationships/slideLayout" Target="../slideLayouts/slideLayout50.xml"/><Relationship Id="rId4" Type="http://schemas.openxmlformats.org/officeDocument/2006/relationships/image" Target="../media/image1690.png"/></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90.png"/><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0.png"/></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3.png"/><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image" Target="../media/image38.png"/><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18.xml.rels><?xml version="1.0" encoding="UTF-8" standalone="yes"?>
<Relationships xmlns="http://schemas.openxmlformats.org/package/2006/relationships"><Relationship Id="rId8" Type="http://schemas.openxmlformats.org/officeDocument/2006/relationships/image" Target="../media/image54.png"/><Relationship Id="rId13" Type="http://schemas.openxmlformats.org/officeDocument/2006/relationships/image" Target="../media/image59.png"/><Relationship Id="rId3" Type="http://schemas.openxmlformats.org/officeDocument/2006/relationships/image" Target="../media/image49.png"/><Relationship Id="rId7" Type="http://schemas.openxmlformats.org/officeDocument/2006/relationships/image" Target="../media/image53.png"/><Relationship Id="rId12" Type="http://schemas.openxmlformats.org/officeDocument/2006/relationships/image" Target="../media/image58.png"/><Relationship Id="rId2" Type="http://schemas.openxmlformats.org/officeDocument/2006/relationships/image" Target="../media/image48.png"/><Relationship Id="rId1" Type="http://schemas.openxmlformats.org/officeDocument/2006/relationships/slideLayout" Target="../slideLayouts/slideLayout2.xml"/><Relationship Id="rId6" Type="http://schemas.openxmlformats.org/officeDocument/2006/relationships/image" Target="../media/image52.png"/><Relationship Id="rId11" Type="http://schemas.openxmlformats.org/officeDocument/2006/relationships/image" Target="../media/image57.png"/><Relationship Id="rId5" Type="http://schemas.openxmlformats.org/officeDocument/2006/relationships/image" Target="../media/image51.png"/><Relationship Id="rId10" Type="http://schemas.openxmlformats.org/officeDocument/2006/relationships/image" Target="../media/image56.png"/><Relationship Id="rId4" Type="http://schemas.openxmlformats.org/officeDocument/2006/relationships/image" Target="../media/image50.png"/><Relationship Id="rId9" Type="http://schemas.openxmlformats.org/officeDocument/2006/relationships/image" Target="../media/image55.png"/><Relationship Id="rId14" Type="http://schemas.openxmlformats.org/officeDocument/2006/relationships/image" Target="../media/image60.png"/></Relationships>
</file>

<file path=ppt/slides/_rels/slide19.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image" Target="../media/image60.png"/><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 Id="rId9" Type="http://schemas.openxmlformats.org/officeDocument/2006/relationships/image" Target="../media/image6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2.xml"/><Relationship Id="rId5" Type="http://schemas.openxmlformats.org/officeDocument/2006/relationships/image" Target="../media/image71.png"/><Relationship Id="rId4" Type="http://schemas.openxmlformats.org/officeDocument/2006/relationships/image" Target="../media/image7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24.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4.png"/><Relationship Id="rId1" Type="http://schemas.openxmlformats.org/officeDocument/2006/relationships/slideLayout" Target="../slideLayouts/slideLayout2.xml"/><Relationship Id="rId4" Type="http://schemas.openxmlformats.org/officeDocument/2006/relationships/image" Target="../media/image77.png"/></Relationships>
</file>

<file path=ppt/slides/_rels/slide25.xml.rels><?xml version="1.0" encoding="UTF-8" standalone="yes"?>
<Relationships xmlns="http://schemas.openxmlformats.org/package/2006/relationships"><Relationship Id="rId3" Type="http://schemas.openxmlformats.org/officeDocument/2006/relationships/image" Target="../media/image77.png"/><Relationship Id="rId7" Type="http://schemas.openxmlformats.org/officeDocument/2006/relationships/image" Target="../media/image80.png"/><Relationship Id="rId2" Type="http://schemas.openxmlformats.org/officeDocument/2006/relationships/image" Target="../media/image76.png"/><Relationship Id="rId1" Type="http://schemas.openxmlformats.org/officeDocument/2006/relationships/slideLayout" Target="../slideLayouts/slideLayout2.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4.png"/></Relationships>
</file>

<file path=ppt/slides/_rels/slide2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81.png"/></Relationships>
</file>

<file path=ppt/slides/_rels/slide27.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image" Target="../media/image79.png"/><Relationship Id="rId7" Type="http://schemas.openxmlformats.org/officeDocument/2006/relationships/image" Target="../media/image89.png"/><Relationship Id="rId2" Type="http://schemas.openxmlformats.org/officeDocument/2006/relationships/slideLayout" Target="../slideLayouts/slideLayout2.xml"/><Relationship Id="rId1" Type="http://schemas.openxmlformats.org/officeDocument/2006/relationships/themeOverride" Target="../theme/themeOverride2.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83.png"/></Relationships>
</file>

<file path=ppt/slides/_rels/slide2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slideLayout" Target="../slideLayouts/slideLayout2.xml"/><Relationship Id="rId1" Type="http://schemas.openxmlformats.org/officeDocument/2006/relationships/themeOverride" Target="../theme/themeOverride3.xml"/><Relationship Id="rId4" Type="http://schemas.openxmlformats.org/officeDocument/2006/relationships/image" Target="../media/image7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slideLayout" Target="../slideLayouts/slideLayout2.xml"/><Relationship Id="rId1" Type="http://schemas.openxmlformats.org/officeDocument/2006/relationships/themeOverride" Target="../theme/themeOverride4.xml"/><Relationship Id="rId4" Type="http://schemas.openxmlformats.org/officeDocument/2006/relationships/image" Target="../media/image85.png"/></Relationships>
</file>

<file path=ppt/slides/_rels/slide31.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image" Target="../media/image87.png"/><Relationship Id="rId7" Type="http://schemas.openxmlformats.org/officeDocument/2006/relationships/image" Target="../media/image93.png"/><Relationship Id="rId2" Type="http://schemas.openxmlformats.org/officeDocument/2006/relationships/image" Target="../media/image88.png"/><Relationship Id="rId1" Type="http://schemas.openxmlformats.org/officeDocument/2006/relationships/slideLayout" Target="../slideLayouts/slideLayout2.xml"/><Relationship Id="rId6" Type="http://schemas.openxmlformats.org/officeDocument/2006/relationships/image" Target="../media/image92.png"/><Relationship Id="rId11" Type="http://schemas.openxmlformats.org/officeDocument/2006/relationships/image" Target="../media/image85.png"/><Relationship Id="rId5" Type="http://schemas.openxmlformats.org/officeDocument/2006/relationships/image" Target="../media/image91.png"/><Relationship Id="rId10" Type="http://schemas.openxmlformats.org/officeDocument/2006/relationships/image" Target="../media/image101.png"/><Relationship Id="rId4" Type="http://schemas.openxmlformats.org/officeDocument/2006/relationships/image" Target="../media/image90.png"/><Relationship Id="rId9" Type="http://schemas.openxmlformats.org/officeDocument/2006/relationships/image" Target="../media/image95.png"/></Relationships>
</file>

<file path=ppt/slides/_rels/slide33.xml.rels><?xml version="1.0" encoding="UTF-8" standalone="yes"?>
<Relationships xmlns="http://schemas.openxmlformats.org/package/2006/relationships"><Relationship Id="rId8" Type="http://schemas.openxmlformats.org/officeDocument/2006/relationships/image" Target="../media/image99.png"/><Relationship Id="rId3" Type="http://schemas.openxmlformats.org/officeDocument/2006/relationships/image" Target="../media/image102.png"/><Relationship Id="rId7" Type="http://schemas.openxmlformats.org/officeDocument/2006/relationships/image" Target="../media/image98.png"/><Relationship Id="rId2" Type="http://schemas.openxmlformats.org/officeDocument/2006/relationships/slideLayout" Target="../slideLayouts/slideLayout2.xml"/><Relationship Id="rId1" Type="http://schemas.openxmlformats.org/officeDocument/2006/relationships/themeOverride" Target="../theme/themeOverride5.xml"/><Relationship Id="rId6" Type="http://schemas.openxmlformats.org/officeDocument/2006/relationships/image" Target="../media/image97.png"/><Relationship Id="rId5" Type="http://schemas.openxmlformats.org/officeDocument/2006/relationships/image" Target="../media/image96.png"/><Relationship Id="rId10" Type="http://schemas.openxmlformats.org/officeDocument/2006/relationships/image" Target="../media/image104.png"/><Relationship Id="rId4" Type="http://schemas.openxmlformats.org/officeDocument/2006/relationships/image" Target="../media/image103.png"/><Relationship Id="rId9" Type="http://schemas.openxmlformats.org/officeDocument/2006/relationships/image" Target="../media/image100.png"/></Relationships>
</file>

<file path=ppt/slides/_rels/slide34.xml.rels><?xml version="1.0" encoding="UTF-8" standalone="yes"?>
<Relationships xmlns="http://schemas.openxmlformats.org/package/2006/relationships"><Relationship Id="rId8" Type="http://schemas.openxmlformats.org/officeDocument/2006/relationships/image" Target="../media/image105.png"/><Relationship Id="rId3" Type="http://schemas.openxmlformats.org/officeDocument/2006/relationships/image" Target="../media/image110.png"/><Relationship Id="rId7" Type="http://schemas.openxmlformats.org/officeDocument/2006/relationships/image" Target="../media/image114.png"/><Relationship Id="rId2" Type="http://schemas.openxmlformats.org/officeDocument/2006/relationships/slideLayout" Target="../slideLayouts/slideLayout2.xml"/><Relationship Id="rId1" Type="http://schemas.openxmlformats.org/officeDocument/2006/relationships/themeOverride" Target="../theme/themeOverride6.xml"/><Relationship Id="rId4" Type="http://schemas.openxmlformats.org/officeDocument/2006/relationships/image" Target="../media/image111.png"/><Relationship Id="rId9" Type="http://schemas.openxmlformats.org/officeDocument/2006/relationships/image" Target="../media/image106.png"/></Relationships>
</file>

<file path=ppt/slides/_rels/slide35.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8" Type="http://schemas.openxmlformats.org/officeDocument/2006/relationships/image" Target="../media/image115.png"/><Relationship Id="rId13" Type="http://schemas.openxmlformats.org/officeDocument/2006/relationships/image" Target="../media/image120.png"/><Relationship Id="rId3" Type="http://schemas.openxmlformats.org/officeDocument/2006/relationships/image" Target="../media/image107.png"/><Relationship Id="rId7" Type="http://schemas.openxmlformats.org/officeDocument/2006/relationships/image" Target="../media/image113.png"/><Relationship Id="rId12" Type="http://schemas.openxmlformats.org/officeDocument/2006/relationships/image" Target="../media/image119.png"/><Relationship Id="rId2" Type="http://schemas.openxmlformats.org/officeDocument/2006/relationships/slideLayout" Target="../slideLayouts/slideLayout2.xml"/><Relationship Id="rId1" Type="http://schemas.openxmlformats.org/officeDocument/2006/relationships/themeOverride" Target="../theme/themeOverride7.xml"/><Relationship Id="rId6" Type="http://schemas.openxmlformats.org/officeDocument/2006/relationships/image" Target="../media/image112.png"/><Relationship Id="rId11" Type="http://schemas.openxmlformats.org/officeDocument/2006/relationships/image" Target="../media/image118.png"/><Relationship Id="rId5" Type="http://schemas.openxmlformats.org/officeDocument/2006/relationships/image" Target="../media/image109.png"/><Relationship Id="rId10" Type="http://schemas.openxmlformats.org/officeDocument/2006/relationships/image" Target="../media/image117.png"/><Relationship Id="rId4" Type="http://schemas.openxmlformats.org/officeDocument/2006/relationships/image" Target="../media/image108.png"/><Relationship Id="rId9" Type="http://schemas.openxmlformats.org/officeDocument/2006/relationships/image" Target="../media/image116.png"/></Relationships>
</file>

<file path=ppt/slides/_rels/slide37.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slideLayout" Target="../slideLayouts/slideLayout2.xml"/><Relationship Id="rId1" Type="http://schemas.openxmlformats.org/officeDocument/2006/relationships/themeOverride" Target="../theme/themeOverride8.xml"/><Relationship Id="rId5" Type="http://schemas.openxmlformats.org/officeDocument/2006/relationships/image" Target="../media/image123.png"/><Relationship Id="rId4" Type="http://schemas.openxmlformats.org/officeDocument/2006/relationships/image" Target="../media/image122.png"/></Relationships>
</file>

<file path=ppt/slides/_rels/slide38.xml.rels><?xml version="1.0" encoding="UTF-8" standalone="yes"?>
<Relationships xmlns="http://schemas.openxmlformats.org/package/2006/relationships"><Relationship Id="rId8" Type="http://schemas.openxmlformats.org/officeDocument/2006/relationships/image" Target="../media/image128.png"/><Relationship Id="rId3" Type="http://schemas.openxmlformats.org/officeDocument/2006/relationships/image" Target="../media/image123.png"/><Relationship Id="rId7" Type="http://schemas.openxmlformats.org/officeDocument/2006/relationships/image" Target="../media/image127.png"/><Relationship Id="rId2" Type="http://schemas.openxmlformats.org/officeDocument/2006/relationships/slideLayout" Target="../slideLayouts/slideLayout2.xml"/><Relationship Id="rId1" Type="http://schemas.openxmlformats.org/officeDocument/2006/relationships/themeOverride" Target="../theme/themeOverride9.xml"/><Relationship Id="rId6" Type="http://schemas.openxmlformats.org/officeDocument/2006/relationships/image" Target="../media/image126.png"/><Relationship Id="rId5" Type="http://schemas.openxmlformats.org/officeDocument/2006/relationships/image" Target="../media/image125.png"/><Relationship Id="rId4" Type="http://schemas.openxmlformats.org/officeDocument/2006/relationships/image" Target="../media/image124.png"/></Relationships>
</file>

<file path=ppt/slides/_rels/slide39.xml.rels><?xml version="1.0" encoding="UTF-8" standalone="yes"?>
<Relationships xmlns="http://schemas.openxmlformats.org/package/2006/relationships"><Relationship Id="rId8" Type="http://schemas.openxmlformats.org/officeDocument/2006/relationships/image" Target="../media/image140.png"/><Relationship Id="rId3" Type="http://schemas.openxmlformats.org/officeDocument/2006/relationships/image" Target="../media/image129.png"/><Relationship Id="rId7" Type="http://schemas.openxmlformats.org/officeDocument/2006/relationships/image" Target="../media/image133.png"/><Relationship Id="rId2" Type="http://schemas.openxmlformats.org/officeDocument/2006/relationships/slideLayout" Target="../slideLayouts/slideLayout2.xml"/><Relationship Id="rId1" Type="http://schemas.openxmlformats.org/officeDocument/2006/relationships/themeOverride" Target="../theme/themeOverride10.xml"/><Relationship Id="rId6" Type="http://schemas.openxmlformats.org/officeDocument/2006/relationships/image" Target="../media/image132.png"/><Relationship Id="rId5" Type="http://schemas.openxmlformats.org/officeDocument/2006/relationships/image" Target="../media/image131.png"/><Relationship Id="rId4" Type="http://schemas.openxmlformats.org/officeDocument/2006/relationships/image" Target="../media/image130.png"/><Relationship Id="rId9" Type="http://schemas.openxmlformats.org/officeDocument/2006/relationships/image" Target="../media/image13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141.png"/><Relationship Id="rId3" Type="http://schemas.openxmlformats.org/officeDocument/2006/relationships/image" Target="../media/image135.png"/><Relationship Id="rId7" Type="http://schemas.openxmlformats.org/officeDocument/2006/relationships/image" Target="../media/image139.png"/><Relationship Id="rId2" Type="http://schemas.openxmlformats.org/officeDocument/2006/relationships/slideLayout" Target="../slideLayouts/slideLayout2.xml"/><Relationship Id="rId1" Type="http://schemas.openxmlformats.org/officeDocument/2006/relationships/themeOverride" Target="../theme/themeOverride11.xml"/><Relationship Id="rId6" Type="http://schemas.openxmlformats.org/officeDocument/2006/relationships/image" Target="../media/image138.png"/><Relationship Id="rId5" Type="http://schemas.openxmlformats.org/officeDocument/2006/relationships/image" Target="../media/image137.png"/><Relationship Id="rId4" Type="http://schemas.openxmlformats.org/officeDocument/2006/relationships/image" Target="../media/image136.png"/></Relationships>
</file>

<file path=ppt/slides/_rels/slide41.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slideLayout" Target="../slideLayouts/slideLayout2.xml"/><Relationship Id="rId1" Type="http://schemas.openxmlformats.org/officeDocument/2006/relationships/themeOverride" Target="../theme/themeOverride12.xml"/><Relationship Id="rId5" Type="http://schemas.openxmlformats.org/officeDocument/2006/relationships/image" Target="../media/image81.png"/><Relationship Id="rId4" Type="http://schemas.openxmlformats.org/officeDocument/2006/relationships/image" Target="../media/image143.png"/></Relationships>
</file>

<file path=ppt/slides/_rels/slide42.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slideLayout" Target="../slideLayouts/slideLayout2.xml"/><Relationship Id="rId1" Type="http://schemas.openxmlformats.org/officeDocument/2006/relationships/themeOverride" Target="../theme/themeOverride13.xml"/><Relationship Id="rId5" Type="http://schemas.openxmlformats.org/officeDocument/2006/relationships/image" Target="../media/image146.png"/><Relationship Id="rId4" Type="http://schemas.openxmlformats.org/officeDocument/2006/relationships/image" Target="../media/image145.png"/></Relationships>
</file>

<file path=ppt/slides/_rels/slide43.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slideLayout" Target="../slideLayouts/slideLayout2.xml"/><Relationship Id="rId1" Type="http://schemas.openxmlformats.org/officeDocument/2006/relationships/themeOverride" Target="../theme/themeOverride14.xml"/><Relationship Id="rId6" Type="http://schemas.openxmlformats.org/officeDocument/2006/relationships/image" Target="../media/image149.png"/><Relationship Id="rId5" Type="http://schemas.openxmlformats.org/officeDocument/2006/relationships/image" Target="../media/image146.png"/><Relationship Id="rId4" Type="http://schemas.openxmlformats.org/officeDocument/2006/relationships/image" Target="../media/image148.png"/></Relationships>
</file>

<file path=ppt/slides/_rels/slide44.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slideLayout" Target="../slideLayouts/slideLayout2.xml"/><Relationship Id="rId1" Type="http://schemas.openxmlformats.org/officeDocument/2006/relationships/themeOverride" Target="../theme/themeOverride15.xml"/><Relationship Id="rId6" Type="http://schemas.openxmlformats.org/officeDocument/2006/relationships/image" Target="../media/image149.png"/><Relationship Id="rId5" Type="http://schemas.openxmlformats.org/officeDocument/2006/relationships/image" Target="../media/image151.png"/><Relationship Id="rId4" Type="http://schemas.openxmlformats.org/officeDocument/2006/relationships/image" Target="../media/image152.png"/></Relationships>
</file>

<file path=ppt/slides/_rels/slide45.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slideLayout" Target="../slideLayouts/slideLayout2.xml"/><Relationship Id="rId1" Type="http://schemas.openxmlformats.org/officeDocument/2006/relationships/themeOverride" Target="../theme/themeOverride16.xml"/><Relationship Id="rId4" Type="http://schemas.openxmlformats.org/officeDocument/2006/relationships/image" Target="../media/image154.png"/></Relationships>
</file>

<file path=ppt/slides/_rels/slide46.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slideLayout" Target="../slideLayouts/slideLayout2.xml"/><Relationship Id="rId1" Type="http://schemas.openxmlformats.org/officeDocument/2006/relationships/themeOverride" Target="../theme/themeOverride17.xml"/><Relationship Id="rId4" Type="http://schemas.openxmlformats.org/officeDocument/2006/relationships/image" Target="../media/image155.png"/></Relationships>
</file>

<file path=ppt/slides/_rels/slide47.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slideLayout" Target="../slideLayouts/slideLayout2.xml"/><Relationship Id="rId1" Type="http://schemas.openxmlformats.org/officeDocument/2006/relationships/themeOverride" Target="../theme/themeOverride18.xml"/><Relationship Id="rId5" Type="http://schemas.openxmlformats.org/officeDocument/2006/relationships/image" Target="../media/image159.png"/><Relationship Id="rId4" Type="http://schemas.openxmlformats.org/officeDocument/2006/relationships/image" Target="../media/image158.png"/></Relationships>
</file>

<file path=ppt/slides/_rels/slide48.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slideLayout" Target="../slideLayouts/slideLayout2.xml"/><Relationship Id="rId1" Type="http://schemas.openxmlformats.org/officeDocument/2006/relationships/themeOverride" Target="../theme/themeOverride19.xml"/><Relationship Id="rId4" Type="http://schemas.openxmlformats.org/officeDocument/2006/relationships/image" Target="../media/image161.png"/></Relationships>
</file>

<file path=ppt/slides/_rels/slide49.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slideLayout" Target="../slideLayouts/slideLayout2.xml"/><Relationship Id="rId1" Type="http://schemas.openxmlformats.org/officeDocument/2006/relationships/themeOverride" Target="../theme/themeOverride2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slideLayout" Target="../slideLayouts/slideLayout2.xml"/><Relationship Id="rId1" Type="http://schemas.openxmlformats.org/officeDocument/2006/relationships/themeOverride" Target="../theme/themeOverride21.xml"/></Relationships>
</file>

<file path=ppt/slides/_rels/slide51.xml.rels><?xml version="1.0" encoding="UTF-8" standalone="yes"?>
<Relationships xmlns="http://schemas.openxmlformats.org/package/2006/relationships"><Relationship Id="rId8" Type="http://schemas.openxmlformats.org/officeDocument/2006/relationships/image" Target="../media/image166.png"/><Relationship Id="rId3" Type="http://schemas.openxmlformats.org/officeDocument/2006/relationships/slideLayout" Target="../slideLayouts/slideLayout2.xml"/><Relationship Id="rId7" Type="http://schemas.openxmlformats.org/officeDocument/2006/relationships/image" Target="../media/image165.wmf"/><Relationship Id="rId2" Type="http://schemas.openxmlformats.org/officeDocument/2006/relationships/vmlDrawing" Target="../drawings/vmlDrawing1.vml"/><Relationship Id="rId1" Type="http://schemas.openxmlformats.org/officeDocument/2006/relationships/themeOverride" Target="../theme/themeOverride22.xml"/><Relationship Id="rId6" Type="http://schemas.openxmlformats.org/officeDocument/2006/relationships/oleObject" Target="../embeddings/oleObject2.bin"/><Relationship Id="rId5" Type="http://schemas.openxmlformats.org/officeDocument/2006/relationships/image" Target="../media/image164.wmf"/><Relationship Id="rId4" Type="http://schemas.openxmlformats.org/officeDocument/2006/relationships/oleObject" Target="../embeddings/oleObject1.bin"/><Relationship Id="rId9" Type="http://schemas.openxmlformats.org/officeDocument/2006/relationships/image" Target="../media/image167.png"/></Relationships>
</file>

<file path=ppt/slides/_rels/slide52.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slideLayout" Target="../slideLayouts/slideLayout2.xml"/><Relationship Id="rId1" Type="http://schemas.openxmlformats.org/officeDocument/2006/relationships/themeOverride" Target="../theme/themeOverride23.xml"/><Relationship Id="rId6" Type="http://schemas.openxmlformats.org/officeDocument/2006/relationships/image" Target="../media/image171.png"/><Relationship Id="rId5" Type="http://schemas.openxmlformats.org/officeDocument/2006/relationships/image" Target="../media/image169.png"/><Relationship Id="rId4" Type="http://schemas.openxmlformats.org/officeDocument/2006/relationships/image" Target="../media/image168.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4.xml"/></Relationships>
</file>

<file path=ppt/slides/_rels/slide54.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slideLayout" Target="../slideLayouts/slideLayout2.xml"/><Relationship Id="rId1" Type="http://schemas.openxmlformats.org/officeDocument/2006/relationships/themeOverride" Target="../theme/themeOverride25.xml"/><Relationship Id="rId4" Type="http://schemas.openxmlformats.org/officeDocument/2006/relationships/image" Target="../media/image173.png"/></Relationships>
</file>

<file path=ppt/slides/_rels/slide55.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slideLayout" Target="../slideLayouts/slideLayout2.xml"/><Relationship Id="rId1" Type="http://schemas.openxmlformats.org/officeDocument/2006/relationships/themeOverride" Target="../theme/themeOverride26.xml"/></Relationships>
</file>

<file path=ppt/slides/_rels/slide56.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slideLayout" Target="../slideLayouts/slideLayout2.xml"/><Relationship Id="rId1" Type="http://schemas.openxmlformats.org/officeDocument/2006/relationships/themeOverride" Target="../theme/themeOverride27.xml"/></Relationships>
</file>

<file path=ppt/slides/_rels/slide57.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slideLayout" Target="../slideLayouts/slideLayout2.xml"/><Relationship Id="rId1" Type="http://schemas.openxmlformats.org/officeDocument/2006/relationships/themeOverride" Target="../theme/themeOverride28.xml"/><Relationship Id="rId5" Type="http://schemas.openxmlformats.org/officeDocument/2006/relationships/image" Target="../media/image176.png"/><Relationship Id="rId4" Type="http://schemas.openxmlformats.org/officeDocument/2006/relationships/image" Target="../media/image175.png"/></Relationships>
</file>

<file path=ppt/slides/_rels/slide58.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slideLayout" Target="../slideLayouts/slideLayout2.xml"/><Relationship Id="rId1" Type="http://schemas.openxmlformats.org/officeDocument/2006/relationships/themeOverride" Target="../theme/themeOverride29.xml"/><Relationship Id="rId5" Type="http://schemas.openxmlformats.org/officeDocument/2006/relationships/image" Target="../media/image178.png"/><Relationship Id="rId4" Type="http://schemas.openxmlformats.org/officeDocument/2006/relationships/image" Target="../media/image177.png"/></Relationships>
</file>

<file path=ppt/slides/_rels/slide59.xml.rels><?xml version="1.0" encoding="UTF-8" standalone="yes"?>
<Relationships xmlns="http://schemas.openxmlformats.org/package/2006/relationships"><Relationship Id="rId3" Type="http://schemas.openxmlformats.org/officeDocument/2006/relationships/image" Target="../media/image179.png"/><Relationship Id="rId2" Type="http://schemas.openxmlformats.org/officeDocument/2006/relationships/slideLayout" Target="../slideLayouts/slideLayout2.xml"/><Relationship Id="rId1" Type="http://schemas.openxmlformats.org/officeDocument/2006/relationships/themeOverride" Target="../theme/themeOverride30.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80.png"/><Relationship Id="rId7" Type="http://schemas.openxmlformats.org/officeDocument/2006/relationships/image" Target="../media/image184.png"/><Relationship Id="rId2" Type="http://schemas.openxmlformats.org/officeDocument/2006/relationships/slideLayout" Target="../slideLayouts/slideLayout2.xml"/><Relationship Id="rId1" Type="http://schemas.openxmlformats.org/officeDocument/2006/relationships/themeOverride" Target="../theme/themeOverride31.xml"/><Relationship Id="rId6" Type="http://schemas.openxmlformats.org/officeDocument/2006/relationships/image" Target="../media/image183.png"/><Relationship Id="rId5" Type="http://schemas.openxmlformats.org/officeDocument/2006/relationships/image" Target="../media/image182.png"/><Relationship Id="rId4" Type="http://schemas.openxmlformats.org/officeDocument/2006/relationships/image" Target="../media/image181.png"/></Relationships>
</file>

<file path=ppt/slides/_rels/slide61.xml.rels><?xml version="1.0" encoding="UTF-8" standalone="yes"?>
<Relationships xmlns="http://schemas.openxmlformats.org/package/2006/relationships"><Relationship Id="rId3" Type="http://schemas.openxmlformats.org/officeDocument/2006/relationships/image" Target="../media/image185.png"/><Relationship Id="rId2" Type="http://schemas.openxmlformats.org/officeDocument/2006/relationships/slideLayout" Target="../slideLayouts/slideLayout2.xml"/><Relationship Id="rId1" Type="http://schemas.openxmlformats.org/officeDocument/2006/relationships/themeOverride" Target="../theme/themeOverride32.xml"/></Relationships>
</file>

<file path=ppt/slides/_rels/slide62.xml.rels><?xml version="1.0" encoding="UTF-8" standalone="yes"?>
<Relationships xmlns="http://schemas.openxmlformats.org/package/2006/relationships"><Relationship Id="rId3" Type="http://schemas.openxmlformats.org/officeDocument/2006/relationships/image" Target="../media/image185.png"/><Relationship Id="rId2" Type="http://schemas.openxmlformats.org/officeDocument/2006/relationships/slideLayout" Target="../slideLayouts/slideLayout2.xml"/><Relationship Id="rId1" Type="http://schemas.openxmlformats.org/officeDocument/2006/relationships/themeOverride" Target="../theme/themeOverride33.xml"/><Relationship Id="rId4" Type="http://schemas.openxmlformats.org/officeDocument/2006/relationships/image" Target="../media/image186.png"/></Relationships>
</file>

<file path=ppt/slides/_rels/slide63.xml.rels><?xml version="1.0" encoding="UTF-8" standalone="yes"?>
<Relationships xmlns="http://schemas.openxmlformats.org/package/2006/relationships"><Relationship Id="rId3" Type="http://schemas.openxmlformats.org/officeDocument/2006/relationships/image" Target="../media/image187.png"/><Relationship Id="rId2" Type="http://schemas.openxmlformats.org/officeDocument/2006/relationships/slideLayout" Target="../slideLayouts/slideLayout2.xml"/><Relationship Id="rId1" Type="http://schemas.openxmlformats.org/officeDocument/2006/relationships/themeOverride" Target="../theme/themeOverride34.xml"/><Relationship Id="rId5" Type="http://schemas.openxmlformats.org/officeDocument/2006/relationships/image" Target="../media/image189.png"/><Relationship Id="rId4" Type="http://schemas.openxmlformats.org/officeDocument/2006/relationships/image" Target="../media/image188.emf"/></Relationships>
</file>

<file path=ppt/slides/_rels/slide64.xml.rels><?xml version="1.0" encoding="UTF-8" standalone="yes"?>
<Relationships xmlns="http://schemas.openxmlformats.org/package/2006/relationships"><Relationship Id="rId3" Type="http://schemas.openxmlformats.org/officeDocument/2006/relationships/image" Target="../media/image188.emf"/><Relationship Id="rId2" Type="http://schemas.openxmlformats.org/officeDocument/2006/relationships/slideLayout" Target="../slideLayouts/slideLayout2.xml"/><Relationship Id="rId1" Type="http://schemas.openxmlformats.org/officeDocument/2006/relationships/themeOverride" Target="../theme/themeOverride35.xml"/><Relationship Id="rId5" Type="http://schemas.openxmlformats.org/officeDocument/2006/relationships/image" Target="../media/image190.png"/><Relationship Id="rId4" Type="http://schemas.openxmlformats.org/officeDocument/2006/relationships/image" Target="../media/image189.png"/></Relationships>
</file>

<file path=ppt/slides/_rels/slide65.xml.rels><?xml version="1.0" encoding="UTF-8" standalone="yes"?>
<Relationships xmlns="http://schemas.openxmlformats.org/package/2006/relationships"><Relationship Id="rId3" Type="http://schemas.openxmlformats.org/officeDocument/2006/relationships/image" Target="../media/image191.png"/><Relationship Id="rId2" Type="http://schemas.openxmlformats.org/officeDocument/2006/relationships/slideLayout" Target="../slideLayouts/slideLayout2.xml"/><Relationship Id="rId1" Type="http://schemas.openxmlformats.org/officeDocument/2006/relationships/themeOverride" Target="../theme/themeOverride36.xml"/><Relationship Id="rId4" Type="http://schemas.openxmlformats.org/officeDocument/2006/relationships/image" Target="../media/image190.png"/></Relationships>
</file>

<file path=ppt/slides/_rels/slide66.xml.rels><?xml version="1.0" encoding="UTF-8" standalone="yes"?>
<Relationships xmlns="http://schemas.openxmlformats.org/package/2006/relationships"><Relationship Id="rId3" Type="http://schemas.openxmlformats.org/officeDocument/2006/relationships/image" Target="../media/image191.png"/><Relationship Id="rId2" Type="http://schemas.openxmlformats.org/officeDocument/2006/relationships/slideLayout" Target="../slideLayouts/slideLayout2.xml"/><Relationship Id="rId1" Type="http://schemas.openxmlformats.org/officeDocument/2006/relationships/themeOverride" Target="../theme/themeOverride37.xml"/><Relationship Id="rId6" Type="http://schemas.openxmlformats.org/officeDocument/2006/relationships/image" Target="../media/image194.png"/><Relationship Id="rId5" Type="http://schemas.openxmlformats.org/officeDocument/2006/relationships/image" Target="../media/image193.png"/><Relationship Id="rId4" Type="http://schemas.openxmlformats.org/officeDocument/2006/relationships/image" Target="../media/image192.png"/></Relationships>
</file>

<file path=ppt/slides/_rels/slide67.xml.rels><?xml version="1.0" encoding="UTF-8" standalone="yes"?>
<Relationships xmlns="http://schemas.openxmlformats.org/package/2006/relationships"><Relationship Id="rId3" Type="http://schemas.openxmlformats.org/officeDocument/2006/relationships/image" Target="../media/image191.png"/><Relationship Id="rId2" Type="http://schemas.openxmlformats.org/officeDocument/2006/relationships/slideLayout" Target="../slideLayouts/slideLayout2.xml"/><Relationship Id="rId1" Type="http://schemas.openxmlformats.org/officeDocument/2006/relationships/themeOverride" Target="../theme/themeOverride38.xml"/></Relationships>
</file>

<file path=ppt/slides/_rels/slide68.xml.rels><?xml version="1.0" encoding="UTF-8" standalone="yes"?>
<Relationships xmlns="http://schemas.openxmlformats.org/package/2006/relationships"><Relationship Id="rId8" Type="http://schemas.openxmlformats.org/officeDocument/2006/relationships/image" Target="../media/image200.png"/><Relationship Id="rId3" Type="http://schemas.openxmlformats.org/officeDocument/2006/relationships/image" Target="../media/image195.png"/><Relationship Id="rId7" Type="http://schemas.openxmlformats.org/officeDocument/2006/relationships/image" Target="../media/image199.png"/><Relationship Id="rId2" Type="http://schemas.openxmlformats.org/officeDocument/2006/relationships/slideLayout" Target="../slideLayouts/slideLayout2.xml"/><Relationship Id="rId1" Type="http://schemas.openxmlformats.org/officeDocument/2006/relationships/themeOverride" Target="../theme/themeOverride39.xml"/><Relationship Id="rId6" Type="http://schemas.openxmlformats.org/officeDocument/2006/relationships/image" Target="../media/image198.png"/><Relationship Id="rId5" Type="http://schemas.openxmlformats.org/officeDocument/2006/relationships/image" Target="../media/image197.png"/><Relationship Id="rId4" Type="http://schemas.openxmlformats.org/officeDocument/2006/relationships/image" Target="../media/image196.png"/></Relationships>
</file>

<file path=ppt/slides/_rels/slide69.xml.rels><?xml version="1.0" encoding="UTF-8" standalone="yes"?>
<Relationships xmlns="http://schemas.openxmlformats.org/package/2006/relationships"><Relationship Id="rId3" Type="http://schemas.openxmlformats.org/officeDocument/2006/relationships/image" Target="../media/image202.png"/><Relationship Id="rId2" Type="http://schemas.openxmlformats.org/officeDocument/2006/relationships/slideLayout" Target="../slideLayouts/slideLayout2.xml"/><Relationship Id="rId1" Type="http://schemas.openxmlformats.org/officeDocument/2006/relationships/themeOverride" Target="../theme/themeOverride40.xml"/><Relationship Id="rId5" Type="http://schemas.openxmlformats.org/officeDocument/2006/relationships/image" Target="../media/image203.png"/><Relationship Id="rId4" Type="http://schemas.openxmlformats.org/officeDocument/2006/relationships/image" Target="../media/image201.png"/></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70.xml.rels><?xml version="1.0" encoding="UTF-8" standalone="yes"?>
<Relationships xmlns="http://schemas.openxmlformats.org/package/2006/relationships"><Relationship Id="rId3" Type="http://schemas.openxmlformats.org/officeDocument/2006/relationships/image" Target="../media/image204.png"/><Relationship Id="rId2" Type="http://schemas.openxmlformats.org/officeDocument/2006/relationships/slideLayout" Target="../slideLayouts/slideLayout2.xml"/><Relationship Id="rId1" Type="http://schemas.openxmlformats.org/officeDocument/2006/relationships/themeOverride" Target="../theme/themeOverride41.xml"/><Relationship Id="rId6" Type="http://schemas.openxmlformats.org/officeDocument/2006/relationships/image" Target="../media/image207.png"/><Relationship Id="rId5" Type="http://schemas.openxmlformats.org/officeDocument/2006/relationships/image" Target="../media/image206.png"/><Relationship Id="rId4" Type="http://schemas.openxmlformats.org/officeDocument/2006/relationships/image" Target="../media/image205.png"/></Relationships>
</file>

<file path=ppt/slides/_rels/slide71.xml.rels><?xml version="1.0" encoding="UTF-8" standalone="yes"?>
<Relationships xmlns="http://schemas.openxmlformats.org/package/2006/relationships"><Relationship Id="rId8" Type="http://schemas.openxmlformats.org/officeDocument/2006/relationships/image" Target="../media/image212.png"/><Relationship Id="rId3" Type="http://schemas.openxmlformats.org/officeDocument/2006/relationships/image" Target="../media/image207.png"/><Relationship Id="rId7" Type="http://schemas.openxmlformats.org/officeDocument/2006/relationships/image" Target="../media/image211.png"/><Relationship Id="rId2" Type="http://schemas.openxmlformats.org/officeDocument/2006/relationships/slideLayout" Target="../slideLayouts/slideLayout28.xml"/><Relationship Id="rId1" Type="http://schemas.openxmlformats.org/officeDocument/2006/relationships/themeOverride" Target="../theme/themeOverride42.xml"/><Relationship Id="rId6" Type="http://schemas.openxmlformats.org/officeDocument/2006/relationships/image" Target="../media/image210.png"/><Relationship Id="rId5" Type="http://schemas.openxmlformats.org/officeDocument/2006/relationships/image" Target="../media/image209.png"/><Relationship Id="rId10" Type="http://schemas.openxmlformats.org/officeDocument/2006/relationships/image" Target="../media/image214.png"/><Relationship Id="rId4" Type="http://schemas.openxmlformats.org/officeDocument/2006/relationships/image" Target="../media/image208.png"/><Relationship Id="rId9" Type="http://schemas.openxmlformats.org/officeDocument/2006/relationships/image" Target="../media/image213.png"/></Relationships>
</file>

<file path=ppt/slides/_rels/slide72.xml.rels><?xml version="1.0" encoding="UTF-8" standalone="yes"?>
<Relationships xmlns="http://schemas.openxmlformats.org/package/2006/relationships"><Relationship Id="rId3" Type="http://schemas.openxmlformats.org/officeDocument/2006/relationships/image" Target="../media/image214.png"/><Relationship Id="rId7" Type="http://schemas.openxmlformats.org/officeDocument/2006/relationships/image" Target="../media/image218.png"/><Relationship Id="rId2" Type="http://schemas.openxmlformats.org/officeDocument/2006/relationships/slideLayout" Target="../slideLayouts/slideLayout28.xml"/><Relationship Id="rId1" Type="http://schemas.openxmlformats.org/officeDocument/2006/relationships/themeOverride" Target="../theme/themeOverride43.xml"/><Relationship Id="rId6" Type="http://schemas.openxmlformats.org/officeDocument/2006/relationships/image" Target="../media/image217.png"/><Relationship Id="rId5" Type="http://schemas.openxmlformats.org/officeDocument/2006/relationships/image" Target="../media/image216.png"/><Relationship Id="rId4" Type="http://schemas.openxmlformats.org/officeDocument/2006/relationships/image" Target="../media/image215.png"/></Relationships>
</file>

<file path=ppt/slides/_rels/slide73.xml.rels><?xml version="1.0" encoding="UTF-8" standalone="yes"?>
<Relationships xmlns="http://schemas.openxmlformats.org/package/2006/relationships"><Relationship Id="rId8" Type="http://schemas.openxmlformats.org/officeDocument/2006/relationships/image" Target="../media/image223.png"/><Relationship Id="rId3" Type="http://schemas.openxmlformats.org/officeDocument/2006/relationships/image" Target="../media/image218.png"/><Relationship Id="rId7" Type="http://schemas.openxmlformats.org/officeDocument/2006/relationships/image" Target="../media/image221.png"/><Relationship Id="rId2" Type="http://schemas.openxmlformats.org/officeDocument/2006/relationships/slideLayout" Target="../slideLayouts/slideLayout28.xml"/><Relationship Id="rId1" Type="http://schemas.openxmlformats.org/officeDocument/2006/relationships/themeOverride" Target="../theme/themeOverride44.xml"/><Relationship Id="rId6" Type="http://schemas.openxmlformats.org/officeDocument/2006/relationships/image" Target="../media/image222.png"/><Relationship Id="rId5" Type="http://schemas.openxmlformats.org/officeDocument/2006/relationships/image" Target="../media/image220.png"/><Relationship Id="rId4" Type="http://schemas.openxmlformats.org/officeDocument/2006/relationships/image" Target="../media/image219.png"/></Relationships>
</file>

<file path=ppt/slides/_rels/slide74.xml.rels><?xml version="1.0" encoding="UTF-8" standalone="yes"?>
<Relationships xmlns="http://schemas.openxmlformats.org/package/2006/relationships"><Relationship Id="rId3" Type="http://schemas.openxmlformats.org/officeDocument/2006/relationships/image" Target="../media/image224.png"/><Relationship Id="rId2" Type="http://schemas.openxmlformats.org/officeDocument/2006/relationships/slideLayout" Target="../slideLayouts/slideLayout2.xml"/><Relationship Id="rId1" Type="http://schemas.openxmlformats.org/officeDocument/2006/relationships/themeOverride" Target="../theme/themeOverride45.xml"/><Relationship Id="rId4" Type="http://schemas.openxmlformats.org/officeDocument/2006/relationships/image" Target="../media/image226.png"/></Relationships>
</file>

<file path=ppt/slides/_rels/slide75.xml.rels><?xml version="1.0" encoding="UTF-8" standalone="yes"?>
<Relationships xmlns="http://schemas.openxmlformats.org/package/2006/relationships"><Relationship Id="rId3" Type="http://schemas.openxmlformats.org/officeDocument/2006/relationships/image" Target="../media/image225.png"/><Relationship Id="rId2" Type="http://schemas.openxmlformats.org/officeDocument/2006/relationships/slideLayout" Target="../slideLayouts/slideLayout2.xml"/><Relationship Id="rId1" Type="http://schemas.openxmlformats.org/officeDocument/2006/relationships/themeOverride" Target="../theme/themeOverride46.xml"/><Relationship Id="rId4" Type="http://schemas.openxmlformats.org/officeDocument/2006/relationships/image" Target="../media/image228.png"/></Relationships>
</file>

<file path=ppt/slides/_rels/slide76.xml.rels><?xml version="1.0" encoding="UTF-8" standalone="yes"?>
<Relationships xmlns="http://schemas.openxmlformats.org/package/2006/relationships"><Relationship Id="rId3" Type="http://schemas.openxmlformats.org/officeDocument/2006/relationships/image" Target="../media/image227.png"/><Relationship Id="rId2" Type="http://schemas.openxmlformats.org/officeDocument/2006/relationships/slideLayout" Target="../slideLayouts/slideLayout2.xml"/><Relationship Id="rId1" Type="http://schemas.openxmlformats.org/officeDocument/2006/relationships/themeOverride" Target="../theme/themeOverride47.xml"/></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48.xml"/></Relationships>
</file>

<file path=ppt/slides/_rels/slide78.xml.rels><?xml version="1.0" encoding="UTF-8" standalone="yes"?>
<Relationships xmlns="http://schemas.openxmlformats.org/package/2006/relationships"><Relationship Id="rId3" Type="http://schemas.openxmlformats.org/officeDocument/2006/relationships/image" Target="../media/image229.png"/><Relationship Id="rId2" Type="http://schemas.openxmlformats.org/officeDocument/2006/relationships/slideLayout" Target="../slideLayouts/slideLayout2.xml"/><Relationship Id="rId1" Type="http://schemas.openxmlformats.org/officeDocument/2006/relationships/themeOverride" Target="../theme/themeOverride49.xml"/></Relationships>
</file>

<file path=ppt/slides/_rels/slide79.xml.rels><?xml version="1.0" encoding="UTF-8" standalone="yes"?>
<Relationships xmlns="http://schemas.openxmlformats.org/package/2006/relationships"><Relationship Id="rId3" Type="http://schemas.openxmlformats.org/officeDocument/2006/relationships/image" Target="../media/image230.png"/><Relationship Id="rId2" Type="http://schemas.openxmlformats.org/officeDocument/2006/relationships/slideLayout" Target="../slideLayouts/slideLayout2.xml"/><Relationship Id="rId1" Type="http://schemas.openxmlformats.org/officeDocument/2006/relationships/themeOverride" Target="../theme/themeOverride50.xml"/><Relationship Id="rId4" Type="http://schemas.openxmlformats.org/officeDocument/2006/relationships/image" Target="../media/image231.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80.xml.rels><?xml version="1.0" encoding="UTF-8" standalone="yes"?>
<Relationships xmlns="http://schemas.openxmlformats.org/package/2006/relationships"><Relationship Id="rId3" Type="http://schemas.openxmlformats.org/officeDocument/2006/relationships/image" Target="../media/image232.png"/><Relationship Id="rId2" Type="http://schemas.openxmlformats.org/officeDocument/2006/relationships/slideLayout" Target="../slideLayouts/slideLayout2.xml"/><Relationship Id="rId1" Type="http://schemas.openxmlformats.org/officeDocument/2006/relationships/themeOverride" Target="../theme/themeOverride51.xml"/></Relationships>
</file>

<file path=ppt/slides/_rels/slide8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3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82.xml.rels><?xml version="1.0" encoding="UTF-8" standalone="yes"?>
<Relationships xmlns="http://schemas.openxmlformats.org/package/2006/relationships"><Relationship Id="rId3" Type="http://schemas.openxmlformats.org/officeDocument/2006/relationships/image" Target="../media/image232.png"/><Relationship Id="rId2" Type="http://schemas.openxmlformats.org/officeDocument/2006/relationships/slideLayout" Target="../slideLayouts/slideLayout2.xml"/><Relationship Id="rId1" Type="http://schemas.openxmlformats.org/officeDocument/2006/relationships/themeOverride" Target="../theme/themeOverride52.xml"/><Relationship Id="rId4" Type="http://schemas.openxmlformats.org/officeDocument/2006/relationships/image" Target="../media/image233.emf"/></Relationships>
</file>

<file path=ppt/slides/_rels/slide83.xml.rels><?xml version="1.0" encoding="UTF-8" standalone="yes"?>
<Relationships xmlns="http://schemas.openxmlformats.org/package/2006/relationships"><Relationship Id="rId3" Type="http://schemas.openxmlformats.org/officeDocument/2006/relationships/image" Target="../media/image232.png"/><Relationship Id="rId2" Type="http://schemas.openxmlformats.org/officeDocument/2006/relationships/slideLayout" Target="../slideLayouts/slideLayout2.xml"/><Relationship Id="rId1" Type="http://schemas.openxmlformats.org/officeDocument/2006/relationships/themeOverride" Target="../theme/themeOverride53.xml"/><Relationship Id="rId4" Type="http://schemas.openxmlformats.org/officeDocument/2006/relationships/image" Target="../media/image233.emf"/></Relationships>
</file>

<file path=ppt/slides/_rels/slide84.xml.rels><?xml version="1.0" encoding="UTF-8" standalone="yes"?>
<Relationships xmlns="http://schemas.openxmlformats.org/package/2006/relationships"><Relationship Id="rId3" Type="http://schemas.openxmlformats.org/officeDocument/2006/relationships/image" Target="../media/image235.png"/><Relationship Id="rId2" Type="http://schemas.openxmlformats.org/officeDocument/2006/relationships/slideLayout" Target="../slideLayouts/slideLayout2.xml"/><Relationship Id="rId1" Type="http://schemas.openxmlformats.org/officeDocument/2006/relationships/themeOverride" Target="../theme/themeOverride54.xml"/><Relationship Id="rId6" Type="http://schemas.openxmlformats.org/officeDocument/2006/relationships/image" Target="../media/image238.png"/><Relationship Id="rId5" Type="http://schemas.openxmlformats.org/officeDocument/2006/relationships/image" Target="../media/image237.png"/><Relationship Id="rId4" Type="http://schemas.openxmlformats.org/officeDocument/2006/relationships/image" Target="../media/image236.png"/></Relationships>
</file>

<file path=ppt/slides/_rels/slide85.xml.rels><?xml version="1.0" encoding="UTF-8" standalone="yes"?>
<Relationships xmlns="http://schemas.openxmlformats.org/package/2006/relationships"><Relationship Id="rId3" Type="http://schemas.openxmlformats.org/officeDocument/2006/relationships/image" Target="../media/image235.png"/><Relationship Id="rId2" Type="http://schemas.openxmlformats.org/officeDocument/2006/relationships/slideLayout" Target="../slideLayouts/slideLayout2.xml"/><Relationship Id="rId1" Type="http://schemas.openxmlformats.org/officeDocument/2006/relationships/themeOverride" Target="../theme/themeOverride55.xml"/><Relationship Id="rId6" Type="http://schemas.openxmlformats.org/officeDocument/2006/relationships/image" Target="../media/image241.png"/><Relationship Id="rId5" Type="http://schemas.openxmlformats.org/officeDocument/2006/relationships/image" Target="../media/image240.png"/><Relationship Id="rId4" Type="http://schemas.openxmlformats.org/officeDocument/2006/relationships/image" Target="../media/image239.png"/></Relationships>
</file>

<file path=ppt/slides/_rels/slide86.xml.rels><?xml version="1.0" encoding="UTF-8" standalone="yes"?>
<Relationships xmlns="http://schemas.openxmlformats.org/package/2006/relationships"><Relationship Id="rId3" Type="http://schemas.openxmlformats.org/officeDocument/2006/relationships/image" Target="../media/image242.png"/><Relationship Id="rId2" Type="http://schemas.openxmlformats.org/officeDocument/2006/relationships/slideLayout" Target="../slideLayouts/slideLayout2.xml"/><Relationship Id="rId1" Type="http://schemas.openxmlformats.org/officeDocument/2006/relationships/themeOverride" Target="../theme/themeOverride56.xml"/><Relationship Id="rId4" Type="http://schemas.openxmlformats.org/officeDocument/2006/relationships/image" Target="../media/image243.png"/></Relationships>
</file>

<file path=ppt/slides/_rels/slide87.xml.rels><?xml version="1.0" encoding="UTF-8" standalone="yes"?>
<Relationships xmlns="http://schemas.openxmlformats.org/package/2006/relationships"><Relationship Id="rId3" Type="http://schemas.openxmlformats.org/officeDocument/2006/relationships/image" Target="../media/image244.png"/><Relationship Id="rId2" Type="http://schemas.openxmlformats.org/officeDocument/2006/relationships/slideLayout" Target="../slideLayouts/slideLayout2.xml"/><Relationship Id="rId1" Type="http://schemas.openxmlformats.org/officeDocument/2006/relationships/themeOverride" Target="../theme/themeOverride57.xml"/><Relationship Id="rId5" Type="http://schemas.openxmlformats.org/officeDocument/2006/relationships/image" Target="../media/image235.png"/><Relationship Id="rId4" Type="http://schemas.openxmlformats.org/officeDocument/2006/relationships/image" Target="../media/image232.png"/></Relationships>
</file>

<file path=ppt/slides/_rels/slide88.xml.rels><?xml version="1.0" encoding="UTF-8" standalone="yes"?>
<Relationships xmlns="http://schemas.openxmlformats.org/package/2006/relationships"><Relationship Id="rId8" Type="http://schemas.openxmlformats.org/officeDocument/2006/relationships/image" Target="../media/image250.png"/><Relationship Id="rId3" Type="http://schemas.openxmlformats.org/officeDocument/2006/relationships/image" Target="../media/image245.png"/><Relationship Id="rId7" Type="http://schemas.openxmlformats.org/officeDocument/2006/relationships/image" Target="../media/image249.png"/><Relationship Id="rId2" Type="http://schemas.openxmlformats.org/officeDocument/2006/relationships/slideLayout" Target="../slideLayouts/slideLayout2.xml"/><Relationship Id="rId1" Type="http://schemas.openxmlformats.org/officeDocument/2006/relationships/themeOverride" Target="../theme/themeOverride58.xml"/><Relationship Id="rId6" Type="http://schemas.openxmlformats.org/officeDocument/2006/relationships/image" Target="../media/image248.png"/><Relationship Id="rId5" Type="http://schemas.openxmlformats.org/officeDocument/2006/relationships/image" Target="../media/image247.png"/><Relationship Id="rId4" Type="http://schemas.openxmlformats.org/officeDocument/2006/relationships/image" Target="../media/image246.png"/><Relationship Id="rId9" Type="http://schemas.openxmlformats.org/officeDocument/2006/relationships/image" Target="../media/image251.png"/></Relationships>
</file>

<file path=ppt/slides/_rels/slide89.xml.rels><?xml version="1.0" encoding="UTF-8" standalone="yes"?>
<Relationships xmlns="http://schemas.openxmlformats.org/package/2006/relationships"><Relationship Id="rId3" Type="http://schemas.openxmlformats.org/officeDocument/2006/relationships/image" Target="../media/image252.png"/><Relationship Id="rId2" Type="http://schemas.openxmlformats.org/officeDocument/2006/relationships/slideLayout" Target="../slideLayouts/slideLayout2.xml"/><Relationship Id="rId1" Type="http://schemas.openxmlformats.org/officeDocument/2006/relationships/themeOverride" Target="../theme/themeOverride59.xml"/><Relationship Id="rId5" Type="http://schemas.openxmlformats.org/officeDocument/2006/relationships/image" Target="../media/image251.png"/><Relationship Id="rId4" Type="http://schemas.openxmlformats.org/officeDocument/2006/relationships/image" Target="../media/image248.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90.xml.rels><?xml version="1.0" encoding="UTF-8" standalone="yes"?>
<Relationships xmlns="http://schemas.openxmlformats.org/package/2006/relationships"><Relationship Id="rId3" Type="http://schemas.openxmlformats.org/officeDocument/2006/relationships/image" Target="../media/image253.png"/><Relationship Id="rId2" Type="http://schemas.openxmlformats.org/officeDocument/2006/relationships/slideLayout" Target="../slideLayouts/slideLayout2.xml"/><Relationship Id="rId1" Type="http://schemas.openxmlformats.org/officeDocument/2006/relationships/themeOverride" Target="../theme/themeOverride60.xml"/><Relationship Id="rId5" Type="http://schemas.openxmlformats.org/officeDocument/2006/relationships/image" Target="../media/image255.png"/><Relationship Id="rId4" Type="http://schemas.openxmlformats.org/officeDocument/2006/relationships/image" Target="../media/image254.png"/></Relationships>
</file>

<file path=ppt/slides/_rels/slide91.xml.rels><?xml version="1.0" encoding="UTF-8" standalone="yes"?>
<Relationships xmlns="http://schemas.openxmlformats.org/package/2006/relationships"><Relationship Id="rId3" Type="http://schemas.openxmlformats.org/officeDocument/2006/relationships/image" Target="../media/image256.png"/><Relationship Id="rId2" Type="http://schemas.openxmlformats.org/officeDocument/2006/relationships/slideLayout" Target="../slideLayouts/slideLayout2.xml"/><Relationship Id="rId1" Type="http://schemas.openxmlformats.org/officeDocument/2006/relationships/themeOverride" Target="../theme/themeOverride61.xml"/><Relationship Id="rId6" Type="http://schemas.openxmlformats.org/officeDocument/2006/relationships/image" Target="../media/image259.png"/><Relationship Id="rId5" Type="http://schemas.openxmlformats.org/officeDocument/2006/relationships/image" Target="../media/image258.png"/><Relationship Id="rId4" Type="http://schemas.openxmlformats.org/officeDocument/2006/relationships/image" Target="../media/image257.png"/></Relationships>
</file>

<file path=ppt/slides/_rels/slide92.xml.rels><?xml version="1.0" encoding="UTF-8" standalone="yes"?>
<Relationships xmlns="http://schemas.openxmlformats.org/package/2006/relationships"><Relationship Id="rId3" Type="http://schemas.openxmlformats.org/officeDocument/2006/relationships/image" Target="../media/image260.png"/><Relationship Id="rId2" Type="http://schemas.openxmlformats.org/officeDocument/2006/relationships/slideLayout" Target="../slideLayouts/slideLayout2.xml"/><Relationship Id="rId1" Type="http://schemas.openxmlformats.org/officeDocument/2006/relationships/themeOverride" Target="../theme/themeOverride62.xml"/></Relationships>
</file>

<file path=ppt/slides/_rels/slide93.xml.rels><?xml version="1.0" encoding="UTF-8" standalone="yes"?>
<Relationships xmlns="http://schemas.openxmlformats.org/package/2006/relationships"><Relationship Id="rId3" Type="http://schemas.openxmlformats.org/officeDocument/2006/relationships/image" Target="../media/image261.png"/><Relationship Id="rId2" Type="http://schemas.openxmlformats.org/officeDocument/2006/relationships/slideLayout" Target="../slideLayouts/slideLayout2.xml"/><Relationship Id="rId1" Type="http://schemas.openxmlformats.org/officeDocument/2006/relationships/themeOverride" Target="../theme/themeOverride63.xml"/></Relationships>
</file>

<file path=ppt/slides/_rels/slide94.xml.rels><?xml version="1.0" encoding="UTF-8" standalone="yes"?>
<Relationships xmlns="http://schemas.openxmlformats.org/package/2006/relationships"><Relationship Id="rId3" Type="http://schemas.openxmlformats.org/officeDocument/2006/relationships/image" Target="../media/image262.png"/><Relationship Id="rId2" Type="http://schemas.openxmlformats.org/officeDocument/2006/relationships/slideLayout" Target="../slideLayouts/slideLayout2.xml"/><Relationship Id="rId1" Type="http://schemas.openxmlformats.org/officeDocument/2006/relationships/themeOverride" Target="../theme/themeOverride64.xml"/><Relationship Id="rId4" Type="http://schemas.openxmlformats.org/officeDocument/2006/relationships/image" Target="../media/image263.png"/></Relationships>
</file>

<file path=ppt/slides/_rels/slide95.xml.rels><?xml version="1.0" encoding="UTF-8" standalone="yes"?>
<Relationships xmlns="http://schemas.openxmlformats.org/package/2006/relationships"><Relationship Id="rId8" Type="http://schemas.openxmlformats.org/officeDocument/2006/relationships/image" Target="../media/image268.png"/><Relationship Id="rId3" Type="http://schemas.openxmlformats.org/officeDocument/2006/relationships/image" Target="../media/image263.png"/><Relationship Id="rId7" Type="http://schemas.openxmlformats.org/officeDocument/2006/relationships/image" Target="../media/image267.png"/><Relationship Id="rId2" Type="http://schemas.openxmlformats.org/officeDocument/2006/relationships/slideLayout" Target="../slideLayouts/slideLayout2.xml"/><Relationship Id="rId1" Type="http://schemas.openxmlformats.org/officeDocument/2006/relationships/themeOverride" Target="../theme/themeOverride65.xml"/><Relationship Id="rId6" Type="http://schemas.openxmlformats.org/officeDocument/2006/relationships/image" Target="../media/image266.png"/><Relationship Id="rId5" Type="http://schemas.openxmlformats.org/officeDocument/2006/relationships/image" Target="../media/image265.png"/><Relationship Id="rId4" Type="http://schemas.openxmlformats.org/officeDocument/2006/relationships/image" Target="../media/image264.png"/></Relationships>
</file>

<file path=ppt/slides/_rels/slide96.xml.rels><?xml version="1.0" encoding="UTF-8" standalone="yes"?>
<Relationships xmlns="http://schemas.openxmlformats.org/package/2006/relationships"><Relationship Id="rId8" Type="http://schemas.openxmlformats.org/officeDocument/2006/relationships/image" Target="../media/image273.png"/><Relationship Id="rId3" Type="http://schemas.openxmlformats.org/officeDocument/2006/relationships/image" Target="../media/image268.png"/><Relationship Id="rId7" Type="http://schemas.openxmlformats.org/officeDocument/2006/relationships/image" Target="../media/image272.png"/><Relationship Id="rId2" Type="http://schemas.openxmlformats.org/officeDocument/2006/relationships/slideLayout" Target="../slideLayouts/slideLayout2.xml"/><Relationship Id="rId1" Type="http://schemas.openxmlformats.org/officeDocument/2006/relationships/themeOverride" Target="../theme/themeOverride66.xml"/><Relationship Id="rId6" Type="http://schemas.openxmlformats.org/officeDocument/2006/relationships/image" Target="../media/image271.png"/><Relationship Id="rId5" Type="http://schemas.openxmlformats.org/officeDocument/2006/relationships/image" Target="../media/image270.png"/><Relationship Id="rId4" Type="http://schemas.openxmlformats.org/officeDocument/2006/relationships/image" Target="../media/image269.png"/></Relationships>
</file>

<file path=ppt/slides/_rels/slide97.xml.rels><?xml version="1.0" encoding="UTF-8" standalone="yes"?>
<Relationships xmlns="http://schemas.openxmlformats.org/package/2006/relationships"><Relationship Id="rId3" Type="http://schemas.openxmlformats.org/officeDocument/2006/relationships/image" Target="../media/image274.png"/><Relationship Id="rId2" Type="http://schemas.openxmlformats.org/officeDocument/2006/relationships/slideLayout" Target="../slideLayouts/slideLayout2.xml"/><Relationship Id="rId1" Type="http://schemas.openxmlformats.org/officeDocument/2006/relationships/themeOverride" Target="../theme/themeOverride67.xml"/><Relationship Id="rId4" Type="http://schemas.openxmlformats.org/officeDocument/2006/relationships/image" Target="../media/image275.png"/></Relationships>
</file>

<file path=ppt/slides/_rels/slide98.xml.rels><?xml version="1.0" encoding="UTF-8" standalone="yes"?>
<Relationships xmlns="http://schemas.openxmlformats.org/package/2006/relationships"><Relationship Id="rId3" Type="http://schemas.openxmlformats.org/officeDocument/2006/relationships/image" Target="../media/image276.png"/><Relationship Id="rId7" Type="http://schemas.openxmlformats.org/officeDocument/2006/relationships/image" Target="../media/image280.png"/><Relationship Id="rId2" Type="http://schemas.openxmlformats.org/officeDocument/2006/relationships/slideLayout" Target="../slideLayouts/slideLayout2.xml"/><Relationship Id="rId1" Type="http://schemas.openxmlformats.org/officeDocument/2006/relationships/themeOverride" Target="../theme/themeOverride68.xml"/><Relationship Id="rId6" Type="http://schemas.openxmlformats.org/officeDocument/2006/relationships/image" Target="../media/image279.png"/><Relationship Id="rId5" Type="http://schemas.openxmlformats.org/officeDocument/2006/relationships/image" Target="../media/image278.png"/><Relationship Id="rId4" Type="http://schemas.openxmlformats.org/officeDocument/2006/relationships/image" Target="../media/image277.png"/></Relationships>
</file>

<file path=ppt/slides/_rels/slide99.xml.rels><?xml version="1.0" encoding="UTF-8" standalone="yes"?>
<Relationships xmlns="http://schemas.openxmlformats.org/package/2006/relationships"><Relationship Id="rId8" Type="http://schemas.openxmlformats.org/officeDocument/2006/relationships/image" Target="../media/image285.png"/><Relationship Id="rId3" Type="http://schemas.openxmlformats.org/officeDocument/2006/relationships/image" Target="../media/image281.png"/><Relationship Id="rId7" Type="http://schemas.openxmlformats.org/officeDocument/2006/relationships/image" Target="../media/image284.png"/><Relationship Id="rId2" Type="http://schemas.openxmlformats.org/officeDocument/2006/relationships/slideLayout" Target="../slideLayouts/slideLayout2.xml"/><Relationship Id="rId1" Type="http://schemas.openxmlformats.org/officeDocument/2006/relationships/themeOverride" Target="../theme/themeOverride69.xml"/><Relationship Id="rId6" Type="http://schemas.openxmlformats.org/officeDocument/2006/relationships/image" Target="../media/image283.png"/><Relationship Id="rId5" Type="http://schemas.openxmlformats.org/officeDocument/2006/relationships/image" Target="../media/image282.png"/><Relationship Id="rId10" Type="http://schemas.openxmlformats.org/officeDocument/2006/relationships/image" Target="../media/image287.png"/><Relationship Id="rId4" Type="http://schemas.openxmlformats.org/officeDocument/2006/relationships/image" Target="../media/image277.png"/><Relationship Id="rId9" Type="http://schemas.openxmlformats.org/officeDocument/2006/relationships/image" Target="../media/image28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79419F-062E-467E-823C-BB5520B12355}"/>
              </a:ext>
            </a:extLst>
          </p:cNvPr>
          <p:cNvSpPr>
            <a:spLocks noGrp="1"/>
          </p:cNvSpPr>
          <p:nvPr>
            <p:ph type="ctrTitle"/>
          </p:nvPr>
        </p:nvSpPr>
        <p:spPr>
          <a:xfrm>
            <a:off x="1856934" y="1854199"/>
            <a:ext cx="8811065" cy="1655763"/>
          </a:xfrm>
        </p:spPr>
        <p:txBody>
          <a:bodyPr>
            <a:normAutofit fontScale="90000"/>
          </a:bodyPr>
          <a:lstStyle/>
          <a:p>
            <a:r>
              <a:rPr lang="en-IN" dirty="0" smtClean="0"/>
              <a:t>Digital Communication</a:t>
            </a:r>
            <a:br>
              <a:rPr lang="en-IN" dirty="0" smtClean="0"/>
            </a:br>
            <a:r>
              <a:rPr lang="en-IN" dirty="0" smtClean="0"/>
              <a:t>21EC51</a:t>
            </a:r>
            <a:endParaRPr lang="en-IN" dirty="0"/>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1</a:t>
            </a:fld>
            <a:endParaRPr lang="en-IN">
              <a:solidFill>
                <a:prstClr val="black">
                  <a:tint val="75000"/>
                </a:prstClr>
              </a:solidFill>
            </a:endParaRPr>
          </a:p>
        </p:txBody>
      </p:sp>
    </p:spTree>
    <p:extLst>
      <p:ext uri="{BB962C8B-B14F-4D97-AF65-F5344CB8AC3E}">
        <p14:creationId xmlns:p14="http://schemas.microsoft.com/office/powerpoint/2010/main" val="39512767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EB969-BFB1-4DB4-993C-39BD1A8D536A}"/>
              </a:ext>
            </a:extLst>
          </p:cNvPr>
          <p:cNvSpPr>
            <a:spLocks noGrp="1"/>
          </p:cNvSpPr>
          <p:nvPr>
            <p:ph type="title"/>
          </p:nvPr>
        </p:nvSpPr>
        <p:spPr>
          <a:xfrm>
            <a:off x="673593" y="992287"/>
            <a:ext cx="10383175" cy="687494"/>
          </a:xfrm>
        </p:spPr>
        <p:txBody>
          <a:bodyPr/>
          <a:lstStyle/>
          <a:p>
            <a:pPr lvl="0" algn="ctr">
              <a:spcBef>
                <a:spcPts val="1000"/>
              </a:spcBef>
            </a:pPr>
            <a:r>
              <a:rPr lang="en-US" sz="2200" b="1" dirty="0">
                <a:solidFill>
                  <a:srgbClr val="C00000"/>
                </a:solidFill>
                <a:latin typeface="Times New Roman" panose="02020603050405020304" pitchFamily="18" charset="0"/>
                <a:cs typeface="Times New Roman" panose="02020603050405020304" pitchFamily="18" charset="0"/>
              </a:rPr>
              <a:t>Signal-Space Diagram of Binary PSK Signals</a:t>
            </a:r>
          </a:p>
        </p:txBody>
      </p:sp>
      <p:sp>
        <p:nvSpPr>
          <p:cNvPr id="3" name="Content Placeholder 2">
            <a:extLst>
              <a:ext uri="{FF2B5EF4-FFF2-40B4-BE49-F238E27FC236}">
                <a16:creationId xmlns:a16="http://schemas.microsoft.com/office/drawing/2014/main" id="{3F88149E-5F31-4726-9520-9DE95C0F7B8D}"/>
              </a:ext>
            </a:extLst>
          </p:cNvPr>
          <p:cNvSpPr>
            <a:spLocks noGrp="1"/>
          </p:cNvSpPr>
          <p:nvPr>
            <p:ph idx="1"/>
          </p:nvPr>
        </p:nvSpPr>
        <p:spPr>
          <a:xfrm>
            <a:off x="480503" y="1753826"/>
            <a:ext cx="4242417" cy="4214099"/>
          </a:xfrm>
        </p:spPr>
        <p:txBody>
          <a:bodyPr>
            <a:normAutofit/>
          </a:bodyPr>
          <a:lstStyle/>
          <a:p>
            <a:pPr marL="0" lvl="0" indent="0">
              <a:lnSpc>
                <a:spcPct val="100000"/>
              </a:lnSpc>
              <a:spcBef>
                <a:spcPts val="0"/>
              </a:spcBef>
              <a:buNone/>
            </a:pPr>
            <a:r>
              <a:rPr lang="en-US" sz="1800" dirty="0">
                <a:solidFill>
                  <a:prstClr val="black"/>
                </a:solidFill>
              </a:rPr>
              <a:t>The coordinates of the message points are</a:t>
            </a:r>
          </a:p>
        </p:txBody>
      </p:sp>
      <p:sp>
        <p:nvSpPr>
          <p:cNvPr id="5" name="Footer Placeholder 4">
            <a:extLst>
              <a:ext uri="{FF2B5EF4-FFF2-40B4-BE49-F238E27FC236}">
                <a16:creationId xmlns:a16="http://schemas.microsoft.com/office/drawing/2014/main" id="{2D80A51D-5073-4F56-AD8F-12A2AAF89D53}"/>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7C6438AB-75BE-4C69-A84D-6848F0FCE5E1}"/>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10</a:t>
            </a:fld>
            <a:endParaRPr lang="en-IN">
              <a:solidFill>
                <a:prstClr val="black">
                  <a:tint val="75000"/>
                </a:prstClr>
              </a:solidFill>
            </a:endParaRPr>
          </a:p>
        </p:txBody>
      </p:sp>
      <p:pic>
        <p:nvPicPr>
          <p:cNvPr id="18" name="Picture 17"/>
          <p:cNvPicPr>
            <a:picLocks noChangeAspect="1"/>
          </p:cNvPicPr>
          <p:nvPr/>
        </p:nvPicPr>
        <p:blipFill>
          <a:blip r:embed="rId2"/>
          <a:stretch>
            <a:fillRect/>
          </a:stretch>
        </p:blipFill>
        <p:spPr>
          <a:xfrm>
            <a:off x="8058842" y="1679782"/>
            <a:ext cx="1368283" cy="672802"/>
          </a:xfrm>
          <a:prstGeom prst="rect">
            <a:avLst/>
          </a:prstGeom>
        </p:spPr>
      </p:pic>
      <p:pic>
        <p:nvPicPr>
          <p:cNvPr id="19" name="Picture 18"/>
          <p:cNvPicPr>
            <a:picLocks noChangeAspect="1"/>
          </p:cNvPicPr>
          <p:nvPr/>
        </p:nvPicPr>
        <p:blipFill>
          <a:blip r:embed="rId3"/>
          <a:stretch>
            <a:fillRect/>
          </a:stretch>
        </p:blipFill>
        <p:spPr>
          <a:xfrm>
            <a:off x="5269615" y="1693853"/>
            <a:ext cx="1617325" cy="847171"/>
          </a:xfrm>
          <a:prstGeom prst="rect">
            <a:avLst/>
          </a:prstGeom>
        </p:spPr>
      </p:pic>
      <p:pic>
        <p:nvPicPr>
          <p:cNvPr id="22" name="Picture 21"/>
          <p:cNvPicPr>
            <a:picLocks noChangeAspect="1"/>
          </p:cNvPicPr>
          <p:nvPr/>
        </p:nvPicPr>
        <p:blipFill>
          <a:blip r:embed="rId4"/>
          <a:stretch>
            <a:fillRect/>
          </a:stretch>
        </p:blipFill>
        <p:spPr>
          <a:xfrm>
            <a:off x="0" y="2624905"/>
            <a:ext cx="6423587" cy="3647564"/>
          </a:xfrm>
          <a:prstGeom prst="rect">
            <a:avLst/>
          </a:prstGeom>
        </p:spPr>
      </p:pic>
      <mc:AlternateContent xmlns:mc="http://schemas.openxmlformats.org/markup-compatibility/2006" xmlns:a14="http://schemas.microsoft.com/office/drawing/2010/main">
        <mc:Choice Requires="a14">
          <p:sp>
            <p:nvSpPr>
              <p:cNvPr id="23" name="Rectangle 22"/>
              <p:cNvSpPr/>
              <p:nvPr/>
            </p:nvSpPr>
            <p:spPr>
              <a:xfrm>
                <a:off x="6620522" y="2828735"/>
                <a:ext cx="3980156" cy="849271"/>
              </a:xfrm>
              <a:prstGeom prst="rect">
                <a:avLst/>
              </a:prstGeom>
            </p:spPr>
            <p:txBody>
              <a:bodyPr wrap="square">
                <a:spAutoFit/>
              </a:bodyPr>
              <a:lstStyle/>
              <a:p>
                <a:pPr algn="just"/>
                <a:r>
                  <a:rPr lang="en-US" sz="1200" b="1" dirty="0" smtClean="0">
                    <a:solidFill>
                      <a:srgbClr val="FF0000"/>
                    </a:solidFill>
                  </a:rPr>
                  <a:t>Figure:</a:t>
                </a:r>
              </a:p>
              <a:p>
                <a:pPr algn="just"/>
                <a:r>
                  <a:rPr lang="en-US" sz="1200" b="1" dirty="0" smtClean="0">
                    <a:solidFill>
                      <a:srgbClr val="FF0000"/>
                    </a:solidFill>
                  </a:rPr>
                  <a:t>(a). Signal-space </a:t>
                </a:r>
                <a:r>
                  <a:rPr lang="en-US" sz="1200" b="1" dirty="0">
                    <a:solidFill>
                      <a:srgbClr val="FF0000"/>
                    </a:solidFill>
                  </a:rPr>
                  <a:t>diagram for coherent binary PSK system. </a:t>
                </a:r>
                <a:r>
                  <a:rPr lang="en-US" sz="1200" b="1" dirty="0" smtClean="0">
                    <a:solidFill>
                      <a:srgbClr val="FF0000"/>
                    </a:solidFill>
                  </a:rPr>
                  <a:t>(b). The </a:t>
                </a:r>
                <a:r>
                  <a:rPr lang="en-US" sz="1200" b="1" dirty="0">
                    <a:solidFill>
                      <a:srgbClr val="FF0000"/>
                    </a:solidFill>
                  </a:rPr>
                  <a:t>waveforms depicting the transmitted signals s1 (t) and s2 (t), displayed in the inserts, assume </a:t>
                </a:r>
                <a14:m>
                  <m:oMath xmlns:m="http://schemas.openxmlformats.org/officeDocument/2006/math">
                    <m:sSub>
                      <m:sSubPr>
                        <m:ctrlPr>
                          <a:rPr lang="en-US" sz="1350" i="1" smtClean="0">
                            <a:solidFill>
                              <a:srgbClr val="FF0000"/>
                            </a:solidFill>
                            <a:latin typeface="Cambria Math" panose="02040503050406030204" pitchFamily="18" charset="0"/>
                          </a:rPr>
                        </m:ctrlPr>
                      </m:sSubPr>
                      <m:e>
                        <m:r>
                          <a:rPr lang="en-US" sz="1350" i="1">
                            <a:solidFill>
                              <a:srgbClr val="FF0000"/>
                            </a:solidFill>
                            <a:latin typeface="Cambria Math" panose="02040503050406030204" pitchFamily="18" charset="0"/>
                          </a:rPr>
                          <m:t>𝑛</m:t>
                        </m:r>
                      </m:e>
                      <m:sub>
                        <m:r>
                          <a:rPr lang="en-US" sz="1350" i="1">
                            <a:solidFill>
                              <a:srgbClr val="FF0000"/>
                            </a:solidFill>
                            <a:latin typeface="Cambria Math" panose="02040503050406030204" pitchFamily="18" charset="0"/>
                          </a:rPr>
                          <m:t>𝑐</m:t>
                        </m:r>
                      </m:sub>
                    </m:sSub>
                  </m:oMath>
                </a14:m>
                <a:r>
                  <a:rPr lang="en-US" sz="1200" b="1" dirty="0" smtClean="0">
                    <a:solidFill>
                      <a:srgbClr val="FF0000"/>
                    </a:solidFill>
                  </a:rPr>
                  <a:t> = 2</a:t>
                </a:r>
                <a:endParaRPr lang="en-US" sz="1200" b="1" dirty="0">
                  <a:solidFill>
                    <a:srgbClr val="FF0000"/>
                  </a:solidFill>
                </a:endParaRPr>
              </a:p>
            </p:txBody>
          </p:sp>
        </mc:Choice>
        <mc:Fallback xmlns="">
          <p:sp>
            <p:nvSpPr>
              <p:cNvPr id="23" name="Rectangle 22"/>
              <p:cNvSpPr>
                <a:spLocks noRot="1" noChangeAspect="1" noMove="1" noResize="1" noEditPoints="1" noAdjustHandles="1" noChangeArrowheads="1" noChangeShapeType="1" noTextEdit="1"/>
              </p:cNvSpPr>
              <p:nvPr/>
            </p:nvSpPr>
            <p:spPr>
              <a:xfrm>
                <a:off x="6620522" y="2828735"/>
                <a:ext cx="3980156" cy="849271"/>
              </a:xfrm>
              <a:prstGeom prst="rect">
                <a:avLst/>
              </a:prstGeom>
              <a:blipFill rotWithShape="0">
                <a:blip r:embed="rId5"/>
                <a:stretch>
                  <a:fillRect r="-153" b="-503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TextBox 23"/>
              <p:cNvSpPr txBox="1"/>
              <p:nvPr/>
            </p:nvSpPr>
            <p:spPr>
              <a:xfrm>
                <a:off x="6530081" y="3965717"/>
                <a:ext cx="4580878" cy="1254767"/>
              </a:xfrm>
              <a:prstGeom prst="rect">
                <a:avLst/>
              </a:prstGeom>
              <a:noFill/>
            </p:spPr>
            <p:txBody>
              <a:bodyPr wrap="square" rtlCol="0">
                <a:spAutoFit/>
              </a:bodyPr>
              <a:lstStyle/>
              <a:p>
                <a:pPr lvl="0" algn="just"/>
                <a:r>
                  <a:rPr lang="en-US" sz="2000" b="1" dirty="0" smtClean="0">
                    <a:solidFill>
                      <a:srgbClr val="FF0000"/>
                    </a:solidFill>
                  </a:rPr>
                  <a:t> Note : </a:t>
                </a:r>
                <a:r>
                  <a:rPr lang="en-US" sz="2000" dirty="0" smtClean="0"/>
                  <a:t>That </a:t>
                </a:r>
                <a:r>
                  <a:rPr lang="en-US" dirty="0"/>
                  <a:t>the frequency </a:t>
                </a:r>
                <a14:m>
                  <m:oMath xmlns:m="http://schemas.openxmlformats.org/officeDocument/2006/math">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𝑓</m:t>
                        </m:r>
                      </m:e>
                      <m:sub>
                        <m:r>
                          <a:rPr lang="en-US" i="1">
                            <a:solidFill>
                              <a:prstClr val="black"/>
                            </a:solidFill>
                            <a:latin typeface="Cambria Math" panose="02040503050406030204" pitchFamily="18" charset="0"/>
                          </a:rPr>
                          <m:t>𝑐</m:t>
                        </m:r>
                      </m:sub>
                    </m:sSub>
                  </m:oMath>
                </a14:m>
                <a:r>
                  <a:rPr lang="en-US" sz="1350" dirty="0" smtClean="0">
                    <a:solidFill>
                      <a:prstClr val="black"/>
                    </a:solidFill>
                  </a:rPr>
                  <a:t> </a:t>
                </a:r>
                <a:r>
                  <a:rPr lang="en-US" dirty="0" smtClean="0"/>
                  <a:t> </a:t>
                </a:r>
                <a:r>
                  <a:rPr lang="en-US" dirty="0"/>
                  <a:t>is chosen to ensure that each transmitted bit contains an integer number of cycles</a:t>
                </a:r>
                <a:r>
                  <a:rPr lang="en-US" dirty="0" smtClean="0"/>
                  <a:t>.</a:t>
                </a:r>
              </a:p>
              <a:p>
                <a:pPr lvl="0"/>
                <a14:m>
                  <m:oMath xmlns:m="http://schemas.openxmlformats.org/officeDocument/2006/math">
                    <m:sSub>
                      <m:sSubPr>
                        <m:ctrlPr>
                          <a:rPr lang="en-US" sz="2000" i="1">
                            <a:solidFill>
                              <a:prstClr val="black"/>
                            </a:solidFill>
                            <a:latin typeface="Cambria Math" panose="02040503050406030204" pitchFamily="18" charset="0"/>
                          </a:rPr>
                        </m:ctrlPr>
                      </m:sSubPr>
                      <m:e>
                        <m:r>
                          <a:rPr lang="en-US" sz="2000" b="0" i="1" smtClean="0">
                            <a:solidFill>
                              <a:prstClr val="black"/>
                            </a:solidFill>
                            <a:latin typeface="Cambria Math" panose="02040503050406030204" pitchFamily="18" charset="0"/>
                          </a:rPr>
                          <m:t>𝑛</m:t>
                        </m:r>
                      </m:e>
                      <m:sub>
                        <m:r>
                          <a:rPr lang="en-US" sz="2000" i="1">
                            <a:solidFill>
                              <a:prstClr val="black"/>
                            </a:solidFill>
                            <a:latin typeface="Cambria Math" panose="02040503050406030204" pitchFamily="18" charset="0"/>
                          </a:rPr>
                          <m:t>𝑐</m:t>
                        </m:r>
                      </m:sub>
                    </m:sSub>
                  </m:oMath>
                </a14:m>
                <a:r>
                  <a:rPr lang="en-US" sz="1350" dirty="0" smtClean="0">
                    <a:solidFill>
                      <a:prstClr val="black"/>
                    </a:solidFill>
                  </a:rPr>
                  <a:t> </a:t>
                </a:r>
                <a:r>
                  <a:rPr lang="en-US" dirty="0" smtClean="0"/>
                  <a:t> </a:t>
                </a:r>
                <a:r>
                  <a:rPr lang="en-US" dirty="0"/>
                  <a:t>is an integer such that </a:t>
                </a:r>
              </a:p>
            </p:txBody>
          </p:sp>
        </mc:Choice>
        <mc:Fallback xmlns="">
          <p:sp>
            <p:nvSpPr>
              <p:cNvPr id="24" name="TextBox 23"/>
              <p:cNvSpPr txBox="1">
                <a:spLocks noRot="1" noChangeAspect="1" noMove="1" noResize="1" noEditPoints="1" noAdjustHandles="1" noChangeArrowheads="1" noChangeShapeType="1" noTextEdit="1"/>
              </p:cNvSpPr>
              <p:nvPr/>
            </p:nvSpPr>
            <p:spPr>
              <a:xfrm>
                <a:off x="6530081" y="3965717"/>
                <a:ext cx="4580878" cy="1254767"/>
              </a:xfrm>
              <a:prstGeom prst="rect">
                <a:avLst/>
              </a:prstGeom>
              <a:blipFill rotWithShape="0">
                <a:blip r:embed="rId6"/>
                <a:stretch>
                  <a:fillRect l="-1064" t="-2927" r="-1064" b="-7317"/>
                </a:stretch>
              </a:blipFill>
            </p:spPr>
            <p:txBody>
              <a:bodyPr/>
              <a:lstStyle/>
              <a:p>
                <a:r>
                  <a:rPr lang="en-US">
                    <a:noFill/>
                  </a:rPr>
                  <a:t> </a:t>
                </a:r>
              </a:p>
            </p:txBody>
          </p:sp>
        </mc:Fallback>
      </mc:AlternateContent>
      <p:pic>
        <p:nvPicPr>
          <p:cNvPr id="28" name="Picture 27"/>
          <p:cNvPicPr>
            <a:picLocks noChangeAspect="1"/>
          </p:cNvPicPr>
          <p:nvPr/>
        </p:nvPicPr>
        <p:blipFill>
          <a:blip r:embed="rId7"/>
          <a:stretch>
            <a:fillRect/>
          </a:stretch>
        </p:blipFill>
        <p:spPr>
          <a:xfrm>
            <a:off x="7981950" y="5405205"/>
            <a:ext cx="1619526" cy="558737"/>
          </a:xfrm>
          <a:prstGeom prst="rect">
            <a:avLst/>
          </a:prstGeom>
        </p:spPr>
      </p:pic>
    </p:spTree>
    <p:extLst>
      <p:ext uri="{BB962C8B-B14F-4D97-AF65-F5344CB8AC3E}">
        <p14:creationId xmlns:p14="http://schemas.microsoft.com/office/powerpoint/2010/main" val="2464254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3">
                                            <p:txEl>
                                              <p:pRg st="1" end="1"/>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4">
                                            <p:txEl>
                                              <p:pRg st="0" end="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4">
                                            <p:txEl>
                                              <p:pRg st="1" end="1"/>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19328" y="893006"/>
            <a:ext cx="9782955" cy="580688"/>
          </a:xfrm>
        </p:spPr>
        <p:txBody>
          <a:bodyPr/>
          <a:lstStyle/>
          <a:p>
            <a:pPr lvl="0" algn="ctr" defTabSz="449263" eaLnBrk="0" fontAlgn="base" hangingPunct="0">
              <a:lnSpc>
                <a:spcPct val="100000"/>
              </a:lnSpc>
              <a:spcAft>
                <a:spcPct val="0"/>
              </a:spcAft>
              <a:buSzPct val="100000"/>
            </a:pPr>
            <a:r>
              <a:rPr lang="en-US" sz="3200" dirty="0" smtClean="0">
                <a:solidFill>
                  <a:srgbClr val="C00000"/>
                </a:solidFill>
                <a:latin typeface="+mn-lt"/>
                <a:ea typeface="Microsoft YaHei" panose="020B0503020204020204" pitchFamily="34" charset="-122"/>
              </a:rPr>
              <a:t>Formulas</a:t>
            </a:r>
            <a:endParaRPr lang="en-US" sz="3200" dirty="0">
              <a:solidFill>
                <a:srgbClr val="C00000"/>
              </a:solidFill>
              <a:latin typeface="+mn-lt"/>
              <a:ea typeface="Microsoft YaHei" panose="020B0503020204020204" pitchFamily="34" charset="-122"/>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100</a:t>
            </a:fld>
            <a:endParaRPr lang="en-IN" dirty="0">
              <a:solidFill>
                <a:prstClr val="black">
                  <a:tint val="75000"/>
                </a:prstClr>
              </a:solidFill>
            </a:endParaRPr>
          </a:p>
        </p:txBody>
      </p:sp>
      <p:pic>
        <p:nvPicPr>
          <p:cNvPr id="6" name="Picture 5"/>
          <p:cNvPicPr>
            <a:picLocks noChangeAspect="1"/>
          </p:cNvPicPr>
          <p:nvPr/>
        </p:nvPicPr>
        <p:blipFill>
          <a:blip r:embed="rId3"/>
          <a:stretch>
            <a:fillRect/>
          </a:stretch>
        </p:blipFill>
        <p:spPr>
          <a:xfrm>
            <a:off x="2124075" y="1594022"/>
            <a:ext cx="7943850" cy="3724275"/>
          </a:xfrm>
          <a:prstGeom prst="rect">
            <a:avLst/>
          </a:prstGeom>
        </p:spPr>
      </p:pic>
    </p:spTree>
    <p:extLst>
      <p:ext uri="{BB962C8B-B14F-4D97-AF65-F5344CB8AC3E}">
        <p14:creationId xmlns:p14="http://schemas.microsoft.com/office/powerpoint/2010/main" val="112636246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19328" y="893006"/>
            <a:ext cx="9782955" cy="580688"/>
          </a:xfrm>
        </p:spPr>
        <p:txBody>
          <a:bodyPr/>
          <a:lstStyle/>
          <a:p>
            <a:pPr lvl="0" algn="ctr" defTabSz="449263" eaLnBrk="0" fontAlgn="base" hangingPunct="0">
              <a:lnSpc>
                <a:spcPct val="100000"/>
              </a:lnSpc>
              <a:spcAft>
                <a:spcPct val="0"/>
              </a:spcAft>
              <a:buSzPct val="100000"/>
            </a:pPr>
            <a:r>
              <a:rPr lang="en-US" sz="3200" dirty="0">
                <a:solidFill>
                  <a:srgbClr val="C00000"/>
                </a:solidFill>
                <a:latin typeface="Calibri"/>
                <a:ea typeface="Microsoft YaHei" panose="020B0503020204020204" pitchFamily="34" charset="-122"/>
              </a:rPr>
              <a:t>Problem </a:t>
            </a:r>
            <a:r>
              <a:rPr lang="en-US" sz="3200" dirty="0" smtClean="0">
                <a:solidFill>
                  <a:srgbClr val="C00000"/>
                </a:solidFill>
                <a:latin typeface="Calibri"/>
                <a:ea typeface="Microsoft YaHei" panose="020B0503020204020204" pitchFamily="34" charset="-122"/>
              </a:rPr>
              <a:t>3.3</a:t>
            </a:r>
            <a:endParaRPr lang="en-US" sz="3200" dirty="0">
              <a:solidFill>
                <a:srgbClr val="C00000"/>
              </a:solidFill>
              <a:latin typeface="+mn-lt"/>
              <a:ea typeface="Microsoft YaHei" panose="020B0503020204020204" pitchFamily="34" charset="-122"/>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101</a:t>
            </a:fld>
            <a:endParaRPr lang="en-IN" dirty="0">
              <a:solidFill>
                <a:prstClr val="black">
                  <a:tint val="75000"/>
                </a:prstClr>
              </a:solidFill>
            </a:endParaRPr>
          </a:p>
        </p:txBody>
      </p:sp>
      <p:pic>
        <p:nvPicPr>
          <p:cNvPr id="6" name="Picture 5"/>
          <p:cNvPicPr>
            <a:picLocks noChangeAspect="1"/>
          </p:cNvPicPr>
          <p:nvPr/>
        </p:nvPicPr>
        <p:blipFill>
          <a:blip r:embed="rId3"/>
          <a:stretch>
            <a:fillRect/>
          </a:stretch>
        </p:blipFill>
        <p:spPr>
          <a:xfrm>
            <a:off x="873498" y="1805412"/>
            <a:ext cx="9628785" cy="3752998"/>
          </a:xfrm>
          <a:prstGeom prst="rect">
            <a:avLst/>
          </a:prstGeom>
        </p:spPr>
      </p:pic>
    </p:spTree>
    <p:extLst>
      <p:ext uri="{BB962C8B-B14F-4D97-AF65-F5344CB8AC3E}">
        <p14:creationId xmlns:p14="http://schemas.microsoft.com/office/powerpoint/2010/main" val="370608782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19328" y="893006"/>
            <a:ext cx="9782955" cy="580688"/>
          </a:xfrm>
        </p:spPr>
        <p:txBody>
          <a:bodyPr/>
          <a:lstStyle/>
          <a:p>
            <a:pPr lvl="0" algn="ctr" defTabSz="449263" eaLnBrk="0" fontAlgn="base" hangingPunct="0">
              <a:lnSpc>
                <a:spcPct val="100000"/>
              </a:lnSpc>
              <a:spcAft>
                <a:spcPct val="0"/>
              </a:spcAft>
              <a:buSzPct val="100000"/>
            </a:pPr>
            <a:r>
              <a:rPr lang="en-US" sz="3200" dirty="0">
                <a:solidFill>
                  <a:srgbClr val="C00000"/>
                </a:solidFill>
                <a:latin typeface="Calibri"/>
                <a:ea typeface="Microsoft YaHei" panose="020B0503020204020204" pitchFamily="34" charset="-122"/>
              </a:rPr>
              <a:t>Problem </a:t>
            </a:r>
            <a:r>
              <a:rPr lang="en-US" sz="3200" dirty="0" smtClean="0">
                <a:solidFill>
                  <a:srgbClr val="C00000"/>
                </a:solidFill>
                <a:latin typeface="Calibri"/>
                <a:ea typeface="Microsoft YaHei" panose="020B0503020204020204" pitchFamily="34" charset="-122"/>
              </a:rPr>
              <a:t>3.3</a:t>
            </a:r>
            <a:endParaRPr lang="en-US" sz="3200" dirty="0">
              <a:solidFill>
                <a:srgbClr val="C00000"/>
              </a:solidFill>
              <a:latin typeface="+mn-lt"/>
              <a:ea typeface="Microsoft YaHei" panose="020B0503020204020204" pitchFamily="34" charset="-122"/>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102</a:t>
            </a:fld>
            <a:endParaRPr lang="en-IN" dirty="0">
              <a:solidFill>
                <a:prstClr val="black">
                  <a:tint val="75000"/>
                </a:prstClr>
              </a:solidFill>
            </a:endParaRPr>
          </a:p>
        </p:txBody>
      </p:sp>
      <p:pic>
        <p:nvPicPr>
          <p:cNvPr id="3" name="Picture 2"/>
          <p:cNvPicPr>
            <a:picLocks noChangeAspect="1"/>
          </p:cNvPicPr>
          <p:nvPr/>
        </p:nvPicPr>
        <p:blipFill>
          <a:blip r:embed="rId3"/>
          <a:stretch>
            <a:fillRect/>
          </a:stretch>
        </p:blipFill>
        <p:spPr>
          <a:xfrm>
            <a:off x="1645042" y="1700023"/>
            <a:ext cx="3705225" cy="904875"/>
          </a:xfrm>
          <a:prstGeom prst="rect">
            <a:avLst/>
          </a:prstGeom>
        </p:spPr>
      </p:pic>
      <p:pic>
        <p:nvPicPr>
          <p:cNvPr id="7" name="Picture 6"/>
          <p:cNvPicPr>
            <a:picLocks noChangeAspect="1"/>
          </p:cNvPicPr>
          <p:nvPr/>
        </p:nvPicPr>
        <p:blipFill>
          <a:blip r:embed="rId4"/>
          <a:stretch>
            <a:fillRect/>
          </a:stretch>
        </p:blipFill>
        <p:spPr>
          <a:xfrm>
            <a:off x="1853603" y="2831227"/>
            <a:ext cx="3143250" cy="609600"/>
          </a:xfrm>
          <a:prstGeom prst="rect">
            <a:avLst/>
          </a:prstGeom>
        </p:spPr>
      </p:pic>
      <p:pic>
        <p:nvPicPr>
          <p:cNvPr id="8" name="Picture 7"/>
          <p:cNvPicPr>
            <a:picLocks noChangeAspect="1"/>
          </p:cNvPicPr>
          <p:nvPr/>
        </p:nvPicPr>
        <p:blipFill>
          <a:blip r:embed="rId5"/>
          <a:stretch>
            <a:fillRect/>
          </a:stretch>
        </p:blipFill>
        <p:spPr>
          <a:xfrm>
            <a:off x="1645042" y="3667156"/>
            <a:ext cx="3228975" cy="523875"/>
          </a:xfrm>
          <a:prstGeom prst="rect">
            <a:avLst/>
          </a:prstGeom>
        </p:spPr>
      </p:pic>
      <p:pic>
        <p:nvPicPr>
          <p:cNvPr id="9" name="Picture 8"/>
          <p:cNvPicPr>
            <a:picLocks noChangeAspect="1"/>
          </p:cNvPicPr>
          <p:nvPr/>
        </p:nvPicPr>
        <p:blipFill>
          <a:blip r:embed="rId6"/>
          <a:stretch>
            <a:fillRect/>
          </a:stretch>
        </p:blipFill>
        <p:spPr>
          <a:xfrm>
            <a:off x="1645042" y="4410015"/>
            <a:ext cx="3657600" cy="933450"/>
          </a:xfrm>
          <a:prstGeom prst="rect">
            <a:avLst/>
          </a:prstGeom>
        </p:spPr>
      </p:pic>
      <p:pic>
        <p:nvPicPr>
          <p:cNvPr id="10" name="Picture 9"/>
          <p:cNvPicPr>
            <a:picLocks noChangeAspect="1"/>
          </p:cNvPicPr>
          <p:nvPr/>
        </p:nvPicPr>
        <p:blipFill>
          <a:blip r:embed="rId7"/>
          <a:stretch>
            <a:fillRect/>
          </a:stretch>
        </p:blipFill>
        <p:spPr>
          <a:xfrm>
            <a:off x="1779902" y="5459382"/>
            <a:ext cx="1914525" cy="390525"/>
          </a:xfrm>
          <a:prstGeom prst="rect">
            <a:avLst/>
          </a:prstGeom>
        </p:spPr>
      </p:pic>
      <p:pic>
        <p:nvPicPr>
          <p:cNvPr id="11" name="Picture 10"/>
          <p:cNvPicPr>
            <a:picLocks noChangeAspect="1"/>
          </p:cNvPicPr>
          <p:nvPr/>
        </p:nvPicPr>
        <p:blipFill>
          <a:blip r:embed="rId8"/>
          <a:stretch>
            <a:fillRect/>
          </a:stretch>
        </p:blipFill>
        <p:spPr>
          <a:xfrm>
            <a:off x="3931468" y="5463907"/>
            <a:ext cx="2590800" cy="485775"/>
          </a:xfrm>
          <a:prstGeom prst="rect">
            <a:avLst/>
          </a:prstGeom>
        </p:spPr>
      </p:pic>
      <p:pic>
        <p:nvPicPr>
          <p:cNvPr id="12" name="Picture 11"/>
          <p:cNvPicPr>
            <a:picLocks noChangeAspect="1"/>
          </p:cNvPicPr>
          <p:nvPr/>
        </p:nvPicPr>
        <p:blipFill>
          <a:blip r:embed="rId9"/>
          <a:stretch>
            <a:fillRect/>
          </a:stretch>
        </p:blipFill>
        <p:spPr>
          <a:xfrm>
            <a:off x="4419789" y="5874931"/>
            <a:ext cx="2247900" cy="495300"/>
          </a:xfrm>
          <a:prstGeom prst="rect">
            <a:avLst/>
          </a:prstGeom>
        </p:spPr>
      </p:pic>
      <p:pic>
        <p:nvPicPr>
          <p:cNvPr id="13" name="Picture 12"/>
          <p:cNvPicPr>
            <a:picLocks noChangeAspect="1"/>
          </p:cNvPicPr>
          <p:nvPr/>
        </p:nvPicPr>
        <p:blipFill>
          <a:blip r:embed="rId10"/>
          <a:stretch>
            <a:fillRect/>
          </a:stretch>
        </p:blipFill>
        <p:spPr>
          <a:xfrm>
            <a:off x="7581098" y="3225913"/>
            <a:ext cx="3533775" cy="485775"/>
          </a:xfrm>
          <a:prstGeom prst="rect">
            <a:avLst/>
          </a:prstGeom>
        </p:spPr>
      </p:pic>
      <p:pic>
        <p:nvPicPr>
          <p:cNvPr id="15" name="Picture 14"/>
          <p:cNvPicPr>
            <a:picLocks noChangeAspect="1"/>
          </p:cNvPicPr>
          <p:nvPr/>
        </p:nvPicPr>
        <p:blipFill>
          <a:blip r:embed="rId11"/>
          <a:stretch>
            <a:fillRect/>
          </a:stretch>
        </p:blipFill>
        <p:spPr>
          <a:xfrm>
            <a:off x="7581098" y="1689681"/>
            <a:ext cx="3095625" cy="504825"/>
          </a:xfrm>
          <a:prstGeom prst="rect">
            <a:avLst/>
          </a:prstGeom>
        </p:spPr>
      </p:pic>
      <p:pic>
        <p:nvPicPr>
          <p:cNvPr id="16" name="Picture 15"/>
          <p:cNvPicPr>
            <a:picLocks noChangeAspect="1"/>
          </p:cNvPicPr>
          <p:nvPr/>
        </p:nvPicPr>
        <p:blipFill>
          <a:blip r:embed="rId12"/>
          <a:stretch>
            <a:fillRect/>
          </a:stretch>
        </p:blipFill>
        <p:spPr>
          <a:xfrm>
            <a:off x="7314068" y="2505101"/>
            <a:ext cx="2362200" cy="571500"/>
          </a:xfrm>
          <a:prstGeom prst="rect">
            <a:avLst/>
          </a:prstGeom>
        </p:spPr>
      </p:pic>
      <p:pic>
        <p:nvPicPr>
          <p:cNvPr id="17" name="Picture 16"/>
          <p:cNvPicPr>
            <a:picLocks noChangeAspect="1"/>
          </p:cNvPicPr>
          <p:nvPr/>
        </p:nvPicPr>
        <p:blipFill>
          <a:blip r:embed="rId13"/>
          <a:stretch>
            <a:fillRect/>
          </a:stretch>
        </p:blipFill>
        <p:spPr>
          <a:xfrm>
            <a:off x="7514187" y="3750820"/>
            <a:ext cx="2324100" cy="714375"/>
          </a:xfrm>
          <a:prstGeom prst="rect">
            <a:avLst/>
          </a:prstGeom>
        </p:spPr>
      </p:pic>
      <p:pic>
        <p:nvPicPr>
          <p:cNvPr id="18" name="Picture 17"/>
          <p:cNvPicPr>
            <a:picLocks noChangeAspect="1"/>
          </p:cNvPicPr>
          <p:nvPr/>
        </p:nvPicPr>
        <p:blipFill>
          <a:blip r:embed="rId14"/>
          <a:stretch>
            <a:fillRect/>
          </a:stretch>
        </p:blipFill>
        <p:spPr>
          <a:xfrm>
            <a:off x="7514187" y="4836684"/>
            <a:ext cx="4572000" cy="542925"/>
          </a:xfrm>
          <a:prstGeom prst="rect">
            <a:avLst/>
          </a:prstGeom>
        </p:spPr>
      </p:pic>
      <p:cxnSp>
        <p:nvCxnSpPr>
          <p:cNvPr id="19" name="Straight Connector 18"/>
          <p:cNvCxnSpPr/>
          <p:nvPr/>
        </p:nvCxnSpPr>
        <p:spPr>
          <a:xfrm flipH="1">
            <a:off x="6703555" y="1650592"/>
            <a:ext cx="506" cy="4596299"/>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290674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19328" y="893006"/>
            <a:ext cx="9782955" cy="580688"/>
          </a:xfrm>
        </p:spPr>
        <p:txBody>
          <a:bodyPr/>
          <a:lstStyle/>
          <a:p>
            <a:pPr lvl="0" algn="ctr" defTabSz="449263" eaLnBrk="0" fontAlgn="base" hangingPunct="0">
              <a:lnSpc>
                <a:spcPct val="100000"/>
              </a:lnSpc>
              <a:spcAft>
                <a:spcPct val="0"/>
              </a:spcAft>
              <a:buSzPct val="100000"/>
            </a:pPr>
            <a:r>
              <a:rPr lang="en-US" sz="3200" dirty="0">
                <a:solidFill>
                  <a:srgbClr val="C00000"/>
                </a:solidFill>
                <a:latin typeface="Calibri"/>
                <a:ea typeface="Microsoft YaHei" panose="020B0503020204020204" pitchFamily="34" charset="-122"/>
              </a:rPr>
              <a:t>Problem </a:t>
            </a:r>
            <a:r>
              <a:rPr lang="en-US" sz="3200" dirty="0" smtClean="0">
                <a:solidFill>
                  <a:srgbClr val="C00000"/>
                </a:solidFill>
                <a:latin typeface="Calibri"/>
                <a:ea typeface="Microsoft YaHei" panose="020B0503020204020204" pitchFamily="34" charset="-122"/>
              </a:rPr>
              <a:t>3.3</a:t>
            </a:r>
            <a:endParaRPr lang="en-US" sz="3200" dirty="0">
              <a:solidFill>
                <a:srgbClr val="C00000"/>
              </a:solidFill>
              <a:latin typeface="+mn-lt"/>
              <a:ea typeface="Microsoft YaHei" panose="020B0503020204020204" pitchFamily="34" charset="-122"/>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103</a:t>
            </a:fld>
            <a:endParaRPr lang="en-IN" dirty="0">
              <a:solidFill>
                <a:prstClr val="black">
                  <a:tint val="75000"/>
                </a:prstClr>
              </a:solidFill>
            </a:endParaRPr>
          </a:p>
        </p:txBody>
      </p:sp>
      <p:pic>
        <p:nvPicPr>
          <p:cNvPr id="3" name="Picture 2"/>
          <p:cNvPicPr>
            <a:picLocks noChangeAspect="1"/>
          </p:cNvPicPr>
          <p:nvPr/>
        </p:nvPicPr>
        <p:blipFill>
          <a:blip r:embed="rId3"/>
          <a:stretch>
            <a:fillRect/>
          </a:stretch>
        </p:blipFill>
        <p:spPr>
          <a:xfrm>
            <a:off x="1381125" y="1690687"/>
            <a:ext cx="9429750" cy="3476625"/>
          </a:xfrm>
          <a:prstGeom prst="rect">
            <a:avLst/>
          </a:prstGeom>
        </p:spPr>
      </p:pic>
    </p:spTree>
    <p:extLst>
      <p:ext uri="{BB962C8B-B14F-4D97-AF65-F5344CB8AC3E}">
        <p14:creationId xmlns:p14="http://schemas.microsoft.com/office/powerpoint/2010/main" val="114929396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19328" y="893006"/>
            <a:ext cx="9782955" cy="580688"/>
          </a:xfrm>
        </p:spPr>
        <p:txBody>
          <a:bodyPr/>
          <a:lstStyle/>
          <a:p>
            <a:pPr lvl="0" algn="ctr" defTabSz="449263" eaLnBrk="0" fontAlgn="base" hangingPunct="0">
              <a:lnSpc>
                <a:spcPct val="100000"/>
              </a:lnSpc>
              <a:spcAft>
                <a:spcPct val="0"/>
              </a:spcAft>
              <a:buSzPct val="100000"/>
            </a:pPr>
            <a:r>
              <a:rPr lang="en-US" sz="3200" dirty="0">
                <a:solidFill>
                  <a:srgbClr val="C00000"/>
                </a:solidFill>
                <a:latin typeface="Calibri"/>
                <a:ea typeface="Microsoft YaHei" panose="020B0503020204020204" pitchFamily="34" charset="-122"/>
              </a:rPr>
              <a:t>Problem </a:t>
            </a:r>
            <a:r>
              <a:rPr lang="en-US" sz="3200" dirty="0" smtClean="0">
                <a:solidFill>
                  <a:srgbClr val="C00000"/>
                </a:solidFill>
                <a:latin typeface="Calibri"/>
                <a:ea typeface="Microsoft YaHei" panose="020B0503020204020204" pitchFamily="34" charset="-122"/>
              </a:rPr>
              <a:t>3.3</a:t>
            </a:r>
            <a:endParaRPr lang="en-US" sz="3200" dirty="0">
              <a:solidFill>
                <a:srgbClr val="C00000"/>
              </a:solidFill>
              <a:latin typeface="+mn-lt"/>
              <a:ea typeface="Microsoft YaHei" panose="020B0503020204020204" pitchFamily="34" charset="-122"/>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104</a:t>
            </a:fld>
            <a:endParaRPr lang="en-IN" dirty="0">
              <a:solidFill>
                <a:prstClr val="black">
                  <a:tint val="75000"/>
                </a:prstClr>
              </a:solidFill>
            </a:endParaRPr>
          </a:p>
        </p:txBody>
      </p:sp>
      <p:pic>
        <p:nvPicPr>
          <p:cNvPr id="3" name="Picture 2"/>
          <p:cNvPicPr>
            <a:picLocks noChangeAspect="1"/>
          </p:cNvPicPr>
          <p:nvPr/>
        </p:nvPicPr>
        <p:blipFill>
          <a:blip r:embed="rId3"/>
          <a:stretch>
            <a:fillRect/>
          </a:stretch>
        </p:blipFill>
        <p:spPr>
          <a:xfrm>
            <a:off x="719328" y="1769527"/>
            <a:ext cx="5638800" cy="657225"/>
          </a:xfrm>
          <a:prstGeom prst="rect">
            <a:avLst/>
          </a:prstGeom>
        </p:spPr>
      </p:pic>
      <p:pic>
        <p:nvPicPr>
          <p:cNvPr id="7" name="Picture 6"/>
          <p:cNvPicPr>
            <a:picLocks noChangeAspect="1"/>
          </p:cNvPicPr>
          <p:nvPr/>
        </p:nvPicPr>
        <p:blipFill>
          <a:blip r:embed="rId4"/>
          <a:stretch>
            <a:fillRect/>
          </a:stretch>
        </p:blipFill>
        <p:spPr>
          <a:xfrm>
            <a:off x="1084577" y="2722585"/>
            <a:ext cx="3305175" cy="447675"/>
          </a:xfrm>
          <a:prstGeom prst="rect">
            <a:avLst/>
          </a:prstGeom>
        </p:spPr>
      </p:pic>
      <p:pic>
        <p:nvPicPr>
          <p:cNvPr id="8" name="Picture 7"/>
          <p:cNvPicPr>
            <a:picLocks noChangeAspect="1"/>
          </p:cNvPicPr>
          <p:nvPr/>
        </p:nvPicPr>
        <p:blipFill>
          <a:blip r:embed="rId5"/>
          <a:stretch>
            <a:fillRect/>
          </a:stretch>
        </p:blipFill>
        <p:spPr>
          <a:xfrm>
            <a:off x="1608452" y="3466093"/>
            <a:ext cx="2781300" cy="514350"/>
          </a:xfrm>
          <a:prstGeom prst="rect">
            <a:avLst/>
          </a:prstGeom>
        </p:spPr>
      </p:pic>
      <p:pic>
        <p:nvPicPr>
          <p:cNvPr id="9" name="Picture 8"/>
          <p:cNvPicPr>
            <a:picLocks noChangeAspect="1"/>
          </p:cNvPicPr>
          <p:nvPr/>
        </p:nvPicPr>
        <p:blipFill>
          <a:blip r:embed="rId6"/>
          <a:stretch>
            <a:fillRect/>
          </a:stretch>
        </p:blipFill>
        <p:spPr>
          <a:xfrm>
            <a:off x="1084577" y="4188296"/>
            <a:ext cx="3162300" cy="942975"/>
          </a:xfrm>
          <a:prstGeom prst="rect">
            <a:avLst/>
          </a:prstGeom>
        </p:spPr>
      </p:pic>
      <p:pic>
        <p:nvPicPr>
          <p:cNvPr id="10" name="Picture 9"/>
          <p:cNvPicPr>
            <a:picLocks noChangeAspect="1"/>
          </p:cNvPicPr>
          <p:nvPr/>
        </p:nvPicPr>
        <p:blipFill>
          <a:blip r:embed="rId7"/>
          <a:stretch>
            <a:fillRect/>
          </a:stretch>
        </p:blipFill>
        <p:spPr>
          <a:xfrm>
            <a:off x="1608452" y="5329473"/>
            <a:ext cx="1790700" cy="276225"/>
          </a:xfrm>
          <a:prstGeom prst="rect">
            <a:avLst/>
          </a:prstGeom>
        </p:spPr>
      </p:pic>
      <p:pic>
        <p:nvPicPr>
          <p:cNvPr id="11" name="Picture 10"/>
          <p:cNvPicPr>
            <a:picLocks noChangeAspect="1"/>
          </p:cNvPicPr>
          <p:nvPr/>
        </p:nvPicPr>
        <p:blipFill>
          <a:blip r:embed="rId8"/>
          <a:stretch>
            <a:fillRect/>
          </a:stretch>
        </p:blipFill>
        <p:spPr>
          <a:xfrm>
            <a:off x="1532252" y="5829676"/>
            <a:ext cx="2857500" cy="295275"/>
          </a:xfrm>
          <a:prstGeom prst="rect">
            <a:avLst/>
          </a:prstGeom>
        </p:spPr>
      </p:pic>
      <p:cxnSp>
        <p:nvCxnSpPr>
          <p:cNvPr id="12" name="Straight Connector 11"/>
          <p:cNvCxnSpPr/>
          <p:nvPr/>
        </p:nvCxnSpPr>
        <p:spPr>
          <a:xfrm flipH="1">
            <a:off x="6703555" y="1650592"/>
            <a:ext cx="506" cy="4596299"/>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p:nvPicPr>
        <p:blipFill>
          <a:blip r:embed="rId9"/>
          <a:stretch>
            <a:fillRect/>
          </a:stretch>
        </p:blipFill>
        <p:spPr>
          <a:xfrm>
            <a:off x="7406658" y="1821914"/>
            <a:ext cx="3095625" cy="276225"/>
          </a:xfrm>
          <a:prstGeom prst="rect">
            <a:avLst/>
          </a:prstGeom>
        </p:spPr>
      </p:pic>
      <p:pic>
        <p:nvPicPr>
          <p:cNvPr id="14" name="Picture 13"/>
          <p:cNvPicPr>
            <a:picLocks noChangeAspect="1"/>
          </p:cNvPicPr>
          <p:nvPr/>
        </p:nvPicPr>
        <p:blipFill>
          <a:blip r:embed="rId10"/>
          <a:stretch>
            <a:fillRect/>
          </a:stretch>
        </p:blipFill>
        <p:spPr>
          <a:xfrm>
            <a:off x="7305675" y="2532085"/>
            <a:ext cx="4048125" cy="381000"/>
          </a:xfrm>
          <a:prstGeom prst="rect">
            <a:avLst/>
          </a:prstGeom>
        </p:spPr>
      </p:pic>
      <p:pic>
        <p:nvPicPr>
          <p:cNvPr id="15" name="Picture 14"/>
          <p:cNvPicPr>
            <a:picLocks noChangeAspect="1"/>
          </p:cNvPicPr>
          <p:nvPr/>
        </p:nvPicPr>
        <p:blipFill>
          <a:blip r:embed="rId11"/>
          <a:stretch>
            <a:fillRect/>
          </a:stretch>
        </p:blipFill>
        <p:spPr>
          <a:xfrm>
            <a:off x="6846430" y="3266626"/>
            <a:ext cx="5029200" cy="704850"/>
          </a:xfrm>
          <a:prstGeom prst="rect">
            <a:avLst/>
          </a:prstGeom>
        </p:spPr>
      </p:pic>
      <p:pic>
        <p:nvPicPr>
          <p:cNvPr id="16" name="Picture 15"/>
          <p:cNvPicPr>
            <a:picLocks noChangeAspect="1"/>
          </p:cNvPicPr>
          <p:nvPr/>
        </p:nvPicPr>
        <p:blipFill>
          <a:blip r:embed="rId12"/>
          <a:stretch>
            <a:fillRect/>
          </a:stretch>
        </p:blipFill>
        <p:spPr>
          <a:xfrm>
            <a:off x="6993801" y="4325017"/>
            <a:ext cx="4048125" cy="457200"/>
          </a:xfrm>
          <a:prstGeom prst="rect">
            <a:avLst/>
          </a:prstGeom>
        </p:spPr>
      </p:pic>
    </p:spTree>
    <p:extLst>
      <p:ext uri="{BB962C8B-B14F-4D97-AF65-F5344CB8AC3E}">
        <p14:creationId xmlns:p14="http://schemas.microsoft.com/office/powerpoint/2010/main" val="343622647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19328" y="893006"/>
            <a:ext cx="9782955" cy="580688"/>
          </a:xfrm>
        </p:spPr>
        <p:txBody>
          <a:bodyPr/>
          <a:lstStyle/>
          <a:p>
            <a:pPr lvl="0" algn="ctr" defTabSz="449263" eaLnBrk="0" fontAlgn="base" hangingPunct="0">
              <a:lnSpc>
                <a:spcPct val="100000"/>
              </a:lnSpc>
              <a:spcAft>
                <a:spcPct val="0"/>
              </a:spcAft>
              <a:buSzPct val="100000"/>
            </a:pPr>
            <a:r>
              <a:rPr lang="en-US" sz="3200" dirty="0">
                <a:solidFill>
                  <a:srgbClr val="C00000"/>
                </a:solidFill>
                <a:latin typeface="Calibri"/>
                <a:ea typeface="Microsoft YaHei" panose="020B0503020204020204" pitchFamily="34" charset="-122"/>
              </a:rPr>
              <a:t>Problem </a:t>
            </a:r>
            <a:r>
              <a:rPr lang="en-US" sz="3200" dirty="0" smtClean="0">
                <a:solidFill>
                  <a:srgbClr val="C00000"/>
                </a:solidFill>
                <a:latin typeface="Calibri"/>
                <a:ea typeface="Microsoft YaHei" panose="020B0503020204020204" pitchFamily="34" charset="-122"/>
              </a:rPr>
              <a:t>3.4</a:t>
            </a:r>
            <a:endParaRPr lang="en-US" sz="3200" dirty="0">
              <a:solidFill>
                <a:srgbClr val="C00000"/>
              </a:solidFill>
              <a:latin typeface="+mn-lt"/>
              <a:ea typeface="Microsoft YaHei" panose="020B0503020204020204" pitchFamily="34" charset="-122"/>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105</a:t>
            </a:fld>
            <a:endParaRPr lang="en-IN" dirty="0">
              <a:solidFill>
                <a:prstClr val="black">
                  <a:tint val="75000"/>
                </a:prstClr>
              </a:solidFill>
            </a:endParaRPr>
          </a:p>
        </p:txBody>
      </p:sp>
      <p:pic>
        <p:nvPicPr>
          <p:cNvPr id="6" name="Picture 5"/>
          <p:cNvPicPr>
            <a:picLocks noChangeAspect="1"/>
          </p:cNvPicPr>
          <p:nvPr/>
        </p:nvPicPr>
        <p:blipFill>
          <a:blip r:embed="rId3"/>
          <a:stretch>
            <a:fillRect/>
          </a:stretch>
        </p:blipFill>
        <p:spPr>
          <a:xfrm>
            <a:off x="1376079" y="1723364"/>
            <a:ext cx="9439685" cy="3056865"/>
          </a:xfrm>
          <a:prstGeom prst="rect">
            <a:avLst/>
          </a:prstGeom>
        </p:spPr>
      </p:pic>
    </p:spTree>
    <p:extLst>
      <p:ext uri="{BB962C8B-B14F-4D97-AF65-F5344CB8AC3E}">
        <p14:creationId xmlns:p14="http://schemas.microsoft.com/office/powerpoint/2010/main" val="43419296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19328" y="893006"/>
            <a:ext cx="9782955" cy="580688"/>
          </a:xfrm>
        </p:spPr>
        <p:txBody>
          <a:bodyPr/>
          <a:lstStyle/>
          <a:p>
            <a:pPr lvl="0" algn="ctr" defTabSz="449263" eaLnBrk="0" fontAlgn="base" hangingPunct="0">
              <a:lnSpc>
                <a:spcPct val="100000"/>
              </a:lnSpc>
              <a:spcAft>
                <a:spcPct val="0"/>
              </a:spcAft>
              <a:buSzPct val="100000"/>
            </a:pPr>
            <a:r>
              <a:rPr lang="en-US" sz="3200" dirty="0">
                <a:solidFill>
                  <a:srgbClr val="C00000"/>
                </a:solidFill>
                <a:latin typeface="Calibri"/>
                <a:ea typeface="Microsoft YaHei" panose="020B0503020204020204" pitchFamily="34" charset="-122"/>
              </a:rPr>
              <a:t>Problem </a:t>
            </a:r>
            <a:r>
              <a:rPr lang="en-US" sz="3200" dirty="0" smtClean="0">
                <a:solidFill>
                  <a:srgbClr val="C00000"/>
                </a:solidFill>
                <a:latin typeface="Calibri"/>
                <a:ea typeface="Microsoft YaHei" panose="020B0503020204020204" pitchFamily="34" charset="-122"/>
              </a:rPr>
              <a:t>3.4</a:t>
            </a:r>
            <a:endParaRPr lang="en-US" sz="3200" dirty="0">
              <a:solidFill>
                <a:srgbClr val="C00000"/>
              </a:solidFill>
              <a:latin typeface="+mn-lt"/>
              <a:ea typeface="Microsoft YaHei" panose="020B0503020204020204" pitchFamily="34" charset="-122"/>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106</a:t>
            </a:fld>
            <a:endParaRPr lang="en-IN" dirty="0">
              <a:solidFill>
                <a:prstClr val="black">
                  <a:tint val="75000"/>
                </a:prstClr>
              </a:solidFill>
            </a:endParaRPr>
          </a:p>
        </p:txBody>
      </p:sp>
      <p:pic>
        <p:nvPicPr>
          <p:cNvPr id="3" name="Picture 2"/>
          <p:cNvPicPr>
            <a:picLocks noChangeAspect="1"/>
          </p:cNvPicPr>
          <p:nvPr/>
        </p:nvPicPr>
        <p:blipFill>
          <a:blip r:embed="rId3"/>
          <a:stretch>
            <a:fillRect/>
          </a:stretch>
        </p:blipFill>
        <p:spPr>
          <a:xfrm>
            <a:off x="719328" y="1638546"/>
            <a:ext cx="4924425" cy="2276475"/>
          </a:xfrm>
          <a:prstGeom prst="rect">
            <a:avLst/>
          </a:prstGeom>
        </p:spPr>
      </p:pic>
      <p:pic>
        <p:nvPicPr>
          <p:cNvPr id="7" name="Picture 6"/>
          <p:cNvPicPr>
            <a:picLocks noChangeAspect="1"/>
          </p:cNvPicPr>
          <p:nvPr/>
        </p:nvPicPr>
        <p:blipFill>
          <a:blip r:embed="rId4"/>
          <a:stretch>
            <a:fillRect/>
          </a:stretch>
        </p:blipFill>
        <p:spPr>
          <a:xfrm>
            <a:off x="719328" y="4215608"/>
            <a:ext cx="7000875" cy="723900"/>
          </a:xfrm>
          <a:prstGeom prst="rect">
            <a:avLst/>
          </a:prstGeom>
        </p:spPr>
      </p:pic>
      <p:pic>
        <p:nvPicPr>
          <p:cNvPr id="8" name="Picture 7"/>
          <p:cNvPicPr>
            <a:picLocks noChangeAspect="1"/>
          </p:cNvPicPr>
          <p:nvPr/>
        </p:nvPicPr>
        <p:blipFill>
          <a:blip r:embed="rId5"/>
          <a:stretch>
            <a:fillRect/>
          </a:stretch>
        </p:blipFill>
        <p:spPr>
          <a:xfrm>
            <a:off x="1328737" y="5240096"/>
            <a:ext cx="5419725" cy="990600"/>
          </a:xfrm>
          <a:prstGeom prst="rect">
            <a:avLst/>
          </a:prstGeom>
        </p:spPr>
      </p:pic>
    </p:spTree>
    <p:extLst>
      <p:ext uri="{BB962C8B-B14F-4D97-AF65-F5344CB8AC3E}">
        <p14:creationId xmlns:p14="http://schemas.microsoft.com/office/powerpoint/2010/main" val="262892594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19328" y="893006"/>
            <a:ext cx="9782955" cy="580688"/>
          </a:xfrm>
        </p:spPr>
        <p:txBody>
          <a:bodyPr/>
          <a:lstStyle/>
          <a:p>
            <a:pPr lvl="0" algn="ctr" defTabSz="449263" eaLnBrk="0" fontAlgn="base" hangingPunct="0">
              <a:lnSpc>
                <a:spcPct val="100000"/>
              </a:lnSpc>
              <a:spcAft>
                <a:spcPct val="0"/>
              </a:spcAft>
              <a:buSzPct val="100000"/>
            </a:pPr>
            <a:r>
              <a:rPr lang="en-US" sz="3200" dirty="0">
                <a:solidFill>
                  <a:srgbClr val="C00000"/>
                </a:solidFill>
                <a:latin typeface="Calibri"/>
                <a:ea typeface="Microsoft YaHei" panose="020B0503020204020204" pitchFamily="34" charset="-122"/>
              </a:rPr>
              <a:t>Problem </a:t>
            </a:r>
            <a:r>
              <a:rPr lang="en-US" sz="3200" dirty="0" smtClean="0">
                <a:solidFill>
                  <a:srgbClr val="C00000"/>
                </a:solidFill>
                <a:latin typeface="Calibri"/>
                <a:ea typeface="Microsoft YaHei" panose="020B0503020204020204" pitchFamily="34" charset="-122"/>
              </a:rPr>
              <a:t>3.4</a:t>
            </a:r>
            <a:endParaRPr lang="en-US" sz="3200" dirty="0">
              <a:solidFill>
                <a:srgbClr val="C00000"/>
              </a:solidFill>
              <a:latin typeface="+mn-lt"/>
              <a:ea typeface="Microsoft YaHei" panose="020B0503020204020204" pitchFamily="34" charset="-122"/>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107</a:t>
            </a:fld>
            <a:endParaRPr lang="en-IN" dirty="0">
              <a:solidFill>
                <a:prstClr val="black">
                  <a:tint val="75000"/>
                </a:prstClr>
              </a:solidFill>
            </a:endParaRPr>
          </a:p>
        </p:txBody>
      </p:sp>
      <p:pic>
        <p:nvPicPr>
          <p:cNvPr id="6" name="Picture 5"/>
          <p:cNvPicPr>
            <a:picLocks noChangeAspect="1"/>
          </p:cNvPicPr>
          <p:nvPr/>
        </p:nvPicPr>
        <p:blipFill>
          <a:blip r:embed="rId3"/>
          <a:stretch>
            <a:fillRect/>
          </a:stretch>
        </p:blipFill>
        <p:spPr>
          <a:xfrm>
            <a:off x="2257425" y="1590675"/>
            <a:ext cx="8871868" cy="4248810"/>
          </a:xfrm>
          <a:prstGeom prst="rect">
            <a:avLst/>
          </a:prstGeom>
        </p:spPr>
      </p:pic>
    </p:spTree>
    <p:extLst>
      <p:ext uri="{BB962C8B-B14F-4D97-AF65-F5344CB8AC3E}">
        <p14:creationId xmlns:p14="http://schemas.microsoft.com/office/powerpoint/2010/main" val="39596235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19328" y="893006"/>
            <a:ext cx="9782955" cy="580688"/>
          </a:xfrm>
        </p:spPr>
        <p:txBody>
          <a:bodyPr/>
          <a:lstStyle/>
          <a:p>
            <a:pPr lvl="0" algn="ctr" defTabSz="449263" eaLnBrk="0" fontAlgn="base" hangingPunct="0">
              <a:lnSpc>
                <a:spcPct val="100000"/>
              </a:lnSpc>
              <a:spcAft>
                <a:spcPct val="0"/>
              </a:spcAft>
              <a:buSzPct val="100000"/>
            </a:pPr>
            <a:r>
              <a:rPr lang="en-US" sz="3200" dirty="0">
                <a:solidFill>
                  <a:srgbClr val="C00000"/>
                </a:solidFill>
                <a:latin typeface="Calibri"/>
                <a:ea typeface="Microsoft YaHei" panose="020B0503020204020204" pitchFamily="34" charset="-122"/>
              </a:rPr>
              <a:t>Problem </a:t>
            </a:r>
            <a:r>
              <a:rPr lang="en-US" sz="3200" dirty="0" smtClean="0">
                <a:solidFill>
                  <a:srgbClr val="C00000"/>
                </a:solidFill>
                <a:latin typeface="Calibri"/>
                <a:ea typeface="Microsoft YaHei" panose="020B0503020204020204" pitchFamily="34" charset="-122"/>
              </a:rPr>
              <a:t>3.5</a:t>
            </a:r>
            <a:endParaRPr lang="en-US" sz="3200" dirty="0">
              <a:solidFill>
                <a:srgbClr val="C00000"/>
              </a:solidFill>
              <a:latin typeface="+mn-lt"/>
              <a:ea typeface="Microsoft YaHei" panose="020B0503020204020204" pitchFamily="34" charset="-122"/>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108</a:t>
            </a:fld>
            <a:endParaRPr lang="en-IN" dirty="0">
              <a:solidFill>
                <a:prstClr val="black">
                  <a:tint val="75000"/>
                </a:prstClr>
              </a:solidFill>
            </a:endParaRPr>
          </a:p>
        </p:txBody>
      </p:sp>
      <p:sp>
        <p:nvSpPr>
          <p:cNvPr id="3" name="TextBox 2"/>
          <p:cNvSpPr txBox="1"/>
          <p:nvPr/>
        </p:nvSpPr>
        <p:spPr>
          <a:xfrm>
            <a:off x="565330" y="1597981"/>
            <a:ext cx="11061340" cy="3693319"/>
          </a:xfrm>
          <a:prstGeom prst="rect">
            <a:avLst/>
          </a:prstGeom>
          <a:noFill/>
        </p:spPr>
        <p:txBody>
          <a:bodyPr wrap="square" rtlCol="0">
            <a:spAutoFit/>
          </a:bodyPr>
          <a:lstStyle/>
          <a:p>
            <a:pPr>
              <a:lnSpc>
                <a:spcPct val="150000"/>
              </a:lnSpc>
            </a:pPr>
            <a:r>
              <a:rPr lang="en-US" dirty="0" smtClean="0">
                <a:solidFill>
                  <a:srgbClr val="FF0000"/>
                </a:solidFill>
              </a:rPr>
              <a:t>Q 3.5. Sketch the in phase and quadrature components of a QPSK signal for the binary sequence 1 1 0 0 1 0 1 1 1</a:t>
            </a:r>
          </a:p>
          <a:p>
            <a:pPr>
              <a:lnSpc>
                <a:spcPct val="150000"/>
              </a:lnSpc>
            </a:pPr>
            <a:r>
              <a:rPr lang="en-US" b="1" dirty="0" smtClean="0">
                <a:solidFill>
                  <a:srgbClr val="002060"/>
                </a:solidFill>
              </a:rPr>
              <a:t>Solution: </a:t>
            </a:r>
            <a:r>
              <a:rPr lang="en-US" dirty="0" smtClean="0"/>
              <a:t>Let us choose basis function for QPSK as                        and                       </a:t>
            </a:r>
          </a:p>
          <a:p>
            <a:pPr>
              <a:lnSpc>
                <a:spcPct val="150000"/>
              </a:lnSpc>
            </a:pPr>
            <a:r>
              <a:rPr lang="en-US" dirty="0" smtClean="0"/>
              <a:t>Given </a:t>
            </a:r>
          </a:p>
          <a:p>
            <a:pPr lvl="0">
              <a:lnSpc>
                <a:spcPct val="150000"/>
              </a:lnSpc>
            </a:pPr>
            <a:r>
              <a:rPr lang="en-US" dirty="0" smtClean="0"/>
              <a:t>{b</a:t>
            </a:r>
            <a:r>
              <a:rPr lang="en-US" baseline="-25000" dirty="0" smtClean="0"/>
              <a:t>i</a:t>
            </a:r>
            <a:r>
              <a:rPr lang="en-US" dirty="0" smtClean="0"/>
              <a:t> } = {</a:t>
            </a:r>
            <a:r>
              <a:rPr lang="en-US" dirty="0"/>
              <a:t>1 1 0 0 1 0 1 1 </a:t>
            </a:r>
            <a:r>
              <a:rPr lang="en-US" dirty="0" smtClean="0"/>
              <a:t>1}</a:t>
            </a:r>
          </a:p>
          <a:p>
            <a:pPr lvl="0">
              <a:lnSpc>
                <a:spcPct val="150000"/>
              </a:lnSpc>
            </a:pPr>
            <a:r>
              <a:rPr lang="en-US" dirty="0">
                <a:solidFill>
                  <a:prstClr val="black"/>
                </a:solidFill>
              </a:rPr>
              <a:t>{</a:t>
            </a:r>
            <a:r>
              <a:rPr lang="en-US" dirty="0" smtClean="0">
                <a:solidFill>
                  <a:prstClr val="black"/>
                </a:solidFill>
              </a:rPr>
              <a:t>b </a:t>
            </a:r>
            <a:r>
              <a:rPr lang="en-US" baseline="-25000" dirty="0" err="1" smtClean="0">
                <a:solidFill>
                  <a:prstClr val="black"/>
                </a:solidFill>
              </a:rPr>
              <a:t>ei</a:t>
            </a:r>
            <a:r>
              <a:rPr lang="en-US" dirty="0" smtClean="0">
                <a:solidFill>
                  <a:prstClr val="black"/>
                </a:solidFill>
              </a:rPr>
              <a:t> </a:t>
            </a:r>
            <a:r>
              <a:rPr lang="en-US" dirty="0">
                <a:solidFill>
                  <a:prstClr val="black"/>
                </a:solidFill>
              </a:rPr>
              <a:t>} = {1 </a:t>
            </a:r>
            <a:r>
              <a:rPr lang="en-US" dirty="0" smtClean="0">
                <a:solidFill>
                  <a:prstClr val="black"/>
                </a:solidFill>
              </a:rPr>
              <a:t> </a:t>
            </a:r>
            <a:r>
              <a:rPr lang="en-US" dirty="0">
                <a:solidFill>
                  <a:prstClr val="black"/>
                </a:solidFill>
              </a:rPr>
              <a:t>0 </a:t>
            </a:r>
            <a:r>
              <a:rPr lang="en-US" dirty="0" smtClean="0">
                <a:solidFill>
                  <a:prstClr val="black"/>
                </a:solidFill>
              </a:rPr>
              <a:t>1 </a:t>
            </a:r>
            <a:r>
              <a:rPr lang="en-US" dirty="0">
                <a:solidFill>
                  <a:prstClr val="black"/>
                </a:solidFill>
              </a:rPr>
              <a:t>1 1</a:t>
            </a:r>
            <a:r>
              <a:rPr lang="en-US" dirty="0" smtClean="0">
                <a:solidFill>
                  <a:prstClr val="black"/>
                </a:solidFill>
              </a:rPr>
              <a:t>}</a:t>
            </a:r>
          </a:p>
          <a:p>
            <a:pPr lvl="0">
              <a:lnSpc>
                <a:spcPct val="150000"/>
              </a:lnSpc>
            </a:pPr>
            <a:r>
              <a:rPr lang="en-US" dirty="0">
                <a:solidFill>
                  <a:prstClr val="black"/>
                </a:solidFill>
              </a:rPr>
              <a:t>{b </a:t>
            </a:r>
            <a:r>
              <a:rPr lang="en-US" baseline="-25000" dirty="0" err="1">
                <a:solidFill>
                  <a:prstClr val="black"/>
                </a:solidFill>
              </a:rPr>
              <a:t>o</a:t>
            </a:r>
            <a:r>
              <a:rPr lang="en-US" baseline="-25000" dirty="0" err="1" smtClean="0">
                <a:solidFill>
                  <a:prstClr val="black"/>
                </a:solidFill>
              </a:rPr>
              <a:t>i</a:t>
            </a:r>
            <a:r>
              <a:rPr lang="en-US" dirty="0" smtClean="0">
                <a:solidFill>
                  <a:prstClr val="black"/>
                </a:solidFill>
              </a:rPr>
              <a:t> </a:t>
            </a:r>
            <a:r>
              <a:rPr lang="en-US" dirty="0">
                <a:solidFill>
                  <a:prstClr val="black"/>
                </a:solidFill>
              </a:rPr>
              <a:t>} = {1  0 </a:t>
            </a:r>
            <a:r>
              <a:rPr lang="en-US" dirty="0" smtClean="0">
                <a:solidFill>
                  <a:prstClr val="black"/>
                </a:solidFill>
              </a:rPr>
              <a:t>0 </a:t>
            </a:r>
            <a:r>
              <a:rPr lang="en-US" dirty="0">
                <a:solidFill>
                  <a:prstClr val="black"/>
                </a:solidFill>
              </a:rPr>
              <a:t>1 </a:t>
            </a:r>
            <a:r>
              <a:rPr lang="en-US" dirty="0" smtClean="0">
                <a:solidFill>
                  <a:prstClr val="black"/>
                </a:solidFill>
              </a:rPr>
              <a:t>}</a:t>
            </a:r>
            <a:endParaRPr lang="en-US" dirty="0">
              <a:solidFill>
                <a:prstClr val="black"/>
              </a:solidFill>
            </a:endParaRPr>
          </a:p>
          <a:p>
            <a:pPr lvl="0">
              <a:lnSpc>
                <a:spcPct val="150000"/>
              </a:lnSpc>
            </a:pPr>
            <a:endParaRPr lang="en-US" dirty="0">
              <a:solidFill>
                <a:prstClr val="black"/>
              </a:solidFill>
            </a:endParaRPr>
          </a:p>
          <a:p>
            <a:pPr lvl="0">
              <a:lnSpc>
                <a:spcPct val="150000"/>
              </a:lnSpc>
            </a:pPr>
            <a:endParaRPr lang="en-US" dirty="0"/>
          </a:p>
          <a:p>
            <a:pPr>
              <a:lnSpc>
                <a:spcPct val="150000"/>
              </a:lnSpc>
            </a:pPr>
            <a:endParaRPr lang="en-US" baseline="-25000" dirty="0"/>
          </a:p>
        </p:txBody>
      </p:sp>
      <p:pic>
        <p:nvPicPr>
          <p:cNvPr id="7" name="Picture 6"/>
          <p:cNvPicPr>
            <a:picLocks noChangeAspect="1"/>
          </p:cNvPicPr>
          <p:nvPr/>
        </p:nvPicPr>
        <p:blipFill>
          <a:blip r:embed="rId3"/>
          <a:stretch>
            <a:fillRect/>
          </a:stretch>
        </p:blipFill>
        <p:spPr>
          <a:xfrm>
            <a:off x="5331133" y="2059646"/>
            <a:ext cx="1085850" cy="504825"/>
          </a:xfrm>
          <a:prstGeom prst="rect">
            <a:avLst/>
          </a:prstGeom>
        </p:spPr>
      </p:pic>
      <p:pic>
        <p:nvPicPr>
          <p:cNvPr id="8" name="Picture 7"/>
          <p:cNvPicPr>
            <a:picLocks noChangeAspect="1"/>
          </p:cNvPicPr>
          <p:nvPr/>
        </p:nvPicPr>
        <p:blipFill>
          <a:blip r:embed="rId4"/>
          <a:stretch>
            <a:fillRect/>
          </a:stretch>
        </p:blipFill>
        <p:spPr>
          <a:xfrm>
            <a:off x="7115175" y="2059646"/>
            <a:ext cx="1038225" cy="542925"/>
          </a:xfrm>
          <a:prstGeom prst="rect">
            <a:avLst/>
          </a:prstGeom>
        </p:spPr>
      </p:pic>
      <p:pic>
        <p:nvPicPr>
          <p:cNvPr id="9" name="Picture 8"/>
          <p:cNvPicPr>
            <a:picLocks noChangeAspect="1"/>
          </p:cNvPicPr>
          <p:nvPr/>
        </p:nvPicPr>
        <p:blipFill>
          <a:blip r:embed="rId5"/>
          <a:stretch>
            <a:fillRect/>
          </a:stretch>
        </p:blipFill>
        <p:spPr>
          <a:xfrm>
            <a:off x="5428788" y="2726858"/>
            <a:ext cx="4933950" cy="1771650"/>
          </a:xfrm>
          <a:prstGeom prst="rect">
            <a:avLst/>
          </a:prstGeom>
        </p:spPr>
      </p:pic>
      <p:pic>
        <p:nvPicPr>
          <p:cNvPr id="10" name="Picture 9"/>
          <p:cNvPicPr>
            <a:picLocks noChangeAspect="1"/>
          </p:cNvPicPr>
          <p:nvPr/>
        </p:nvPicPr>
        <p:blipFill>
          <a:blip r:embed="rId6"/>
          <a:stretch>
            <a:fillRect/>
          </a:stretch>
        </p:blipFill>
        <p:spPr>
          <a:xfrm>
            <a:off x="4029075" y="4598989"/>
            <a:ext cx="6172200" cy="1619250"/>
          </a:xfrm>
          <a:prstGeom prst="rect">
            <a:avLst/>
          </a:prstGeom>
        </p:spPr>
      </p:pic>
    </p:spTree>
    <p:extLst>
      <p:ext uri="{BB962C8B-B14F-4D97-AF65-F5344CB8AC3E}">
        <p14:creationId xmlns:p14="http://schemas.microsoft.com/office/powerpoint/2010/main" val="14191770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19328" y="893006"/>
            <a:ext cx="9782955" cy="580688"/>
          </a:xfrm>
        </p:spPr>
        <p:txBody>
          <a:bodyPr/>
          <a:lstStyle/>
          <a:p>
            <a:pPr lvl="0" algn="ctr" defTabSz="449263" eaLnBrk="0" fontAlgn="base" hangingPunct="0">
              <a:lnSpc>
                <a:spcPct val="100000"/>
              </a:lnSpc>
              <a:spcAft>
                <a:spcPct val="0"/>
              </a:spcAft>
              <a:buSzPct val="100000"/>
            </a:pPr>
            <a:r>
              <a:rPr lang="en-US" sz="3200" dirty="0">
                <a:solidFill>
                  <a:srgbClr val="C00000"/>
                </a:solidFill>
                <a:latin typeface="Calibri"/>
                <a:ea typeface="Microsoft YaHei" panose="020B0503020204020204" pitchFamily="34" charset="-122"/>
              </a:rPr>
              <a:t>Problem </a:t>
            </a:r>
            <a:r>
              <a:rPr lang="en-US" sz="3200" dirty="0" smtClean="0">
                <a:solidFill>
                  <a:srgbClr val="C00000"/>
                </a:solidFill>
                <a:latin typeface="Calibri"/>
                <a:ea typeface="Microsoft YaHei" panose="020B0503020204020204" pitchFamily="34" charset="-122"/>
              </a:rPr>
              <a:t>3.5</a:t>
            </a:r>
            <a:endParaRPr lang="en-US" sz="3200" dirty="0">
              <a:solidFill>
                <a:srgbClr val="C00000"/>
              </a:solidFill>
              <a:latin typeface="+mn-lt"/>
              <a:ea typeface="Microsoft YaHei" panose="020B0503020204020204" pitchFamily="34" charset="-122"/>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109</a:t>
            </a:fld>
            <a:endParaRPr lang="en-IN" dirty="0">
              <a:solidFill>
                <a:prstClr val="black">
                  <a:tint val="75000"/>
                </a:prstClr>
              </a:solidFill>
            </a:endParaRPr>
          </a:p>
        </p:txBody>
      </p:sp>
      <p:sp>
        <p:nvSpPr>
          <p:cNvPr id="3" name="TextBox 2"/>
          <p:cNvSpPr txBox="1"/>
          <p:nvPr/>
        </p:nvSpPr>
        <p:spPr>
          <a:xfrm>
            <a:off x="565330" y="1597981"/>
            <a:ext cx="11061340" cy="2862322"/>
          </a:xfrm>
          <a:prstGeom prst="rect">
            <a:avLst/>
          </a:prstGeom>
          <a:noFill/>
        </p:spPr>
        <p:txBody>
          <a:bodyPr wrap="square" rtlCol="0">
            <a:spAutoFit/>
          </a:bodyPr>
          <a:lstStyle/>
          <a:p>
            <a:pPr>
              <a:lnSpc>
                <a:spcPct val="150000"/>
              </a:lnSpc>
            </a:pPr>
            <a:r>
              <a:rPr lang="en-US" b="1" dirty="0" smtClean="0">
                <a:solidFill>
                  <a:srgbClr val="002060"/>
                </a:solidFill>
              </a:rPr>
              <a:t>Solution: </a:t>
            </a:r>
            <a:r>
              <a:rPr lang="en-US" dirty="0" smtClean="0">
                <a:solidFill>
                  <a:prstClr val="black"/>
                </a:solidFill>
              </a:rPr>
              <a:t>Let us choose basis function for QPSK as                        and                       </a:t>
            </a:r>
          </a:p>
          <a:p>
            <a:pPr>
              <a:lnSpc>
                <a:spcPct val="150000"/>
              </a:lnSpc>
            </a:pPr>
            <a:r>
              <a:rPr lang="en-US" dirty="0" smtClean="0">
                <a:solidFill>
                  <a:prstClr val="black"/>
                </a:solidFill>
              </a:rPr>
              <a:t>Given </a:t>
            </a:r>
          </a:p>
          <a:p>
            <a:pPr>
              <a:lnSpc>
                <a:spcPct val="150000"/>
              </a:lnSpc>
            </a:pPr>
            <a:r>
              <a:rPr lang="en-US" dirty="0" smtClean="0">
                <a:solidFill>
                  <a:prstClr val="black"/>
                </a:solidFill>
              </a:rPr>
              <a:t>{b</a:t>
            </a:r>
            <a:r>
              <a:rPr lang="en-US" baseline="-25000" dirty="0" smtClean="0">
                <a:solidFill>
                  <a:prstClr val="black"/>
                </a:solidFill>
              </a:rPr>
              <a:t>i</a:t>
            </a:r>
            <a:r>
              <a:rPr lang="en-US" dirty="0" smtClean="0">
                <a:solidFill>
                  <a:prstClr val="black"/>
                </a:solidFill>
              </a:rPr>
              <a:t> } = {</a:t>
            </a:r>
            <a:r>
              <a:rPr lang="en-US" dirty="0">
                <a:solidFill>
                  <a:prstClr val="black"/>
                </a:solidFill>
              </a:rPr>
              <a:t>1 1 0 0 1 0 1 1 </a:t>
            </a:r>
            <a:r>
              <a:rPr lang="en-US" dirty="0" smtClean="0">
                <a:solidFill>
                  <a:prstClr val="black"/>
                </a:solidFill>
              </a:rPr>
              <a:t>1}</a:t>
            </a:r>
          </a:p>
          <a:p>
            <a:pPr>
              <a:lnSpc>
                <a:spcPct val="150000"/>
              </a:lnSpc>
            </a:pPr>
            <a:r>
              <a:rPr lang="en-US" dirty="0" smtClean="0">
                <a:solidFill>
                  <a:prstClr val="black"/>
                </a:solidFill>
              </a:rPr>
              <a:t>{</a:t>
            </a:r>
            <a:r>
              <a:rPr lang="en-US" dirty="0">
                <a:solidFill>
                  <a:prstClr val="black"/>
                </a:solidFill>
              </a:rPr>
              <a:t>b </a:t>
            </a:r>
            <a:r>
              <a:rPr lang="en-US" baseline="-25000" dirty="0" err="1">
                <a:solidFill>
                  <a:prstClr val="black"/>
                </a:solidFill>
              </a:rPr>
              <a:t>o</a:t>
            </a:r>
            <a:r>
              <a:rPr lang="en-US" baseline="-25000" dirty="0" err="1" smtClean="0">
                <a:solidFill>
                  <a:prstClr val="black"/>
                </a:solidFill>
              </a:rPr>
              <a:t>i</a:t>
            </a:r>
            <a:r>
              <a:rPr lang="en-US" dirty="0" smtClean="0">
                <a:solidFill>
                  <a:prstClr val="black"/>
                </a:solidFill>
              </a:rPr>
              <a:t> </a:t>
            </a:r>
            <a:r>
              <a:rPr lang="en-US" dirty="0">
                <a:solidFill>
                  <a:prstClr val="black"/>
                </a:solidFill>
              </a:rPr>
              <a:t>} = {1  0 </a:t>
            </a:r>
            <a:r>
              <a:rPr lang="en-US" dirty="0" smtClean="0">
                <a:solidFill>
                  <a:prstClr val="black"/>
                </a:solidFill>
              </a:rPr>
              <a:t>0 </a:t>
            </a:r>
            <a:r>
              <a:rPr lang="en-US" dirty="0">
                <a:solidFill>
                  <a:prstClr val="black"/>
                </a:solidFill>
              </a:rPr>
              <a:t>1 </a:t>
            </a:r>
            <a:r>
              <a:rPr lang="en-US" dirty="0" smtClean="0">
                <a:solidFill>
                  <a:prstClr val="black"/>
                </a:solidFill>
              </a:rPr>
              <a:t>}</a:t>
            </a:r>
            <a:endParaRPr lang="en-US" dirty="0">
              <a:solidFill>
                <a:prstClr val="black"/>
              </a:solidFill>
            </a:endParaRPr>
          </a:p>
          <a:p>
            <a:pPr>
              <a:lnSpc>
                <a:spcPct val="150000"/>
              </a:lnSpc>
            </a:pPr>
            <a:endParaRPr lang="en-US" dirty="0">
              <a:solidFill>
                <a:prstClr val="black"/>
              </a:solidFill>
            </a:endParaRPr>
          </a:p>
          <a:p>
            <a:pPr>
              <a:lnSpc>
                <a:spcPct val="150000"/>
              </a:lnSpc>
            </a:pPr>
            <a:endParaRPr lang="en-US" dirty="0">
              <a:solidFill>
                <a:prstClr val="black"/>
              </a:solidFill>
            </a:endParaRPr>
          </a:p>
          <a:p>
            <a:pPr>
              <a:lnSpc>
                <a:spcPct val="150000"/>
              </a:lnSpc>
            </a:pPr>
            <a:endParaRPr lang="en-US" baseline="-25000" dirty="0">
              <a:solidFill>
                <a:prstClr val="black"/>
              </a:solidFill>
            </a:endParaRPr>
          </a:p>
        </p:txBody>
      </p:sp>
      <p:pic>
        <p:nvPicPr>
          <p:cNvPr id="7" name="Picture 6"/>
          <p:cNvPicPr>
            <a:picLocks noChangeAspect="1"/>
          </p:cNvPicPr>
          <p:nvPr/>
        </p:nvPicPr>
        <p:blipFill>
          <a:blip r:embed="rId3"/>
          <a:stretch>
            <a:fillRect/>
          </a:stretch>
        </p:blipFill>
        <p:spPr>
          <a:xfrm>
            <a:off x="5428788" y="1657594"/>
            <a:ext cx="1085850" cy="504825"/>
          </a:xfrm>
          <a:prstGeom prst="rect">
            <a:avLst/>
          </a:prstGeom>
        </p:spPr>
      </p:pic>
      <p:pic>
        <p:nvPicPr>
          <p:cNvPr id="8" name="Picture 7"/>
          <p:cNvPicPr>
            <a:picLocks noChangeAspect="1"/>
          </p:cNvPicPr>
          <p:nvPr/>
        </p:nvPicPr>
        <p:blipFill>
          <a:blip r:embed="rId4"/>
          <a:stretch>
            <a:fillRect/>
          </a:stretch>
        </p:blipFill>
        <p:spPr>
          <a:xfrm>
            <a:off x="7115175" y="1670832"/>
            <a:ext cx="1038225" cy="542925"/>
          </a:xfrm>
          <a:prstGeom prst="rect">
            <a:avLst/>
          </a:prstGeom>
        </p:spPr>
      </p:pic>
      <p:pic>
        <p:nvPicPr>
          <p:cNvPr id="6" name="Picture 5"/>
          <p:cNvPicPr>
            <a:picLocks noChangeAspect="1"/>
          </p:cNvPicPr>
          <p:nvPr/>
        </p:nvPicPr>
        <p:blipFill>
          <a:blip r:embed="rId5"/>
          <a:stretch>
            <a:fillRect/>
          </a:stretch>
        </p:blipFill>
        <p:spPr>
          <a:xfrm>
            <a:off x="5019910" y="2624441"/>
            <a:ext cx="4886325" cy="1895475"/>
          </a:xfrm>
          <a:prstGeom prst="rect">
            <a:avLst/>
          </a:prstGeom>
        </p:spPr>
      </p:pic>
      <p:pic>
        <p:nvPicPr>
          <p:cNvPr id="11" name="Picture 10"/>
          <p:cNvPicPr>
            <a:picLocks noChangeAspect="1"/>
          </p:cNvPicPr>
          <p:nvPr/>
        </p:nvPicPr>
        <p:blipFill>
          <a:blip r:embed="rId6"/>
          <a:stretch>
            <a:fillRect/>
          </a:stretch>
        </p:blipFill>
        <p:spPr>
          <a:xfrm>
            <a:off x="4038600" y="4605883"/>
            <a:ext cx="5572125" cy="1428750"/>
          </a:xfrm>
          <a:prstGeom prst="rect">
            <a:avLst/>
          </a:prstGeom>
        </p:spPr>
      </p:pic>
    </p:spTree>
    <p:extLst>
      <p:ext uri="{BB962C8B-B14F-4D97-AF65-F5344CB8AC3E}">
        <p14:creationId xmlns:p14="http://schemas.microsoft.com/office/powerpoint/2010/main" val="153703945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EB969-BFB1-4DB4-993C-39BD1A8D536A}"/>
              </a:ext>
            </a:extLst>
          </p:cNvPr>
          <p:cNvSpPr>
            <a:spLocks noGrp="1"/>
          </p:cNvSpPr>
          <p:nvPr>
            <p:ph type="title"/>
          </p:nvPr>
        </p:nvSpPr>
        <p:spPr>
          <a:xfrm>
            <a:off x="0" y="904253"/>
            <a:ext cx="11105965" cy="436907"/>
          </a:xfrm>
        </p:spPr>
        <p:txBody>
          <a:bodyPr>
            <a:normAutofit/>
          </a:bodyPr>
          <a:lstStyle/>
          <a:p>
            <a:pPr lvl="0" algn="ctr">
              <a:spcBef>
                <a:spcPts val="1000"/>
              </a:spcBef>
            </a:pPr>
            <a:r>
              <a:rPr lang="en-US" sz="2200" b="1" dirty="0">
                <a:solidFill>
                  <a:srgbClr val="C00000"/>
                </a:solidFill>
                <a:latin typeface="+mn-lt"/>
                <a:cs typeface="Times New Roman" panose="02020603050405020304" pitchFamily="18" charset="0"/>
              </a:rPr>
              <a:t>Generation and Detection of Coherent </a:t>
            </a:r>
            <a:r>
              <a:rPr lang="en-US" sz="2200" b="1" dirty="0" smtClean="0">
                <a:solidFill>
                  <a:srgbClr val="C00000"/>
                </a:solidFill>
                <a:latin typeface="+mn-lt"/>
                <a:cs typeface="Times New Roman" panose="02020603050405020304" pitchFamily="18" charset="0"/>
              </a:rPr>
              <a:t> BPSK </a:t>
            </a:r>
            <a:r>
              <a:rPr lang="en-US" sz="2200" b="1" dirty="0">
                <a:solidFill>
                  <a:srgbClr val="C00000"/>
                </a:solidFill>
                <a:latin typeface="+mn-lt"/>
                <a:cs typeface="Times New Roman" panose="02020603050405020304" pitchFamily="18" charset="0"/>
              </a:rPr>
              <a:t>Signals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3F88149E-5F31-4726-9520-9DE95C0F7B8D}"/>
                  </a:ext>
                </a:extLst>
              </p:cNvPr>
              <p:cNvSpPr>
                <a:spLocks noGrp="1"/>
              </p:cNvSpPr>
              <p:nvPr>
                <p:ph idx="1"/>
              </p:nvPr>
            </p:nvSpPr>
            <p:spPr>
              <a:xfrm>
                <a:off x="229865" y="1441217"/>
                <a:ext cx="5289980" cy="5113946"/>
              </a:xfrm>
            </p:spPr>
            <p:txBody>
              <a:bodyPr>
                <a:normAutofit lnSpcReduction="10000"/>
              </a:bodyPr>
              <a:lstStyle/>
              <a:p>
                <a:pPr marL="0" lvl="0" indent="0">
                  <a:lnSpc>
                    <a:spcPct val="150000"/>
                  </a:lnSpc>
                  <a:spcBef>
                    <a:spcPts val="0"/>
                  </a:spcBef>
                  <a:buNone/>
                </a:pPr>
                <a:r>
                  <a:rPr lang="en-US" sz="2000" b="1" dirty="0" smtClean="0">
                    <a:solidFill>
                      <a:srgbClr val="0070C0"/>
                    </a:solidFill>
                  </a:rPr>
                  <a:t>Transmitter side: consists</a:t>
                </a:r>
                <a:r>
                  <a:rPr lang="en-US" sz="2000" dirty="0" smtClean="0"/>
                  <a:t> </a:t>
                </a:r>
                <a:r>
                  <a:rPr lang="en-US" sz="2000" dirty="0"/>
                  <a:t>of two components: </a:t>
                </a:r>
                <a:endParaRPr lang="en-US" sz="2000" dirty="0" smtClean="0"/>
              </a:p>
              <a:p>
                <a:pPr lvl="0" algn="just">
                  <a:lnSpc>
                    <a:spcPct val="150000"/>
                  </a:lnSpc>
                  <a:spcBef>
                    <a:spcPts val="0"/>
                  </a:spcBef>
                  <a:buFont typeface="Wingdings" panose="05000000000000000000" pitchFamily="2" charset="2"/>
                  <a:buChar char="Ø"/>
                </a:pPr>
                <a:r>
                  <a:rPr lang="en-US" sz="2000" b="1" dirty="0" smtClean="0">
                    <a:solidFill>
                      <a:srgbClr val="FF0000"/>
                    </a:solidFill>
                  </a:rPr>
                  <a:t>Polar </a:t>
                </a:r>
                <a:r>
                  <a:rPr lang="en-US" sz="2000" b="1" dirty="0">
                    <a:solidFill>
                      <a:srgbClr val="FF0000"/>
                    </a:solidFill>
                  </a:rPr>
                  <a:t>NRZ-level encoder</a:t>
                </a:r>
                <a:r>
                  <a:rPr lang="en-US" sz="2000" b="1" dirty="0"/>
                  <a:t>, </a:t>
                </a:r>
                <a:r>
                  <a:rPr lang="en-US" sz="2000" dirty="0"/>
                  <a:t>which represents symbols 1 and 0 of the incoming binary sequence by amplitude </a:t>
                </a:r>
                <a:r>
                  <a:rPr lang="en-US" sz="2000" dirty="0" smtClean="0"/>
                  <a:t>levels</a:t>
                </a:r>
                <a14:m>
                  <m:oMath xmlns:m="http://schemas.openxmlformats.org/officeDocument/2006/math">
                    <m:r>
                      <a:rPr lang="en-US" sz="1800" i="1">
                        <a:solidFill>
                          <a:prstClr val="black"/>
                        </a:solidFill>
                        <a:latin typeface="Cambria Math" panose="02040503050406030204" pitchFamily="18" charset="0"/>
                      </a:rPr>
                      <m:t>+</m:t>
                    </m:r>
                    <m:rad>
                      <m:radPr>
                        <m:degHide m:val="on"/>
                        <m:ctrlPr>
                          <a:rPr lang="en-US" sz="1800" i="1">
                            <a:solidFill>
                              <a:prstClr val="black"/>
                            </a:solidFill>
                            <a:latin typeface="Cambria Math" panose="02040503050406030204" pitchFamily="18" charset="0"/>
                          </a:rPr>
                        </m:ctrlPr>
                      </m:radPr>
                      <m:deg/>
                      <m:e>
                        <m:sSub>
                          <m:sSubPr>
                            <m:ctrlPr>
                              <a:rPr lang="en-US" sz="1800" i="1">
                                <a:solidFill>
                                  <a:prstClr val="black"/>
                                </a:solidFill>
                                <a:latin typeface="Cambria Math" panose="02040503050406030204" pitchFamily="18" charset="0"/>
                              </a:rPr>
                            </m:ctrlPr>
                          </m:sSubPr>
                          <m:e>
                            <m:r>
                              <a:rPr lang="en-US" sz="1800" i="1">
                                <a:solidFill>
                                  <a:prstClr val="black"/>
                                </a:solidFill>
                                <a:latin typeface="Cambria Math" panose="02040503050406030204" pitchFamily="18" charset="0"/>
                              </a:rPr>
                              <m:t>𝐸</m:t>
                            </m:r>
                          </m:e>
                          <m:sub>
                            <m:r>
                              <a:rPr lang="en-US" sz="1800" i="1">
                                <a:solidFill>
                                  <a:prstClr val="black"/>
                                </a:solidFill>
                                <a:latin typeface="Cambria Math" panose="02040503050406030204" pitchFamily="18" charset="0"/>
                              </a:rPr>
                              <m:t>𝑏</m:t>
                            </m:r>
                          </m:sub>
                        </m:sSub>
                      </m:e>
                    </m:rad>
                  </m:oMath>
                </a14:m>
                <a:r>
                  <a:rPr lang="en-US" sz="2000" dirty="0" smtClean="0"/>
                  <a:t>  </a:t>
                </a:r>
                <a:r>
                  <a:rPr lang="en-US" sz="2000" dirty="0"/>
                  <a:t>and</a:t>
                </a:r>
                <a14:m>
                  <m:oMath xmlns:m="http://schemas.openxmlformats.org/officeDocument/2006/math">
                    <m:r>
                      <a:rPr lang="en-US" sz="1800" i="1">
                        <a:solidFill>
                          <a:prstClr val="black"/>
                        </a:solidFill>
                        <a:latin typeface="Cambria Math" panose="02040503050406030204" pitchFamily="18" charset="0"/>
                      </a:rPr>
                      <m:t>−</m:t>
                    </m:r>
                    <m:rad>
                      <m:radPr>
                        <m:degHide m:val="on"/>
                        <m:ctrlPr>
                          <a:rPr lang="en-US" sz="1800" i="1">
                            <a:solidFill>
                              <a:prstClr val="black"/>
                            </a:solidFill>
                            <a:latin typeface="Cambria Math" panose="02040503050406030204" pitchFamily="18" charset="0"/>
                          </a:rPr>
                        </m:ctrlPr>
                      </m:radPr>
                      <m:deg/>
                      <m:e>
                        <m:sSub>
                          <m:sSubPr>
                            <m:ctrlPr>
                              <a:rPr lang="en-US" sz="1800" i="1">
                                <a:solidFill>
                                  <a:prstClr val="black"/>
                                </a:solidFill>
                                <a:latin typeface="Cambria Math" panose="02040503050406030204" pitchFamily="18" charset="0"/>
                              </a:rPr>
                            </m:ctrlPr>
                          </m:sSubPr>
                          <m:e>
                            <m:r>
                              <a:rPr lang="en-US" sz="1800" i="1">
                                <a:solidFill>
                                  <a:prstClr val="black"/>
                                </a:solidFill>
                                <a:latin typeface="Cambria Math" panose="02040503050406030204" pitchFamily="18" charset="0"/>
                              </a:rPr>
                              <m:t>𝐸</m:t>
                            </m:r>
                          </m:e>
                          <m:sub>
                            <m:r>
                              <a:rPr lang="en-US" sz="1800" i="1">
                                <a:solidFill>
                                  <a:prstClr val="black"/>
                                </a:solidFill>
                                <a:latin typeface="Cambria Math" panose="02040503050406030204" pitchFamily="18" charset="0"/>
                              </a:rPr>
                              <m:t>𝑏</m:t>
                            </m:r>
                          </m:sub>
                        </m:sSub>
                      </m:e>
                    </m:rad>
                  </m:oMath>
                </a14:m>
                <a:r>
                  <a:rPr lang="en-US" sz="2000" dirty="0"/>
                  <a:t> , respectively. </a:t>
                </a:r>
                <a:endParaRPr lang="en-US" sz="2000" dirty="0" smtClean="0"/>
              </a:p>
              <a:p>
                <a:pPr lvl="0" algn="just">
                  <a:lnSpc>
                    <a:spcPct val="150000"/>
                  </a:lnSpc>
                  <a:spcBef>
                    <a:spcPts val="0"/>
                  </a:spcBef>
                  <a:buFont typeface="Wingdings" panose="05000000000000000000" pitchFamily="2" charset="2"/>
                  <a:buChar char="Ø"/>
                </a:pPr>
                <a:r>
                  <a:rPr lang="en-US" sz="2000" b="1" dirty="0" smtClean="0">
                    <a:solidFill>
                      <a:srgbClr val="FF0000"/>
                    </a:solidFill>
                  </a:rPr>
                  <a:t>Product </a:t>
                </a:r>
                <a:r>
                  <a:rPr lang="en-US" sz="2000" b="1" dirty="0">
                    <a:solidFill>
                      <a:srgbClr val="FF0000"/>
                    </a:solidFill>
                  </a:rPr>
                  <a:t>modulator, </a:t>
                </a:r>
                <a:r>
                  <a:rPr lang="en-US" sz="2000" dirty="0"/>
                  <a:t>which multiplies the output of the polar NRZ encoder by the basis function </a:t>
                </a:r>
                <a14:m>
                  <m:oMath xmlns:m="http://schemas.openxmlformats.org/officeDocument/2006/math">
                    <m:sSub>
                      <m:sSubPr>
                        <m:ctrlPr>
                          <a:rPr lang="en-US" sz="2100" i="1">
                            <a:solidFill>
                              <a:prstClr val="black"/>
                            </a:solidFill>
                            <a:latin typeface="Cambria Math" panose="02040503050406030204" pitchFamily="18" charset="0"/>
                          </a:rPr>
                        </m:ctrlPr>
                      </m:sSubPr>
                      <m:e>
                        <m:r>
                          <a:rPr lang="en-US" sz="1800" i="1">
                            <a:solidFill>
                              <a:prstClr val="black"/>
                            </a:solidFill>
                            <a:latin typeface="Cambria Math" panose="02040503050406030204" pitchFamily="18" charset="0"/>
                            <a:ea typeface="Cambria Math" panose="02040503050406030204" pitchFamily="18" charset="0"/>
                          </a:rPr>
                          <m:t>𝜑</m:t>
                        </m:r>
                      </m:e>
                      <m:sub>
                        <m:r>
                          <a:rPr lang="en-US" sz="2100" i="1">
                            <a:solidFill>
                              <a:prstClr val="black"/>
                            </a:solidFill>
                            <a:latin typeface="Cambria Math" panose="02040503050406030204" pitchFamily="18" charset="0"/>
                          </a:rPr>
                          <m:t>1(</m:t>
                        </m:r>
                        <m:r>
                          <a:rPr lang="en-US" sz="2100" i="1">
                            <a:solidFill>
                              <a:prstClr val="black"/>
                            </a:solidFill>
                            <a:latin typeface="Cambria Math" panose="02040503050406030204" pitchFamily="18" charset="0"/>
                          </a:rPr>
                          <m:t>𝑡</m:t>
                        </m:r>
                        <m:r>
                          <a:rPr lang="en-US" sz="2100" i="1">
                            <a:solidFill>
                              <a:prstClr val="black"/>
                            </a:solidFill>
                            <a:latin typeface="Cambria Math" panose="02040503050406030204" pitchFamily="18" charset="0"/>
                          </a:rPr>
                          <m:t>)</m:t>
                        </m:r>
                      </m:sub>
                    </m:sSub>
                  </m:oMath>
                </a14:m>
                <a:r>
                  <a:rPr lang="en-US" sz="2000" dirty="0" smtClean="0"/>
                  <a:t>;</a:t>
                </a:r>
                <a:r>
                  <a:rPr lang="en-US" sz="2000" dirty="0"/>
                  <a:t>in effect, the sinusoidal </a:t>
                </a:r>
                <a14:m>
                  <m:oMath xmlns:m="http://schemas.openxmlformats.org/officeDocument/2006/math">
                    <m:sSub>
                      <m:sSubPr>
                        <m:ctrlPr>
                          <a:rPr lang="en-US" sz="2100" i="1">
                            <a:solidFill>
                              <a:prstClr val="black"/>
                            </a:solidFill>
                            <a:latin typeface="Cambria Math" panose="02040503050406030204" pitchFamily="18" charset="0"/>
                          </a:rPr>
                        </m:ctrlPr>
                      </m:sSubPr>
                      <m:e>
                        <m:r>
                          <a:rPr lang="en-US" sz="1800" i="1">
                            <a:solidFill>
                              <a:prstClr val="black"/>
                            </a:solidFill>
                            <a:latin typeface="Cambria Math" panose="02040503050406030204" pitchFamily="18" charset="0"/>
                            <a:ea typeface="Cambria Math" panose="02040503050406030204" pitchFamily="18" charset="0"/>
                          </a:rPr>
                          <m:t>𝜑</m:t>
                        </m:r>
                      </m:e>
                      <m:sub>
                        <m:r>
                          <a:rPr lang="en-US" sz="2100" b="0" i="1" smtClean="0">
                            <a:solidFill>
                              <a:prstClr val="black"/>
                            </a:solidFill>
                            <a:latin typeface="Cambria Math" panose="02040503050406030204" pitchFamily="18" charset="0"/>
                          </a:rPr>
                          <m:t>1(</m:t>
                        </m:r>
                        <m:r>
                          <a:rPr lang="en-US" sz="2100" b="0" i="1" smtClean="0">
                            <a:solidFill>
                              <a:prstClr val="black"/>
                            </a:solidFill>
                            <a:latin typeface="Cambria Math" panose="02040503050406030204" pitchFamily="18" charset="0"/>
                          </a:rPr>
                          <m:t>𝑡</m:t>
                        </m:r>
                        <m:r>
                          <a:rPr lang="en-US" sz="2100" b="0" i="1" smtClean="0">
                            <a:solidFill>
                              <a:prstClr val="black"/>
                            </a:solidFill>
                            <a:latin typeface="Cambria Math" panose="02040503050406030204" pitchFamily="18" charset="0"/>
                          </a:rPr>
                          <m:t>)</m:t>
                        </m:r>
                      </m:sub>
                    </m:sSub>
                  </m:oMath>
                </a14:m>
                <a:r>
                  <a:rPr lang="en-US" sz="1800" dirty="0" smtClean="0">
                    <a:solidFill>
                      <a:prstClr val="black"/>
                    </a:solidFill>
                  </a:rPr>
                  <a:t>.</a:t>
                </a:r>
                <a:endParaRPr lang="en-US" sz="1800" dirty="0">
                  <a:solidFill>
                    <a:prstClr val="black"/>
                  </a:solidFill>
                </a:endParaRPr>
              </a:p>
              <a:p>
                <a:pPr lvl="0" algn="just">
                  <a:lnSpc>
                    <a:spcPct val="150000"/>
                  </a:lnSpc>
                  <a:spcBef>
                    <a:spcPts val="0"/>
                  </a:spcBef>
                  <a:buFont typeface="Wingdings" panose="05000000000000000000" pitchFamily="2" charset="2"/>
                  <a:buChar char="Ø"/>
                </a:pPr>
                <a14:m>
                  <m:oMath xmlns:m="http://schemas.openxmlformats.org/officeDocument/2006/math">
                    <m:sSub>
                      <m:sSubPr>
                        <m:ctrlPr>
                          <a:rPr lang="en-US" sz="2100" i="1">
                            <a:solidFill>
                              <a:prstClr val="black"/>
                            </a:solidFill>
                            <a:latin typeface="Cambria Math" panose="02040503050406030204" pitchFamily="18" charset="0"/>
                          </a:rPr>
                        </m:ctrlPr>
                      </m:sSubPr>
                      <m:e>
                        <m:r>
                          <a:rPr lang="en-US" sz="1800" i="1">
                            <a:solidFill>
                              <a:prstClr val="black"/>
                            </a:solidFill>
                            <a:latin typeface="Cambria Math" panose="02040503050406030204" pitchFamily="18" charset="0"/>
                            <a:ea typeface="Cambria Math" panose="02040503050406030204" pitchFamily="18" charset="0"/>
                          </a:rPr>
                          <m:t>𝜑</m:t>
                        </m:r>
                      </m:e>
                      <m:sub>
                        <m:r>
                          <a:rPr lang="en-US" sz="2100" i="1">
                            <a:solidFill>
                              <a:prstClr val="black"/>
                            </a:solidFill>
                            <a:latin typeface="Cambria Math" panose="02040503050406030204" pitchFamily="18" charset="0"/>
                          </a:rPr>
                          <m:t>1(</m:t>
                        </m:r>
                        <m:r>
                          <a:rPr lang="en-US" sz="2100" i="1">
                            <a:solidFill>
                              <a:prstClr val="black"/>
                            </a:solidFill>
                            <a:latin typeface="Cambria Math" panose="02040503050406030204" pitchFamily="18" charset="0"/>
                          </a:rPr>
                          <m:t>𝑡</m:t>
                        </m:r>
                        <m:r>
                          <a:rPr lang="en-US" sz="2100" i="1">
                            <a:solidFill>
                              <a:prstClr val="black"/>
                            </a:solidFill>
                            <a:latin typeface="Cambria Math" panose="02040503050406030204" pitchFamily="18" charset="0"/>
                          </a:rPr>
                          <m:t>)</m:t>
                        </m:r>
                      </m:sub>
                    </m:sSub>
                  </m:oMath>
                </a14:m>
                <a:r>
                  <a:rPr lang="en-US" sz="2000" dirty="0"/>
                  <a:t>acts as the “carrier” of the binary PSK </a:t>
                </a:r>
                <a:r>
                  <a:rPr lang="en-US" sz="2000" dirty="0" smtClean="0"/>
                  <a:t>signal</a:t>
                </a:r>
              </a:p>
              <a:p>
                <a:pPr lvl="0">
                  <a:lnSpc>
                    <a:spcPct val="150000"/>
                  </a:lnSpc>
                  <a:spcBef>
                    <a:spcPts val="0"/>
                  </a:spcBef>
                  <a:buFont typeface="Wingdings" panose="05000000000000000000" pitchFamily="2" charset="2"/>
                  <a:buChar char="Ø"/>
                </a:pPr>
                <a:r>
                  <a:rPr lang="en-US" sz="2000" dirty="0" smtClean="0"/>
                  <a:t>Carrier </a:t>
                </a:r>
                <a:r>
                  <a:rPr lang="en-US" sz="2000" dirty="0"/>
                  <a:t>wave is with frequency fc=(nc /Tb </a:t>
                </a:r>
                <a:r>
                  <a:rPr lang="en-US" sz="2000" dirty="0" smtClean="0"/>
                  <a:t>)</a:t>
                </a:r>
              </a:p>
            </p:txBody>
          </p:sp>
        </mc:Choice>
        <mc:Fallback xmlns="">
          <p:sp>
            <p:nvSpPr>
              <p:cNvPr id="3" name="Content Placeholder 2">
                <a:extLst>
                  <a:ext uri="{FF2B5EF4-FFF2-40B4-BE49-F238E27FC236}">
                    <a16:creationId xmlns:a16="http://schemas.microsoft.com/office/drawing/2014/main" xmlns="" xmlns:a14="http://schemas.microsoft.com/office/drawing/2010/main" id="{3F88149E-5F31-4726-9520-9DE95C0F7B8D}"/>
                  </a:ext>
                </a:extLst>
              </p:cNvPr>
              <p:cNvSpPr>
                <a:spLocks noGrp="1" noRot="1" noChangeAspect="1" noMove="1" noResize="1" noEditPoints="1" noAdjustHandles="1" noChangeArrowheads="1" noChangeShapeType="1" noTextEdit="1"/>
              </p:cNvSpPr>
              <p:nvPr>
                <p:ph idx="1"/>
              </p:nvPr>
            </p:nvSpPr>
            <p:spPr>
              <a:xfrm>
                <a:off x="229865" y="1441217"/>
                <a:ext cx="5289980" cy="5113946"/>
              </a:xfrm>
              <a:blipFill rotWithShape="0">
                <a:blip r:embed="rId2"/>
                <a:stretch>
                  <a:fillRect l="-1269" r="-1269"/>
                </a:stretch>
              </a:blipFill>
            </p:spPr>
            <p:txBody>
              <a:bodyPr/>
              <a:lstStyle/>
              <a:p>
                <a:r>
                  <a:rPr lang="en-US">
                    <a:noFill/>
                  </a:rPr>
                  <a:t> </a:t>
                </a:r>
              </a:p>
            </p:txBody>
          </p:sp>
        </mc:Fallback>
      </mc:AlternateContent>
      <p:sp>
        <p:nvSpPr>
          <p:cNvPr id="5" name="Footer Placeholder 4">
            <a:extLst>
              <a:ext uri="{FF2B5EF4-FFF2-40B4-BE49-F238E27FC236}">
                <a16:creationId xmlns:a16="http://schemas.microsoft.com/office/drawing/2014/main" id="{2D80A51D-5073-4F56-AD8F-12A2AAF89D53}"/>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7C6438AB-75BE-4C69-A84D-6848F0FCE5E1}"/>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11</a:t>
            </a:fld>
            <a:endParaRPr lang="en-IN">
              <a:solidFill>
                <a:prstClr val="black">
                  <a:tint val="75000"/>
                </a:prstClr>
              </a:solidFill>
            </a:endParaRPr>
          </a:p>
        </p:txBody>
      </p:sp>
      <p:pic>
        <p:nvPicPr>
          <p:cNvPr id="7" name="Picture 6"/>
          <p:cNvPicPr>
            <a:picLocks noChangeAspect="1"/>
          </p:cNvPicPr>
          <p:nvPr/>
        </p:nvPicPr>
        <p:blipFill>
          <a:blip r:embed="rId3"/>
          <a:stretch>
            <a:fillRect/>
          </a:stretch>
        </p:blipFill>
        <p:spPr>
          <a:xfrm>
            <a:off x="6544062" y="4435447"/>
            <a:ext cx="4980373" cy="1773315"/>
          </a:xfrm>
          <a:prstGeom prst="rect">
            <a:avLst/>
          </a:prstGeom>
        </p:spPr>
      </p:pic>
      <p:sp>
        <p:nvSpPr>
          <p:cNvPr id="12" name="Rectangle 11"/>
          <p:cNvSpPr/>
          <p:nvPr/>
        </p:nvSpPr>
        <p:spPr>
          <a:xfrm>
            <a:off x="7070323" y="6126609"/>
            <a:ext cx="4776233" cy="276999"/>
          </a:xfrm>
          <a:prstGeom prst="rect">
            <a:avLst/>
          </a:prstGeom>
        </p:spPr>
        <p:txBody>
          <a:bodyPr wrap="square">
            <a:spAutoFit/>
          </a:bodyPr>
          <a:lstStyle/>
          <a:p>
            <a:pPr algn="just"/>
            <a:r>
              <a:rPr lang="en-US" sz="1200" b="1" dirty="0" smtClean="0">
                <a:solidFill>
                  <a:srgbClr val="FF0000"/>
                </a:solidFill>
              </a:rPr>
              <a:t>Figure</a:t>
            </a:r>
            <a:r>
              <a:rPr lang="en-US" sz="1200" b="1" dirty="0">
                <a:solidFill>
                  <a:srgbClr val="FF0000"/>
                </a:solidFill>
              </a:rPr>
              <a:t>: Block diagrams </a:t>
            </a:r>
            <a:r>
              <a:rPr lang="en-US" sz="1200" b="1" dirty="0" smtClean="0">
                <a:solidFill>
                  <a:srgbClr val="FF0000"/>
                </a:solidFill>
              </a:rPr>
              <a:t>of </a:t>
            </a:r>
            <a:r>
              <a:rPr lang="en-US" sz="1200" b="1" dirty="0">
                <a:solidFill>
                  <a:srgbClr val="FF0000"/>
                </a:solidFill>
              </a:rPr>
              <a:t>binary PSK transmitter. </a:t>
            </a:r>
          </a:p>
        </p:txBody>
      </p:sp>
      <p:sp>
        <p:nvSpPr>
          <p:cNvPr id="10" name="TextBox 9"/>
          <p:cNvSpPr txBox="1"/>
          <p:nvPr/>
        </p:nvSpPr>
        <p:spPr>
          <a:xfrm>
            <a:off x="6753208" y="2118188"/>
            <a:ext cx="2169111" cy="369332"/>
          </a:xfrm>
          <a:prstGeom prst="rect">
            <a:avLst/>
          </a:prstGeom>
          <a:noFill/>
        </p:spPr>
        <p:txBody>
          <a:bodyPr wrap="square" rtlCol="0">
            <a:spAutoFit/>
          </a:bodyPr>
          <a:lstStyle/>
          <a:p>
            <a:r>
              <a:rPr lang="en-US" dirty="0" smtClean="0"/>
              <a:t>For Symbol 1</a:t>
            </a:r>
            <a:endParaRPr lang="en-US" dirty="0"/>
          </a:p>
        </p:txBody>
      </p:sp>
      <p:sp>
        <p:nvSpPr>
          <p:cNvPr id="9" name="Rectangle 8"/>
          <p:cNvSpPr/>
          <p:nvPr/>
        </p:nvSpPr>
        <p:spPr>
          <a:xfrm>
            <a:off x="6753208" y="3131560"/>
            <a:ext cx="1400192" cy="369332"/>
          </a:xfrm>
          <a:prstGeom prst="rect">
            <a:avLst/>
          </a:prstGeom>
        </p:spPr>
        <p:txBody>
          <a:bodyPr wrap="none">
            <a:spAutoFit/>
          </a:bodyPr>
          <a:lstStyle/>
          <a:p>
            <a:r>
              <a:rPr lang="en-US" dirty="0" smtClean="0"/>
              <a:t>For Symbol 0</a:t>
            </a:r>
            <a:endParaRPr lang="en-US" dirty="0"/>
          </a:p>
        </p:txBody>
      </p:sp>
      <p:pic>
        <p:nvPicPr>
          <p:cNvPr id="14" name="Picture 13"/>
          <p:cNvPicPr>
            <a:picLocks noChangeAspect="1"/>
          </p:cNvPicPr>
          <p:nvPr/>
        </p:nvPicPr>
        <p:blipFill>
          <a:blip r:embed="rId4"/>
          <a:stretch>
            <a:fillRect/>
          </a:stretch>
        </p:blipFill>
        <p:spPr>
          <a:xfrm>
            <a:off x="8871553" y="4200401"/>
            <a:ext cx="586886" cy="391258"/>
          </a:xfrm>
          <a:prstGeom prst="rect">
            <a:avLst/>
          </a:prstGeom>
        </p:spPr>
      </p:pic>
      <p:pic>
        <p:nvPicPr>
          <p:cNvPr id="15" name="Picture 14"/>
          <p:cNvPicPr>
            <a:picLocks noChangeAspect="1"/>
          </p:cNvPicPr>
          <p:nvPr/>
        </p:nvPicPr>
        <p:blipFill>
          <a:blip r:embed="rId5"/>
          <a:stretch>
            <a:fillRect/>
          </a:stretch>
        </p:blipFill>
        <p:spPr>
          <a:xfrm>
            <a:off x="6753208" y="2550587"/>
            <a:ext cx="2957663" cy="433584"/>
          </a:xfrm>
          <a:prstGeom prst="rect">
            <a:avLst/>
          </a:prstGeom>
        </p:spPr>
      </p:pic>
      <p:pic>
        <p:nvPicPr>
          <p:cNvPr id="16" name="Picture 15"/>
          <p:cNvPicPr>
            <a:picLocks noChangeAspect="1"/>
          </p:cNvPicPr>
          <p:nvPr/>
        </p:nvPicPr>
        <p:blipFill>
          <a:blip r:embed="rId6"/>
          <a:stretch>
            <a:fillRect/>
          </a:stretch>
        </p:blipFill>
        <p:spPr>
          <a:xfrm>
            <a:off x="6840858" y="3534854"/>
            <a:ext cx="2895851" cy="463336"/>
          </a:xfrm>
          <a:prstGeom prst="rect">
            <a:avLst/>
          </a:prstGeom>
        </p:spPr>
      </p:pic>
      <p:pic>
        <p:nvPicPr>
          <p:cNvPr id="17" name="Picture 16"/>
          <p:cNvPicPr>
            <a:picLocks noChangeAspect="1"/>
          </p:cNvPicPr>
          <p:nvPr/>
        </p:nvPicPr>
        <p:blipFill>
          <a:blip r:embed="rId7"/>
          <a:stretch>
            <a:fillRect/>
          </a:stretch>
        </p:blipFill>
        <p:spPr>
          <a:xfrm>
            <a:off x="8428657" y="1517993"/>
            <a:ext cx="2564427" cy="499089"/>
          </a:xfrm>
          <a:prstGeom prst="rect">
            <a:avLst/>
          </a:prstGeom>
        </p:spPr>
      </p:pic>
      <p:sp>
        <p:nvSpPr>
          <p:cNvPr id="18" name="TextBox 17"/>
          <p:cNvSpPr txBox="1"/>
          <p:nvPr/>
        </p:nvSpPr>
        <p:spPr>
          <a:xfrm>
            <a:off x="6753208" y="1593302"/>
            <a:ext cx="1334349" cy="369332"/>
          </a:xfrm>
          <a:prstGeom prst="rect">
            <a:avLst/>
          </a:prstGeom>
          <a:noFill/>
        </p:spPr>
        <p:txBody>
          <a:bodyPr wrap="square" rtlCol="0">
            <a:spAutoFit/>
          </a:bodyPr>
          <a:lstStyle/>
          <a:p>
            <a:r>
              <a:rPr lang="en-US" dirty="0" smtClean="0"/>
              <a:t>WKT</a:t>
            </a:r>
            <a:endParaRPr lang="en-US" dirty="0"/>
          </a:p>
        </p:txBody>
      </p:sp>
    </p:spTree>
    <p:extLst>
      <p:ext uri="{BB962C8B-B14F-4D97-AF65-F5344CB8AC3E}">
        <p14:creationId xmlns:p14="http://schemas.microsoft.com/office/powerpoint/2010/main" val="3857596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0" grpId="0"/>
      <p:bldP spid="18"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9328" y="893006"/>
            <a:ext cx="9782955" cy="580688"/>
          </a:xfrm>
        </p:spPr>
        <p:txBody>
          <a:bodyPr/>
          <a:lstStyle/>
          <a:p>
            <a:pPr lvl="0" algn="ctr" defTabSz="449263" eaLnBrk="0" fontAlgn="base" hangingPunct="0">
              <a:lnSpc>
                <a:spcPct val="100000"/>
              </a:lnSpc>
              <a:spcAft>
                <a:spcPct val="0"/>
              </a:spcAft>
              <a:buSzPct val="100000"/>
            </a:pPr>
            <a:r>
              <a:rPr lang="en-US" sz="3200" dirty="0">
                <a:solidFill>
                  <a:srgbClr val="C00000"/>
                </a:solidFill>
                <a:latin typeface="Calibri"/>
                <a:ea typeface="Microsoft YaHei" panose="020B0503020204020204" pitchFamily="34" charset="-122"/>
              </a:rPr>
              <a:t>Problem </a:t>
            </a:r>
            <a:r>
              <a:rPr lang="en-US" sz="3200" dirty="0" smtClean="0">
                <a:solidFill>
                  <a:srgbClr val="C00000"/>
                </a:solidFill>
                <a:latin typeface="Calibri"/>
                <a:ea typeface="Microsoft YaHei" panose="020B0503020204020204" pitchFamily="34" charset="-122"/>
              </a:rPr>
              <a:t>3.6</a:t>
            </a:r>
            <a:endParaRPr lang="en-US" sz="3200" dirty="0">
              <a:solidFill>
                <a:srgbClr val="C00000"/>
              </a:solidFill>
              <a:latin typeface="+mn-lt"/>
              <a:ea typeface="Microsoft YaHei" panose="020B0503020204020204" pitchFamily="34" charset="-122"/>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110</a:t>
            </a:fld>
            <a:endParaRPr lang="en-IN" dirty="0">
              <a:solidFill>
                <a:prstClr val="black">
                  <a:tint val="75000"/>
                </a:prstClr>
              </a:solidFill>
            </a:endParaRPr>
          </a:p>
        </p:txBody>
      </p:sp>
      <p:sp>
        <p:nvSpPr>
          <p:cNvPr id="3" name="TextBox 2"/>
          <p:cNvSpPr txBox="1"/>
          <p:nvPr/>
        </p:nvSpPr>
        <p:spPr>
          <a:xfrm>
            <a:off x="565330" y="1597981"/>
            <a:ext cx="11061340" cy="2446824"/>
          </a:xfrm>
          <a:prstGeom prst="rect">
            <a:avLst/>
          </a:prstGeom>
          <a:noFill/>
        </p:spPr>
        <p:txBody>
          <a:bodyPr wrap="square" rtlCol="0">
            <a:spAutoFit/>
          </a:bodyPr>
          <a:lstStyle/>
          <a:p>
            <a:pPr lvl="0" algn="just">
              <a:lnSpc>
                <a:spcPct val="150000"/>
              </a:lnSpc>
            </a:pPr>
            <a:r>
              <a:rPr lang="en-US" dirty="0" smtClean="0">
                <a:solidFill>
                  <a:srgbClr val="FF0000"/>
                </a:solidFill>
              </a:rPr>
              <a:t>Q 3.6:A binary sequence  1 0 1 1 0 1 is transmitted over communication channel using DPSK transmitter (a)</a:t>
            </a:r>
            <a:r>
              <a:rPr lang="en-US" dirty="0">
                <a:solidFill>
                  <a:prstClr val="black"/>
                </a:solidFill>
              </a:rPr>
              <a:t> </a:t>
            </a:r>
            <a:r>
              <a:rPr lang="en-US" dirty="0">
                <a:solidFill>
                  <a:srgbClr val="FF0000"/>
                </a:solidFill>
              </a:rPr>
              <a:t>Sketch the transmitted DPSK </a:t>
            </a:r>
            <a:r>
              <a:rPr lang="en-US" dirty="0" smtClean="0">
                <a:solidFill>
                  <a:srgbClr val="FF0000"/>
                </a:solidFill>
              </a:rPr>
              <a:t>waveform  assuming an initial bit of 1.(b) Assuming the channel is noise free, show that the DPSK detector produces the original binary sequence.</a:t>
            </a:r>
            <a:endParaRPr lang="en-US" b="1" dirty="0" smtClean="0">
              <a:solidFill>
                <a:srgbClr val="002060"/>
              </a:solidFill>
            </a:endParaRPr>
          </a:p>
          <a:p>
            <a:pPr>
              <a:lnSpc>
                <a:spcPct val="150000"/>
              </a:lnSpc>
            </a:pPr>
            <a:r>
              <a:rPr lang="en-US" b="1" dirty="0" smtClean="0">
                <a:solidFill>
                  <a:srgbClr val="002060"/>
                </a:solidFill>
              </a:rPr>
              <a:t>Solution: </a:t>
            </a:r>
            <a:r>
              <a:rPr lang="en-US" dirty="0" smtClean="0"/>
              <a:t>the logic used for generating DPSK sequence </a:t>
            </a:r>
            <a:r>
              <a:rPr lang="en-US" dirty="0">
                <a:solidFill>
                  <a:prstClr val="black"/>
                </a:solidFill>
              </a:rPr>
              <a:t>{</a:t>
            </a:r>
            <a:r>
              <a:rPr lang="en-US" dirty="0" err="1">
                <a:solidFill>
                  <a:prstClr val="black"/>
                </a:solidFill>
              </a:rPr>
              <a:t>d</a:t>
            </a:r>
            <a:r>
              <a:rPr lang="en-US" baseline="-25000" dirty="0" err="1">
                <a:solidFill>
                  <a:prstClr val="black"/>
                </a:solidFill>
              </a:rPr>
              <a:t>k</a:t>
            </a:r>
            <a:r>
              <a:rPr lang="en-US" dirty="0" smtClean="0">
                <a:solidFill>
                  <a:prstClr val="black"/>
                </a:solidFill>
              </a:rPr>
              <a:t>}</a:t>
            </a:r>
            <a:r>
              <a:rPr lang="en-US" dirty="0" smtClean="0"/>
              <a:t> is given by         </a:t>
            </a:r>
          </a:p>
          <a:p>
            <a:pPr lvl="0">
              <a:lnSpc>
                <a:spcPct val="150000"/>
              </a:lnSpc>
            </a:pPr>
            <a:endParaRPr lang="en-US" dirty="0"/>
          </a:p>
          <a:p>
            <a:pPr>
              <a:lnSpc>
                <a:spcPct val="150000"/>
              </a:lnSpc>
            </a:pPr>
            <a:endParaRPr lang="en-US" baseline="-25000" dirty="0"/>
          </a:p>
        </p:txBody>
      </p:sp>
      <p:pic>
        <p:nvPicPr>
          <p:cNvPr id="11" name="Picture 10"/>
          <p:cNvPicPr>
            <a:picLocks noChangeAspect="1"/>
          </p:cNvPicPr>
          <p:nvPr/>
        </p:nvPicPr>
        <p:blipFill>
          <a:blip r:embed="rId2"/>
          <a:stretch>
            <a:fillRect/>
          </a:stretch>
        </p:blipFill>
        <p:spPr>
          <a:xfrm>
            <a:off x="7255226" y="2821393"/>
            <a:ext cx="4595398" cy="509511"/>
          </a:xfrm>
          <a:prstGeom prst="rect">
            <a:avLst/>
          </a:prstGeom>
        </p:spPr>
      </p:pic>
      <p:pic>
        <p:nvPicPr>
          <p:cNvPr id="6" name="Picture 5"/>
          <p:cNvPicPr>
            <a:picLocks noChangeAspect="1"/>
          </p:cNvPicPr>
          <p:nvPr/>
        </p:nvPicPr>
        <p:blipFill>
          <a:blip r:embed="rId3"/>
          <a:stretch>
            <a:fillRect/>
          </a:stretch>
        </p:blipFill>
        <p:spPr>
          <a:xfrm>
            <a:off x="719328" y="3689489"/>
            <a:ext cx="6294120" cy="1511088"/>
          </a:xfrm>
          <a:prstGeom prst="rect">
            <a:avLst/>
          </a:prstGeom>
        </p:spPr>
      </p:pic>
      <p:pic>
        <p:nvPicPr>
          <p:cNvPr id="12" name="Picture 11"/>
          <p:cNvPicPr>
            <a:picLocks noChangeAspect="1"/>
          </p:cNvPicPr>
          <p:nvPr/>
        </p:nvPicPr>
        <p:blipFill>
          <a:blip r:embed="rId4"/>
          <a:stretch>
            <a:fillRect/>
          </a:stretch>
        </p:blipFill>
        <p:spPr>
          <a:xfrm>
            <a:off x="7507224" y="3735420"/>
            <a:ext cx="4343400" cy="1419225"/>
          </a:xfrm>
          <a:prstGeom prst="rect">
            <a:avLst/>
          </a:prstGeom>
        </p:spPr>
      </p:pic>
    </p:spTree>
    <p:extLst>
      <p:ext uri="{BB962C8B-B14F-4D97-AF65-F5344CB8AC3E}">
        <p14:creationId xmlns:p14="http://schemas.microsoft.com/office/powerpoint/2010/main" val="755539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9327" y="745401"/>
            <a:ext cx="9782955" cy="580688"/>
          </a:xfrm>
        </p:spPr>
        <p:txBody>
          <a:bodyPr/>
          <a:lstStyle/>
          <a:p>
            <a:pPr lvl="0" algn="ctr" defTabSz="449263" eaLnBrk="0" fontAlgn="base" hangingPunct="0">
              <a:lnSpc>
                <a:spcPct val="100000"/>
              </a:lnSpc>
              <a:spcAft>
                <a:spcPct val="0"/>
              </a:spcAft>
              <a:buSzPct val="100000"/>
            </a:pPr>
            <a:r>
              <a:rPr lang="en-US" sz="3200" dirty="0">
                <a:solidFill>
                  <a:srgbClr val="C00000"/>
                </a:solidFill>
                <a:latin typeface="Calibri"/>
                <a:ea typeface="Microsoft YaHei" panose="020B0503020204020204" pitchFamily="34" charset="-122"/>
              </a:rPr>
              <a:t>Problem </a:t>
            </a:r>
            <a:r>
              <a:rPr lang="en-US" sz="3200" dirty="0" smtClean="0">
                <a:solidFill>
                  <a:srgbClr val="C00000"/>
                </a:solidFill>
                <a:latin typeface="Calibri"/>
                <a:ea typeface="Microsoft YaHei" panose="020B0503020204020204" pitchFamily="34" charset="-122"/>
              </a:rPr>
              <a:t>3.6</a:t>
            </a:r>
            <a:endParaRPr lang="en-US" sz="3200" dirty="0">
              <a:solidFill>
                <a:srgbClr val="C00000"/>
              </a:solidFill>
              <a:latin typeface="+mn-lt"/>
              <a:ea typeface="Microsoft YaHei" panose="020B0503020204020204" pitchFamily="34" charset="-122"/>
            </a:endParaRPr>
          </a:p>
        </p:txBody>
      </p:sp>
      <p:sp>
        <p:nvSpPr>
          <p:cNvPr id="4" name="Footer Placeholder 3"/>
          <p:cNvSpPr>
            <a:spLocks noGrp="1"/>
          </p:cNvSpPr>
          <p:nvPr>
            <p:ph type="ftr" sz="quarter" idx="11"/>
          </p:nvPr>
        </p:nvSpPr>
        <p:spPr>
          <a:xfrm>
            <a:off x="1496004" y="6492875"/>
            <a:ext cx="4114800" cy="365125"/>
          </a:xfrm>
        </p:spPr>
        <p:txBody>
          <a:bodyPr/>
          <a:lstStyle/>
          <a:p>
            <a:r>
              <a:rPr lang="en-IN" dirty="0" smtClean="0">
                <a:solidFill>
                  <a:prstClr val="black">
                    <a:tint val="75000"/>
                  </a:prstClr>
                </a:solidFill>
              </a:rPr>
              <a:t>Department of ECE</a:t>
            </a:r>
            <a:endParaRPr lang="en-IN"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111</a:t>
            </a:fld>
            <a:endParaRPr lang="en-IN" dirty="0">
              <a:solidFill>
                <a:prstClr val="black">
                  <a:tint val="75000"/>
                </a:prstClr>
              </a:solidFill>
            </a:endParaRPr>
          </a:p>
        </p:txBody>
      </p:sp>
      <p:sp>
        <p:nvSpPr>
          <p:cNvPr id="3" name="TextBox 2"/>
          <p:cNvSpPr txBox="1"/>
          <p:nvPr/>
        </p:nvSpPr>
        <p:spPr>
          <a:xfrm>
            <a:off x="565330" y="1597981"/>
            <a:ext cx="11061340" cy="784830"/>
          </a:xfrm>
          <a:prstGeom prst="rect">
            <a:avLst/>
          </a:prstGeom>
          <a:noFill/>
        </p:spPr>
        <p:txBody>
          <a:bodyPr wrap="square" rtlCol="0">
            <a:spAutoFit/>
          </a:bodyPr>
          <a:lstStyle/>
          <a:p>
            <a:pPr>
              <a:lnSpc>
                <a:spcPct val="150000"/>
              </a:lnSpc>
            </a:pPr>
            <a:endParaRPr lang="en-US" dirty="0">
              <a:solidFill>
                <a:prstClr val="black"/>
              </a:solidFill>
            </a:endParaRPr>
          </a:p>
          <a:p>
            <a:pPr>
              <a:lnSpc>
                <a:spcPct val="150000"/>
              </a:lnSpc>
            </a:pPr>
            <a:endParaRPr lang="en-US" baseline="-25000" dirty="0">
              <a:solidFill>
                <a:prstClr val="black"/>
              </a:solidFill>
            </a:endParaRPr>
          </a:p>
        </p:txBody>
      </p:sp>
      <p:pic>
        <p:nvPicPr>
          <p:cNvPr id="12" name="Picture 11"/>
          <p:cNvPicPr>
            <a:picLocks noChangeAspect="1"/>
          </p:cNvPicPr>
          <p:nvPr/>
        </p:nvPicPr>
        <p:blipFill>
          <a:blip r:embed="rId2"/>
          <a:stretch>
            <a:fillRect/>
          </a:stretch>
        </p:blipFill>
        <p:spPr>
          <a:xfrm>
            <a:off x="146304" y="1582636"/>
            <a:ext cx="4343400" cy="1419225"/>
          </a:xfrm>
          <a:prstGeom prst="rect">
            <a:avLst/>
          </a:prstGeom>
        </p:spPr>
      </p:pic>
      <p:pic>
        <p:nvPicPr>
          <p:cNvPr id="7" name="Picture 6"/>
          <p:cNvPicPr>
            <a:picLocks noChangeAspect="1"/>
          </p:cNvPicPr>
          <p:nvPr/>
        </p:nvPicPr>
        <p:blipFill>
          <a:blip r:embed="rId3"/>
          <a:stretch>
            <a:fillRect/>
          </a:stretch>
        </p:blipFill>
        <p:spPr>
          <a:xfrm>
            <a:off x="5572125" y="1399274"/>
            <a:ext cx="5162550" cy="1438275"/>
          </a:xfrm>
          <a:prstGeom prst="rect">
            <a:avLst/>
          </a:prstGeom>
        </p:spPr>
      </p:pic>
      <p:pic>
        <p:nvPicPr>
          <p:cNvPr id="8" name="Picture 7"/>
          <p:cNvPicPr>
            <a:picLocks noChangeAspect="1"/>
          </p:cNvPicPr>
          <p:nvPr/>
        </p:nvPicPr>
        <p:blipFill>
          <a:blip r:embed="rId4"/>
          <a:stretch>
            <a:fillRect/>
          </a:stretch>
        </p:blipFill>
        <p:spPr>
          <a:xfrm>
            <a:off x="5610804" y="2917299"/>
            <a:ext cx="5455530" cy="1253436"/>
          </a:xfrm>
          <a:prstGeom prst="rect">
            <a:avLst/>
          </a:prstGeom>
        </p:spPr>
      </p:pic>
      <p:pic>
        <p:nvPicPr>
          <p:cNvPr id="9" name="Picture 8"/>
          <p:cNvPicPr>
            <a:picLocks noChangeAspect="1"/>
          </p:cNvPicPr>
          <p:nvPr/>
        </p:nvPicPr>
        <p:blipFill>
          <a:blip r:embed="rId5"/>
          <a:stretch>
            <a:fillRect/>
          </a:stretch>
        </p:blipFill>
        <p:spPr>
          <a:xfrm>
            <a:off x="5610804" y="4257388"/>
            <a:ext cx="5267935" cy="1175004"/>
          </a:xfrm>
          <a:prstGeom prst="rect">
            <a:avLst/>
          </a:prstGeom>
        </p:spPr>
      </p:pic>
      <p:pic>
        <p:nvPicPr>
          <p:cNvPr id="10" name="Picture 9"/>
          <p:cNvPicPr>
            <a:picLocks noChangeAspect="1"/>
          </p:cNvPicPr>
          <p:nvPr/>
        </p:nvPicPr>
        <p:blipFill>
          <a:blip r:embed="rId6"/>
          <a:stretch>
            <a:fillRect/>
          </a:stretch>
        </p:blipFill>
        <p:spPr>
          <a:xfrm>
            <a:off x="5635188" y="5519045"/>
            <a:ext cx="4535995" cy="1403771"/>
          </a:xfrm>
          <a:prstGeom prst="rect">
            <a:avLst/>
          </a:prstGeom>
        </p:spPr>
      </p:pic>
      <p:sp>
        <p:nvSpPr>
          <p:cNvPr id="13" name="TextBox 12"/>
          <p:cNvSpPr txBox="1"/>
          <p:nvPr/>
        </p:nvSpPr>
        <p:spPr>
          <a:xfrm>
            <a:off x="4635693" y="1268378"/>
            <a:ext cx="514548" cy="369332"/>
          </a:xfrm>
          <a:prstGeom prst="rect">
            <a:avLst/>
          </a:prstGeom>
          <a:noFill/>
        </p:spPr>
        <p:txBody>
          <a:bodyPr wrap="square" rtlCol="0">
            <a:spAutoFit/>
          </a:bodyPr>
          <a:lstStyle/>
          <a:p>
            <a:r>
              <a:rPr lang="en-US" b="1" dirty="0" smtClean="0">
                <a:solidFill>
                  <a:srgbClr val="002060"/>
                </a:solidFill>
              </a:rPr>
              <a:t>(b)</a:t>
            </a:r>
            <a:endParaRPr lang="en-US" b="1" dirty="0">
              <a:solidFill>
                <a:srgbClr val="002060"/>
              </a:solidFill>
            </a:endParaRPr>
          </a:p>
        </p:txBody>
      </p:sp>
    </p:spTree>
    <p:extLst>
      <p:ext uri="{BB962C8B-B14F-4D97-AF65-F5344CB8AC3E}">
        <p14:creationId xmlns:p14="http://schemas.microsoft.com/office/powerpoint/2010/main" val="3400548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9328" y="893006"/>
            <a:ext cx="9782955" cy="580688"/>
          </a:xfrm>
        </p:spPr>
        <p:txBody>
          <a:bodyPr/>
          <a:lstStyle/>
          <a:p>
            <a:pPr lvl="0" algn="ctr" defTabSz="449263" eaLnBrk="0" fontAlgn="base" hangingPunct="0">
              <a:lnSpc>
                <a:spcPct val="100000"/>
              </a:lnSpc>
              <a:spcAft>
                <a:spcPct val="0"/>
              </a:spcAft>
              <a:buSzPct val="100000"/>
            </a:pPr>
            <a:r>
              <a:rPr lang="en-US" sz="3200" dirty="0">
                <a:solidFill>
                  <a:srgbClr val="C00000"/>
                </a:solidFill>
                <a:latin typeface="Calibri"/>
                <a:ea typeface="Microsoft YaHei" panose="020B0503020204020204" pitchFamily="34" charset="-122"/>
              </a:rPr>
              <a:t>Problem </a:t>
            </a:r>
            <a:r>
              <a:rPr lang="en-US" sz="3200" dirty="0" smtClean="0">
                <a:solidFill>
                  <a:srgbClr val="C00000"/>
                </a:solidFill>
                <a:latin typeface="Calibri"/>
                <a:ea typeface="Microsoft YaHei" panose="020B0503020204020204" pitchFamily="34" charset="-122"/>
              </a:rPr>
              <a:t>3.7</a:t>
            </a:r>
            <a:endParaRPr lang="en-US" sz="3200" dirty="0">
              <a:solidFill>
                <a:srgbClr val="C00000"/>
              </a:solidFill>
              <a:latin typeface="+mn-lt"/>
              <a:ea typeface="Microsoft YaHei" panose="020B0503020204020204" pitchFamily="34" charset="-122"/>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112</a:t>
            </a:fld>
            <a:endParaRPr lang="en-IN" dirty="0">
              <a:solidFill>
                <a:prstClr val="black">
                  <a:tint val="75000"/>
                </a:prstClr>
              </a:solidFill>
            </a:endParaRPr>
          </a:p>
        </p:txBody>
      </p:sp>
      <p:sp>
        <p:nvSpPr>
          <p:cNvPr id="3" name="TextBox 2"/>
          <p:cNvSpPr txBox="1"/>
          <p:nvPr/>
        </p:nvSpPr>
        <p:spPr>
          <a:xfrm>
            <a:off x="565330" y="1597981"/>
            <a:ext cx="11061340" cy="1292662"/>
          </a:xfrm>
          <a:prstGeom prst="rect">
            <a:avLst/>
          </a:prstGeom>
          <a:noFill/>
        </p:spPr>
        <p:txBody>
          <a:bodyPr wrap="square" rtlCol="0">
            <a:spAutoFit/>
          </a:bodyPr>
          <a:lstStyle/>
          <a:p>
            <a:pPr algn="just"/>
            <a:r>
              <a:rPr lang="en-US" dirty="0" smtClean="0">
                <a:solidFill>
                  <a:srgbClr val="FF0000"/>
                </a:solidFill>
              </a:rPr>
              <a:t>Q 3.7:generate BPSK and DPSK waveforms for a given binary sequence  11 0 1 11 0 1 is transmitted over communication channel.</a:t>
            </a:r>
            <a:endParaRPr lang="en-US" b="1" dirty="0" smtClean="0">
              <a:solidFill>
                <a:srgbClr val="002060"/>
              </a:solidFill>
            </a:endParaRPr>
          </a:p>
          <a:p>
            <a:pPr>
              <a:lnSpc>
                <a:spcPct val="150000"/>
              </a:lnSpc>
            </a:pPr>
            <a:r>
              <a:rPr lang="en-US" sz="1200" b="1" dirty="0" smtClean="0">
                <a:solidFill>
                  <a:srgbClr val="002060"/>
                </a:solidFill>
              </a:rPr>
              <a:t>Solution: </a:t>
            </a:r>
            <a:r>
              <a:rPr lang="en-US" sz="1400" dirty="0">
                <a:solidFill>
                  <a:prstClr val="black"/>
                </a:solidFill>
              </a:rPr>
              <a:t>T</a:t>
            </a:r>
            <a:r>
              <a:rPr lang="en-US" sz="1400" dirty="0" smtClean="0">
                <a:solidFill>
                  <a:prstClr val="black"/>
                </a:solidFill>
              </a:rPr>
              <a:t>he logic used for generating BPSK</a:t>
            </a:r>
          </a:p>
          <a:p>
            <a:pPr>
              <a:lnSpc>
                <a:spcPct val="150000"/>
              </a:lnSpc>
            </a:pPr>
            <a:r>
              <a:rPr lang="en-US" sz="1400" dirty="0" smtClean="0">
                <a:solidFill>
                  <a:prstClr val="black"/>
                </a:solidFill>
              </a:rPr>
              <a:t> sequence</a:t>
            </a:r>
            <a:endParaRPr lang="en-US" sz="1400" baseline="-25000" dirty="0">
              <a:solidFill>
                <a:prstClr val="black"/>
              </a:solidFill>
            </a:endParaRPr>
          </a:p>
        </p:txBody>
      </p:sp>
      <p:pic>
        <p:nvPicPr>
          <p:cNvPr id="7" name="Picture 6"/>
          <p:cNvPicPr>
            <a:picLocks noChangeAspect="1"/>
          </p:cNvPicPr>
          <p:nvPr/>
        </p:nvPicPr>
        <p:blipFill>
          <a:blip r:embed="rId2"/>
          <a:stretch>
            <a:fillRect/>
          </a:stretch>
        </p:blipFill>
        <p:spPr>
          <a:xfrm>
            <a:off x="4418120" y="2316758"/>
            <a:ext cx="6453982" cy="3807385"/>
          </a:xfrm>
          <a:prstGeom prst="rect">
            <a:avLst/>
          </a:prstGeom>
        </p:spPr>
      </p:pic>
    </p:spTree>
    <p:extLst>
      <p:ext uri="{BB962C8B-B14F-4D97-AF65-F5344CB8AC3E}">
        <p14:creationId xmlns:p14="http://schemas.microsoft.com/office/powerpoint/2010/main" val="1579649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9328" y="893006"/>
            <a:ext cx="9782955" cy="580688"/>
          </a:xfrm>
        </p:spPr>
        <p:txBody>
          <a:bodyPr/>
          <a:lstStyle/>
          <a:p>
            <a:pPr lvl="0" algn="ctr" defTabSz="449263" eaLnBrk="0" fontAlgn="base" hangingPunct="0">
              <a:lnSpc>
                <a:spcPct val="100000"/>
              </a:lnSpc>
              <a:spcAft>
                <a:spcPct val="0"/>
              </a:spcAft>
              <a:buSzPct val="100000"/>
            </a:pPr>
            <a:r>
              <a:rPr lang="en-US" sz="3200" dirty="0">
                <a:solidFill>
                  <a:srgbClr val="C00000"/>
                </a:solidFill>
                <a:latin typeface="Calibri"/>
                <a:ea typeface="Microsoft YaHei" panose="020B0503020204020204" pitchFamily="34" charset="-122"/>
              </a:rPr>
              <a:t>Problem </a:t>
            </a:r>
            <a:r>
              <a:rPr lang="en-US" sz="3200" dirty="0" smtClean="0">
                <a:solidFill>
                  <a:srgbClr val="C00000"/>
                </a:solidFill>
                <a:latin typeface="Calibri"/>
                <a:ea typeface="Microsoft YaHei" panose="020B0503020204020204" pitchFamily="34" charset="-122"/>
              </a:rPr>
              <a:t>3.7</a:t>
            </a:r>
            <a:endParaRPr lang="en-US" sz="3200" dirty="0">
              <a:solidFill>
                <a:srgbClr val="C00000"/>
              </a:solidFill>
              <a:latin typeface="+mn-lt"/>
              <a:ea typeface="Microsoft YaHei" panose="020B0503020204020204" pitchFamily="34" charset="-122"/>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113</a:t>
            </a:fld>
            <a:endParaRPr lang="en-IN" dirty="0">
              <a:solidFill>
                <a:prstClr val="black">
                  <a:tint val="75000"/>
                </a:prstClr>
              </a:solidFill>
            </a:endParaRPr>
          </a:p>
        </p:txBody>
      </p:sp>
      <p:pic>
        <p:nvPicPr>
          <p:cNvPr id="8" name="Picture 7"/>
          <p:cNvPicPr>
            <a:picLocks noChangeAspect="1"/>
          </p:cNvPicPr>
          <p:nvPr/>
        </p:nvPicPr>
        <p:blipFill>
          <a:blip r:embed="rId2"/>
          <a:stretch>
            <a:fillRect/>
          </a:stretch>
        </p:blipFill>
        <p:spPr>
          <a:xfrm>
            <a:off x="628650" y="2104593"/>
            <a:ext cx="8311164" cy="4185335"/>
          </a:xfrm>
          <a:prstGeom prst="rect">
            <a:avLst/>
          </a:prstGeom>
        </p:spPr>
      </p:pic>
    </p:spTree>
    <p:extLst>
      <p:ext uri="{BB962C8B-B14F-4D97-AF65-F5344CB8AC3E}">
        <p14:creationId xmlns:p14="http://schemas.microsoft.com/office/powerpoint/2010/main" val="2949753041"/>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9328" y="893006"/>
            <a:ext cx="9782955" cy="580688"/>
          </a:xfrm>
        </p:spPr>
        <p:txBody>
          <a:bodyPr/>
          <a:lstStyle/>
          <a:p>
            <a:pPr lvl="0" algn="ctr" defTabSz="449263" eaLnBrk="0" fontAlgn="base" hangingPunct="0">
              <a:lnSpc>
                <a:spcPct val="100000"/>
              </a:lnSpc>
              <a:spcAft>
                <a:spcPct val="0"/>
              </a:spcAft>
              <a:buSzPct val="100000"/>
            </a:pPr>
            <a:r>
              <a:rPr lang="en-US" sz="3200" dirty="0">
                <a:solidFill>
                  <a:srgbClr val="C00000"/>
                </a:solidFill>
                <a:latin typeface="Calibri"/>
                <a:ea typeface="Microsoft YaHei" panose="020B0503020204020204" pitchFamily="34" charset="-122"/>
              </a:rPr>
              <a:t>Problem </a:t>
            </a:r>
            <a:r>
              <a:rPr lang="en-US" sz="3200" dirty="0" smtClean="0">
                <a:solidFill>
                  <a:srgbClr val="C00000"/>
                </a:solidFill>
                <a:latin typeface="Calibri"/>
                <a:ea typeface="Microsoft YaHei" panose="020B0503020204020204" pitchFamily="34" charset="-122"/>
              </a:rPr>
              <a:t>3.7</a:t>
            </a:r>
            <a:endParaRPr lang="en-US" sz="3200" dirty="0">
              <a:solidFill>
                <a:srgbClr val="C00000"/>
              </a:solidFill>
              <a:latin typeface="+mn-lt"/>
              <a:ea typeface="Microsoft YaHei" panose="020B0503020204020204" pitchFamily="34" charset="-122"/>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114</a:t>
            </a:fld>
            <a:endParaRPr lang="en-IN" dirty="0">
              <a:solidFill>
                <a:prstClr val="black">
                  <a:tint val="75000"/>
                </a:prstClr>
              </a:solidFill>
            </a:endParaRPr>
          </a:p>
        </p:txBody>
      </p:sp>
      <p:pic>
        <p:nvPicPr>
          <p:cNvPr id="3" name="Picture 2"/>
          <p:cNvPicPr>
            <a:picLocks noChangeAspect="1"/>
          </p:cNvPicPr>
          <p:nvPr/>
        </p:nvPicPr>
        <p:blipFill>
          <a:blip r:embed="rId2"/>
          <a:stretch>
            <a:fillRect/>
          </a:stretch>
        </p:blipFill>
        <p:spPr>
          <a:xfrm>
            <a:off x="2171700" y="2041525"/>
            <a:ext cx="7810500" cy="4314825"/>
          </a:xfrm>
          <a:prstGeom prst="rect">
            <a:avLst/>
          </a:prstGeom>
        </p:spPr>
      </p:pic>
    </p:spTree>
    <p:extLst>
      <p:ext uri="{BB962C8B-B14F-4D97-AF65-F5344CB8AC3E}">
        <p14:creationId xmlns:p14="http://schemas.microsoft.com/office/powerpoint/2010/main" val="1212924127"/>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9328" y="893006"/>
            <a:ext cx="9782955" cy="580688"/>
          </a:xfrm>
        </p:spPr>
        <p:txBody>
          <a:bodyPr/>
          <a:lstStyle/>
          <a:p>
            <a:pPr lvl="0" algn="ctr" defTabSz="449263" eaLnBrk="0" fontAlgn="base" hangingPunct="0">
              <a:lnSpc>
                <a:spcPct val="100000"/>
              </a:lnSpc>
              <a:spcAft>
                <a:spcPct val="0"/>
              </a:spcAft>
              <a:buSzPct val="100000"/>
            </a:pPr>
            <a:r>
              <a:rPr lang="en-US" sz="3200" dirty="0">
                <a:solidFill>
                  <a:srgbClr val="C00000"/>
                </a:solidFill>
                <a:latin typeface="Calibri"/>
                <a:ea typeface="Microsoft YaHei" panose="020B0503020204020204" pitchFamily="34" charset="-122"/>
              </a:rPr>
              <a:t>Problem </a:t>
            </a:r>
            <a:r>
              <a:rPr lang="en-US" sz="3200" dirty="0" smtClean="0">
                <a:solidFill>
                  <a:srgbClr val="C00000"/>
                </a:solidFill>
                <a:latin typeface="Calibri"/>
                <a:ea typeface="Microsoft YaHei" panose="020B0503020204020204" pitchFamily="34" charset="-122"/>
              </a:rPr>
              <a:t>3.8</a:t>
            </a:r>
            <a:endParaRPr lang="en-US" sz="3200" dirty="0">
              <a:solidFill>
                <a:srgbClr val="C00000"/>
              </a:solidFill>
              <a:latin typeface="+mn-lt"/>
              <a:ea typeface="Microsoft YaHei" panose="020B0503020204020204" pitchFamily="34" charset="-122"/>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115</a:t>
            </a:fld>
            <a:endParaRPr lang="en-IN" dirty="0">
              <a:solidFill>
                <a:prstClr val="black">
                  <a:tint val="75000"/>
                </a:prstClr>
              </a:solidFill>
            </a:endParaRPr>
          </a:p>
        </p:txBody>
      </p:sp>
      <p:sp>
        <p:nvSpPr>
          <p:cNvPr id="3" name="TextBox 2"/>
          <p:cNvSpPr txBox="1"/>
          <p:nvPr/>
        </p:nvSpPr>
        <p:spPr>
          <a:xfrm>
            <a:off x="565330" y="1597981"/>
            <a:ext cx="11061340" cy="969496"/>
          </a:xfrm>
          <a:prstGeom prst="rect">
            <a:avLst/>
          </a:prstGeom>
          <a:noFill/>
        </p:spPr>
        <p:txBody>
          <a:bodyPr wrap="square" rtlCol="0">
            <a:spAutoFit/>
          </a:bodyPr>
          <a:lstStyle/>
          <a:p>
            <a:pPr algn="just"/>
            <a:r>
              <a:rPr lang="en-US" dirty="0" smtClean="0">
                <a:solidFill>
                  <a:srgbClr val="FF0000"/>
                </a:solidFill>
              </a:rPr>
              <a:t>Q 3.8:the input binary sequence to a </a:t>
            </a:r>
            <a:r>
              <a:rPr lang="en-US" dirty="0" err="1" smtClean="0">
                <a:solidFill>
                  <a:srgbClr val="FF0000"/>
                </a:solidFill>
              </a:rPr>
              <a:t>qpsk</a:t>
            </a:r>
            <a:r>
              <a:rPr lang="en-US" dirty="0" smtClean="0">
                <a:solidFill>
                  <a:srgbClr val="FF0000"/>
                </a:solidFill>
              </a:rPr>
              <a:t> modulator is 0 1 0 0 1 0  1 1 0 1 1 sketch the transmitted carrier as a function of time.</a:t>
            </a:r>
            <a:endParaRPr lang="en-US" b="1" dirty="0" smtClean="0">
              <a:solidFill>
                <a:srgbClr val="002060"/>
              </a:solidFill>
            </a:endParaRPr>
          </a:p>
          <a:p>
            <a:pPr>
              <a:lnSpc>
                <a:spcPct val="150000"/>
              </a:lnSpc>
            </a:pPr>
            <a:r>
              <a:rPr lang="en-US" sz="1200" b="1" dirty="0" smtClean="0">
                <a:solidFill>
                  <a:srgbClr val="002060"/>
                </a:solidFill>
              </a:rPr>
              <a:t>Solution: </a:t>
            </a:r>
            <a:r>
              <a:rPr lang="en-US" sz="1400" dirty="0">
                <a:solidFill>
                  <a:prstClr val="black"/>
                </a:solidFill>
              </a:rPr>
              <a:t>T</a:t>
            </a:r>
            <a:r>
              <a:rPr lang="en-US" sz="1400" dirty="0" smtClean="0">
                <a:solidFill>
                  <a:prstClr val="black"/>
                </a:solidFill>
              </a:rPr>
              <a:t>he transmitted phase for each </a:t>
            </a:r>
            <a:r>
              <a:rPr lang="en-US" sz="1400" dirty="0" err="1" smtClean="0">
                <a:solidFill>
                  <a:prstClr val="black"/>
                </a:solidFill>
              </a:rPr>
              <a:t>dibit</a:t>
            </a:r>
            <a:r>
              <a:rPr lang="en-US" sz="1400" dirty="0" smtClean="0">
                <a:solidFill>
                  <a:prstClr val="black"/>
                </a:solidFill>
              </a:rPr>
              <a:t> as follows</a:t>
            </a:r>
            <a:endParaRPr lang="en-US" sz="1400" baseline="-25000" dirty="0">
              <a:solidFill>
                <a:prstClr val="black"/>
              </a:solidFill>
            </a:endParaRPr>
          </a:p>
        </p:txBody>
      </p:sp>
      <p:pic>
        <p:nvPicPr>
          <p:cNvPr id="8" name="Picture 7"/>
          <p:cNvPicPr>
            <a:picLocks noChangeAspect="1"/>
          </p:cNvPicPr>
          <p:nvPr/>
        </p:nvPicPr>
        <p:blipFill>
          <a:blip r:embed="rId2"/>
          <a:stretch>
            <a:fillRect/>
          </a:stretch>
        </p:blipFill>
        <p:spPr>
          <a:xfrm>
            <a:off x="2973372" y="3056976"/>
            <a:ext cx="4895850" cy="2809875"/>
          </a:xfrm>
          <a:prstGeom prst="rect">
            <a:avLst/>
          </a:prstGeom>
        </p:spPr>
      </p:pic>
    </p:spTree>
    <p:extLst>
      <p:ext uri="{BB962C8B-B14F-4D97-AF65-F5344CB8AC3E}">
        <p14:creationId xmlns:p14="http://schemas.microsoft.com/office/powerpoint/2010/main" val="2264246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9328" y="893006"/>
            <a:ext cx="9782955" cy="580688"/>
          </a:xfrm>
        </p:spPr>
        <p:txBody>
          <a:bodyPr/>
          <a:lstStyle/>
          <a:p>
            <a:pPr lvl="0" algn="ctr" defTabSz="449263" eaLnBrk="0" fontAlgn="base" hangingPunct="0">
              <a:lnSpc>
                <a:spcPct val="100000"/>
              </a:lnSpc>
              <a:spcAft>
                <a:spcPct val="0"/>
              </a:spcAft>
              <a:buSzPct val="100000"/>
            </a:pPr>
            <a:r>
              <a:rPr lang="en-US" sz="3200" dirty="0">
                <a:solidFill>
                  <a:srgbClr val="C00000"/>
                </a:solidFill>
                <a:latin typeface="Calibri"/>
                <a:ea typeface="Microsoft YaHei" panose="020B0503020204020204" pitchFamily="34" charset="-122"/>
              </a:rPr>
              <a:t>Problem </a:t>
            </a:r>
            <a:r>
              <a:rPr lang="en-US" sz="3200" dirty="0" smtClean="0">
                <a:solidFill>
                  <a:srgbClr val="C00000"/>
                </a:solidFill>
                <a:latin typeface="Calibri"/>
                <a:ea typeface="Microsoft YaHei" panose="020B0503020204020204" pitchFamily="34" charset="-122"/>
              </a:rPr>
              <a:t>3.8</a:t>
            </a:r>
            <a:endParaRPr lang="en-US" sz="3200" dirty="0">
              <a:solidFill>
                <a:srgbClr val="C00000"/>
              </a:solidFill>
              <a:latin typeface="+mn-lt"/>
              <a:ea typeface="Microsoft YaHei" panose="020B0503020204020204" pitchFamily="34" charset="-122"/>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116</a:t>
            </a:fld>
            <a:endParaRPr lang="en-IN" dirty="0">
              <a:solidFill>
                <a:prstClr val="black">
                  <a:tint val="75000"/>
                </a:prstClr>
              </a:solidFill>
            </a:endParaRPr>
          </a:p>
        </p:txBody>
      </p:sp>
      <p:pic>
        <p:nvPicPr>
          <p:cNvPr id="3" name="Picture 2"/>
          <p:cNvPicPr>
            <a:picLocks noChangeAspect="1"/>
          </p:cNvPicPr>
          <p:nvPr/>
        </p:nvPicPr>
        <p:blipFill>
          <a:blip r:embed="rId2"/>
          <a:stretch>
            <a:fillRect/>
          </a:stretch>
        </p:blipFill>
        <p:spPr>
          <a:xfrm>
            <a:off x="4197822" y="3315263"/>
            <a:ext cx="5944456" cy="2905079"/>
          </a:xfrm>
          <a:prstGeom prst="rect">
            <a:avLst/>
          </a:prstGeom>
        </p:spPr>
      </p:pic>
      <p:pic>
        <p:nvPicPr>
          <p:cNvPr id="7" name="Picture 6"/>
          <p:cNvPicPr>
            <a:picLocks noChangeAspect="1"/>
          </p:cNvPicPr>
          <p:nvPr/>
        </p:nvPicPr>
        <p:blipFill>
          <a:blip r:embed="rId3"/>
          <a:stretch>
            <a:fillRect/>
          </a:stretch>
        </p:blipFill>
        <p:spPr>
          <a:xfrm>
            <a:off x="193829" y="1609702"/>
            <a:ext cx="4279201" cy="1439511"/>
          </a:xfrm>
          <a:prstGeom prst="rect">
            <a:avLst/>
          </a:prstGeom>
        </p:spPr>
      </p:pic>
    </p:spTree>
    <p:extLst>
      <p:ext uri="{BB962C8B-B14F-4D97-AF65-F5344CB8AC3E}">
        <p14:creationId xmlns:p14="http://schemas.microsoft.com/office/powerpoint/2010/main" val="530642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title"/>
              </p:nvPr>
            </p:nvSpPr>
            <p:spPr>
              <a:xfrm>
                <a:off x="1250267" y="1236146"/>
                <a:ext cx="7886700" cy="1325563"/>
              </a:xfrm>
            </p:spPr>
            <p:txBody>
              <a:bodyPr/>
              <a:lstStyle/>
              <a:p>
                <a:pPr>
                  <a:spcBef>
                    <a:spcPts val="750"/>
                  </a:spcBef>
                </a:pPr>
                <a14:m>
                  <m:oMath xmlns:m="http://schemas.openxmlformats.org/officeDocument/2006/math">
                    <m:f>
                      <m:fPr>
                        <m:ctrlPr>
                          <a:rPr lang="en-US" sz="2100" i="1">
                            <a:solidFill>
                              <a:prstClr val="black"/>
                            </a:solidFill>
                            <a:latin typeface="Cambria Math" panose="02040503050406030204" pitchFamily="18" charset="0"/>
                            <a:ea typeface="Cambria Math" panose="02040503050406030204" pitchFamily="18" charset="0"/>
                          </a:rPr>
                        </m:ctrlPr>
                      </m:fPr>
                      <m:num/>
                      <m:den/>
                    </m:f>
                    <m:r>
                      <a:rPr lang="en-US" sz="2100">
                        <a:solidFill>
                          <a:prstClr val="black"/>
                        </a:solidFill>
                        <a:latin typeface="Cambria Math" panose="02040503050406030204" pitchFamily="18" charset="0"/>
                        <a:ea typeface="Cambria Math" panose="02040503050406030204" pitchFamily="18" charset="0"/>
                      </a:rPr>
                      <m:t>(−</m:t>
                    </m:r>
                    <m:r>
                      <a:rPr lang="en-US" sz="2100" i="1">
                        <a:solidFill>
                          <a:prstClr val="black"/>
                        </a:solidFill>
                        <a:latin typeface="Cambria Math" panose="02040503050406030204" pitchFamily="18" charset="0"/>
                        <a:ea typeface="Cambria Math" panose="02040503050406030204" pitchFamily="18" charset="0"/>
                      </a:rPr>
                      <m:t>∞</m:t>
                    </m:r>
                  </m:oMath>
                </a14:m>
                <a:r>
                  <a:rPr lang="en-US" sz="2100" dirty="0">
                    <a:solidFill>
                      <a:prstClr val="black"/>
                    </a:solidFill>
                    <a:latin typeface="Calibri"/>
                  </a:rPr>
                  <a:t>,</a:t>
                </a:r>
                <a:r>
                  <a:rPr lang="en-US" sz="2100" dirty="0">
                    <a:solidFill>
                      <a:prstClr val="black"/>
                    </a:solidFill>
                    <a:latin typeface="Calibri"/>
                    <a:ea typeface="Cambria Math" panose="02040503050406030204" pitchFamily="18" charset="0"/>
                  </a:rPr>
                  <a:t> </a:t>
                </a:r>
                <a14:m>
                  <m:oMath xmlns:m="http://schemas.openxmlformats.org/officeDocument/2006/math">
                    <m:r>
                      <a:rPr lang="en-US" sz="2100" i="1">
                        <a:solidFill>
                          <a:prstClr val="black"/>
                        </a:solidFill>
                        <a:latin typeface="Cambria Math" panose="02040503050406030204" pitchFamily="18" charset="0"/>
                        <a:ea typeface="Cambria Math" panose="02040503050406030204" pitchFamily="18" charset="0"/>
                      </a:rPr>
                      <m:t>∞</m:t>
                    </m:r>
                  </m:oMath>
                </a14:m>
                <a:r>
                  <a:rPr lang="en-US" sz="2100" dirty="0">
                    <a:solidFill>
                      <a:prstClr val="black"/>
                    </a:solidFill>
                    <a:latin typeface="Calibri"/>
                  </a:rPr>
                  <a:t>)</a:t>
                </a:r>
                <a:r>
                  <a:rPr lang="en-US" sz="2100" dirty="0">
                    <a:solidFill>
                      <a:prstClr val="black"/>
                    </a:solidFill>
                    <a:ea typeface="Cambria Math" panose="02040503050406030204" pitchFamily="18" charset="0"/>
                  </a:rPr>
                  <a:t> </a:t>
                </a:r>
                <a14:m>
                  <m:oMath xmlns:m="http://schemas.openxmlformats.org/officeDocument/2006/math">
                    <m:f>
                      <m:fPr>
                        <m:ctrlPr>
                          <a:rPr lang="en-US" sz="2100" i="1">
                            <a:solidFill>
                              <a:prstClr val="black"/>
                            </a:solidFill>
                            <a:latin typeface="Cambria Math" panose="02040503050406030204" pitchFamily="18" charset="0"/>
                            <a:ea typeface="Cambria Math" panose="02040503050406030204" pitchFamily="18" charset="0"/>
                          </a:rPr>
                        </m:ctrlPr>
                      </m:fPr>
                      <m:num>
                        <m:sSub>
                          <m:sSubPr>
                            <m:ctrlPr>
                              <a:rPr lang="en-US" sz="2100" i="1">
                                <a:solidFill>
                                  <a:prstClr val="black"/>
                                </a:solidFill>
                                <a:latin typeface="Cambria Math" panose="02040503050406030204" pitchFamily="18" charset="0"/>
                              </a:rPr>
                            </m:ctrlPr>
                          </m:sSubPr>
                          <m:e>
                            <m:r>
                              <a:rPr lang="en-US" sz="2100" i="1">
                                <a:solidFill>
                                  <a:prstClr val="black"/>
                                </a:solidFill>
                                <a:latin typeface="Cambria Math" panose="02040503050406030204" pitchFamily="18" charset="0"/>
                              </a:rPr>
                              <m:t>𝑁</m:t>
                            </m:r>
                          </m:e>
                          <m:sub>
                            <m:r>
                              <a:rPr lang="en-US" sz="2100" i="1">
                                <a:solidFill>
                                  <a:prstClr val="black"/>
                                </a:solidFill>
                                <a:latin typeface="Cambria Math" panose="02040503050406030204" pitchFamily="18" charset="0"/>
                              </a:rPr>
                              <m:t>0</m:t>
                            </m:r>
                          </m:sub>
                        </m:sSub>
                      </m:num>
                      <m:den>
                        <m:r>
                          <a:rPr lang="en-US" sz="2100" i="1">
                            <a:solidFill>
                              <a:prstClr val="black"/>
                            </a:solidFill>
                            <a:latin typeface="Cambria Math" panose="02040503050406030204" pitchFamily="18" charset="0"/>
                            <a:ea typeface="Cambria Math" panose="02040503050406030204" pitchFamily="18" charset="0"/>
                          </a:rPr>
                          <m:t>2</m:t>
                        </m:r>
                      </m:den>
                    </m:f>
                  </m:oMath>
                </a14:m>
                <a:r>
                  <a:rPr lang="en-US" sz="2100" dirty="0">
                    <a:solidFill>
                      <a:prstClr val="black"/>
                    </a:solidFill>
                    <a:latin typeface="Calibri"/>
                  </a:rPr>
                  <a:t/>
                </a:r>
                <a:br>
                  <a:rPr lang="en-US" sz="2100" dirty="0">
                    <a:solidFill>
                      <a:prstClr val="black"/>
                    </a:solidFill>
                    <a:latin typeface="Calibri"/>
                  </a:rPr>
                </a:br>
                <a:endParaRPr lang="en-US" dirty="0"/>
              </a:p>
            </p:txBody>
          </p:sp>
        </mc:Choice>
        <mc:Fallback xmlns="">
          <p:sp>
            <p:nvSpPr>
              <p:cNvPr id="2" name="Title 1"/>
              <p:cNvSpPr>
                <a:spLocks noGrp="1" noRot="1" noChangeAspect="1" noMove="1" noResize="1" noEditPoints="1" noAdjustHandles="1" noChangeArrowheads="1" noChangeShapeType="1" noTextEdit="1"/>
              </p:cNvSpPr>
              <p:nvPr>
                <p:ph type="title"/>
              </p:nvPr>
            </p:nvSpPr>
            <p:spPr>
              <a:xfrm>
                <a:off x="1250267" y="1236146"/>
                <a:ext cx="7886700" cy="1325563"/>
              </a:xfrm>
              <a:blipFill rotWithShape="0">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pPr marL="0" lvl="0" indent="0" algn="just" defTabSz="914400">
                  <a:lnSpc>
                    <a:spcPct val="150000"/>
                  </a:lnSpc>
                  <a:spcBef>
                    <a:spcPts val="1000"/>
                  </a:spcBef>
                  <a:buNone/>
                </a:pPr>
                <a14:m>
                  <m:oMathPara xmlns:m="http://schemas.openxmlformats.org/officeDocument/2006/math">
                    <m:oMathParaPr>
                      <m:jc m:val="centerGroup"/>
                    </m:oMathParaPr>
                    <m:oMath xmlns:m="http://schemas.openxmlformats.org/officeDocument/2006/math">
                      <m:r>
                        <a:rPr lang="en-US" sz="2000">
                          <a:solidFill>
                            <a:prstClr val="black"/>
                          </a:solidFill>
                          <a:latin typeface="Cambria Math" panose="02040503050406030204" pitchFamily="18" charset="0"/>
                          <a:ea typeface="Cambria Math" panose="02040503050406030204" pitchFamily="18" charset="0"/>
                        </a:rPr>
                        <m:t>180</m:t>
                      </m:r>
                      <m:r>
                        <a:rPr lang="en-US" sz="2000" i="1">
                          <a:solidFill>
                            <a:prstClr val="black"/>
                          </a:solidFill>
                          <a:latin typeface="Cambria Math" panose="02040503050406030204" pitchFamily="18" charset="0"/>
                          <a:ea typeface="Cambria Math" panose="02040503050406030204" pitchFamily="18" charset="0"/>
                        </a:rPr>
                        <m:t>°</m:t>
                      </m:r>
                    </m:oMath>
                  </m:oMathPara>
                </a14:m>
                <a:endParaRPr lang="en-IN" sz="2000" dirty="0">
                  <a:solidFill>
                    <a:prstClr val="black"/>
                  </a:solidFill>
                  <a:latin typeface="Times New Roman" panose="02020603050405020304" pitchFamily="18" charset="0"/>
                  <a:cs typeface="Times New Roman" panose="02020603050405020304" pitchFamily="18" charset="0"/>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3"/>
                <a:stretch>
                  <a:fillRect/>
                </a:stretch>
              </a:blipFill>
            </p:spPr>
            <p:txBody>
              <a:bodyPr/>
              <a:lstStyle/>
              <a:p>
                <a:r>
                  <a:rPr lang="en-US">
                    <a:noFill/>
                  </a:rPr>
                  <a:t> </a:t>
                </a:r>
              </a:p>
            </p:txBody>
          </p:sp>
        </mc:Fallback>
      </mc:AlternateContent>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117</a:t>
            </a:fld>
            <a:endParaRPr lang="en-IN">
              <a:solidFill>
                <a:prstClr val="black">
                  <a:tint val="75000"/>
                </a:prstClr>
              </a:solidFill>
            </a:endParaRPr>
          </a:p>
        </p:txBody>
      </p:sp>
      <mc:AlternateContent xmlns:mc="http://schemas.openxmlformats.org/markup-compatibility/2006" xmlns:a14="http://schemas.microsoft.com/office/drawing/2010/main">
        <mc:Choice Requires="a14">
          <p:sp>
            <p:nvSpPr>
              <p:cNvPr id="6" name="Rectangle 5"/>
              <p:cNvSpPr/>
              <p:nvPr/>
            </p:nvSpPr>
            <p:spPr>
              <a:xfrm>
                <a:off x="5244182" y="4514627"/>
                <a:ext cx="550151" cy="323165"/>
              </a:xfrm>
              <a:prstGeom prst="rect">
                <a:avLst/>
              </a:prstGeom>
            </p:spPr>
            <p:txBody>
              <a:bodyPr wrap="none">
                <a:spAutoFit/>
              </a:bodyPr>
              <a:lstStyle/>
              <a:p>
                <a14:m>
                  <m:oMath xmlns:m="http://schemas.openxmlformats.org/officeDocument/2006/math">
                    <m:acc>
                      <m:accPr>
                        <m:chr m:val="̂"/>
                        <m:ctrlPr>
                          <a:rPr lang="en-US" sz="1500" b="1" i="1">
                            <a:solidFill>
                              <a:prstClr val="black"/>
                            </a:solidFill>
                            <a:latin typeface="Cambria Math" panose="02040503050406030204" pitchFamily="18" charset="0"/>
                          </a:rPr>
                        </m:ctrlPr>
                      </m:accPr>
                      <m:e>
                        <m:r>
                          <a:rPr lang="en-US" sz="1500" b="1" i="1">
                            <a:solidFill>
                              <a:prstClr val="black"/>
                            </a:solidFill>
                            <a:latin typeface="Cambria Math" panose="02040503050406030204" pitchFamily="18" charset="0"/>
                          </a:rPr>
                          <m:t>𝒙</m:t>
                        </m:r>
                      </m:e>
                    </m:acc>
                  </m:oMath>
                </a14:m>
                <a:r>
                  <a:rPr lang="en-US" sz="1500" b="1" dirty="0">
                    <a:solidFill>
                      <a:prstClr val="black"/>
                    </a:solidFill>
                  </a:rPr>
                  <a:t>(</a:t>
                </a:r>
                <a14:m>
                  <m:oMath xmlns:m="http://schemas.openxmlformats.org/officeDocument/2006/math">
                    <m:r>
                      <a:rPr lang="en-US" sz="1500" b="1" i="1" dirty="0">
                        <a:solidFill>
                          <a:prstClr val="black"/>
                        </a:solidFill>
                        <a:latin typeface="Cambria Math" panose="02040503050406030204" pitchFamily="18" charset="0"/>
                      </a:rPr>
                      <m:t>𝐭</m:t>
                    </m:r>
                    <m:r>
                      <a:rPr lang="en-US" sz="1500" b="1" dirty="0">
                        <a:solidFill>
                          <a:prstClr val="black"/>
                        </a:solidFill>
                        <a:latin typeface="Cambria Math" panose="02040503050406030204" pitchFamily="18" charset="0"/>
                      </a:rPr>
                      <m:t>) </m:t>
                    </m:r>
                  </m:oMath>
                </a14:m>
                <a:endParaRPr lang="en-US" sz="1350" b="1" dirty="0">
                  <a:solidFill>
                    <a:prstClr val="black"/>
                  </a:solidFill>
                </a:endParaRPr>
              </a:p>
            </p:txBody>
          </p:sp>
        </mc:Choice>
        <mc:Fallback xmlns="">
          <p:sp>
            <p:nvSpPr>
              <p:cNvPr id="6" name="Rectangle 5"/>
              <p:cNvSpPr>
                <a:spLocks noRot="1" noChangeAspect="1" noMove="1" noResize="1" noEditPoints="1" noAdjustHandles="1" noChangeArrowheads="1" noChangeShapeType="1" noTextEdit="1"/>
              </p:cNvSpPr>
              <p:nvPr/>
            </p:nvSpPr>
            <p:spPr>
              <a:xfrm>
                <a:off x="5244182" y="4514627"/>
                <a:ext cx="550151" cy="323165"/>
              </a:xfrm>
              <a:prstGeom prst="rect">
                <a:avLst/>
              </a:prstGeom>
              <a:blipFill rotWithShape="0">
                <a:blip r:embed="rId4"/>
                <a:stretch>
                  <a:fillRect t="-5660" b="-1886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p:cNvSpPr txBox="1"/>
              <p:nvPr/>
            </p:nvSpPr>
            <p:spPr>
              <a:xfrm>
                <a:off x="3159284" y="3138029"/>
                <a:ext cx="2084897" cy="424155"/>
              </a:xfrm>
              <a:prstGeom prst="rect">
                <a:avLst/>
              </a:prstGeom>
              <a:ln w="38100">
                <a:solidFill>
                  <a:srgbClr val="FF0000"/>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14:m>
                  <m:oMath xmlns:m="http://schemas.openxmlformats.org/officeDocument/2006/math">
                    <m:acc>
                      <m:accPr>
                        <m:chr m:val="̂"/>
                        <m:ctrlPr>
                          <a:rPr lang="en-US" sz="2100" i="1">
                            <a:solidFill>
                              <a:prstClr val="black"/>
                            </a:solidFill>
                            <a:latin typeface="Cambria Math" panose="02040503050406030204" pitchFamily="18" charset="0"/>
                          </a:rPr>
                        </m:ctrlPr>
                      </m:accPr>
                      <m:e>
                        <m:r>
                          <m:rPr>
                            <m:sty m:val="p"/>
                          </m:rPr>
                          <a:rPr lang="en-US" sz="2100">
                            <a:solidFill>
                              <a:prstClr val="black"/>
                            </a:solidFill>
                            <a:latin typeface="Cambria Math" panose="02040503050406030204" pitchFamily="18" charset="0"/>
                          </a:rPr>
                          <m:t>X</m:t>
                        </m:r>
                      </m:e>
                    </m:acc>
                  </m:oMath>
                </a14:m>
                <a:r>
                  <a:rPr lang="en-US" sz="2100" dirty="0">
                    <a:solidFill>
                      <a:prstClr val="black"/>
                    </a:solidFill>
                  </a:rPr>
                  <a:t>(</a:t>
                </a:r>
                <a14:m>
                  <m:oMath xmlns:m="http://schemas.openxmlformats.org/officeDocument/2006/math">
                    <m:r>
                      <a:rPr lang="en-US" sz="2100" dirty="0">
                        <a:solidFill>
                          <a:prstClr val="black"/>
                        </a:solidFill>
                        <a:latin typeface="Cambria Math" panose="02040503050406030204" pitchFamily="18" charset="0"/>
                      </a:rPr>
                      <m:t>𝑓</m:t>
                    </m:r>
                    <m:r>
                      <a:rPr lang="en-US" sz="2100" dirty="0">
                        <a:solidFill>
                          <a:prstClr val="black"/>
                        </a:solidFill>
                        <a:latin typeface="Cambria Math" panose="02040503050406030204" pitchFamily="18" charset="0"/>
                      </a:rPr>
                      <m:t>)= </m:t>
                    </m:r>
                    <m:d>
                      <m:dPr>
                        <m:begChr m:val="|"/>
                        <m:endChr m:val="|"/>
                        <m:ctrlPr>
                          <a:rPr lang="en-US" sz="2100" i="1">
                            <a:solidFill>
                              <a:prstClr val="black"/>
                            </a:solidFill>
                            <a:latin typeface="Cambria Math" panose="02040503050406030204" pitchFamily="18" charset="0"/>
                          </a:rPr>
                        </m:ctrlPr>
                      </m:dPr>
                      <m:e>
                        <m:r>
                          <a:rPr lang="en-US" sz="2100">
                            <a:solidFill>
                              <a:prstClr val="black"/>
                            </a:solidFill>
                            <a:latin typeface="Cambria Math" panose="02040503050406030204" pitchFamily="18" charset="0"/>
                          </a:rPr>
                          <m:t>𝑋</m:t>
                        </m:r>
                        <m:r>
                          <a:rPr lang="en-US" sz="2100">
                            <a:solidFill>
                              <a:prstClr val="black"/>
                            </a:solidFill>
                            <a:latin typeface="Cambria Math" panose="02040503050406030204" pitchFamily="18" charset="0"/>
                          </a:rPr>
                          <m:t>(</m:t>
                        </m:r>
                        <m:r>
                          <a:rPr lang="en-US" sz="2100">
                            <a:solidFill>
                              <a:prstClr val="black"/>
                            </a:solidFill>
                            <a:latin typeface="Cambria Math" panose="02040503050406030204" pitchFamily="18" charset="0"/>
                          </a:rPr>
                          <m:t>𝑓</m:t>
                        </m:r>
                        <m:r>
                          <a:rPr lang="en-US" sz="2100">
                            <a:solidFill>
                              <a:prstClr val="black"/>
                            </a:solidFill>
                            <a:latin typeface="Cambria Math" panose="02040503050406030204" pitchFamily="18" charset="0"/>
                          </a:rPr>
                          <m:t>)</m:t>
                        </m:r>
                      </m:e>
                    </m:d>
                  </m:oMath>
                </a14:m>
                <a:endParaRPr lang="en-US" sz="1350" dirty="0">
                  <a:solidFill>
                    <a:prstClr val="black"/>
                  </a:solidFill>
                </a:endParaRPr>
              </a:p>
            </p:txBody>
          </p:sp>
        </mc:Choice>
        <mc:Fallback xmlns="">
          <p:sp>
            <p:nvSpPr>
              <p:cNvPr id="7" name="TextBox 6"/>
              <p:cNvSpPr txBox="1">
                <a:spLocks noRot="1" noChangeAspect="1" noMove="1" noResize="1" noEditPoints="1" noAdjustHandles="1" noChangeArrowheads="1" noChangeShapeType="1" noTextEdit="1"/>
              </p:cNvSpPr>
              <p:nvPr/>
            </p:nvSpPr>
            <p:spPr>
              <a:xfrm>
                <a:off x="3159284" y="3138029"/>
                <a:ext cx="2084897" cy="424155"/>
              </a:xfrm>
              <a:prstGeom prst="rect">
                <a:avLst/>
              </a:prstGeom>
              <a:blipFill rotWithShape="0">
                <a:blip r:embed="rId5"/>
                <a:stretch>
                  <a:fillRect t="-4000" b="-22667"/>
                </a:stretch>
              </a:blipFill>
              <a:ln w="38100">
                <a:solidFill>
                  <a:srgbClr val="FF0000"/>
                </a:solidFill>
              </a:ln>
            </p:spPr>
            <p:txBody>
              <a:bodyPr/>
              <a:lstStyle/>
              <a:p>
                <a:r>
                  <a:rPr lang="en-US">
                    <a:noFill/>
                  </a:rPr>
                  <a:t> </a:t>
                </a:r>
              </a:p>
            </p:txBody>
          </p:sp>
        </mc:Fallback>
      </mc:AlternateContent>
      <p:cxnSp>
        <p:nvCxnSpPr>
          <p:cNvPr id="9" name="Straight Arrow Connector 8"/>
          <p:cNvCxnSpPr>
            <a:endCxn id="11" idx="1"/>
          </p:cNvCxnSpPr>
          <p:nvPr/>
        </p:nvCxnSpPr>
        <p:spPr>
          <a:xfrm>
            <a:off x="2122190" y="4884541"/>
            <a:ext cx="717071" cy="238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 name="Rectangle 10"/>
              <p:cNvSpPr/>
              <p:nvPr/>
            </p:nvSpPr>
            <p:spPr>
              <a:xfrm>
                <a:off x="2839260" y="4544021"/>
                <a:ext cx="2225615" cy="685800"/>
              </a:xfrm>
              <a:prstGeom prst="rect">
                <a:avLst/>
              </a:prstGeom>
              <a:ln w="381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14:m>
                  <m:oMathPara xmlns:m="http://schemas.openxmlformats.org/officeDocument/2006/math">
                    <m:oMathParaPr>
                      <m:jc m:val="centerGroup"/>
                    </m:oMathParaPr>
                    <m:oMath xmlns:m="http://schemas.openxmlformats.org/officeDocument/2006/math">
                      <m:r>
                        <a:rPr lang="en-US" sz="2100" b="1" i="1" dirty="0">
                          <a:solidFill>
                            <a:srgbClr val="0070C0"/>
                          </a:solidFill>
                          <a:latin typeface="Cambria Math" panose="02040503050406030204" pitchFamily="18" charset="0"/>
                        </a:rPr>
                        <m:t>𝑯</m:t>
                      </m:r>
                      <m:d>
                        <m:dPr>
                          <m:ctrlPr>
                            <a:rPr lang="en-US" sz="2100" b="1" i="1" dirty="0">
                              <a:solidFill>
                                <a:srgbClr val="0070C0"/>
                              </a:solidFill>
                              <a:latin typeface="Cambria Math" panose="02040503050406030204" pitchFamily="18" charset="0"/>
                            </a:rPr>
                          </m:ctrlPr>
                        </m:dPr>
                        <m:e>
                          <m:r>
                            <a:rPr lang="en-US" sz="2100" b="1" i="1" dirty="0">
                              <a:solidFill>
                                <a:srgbClr val="0070C0"/>
                              </a:solidFill>
                              <a:latin typeface="Cambria Math" panose="02040503050406030204" pitchFamily="18" charset="0"/>
                            </a:rPr>
                            <m:t>𝒇</m:t>
                          </m:r>
                        </m:e>
                      </m:d>
                      <m:r>
                        <a:rPr lang="en-US" sz="2100" b="1" i="1" dirty="0">
                          <a:solidFill>
                            <a:srgbClr val="0070C0"/>
                          </a:solidFill>
                          <a:latin typeface="Cambria Math" panose="02040503050406030204" pitchFamily="18" charset="0"/>
                        </a:rPr>
                        <m:t>= −</m:t>
                      </m:r>
                      <m:r>
                        <m:rPr>
                          <m:nor/>
                        </m:rPr>
                        <a:rPr lang="en-US" sz="2100" b="1" dirty="0">
                          <a:solidFill>
                            <a:srgbClr val="0070C0"/>
                          </a:solidFill>
                        </a:rPr>
                        <m:t> </m:t>
                      </m:r>
                      <m:r>
                        <m:rPr>
                          <m:nor/>
                        </m:rPr>
                        <a:rPr lang="en-US" sz="2100" b="1" dirty="0">
                          <a:solidFill>
                            <a:srgbClr val="0070C0"/>
                          </a:solidFill>
                        </a:rPr>
                        <m:t>j</m:t>
                      </m:r>
                      <m:r>
                        <m:rPr>
                          <m:nor/>
                        </m:rPr>
                        <a:rPr lang="en-US" sz="2100" b="1" dirty="0">
                          <a:solidFill>
                            <a:srgbClr val="0070C0"/>
                          </a:solidFill>
                        </a:rPr>
                        <m:t> </m:t>
                      </m:r>
                      <m:r>
                        <m:rPr>
                          <m:nor/>
                        </m:rPr>
                        <a:rPr lang="en-US" sz="2100" b="1" dirty="0" err="1">
                          <a:solidFill>
                            <a:srgbClr val="0070C0"/>
                          </a:solidFill>
                        </a:rPr>
                        <m:t>sgn</m:t>
                      </m:r>
                      <m:r>
                        <m:rPr>
                          <m:nor/>
                        </m:rPr>
                        <a:rPr lang="en-US" sz="2100" b="1" dirty="0">
                          <a:solidFill>
                            <a:srgbClr val="0070C0"/>
                          </a:solidFill>
                        </a:rPr>
                        <m:t> (</m:t>
                      </m:r>
                      <m:r>
                        <m:rPr>
                          <m:nor/>
                        </m:rPr>
                        <a:rPr lang="en-US" sz="2100" b="1" dirty="0">
                          <a:solidFill>
                            <a:srgbClr val="0070C0"/>
                          </a:solidFill>
                        </a:rPr>
                        <m:t>f</m:t>
                      </m:r>
                      <m:r>
                        <m:rPr>
                          <m:nor/>
                        </m:rPr>
                        <a:rPr lang="en-US" sz="2100" b="1" dirty="0">
                          <a:solidFill>
                            <a:srgbClr val="0070C0"/>
                          </a:solidFill>
                        </a:rPr>
                        <m:t>)</m:t>
                      </m:r>
                    </m:oMath>
                  </m:oMathPara>
                </a14:m>
                <a:endParaRPr lang="en-US" sz="1350" b="1" dirty="0">
                  <a:solidFill>
                    <a:srgbClr val="0070C0"/>
                  </a:solidFill>
                </a:endParaRPr>
              </a:p>
            </p:txBody>
          </p:sp>
        </mc:Choice>
        <mc:Fallback xmlns="">
          <p:sp>
            <p:nvSpPr>
              <p:cNvPr id="11" name="Rectangle 10"/>
              <p:cNvSpPr>
                <a:spLocks noRot="1" noChangeAspect="1" noMove="1" noResize="1" noEditPoints="1" noAdjustHandles="1" noChangeArrowheads="1" noChangeShapeType="1" noTextEdit="1"/>
              </p:cNvSpPr>
              <p:nvPr/>
            </p:nvSpPr>
            <p:spPr>
              <a:xfrm>
                <a:off x="2839260" y="4544021"/>
                <a:ext cx="2225615" cy="685800"/>
              </a:xfrm>
              <a:prstGeom prst="rect">
                <a:avLst/>
              </a:prstGeom>
              <a:blipFill rotWithShape="0">
                <a:blip r:embed="rId6"/>
                <a:stretch>
                  <a:fillRect b="-7563"/>
                </a:stretch>
              </a:blipFill>
              <a:ln w="38100">
                <a:solidFill>
                  <a:srgbClr val="FF0000"/>
                </a:solidFill>
              </a:ln>
            </p:spPr>
            <p:txBody>
              <a:bodyPr/>
              <a:lstStyle/>
              <a:p>
                <a:r>
                  <a:rPr lang="en-US">
                    <a:noFill/>
                  </a:rPr>
                  <a:t> </a:t>
                </a:r>
              </a:p>
            </p:txBody>
          </p:sp>
        </mc:Fallback>
      </mc:AlternateContent>
      <p:cxnSp>
        <p:nvCxnSpPr>
          <p:cNvPr id="12" name="Straight Arrow Connector 11"/>
          <p:cNvCxnSpPr/>
          <p:nvPr/>
        </p:nvCxnSpPr>
        <p:spPr>
          <a:xfrm>
            <a:off x="5095472" y="4884540"/>
            <a:ext cx="1061049" cy="1294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3" name="Rectangle 12"/>
              <p:cNvSpPr/>
              <p:nvPr/>
            </p:nvSpPr>
            <p:spPr>
              <a:xfrm>
                <a:off x="6187118" y="4528543"/>
                <a:ext cx="2225615" cy="685800"/>
              </a:xfrm>
              <a:prstGeom prst="rect">
                <a:avLst/>
              </a:prstGeom>
              <a:ln w="381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14:m>
                  <m:oMathPara xmlns:m="http://schemas.openxmlformats.org/officeDocument/2006/math">
                    <m:oMathParaPr>
                      <m:jc m:val="centerGroup"/>
                    </m:oMathParaPr>
                    <m:oMath xmlns:m="http://schemas.openxmlformats.org/officeDocument/2006/math">
                      <m:r>
                        <a:rPr lang="en-US" sz="2100" b="1" i="1" dirty="0">
                          <a:solidFill>
                            <a:srgbClr val="0070C0"/>
                          </a:solidFill>
                          <a:latin typeface="Cambria Math" panose="02040503050406030204" pitchFamily="18" charset="0"/>
                        </a:rPr>
                        <m:t>𝑯</m:t>
                      </m:r>
                      <m:d>
                        <m:dPr>
                          <m:ctrlPr>
                            <a:rPr lang="en-US" sz="2100" b="1" i="1" dirty="0">
                              <a:solidFill>
                                <a:srgbClr val="0070C0"/>
                              </a:solidFill>
                              <a:latin typeface="Cambria Math" panose="02040503050406030204" pitchFamily="18" charset="0"/>
                            </a:rPr>
                          </m:ctrlPr>
                        </m:dPr>
                        <m:e>
                          <m:r>
                            <a:rPr lang="en-US" sz="2100" b="1" i="1" dirty="0">
                              <a:solidFill>
                                <a:srgbClr val="0070C0"/>
                              </a:solidFill>
                              <a:latin typeface="Cambria Math" panose="02040503050406030204" pitchFamily="18" charset="0"/>
                            </a:rPr>
                            <m:t>𝒇</m:t>
                          </m:r>
                        </m:e>
                      </m:d>
                      <m:r>
                        <a:rPr lang="en-US" sz="2100" b="1" i="1" dirty="0">
                          <a:solidFill>
                            <a:srgbClr val="0070C0"/>
                          </a:solidFill>
                          <a:latin typeface="Cambria Math" panose="02040503050406030204" pitchFamily="18" charset="0"/>
                        </a:rPr>
                        <m:t>= −</m:t>
                      </m:r>
                      <m:r>
                        <m:rPr>
                          <m:nor/>
                        </m:rPr>
                        <a:rPr lang="en-US" sz="2100" b="1" dirty="0">
                          <a:solidFill>
                            <a:srgbClr val="0070C0"/>
                          </a:solidFill>
                        </a:rPr>
                        <m:t> </m:t>
                      </m:r>
                      <m:r>
                        <m:rPr>
                          <m:nor/>
                        </m:rPr>
                        <a:rPr lang="en-US" sz="2100" b="1" dirty="0">
                          <a:solidFill>
                            <a:srgbClr val="0070C0"/>
                          </a:solidFill>
                        </a:rPr>
                        <m:t>j</m:t>
                      </m:r>
                      <m:r>
                        <m:rPr>
                          <m:nor/>
                        </m:rPr>
                        <a:rPr lang="en-US" sz="2100" b="1" dirty="0">
                          <a:solidFill>
                            <a:srgbClr val="0070C0"/>
                          </a:solidFill>
                        </a:rPr>
                        <m:t> </m:t>
                      </m:r>
                      <m:r>
                        <m:rPr>
                          <m:nor/>
                        </m:rPr>
                        <a:rPr lang="en-US" sz="2100" b="1" dirty="0" err="1">
                          <a:solidFill>
                            <a:srgbClr val="0070C0"/>
                          </a:solidFill>
                        </a:rPr>
                        <m:t>sgn</m:t>
                      </m:r>
                      <m:r>
                        <m:rPr>
                          <m:nor/>
                        </m:rPr>
                        <a:rPr lang="en-US" sz="2100" b="1" dirty="0">
                          <a:solidFill>
                            <a:srgbClr val="0070C0"/>
                          </a:solidFill>
                        </a:rPr>
                        <m:t> (</m:t>
                      </m:r>
                      <m:r>
                        <m:rPr>
                          <m:nor/>
                        </m:rPr>
                        <a:rPr lang="en-US" sz="2100" b="1" dirty="0">
                          <a:solidFill>
                            <a:srgbClr val="0070C0"/>
                          </a:solidFill>
                        </a:rPr>
                        <m:t>f</m:t>
                      </m:r>
                      <m:r>
                        <m:rPr>
                          <m:nor/>
                        </m:rPr>
                        <a:rPr lang="en-US" sz="2100" b="1" dirty="0">
                          <a:solidFill>
                            <a:srgbClr val="0070C0"/>
                          </a:solidFill>
                        </a:rPr>
                        <m:t>)</m:t>
                      </m:r>
                    </m:oMath>
                  </m:oMathPara>
                </a14:m>
                <a:endParaRPr lang="en-US" sz="1350" b="1" dirty="0">
                  <a:solidFill>
                    <a:srgbClr val="0070C0"/>
                  </a:solidFill>
                </a:endParaRPr>
              </a:p>
            </p:txBody>
          </p:sp>
        </mc:Choice>
        <mc:Fallback xmlns="">
          <p:sp>
            <p:nvSpPr>
              <p:cNvPr id="13" name="Rectangle 12"/>
              <p:cNvSpPr>
                <a:spLocks noRot="1" noChangeAspect="1" noMove="1" noResize="1" noEditPoints="1" noAdjustHandles="1" noChangeArrowheads="1" noChangeShapeType="1" noTextEdit="1"/>
              </p:cNvSpPr>
              <p:nvPr/>
            </p:nvSpPr>
            <p:spPr>
              <a:xfrm>
                <a:off x="6187118" y="4528543"/>
                <a:ext cx="2225615" cy="685800"/>
              </a:xfrm>
              <a:prstGeom prst="rect">
                <a:avLst/>
              </a:prstGeom>
              <a:blipFill rotWithShape="0">
                <a:blip r:embed="rId7"/>
                <a:stretch>
                  <a:fillRect b="-7627"/>
                </a:stretch>
              </a:blipFill>
              <a:ln w="38100">
                <a:solidFill>
                  <a:srgbClr val="FF0000"/>
                </a:solidFill>
              </a:ln>
            </p:spPr>
            <p:txBody>
              <a:bodyPr/>
              <a:lstStyle/>
              <a:p>
                <a:r>
                  <a:rPr lang="en-US">
                    <a:noFill/>
                  </a:rPr>
                  <a:t> </a:t>
                </a:r>
              </a:p>
            </p:txBody>
          </p:sp>
        </mc:Fallback>
      </mc:AlternateContent>
      <p:cxnSp>
        <p:nvCxnSpPr>
          <p:cNvPr id="14" name="Straight Arrow Connector 13"/>
          <p:cNvCxnSpPr/>
          <p:nvPr/>
        </p:nvCxnSpPr>
        <p:spPr>
          <a:xfrm>
            <a:off x="8412732" y="4844265"/>
            <a:ext cx="1061049" cy="1294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850121" y="4620481"/>
            <a:ext cx="495345" cy="323165"/>
          </a:xfrm>
          <a:prstGeom prst="rect">
            <a:avLst/>
          </a:prstGeom>
          <a:noFill/>
        </p:spPr>
        <p:txBody>
          <a:bodyPr wrap="square" rtlCol="0">
            <a:spAutoFit/>
          </a:bodyPr>
          <a:lstStyle/>
          <a:p>
            <a:r>
              <a:rPr lang="en-US" sz="1500" b="1" dirty="0">
                <a:solidFill>
                  <a:prstClr val="black"/>
                </a:solidFill>
              </a:rPr>
              <a:t>X(t)</a:t>
            </a:r>
          </a:p>
        </p:txBody>
      </p:sp>
      <p:sp>
        <p:nvSpPr>
          <p:cNvPr id="18" name="TextBox 17"/>
          <p:cNvSpPr txBox="1"/>
          <p:nvPr/>
        </p:nvSpPr>
        <p:spPr>
          <a:xfrm>
            <a:off x="9468929" y="4694225"/>
            <a:ext cx="702284" cy="323165"/>
          </a:xfrm>
          <a:prstGeom prst="rect">
            <a:avLst/>
          </a:prstGeom>
          <a:noFill/>
        </p:spPr>
        <p:txBody>
          <a:bodyPr wrap="square" rtlCol="0">
            <a:spAutoFit/>
          </a:bodyPr>
          <a:lstStyle/>
          <a:p>
            <a:r>
              <a:rPr lang="en-US" sz="1500" dirty="0">
                <a:solidFill>
                  <a:prstClr val="black"/>
                </a:solidFill>
              </a:rPr>
              <a:t>   </a:t>
            </a:r>
            <a:r>
              <a:rPr lang="en-US" sz="1500" b="1" dirty="0">
                <a:solidFill>
                  <a:prstClr val="black"/>
                </a:solidFill>
              </a:rPr>
              <a:t>X(t)</a:t>
            </a:r>
          </a:p>
        </p:txBody>
      </p:sp>
      <p:cxnSp>
        <p:nvCxnSpPr>
          <p:cNvPr id="21" name="Straight Connector 20"/>
          <p:cNvCxnSpPr/>
          <p:nvPr/>
        </p:nvCxnSpPr>
        <p:spPr>
          <a:xfrm flipV="1">
            <a:off x="9534975" y="4854123"/>
            <a:ext cx="56073" cy="308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7" name="Rectangle 26"/>
              <p:cNvSpPr/>
              <p:nvPr/>
            </p:nvSpPr>
            <p:spPr>
              <a:xfrm>
                <a:off x="7823787" y="2244781"/>
                <a:ext cx="1313180" cy="41549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100" i="1" dirty="0">
                          <a:solidFill>
                            <a:prstClr val="black"/>
                          </a:solidFill>
                          <a:latin typeface="Cambria Math" panose="02040503050406030204" pitchFamily="18" charset="0"/>
                        </a:rPr>
                        <m:t>−</m:t>
                      </m:r>
                      <m:r>
                        <m:rPr>
                          <m:nor/>
                        </m:rPr>
                        <a:rPr lang="en-US" sz="2100" dirty="0">
                          <a:solidFill>
                            <a:prstClr val="black"/>
                          </a:solidFill>
                        </a:rPr>
                        <m:t> </m:t>
                      </m:r>
                      <m:r>
                        <m:rPr>
                          <m:nor/>
                        </m:rPr>
                        <a:rPr lang="en-US" sz="2100" dirty="0">
                          <a:solidFill>
                            <a:prstClr val="black"/>
                          </a:solidFill>
                        </a:rPr>
                        <m:t>j</m:t>
                      </m:r>
                      <m:r>
                        <m:rPr>
                          <m:nor/>
                        </m:rPr>
                        <a:rPr lang="en-US" sz="2100" dirty="0">
                          <a:solidFill>
                            <a:prstClr val="black"/>
                          </a:solidFill>
                        </a:rPr>
                        <m:t> </m:t>
                      </m:r>
                      <m:r>
                        <m:rPr>
                          <m:nor/>
                        </m:rPr>
                        <a:rPr lang="en-US" sz="2100" dirty="0" err="1">
                          <a:solidFill>
                            <a:prstClr val="black"/>
                          </a:solidFill>
                        </a:rPr>
                        <m:t>sgn</m:t>
                      </m:r>
                      <m:r>
                        <m:rPr>
                          <m:nor/>
                        </m:rPr>
                        <a:rPr lang="en-US" sz="2100" dirty="0">
                          <a:solidFill>
                            <a:prstClr val="black"/>
                          </a:solidFill>
                        </a:rPr>
                        <m:t> (</m:t>
                      </m:r>
                      <m:r>
                        <m:rPr>
                          <m:nor/>
                        </m:rPr>
                        <a:rPr lang="en-US" sz="2100" dirty="0">
                          <a:solidFill>
                            <a:prstClr val="black"/>
                          </a:solidFill>
                        </a:rPr>
                        <m:t>f</m:t>
                      </m:r>
                      <m:r>
                        <m:rPr>
                          <m:nor/>
                        </m:rPr>
                        <a:rPr lang="en-US" sz="2100" dirty="0">
                          <a:solidFill>
                            <a:prstClr val="black"/>
                          </a:solidFill>
                        </a:rPr>
                        <m:t>)</m:t>
                      </m:r>
                    </m:oMath>
                  </m:oMathPara>
                </a14:m>
                <a:endParaRPr lang="en-US" sz="1350" dirty="0">
                  <a:solidFill>
                    <a:prstClr val="black"/>
                  </a:solidFill>
                </a:endParaRPr>
              </a:p>
            </p:txBody>
          </p:sp>
        </mc:Choice>
        <mc:Fallback xmlns="">
          <p:sp>
            <p:nvSpPr>
              <p:cNvPr id="27" name="Rectangle 26"/>
              <p:cNvSpPr>
                <a:spLocks noRot="1" noChangeAspect="1" noMove="1" noResize="1" noEditPoints="1" noAdjustHandles="1" noChangeArrowheads="1" noChangeShapeType="1" noTextEdit="1"/>
              </p:cNvSpPr>
              <p:nvPr/>
            </p:nvSpPr>
            <p:spPr>
              <a:xfrm>
                <a:off x="7823787" y="2244781"/>
                <a:ext cx="1313180" cy="415498"/>
              </a:xfrm>
              <a:prstGeom prst="rect">
                <a:avLst/>
              </a:prstGeom>
              <a:blipFill rotWithShape="0">
                <a:blip r:embed="rId8"/>
                <a:stretch>
                  <a:fillRect b="-1323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 name="Rectangle 27"/>
              <p:cNvSpPr/>
              <p:nvPr/>
            </p:nvSpPr>
            <p:spPr>
              <a:xfrm>
                <a:off x="6096000" y="2259806"/>
                <a:ext cx="479234" cy="41549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en-US" sz="2100" i="1">
                              <a:solidFill>
                                <a:prstClr val="black"/>
                              </a:solidFill>
                              <a:latin typeface="Cambria Math" panose="02040503050406030204" pitchFamily="18" charset="0"/>
                            </a:rPr>
                          </m:ctrlPr>
                        </m:sSupPr>
                        <m:e>
                          <m:r>
                            <a:rPr lang="en-US" sz="2100" i="1">
                              <a:solidFill>
                                <a:prstClr val="black"/>
                              </a:solidFill>
                              <a:latin typeface="Cambria Math" panose="02040503050406030204" pitchFamily="18" charset="0"/>
                            </a:rPr>
                            <m:t>𝑗</m:t>
                          </m:r>
                        </m:e>
                        <m:sup>
                          <m:r>
                            <a:rPr lang="en-US" sz="2100" i="1">
                              <a:solidFill>
                                <a:prstClr val="black"/>
                              </a:solidFill>
                              <a:latin typeface="Cambria Math" panose="02040503050406030204" pitchFamily="18" charset="0"/>
                            </a:rPr>
                            <m:t>2</m:t>
                          </m:r>
                        </m:sup>
                      </m:sSup>
                    </m:oMath>
                  </m:oMathPara>
                </a14:m>
                <a:endParaRPr lang="en-US" sz="1350" dirty="0">
                  <a:solidFill>
                    <a:prstClr val="black"/>
                  </a:solidFill>
                </a:endParaRPr>
              </a:p>
            </p:txBody>
          </p:sp>
        </mc:Choice>
        <mc:Fallback xmlns="">
          <p:sp>
            <p:nvSpPr>
              <p:cNvPr id="28" name="Rectangle 27"/>
              <p:cNvSpPr>
                <a:spLocks noRot="1" noChangeAspect="1" noMove="1" noResize="1" noEditPoints="1" noAdjustHandles="1" noChangeArrowheads="1" noChangeShapeType="1" noTextEdit="1"/>
              </p:cNvSpPr>
              <p:nvPr/>
            </p:nvSpPr>
            <p:spPr>
              <a:xfrm>
                <a:off x="6096000" y="2259806"/>
                <a:ext cx="479234" cy="415498"/>
              </a:xfrm>
              <a:prstGeom prst="rect">
                <a:avLst/>
              </a:prstGeom>
              <a:blipFill rotWithShape="0">
                <a:blip r:embed="rId9"/>
                <a:stretch>
                  <a:fillRect b="-1323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9" name="Rectangle 28"/>
              <p:cNvSpPr/>
              <p:nvPr/>
            </p:nvSpPr>
            <p:spPr>
              <a:xfrm>
                <a:off x="5677087" y="3161644"/>
                <a:ext cx="882806" cy="557845"/>
              </a:xfrm>
              <a:prstGeom prst="rect">
                <a:avLst/>
              </a:prstGeom>
            </p:spPr>
            <p:txBody>
              <a:bodyPr wrap="none">
                <a:spAutoFit/>
              </a:bodyPr>
              <a:lstStyle/>
              <a:p>
                <a:r>
                  <a:rPr lang="en-US" sz="2100" dirty="0">
                    <a:solidFill>
                      <a:prstClr val="black"/>
                    </a:solidFill>
                  </a:rPr>
                  <a:t>.</a:t>
                </a:r>
                <a14:m>
                  <m:oMath xmlns:m="http://schemas.openxmlformats.org/officeDocument/2006/math">
                    <m:nary>
                      <m:naryPr>
                        <m:limLoc m:val="undOvr"/>
                        <m:ctrlPr>
                          <a:rPr lang="en-US" sz="2100" i="1">
                            <a:solidFill>
                              <a:prstClr val="black"/>
                            </a:solidFill>
                            <a:latin typeface="Cambria Math" panose="02040503050406030204" pitchFamily="18" charset="0"/>
                          </a:rPr>
                        </m:ctrlPr>
                      </m:naryPr>
                      <m:sub/>
                      <m:sup/>
                      <m:e/>
                    </m:nary>
                  </m:oMath>
                </a14:m>
                <a:endParaRPr lang="en-US" sz="1350" dirty="0">
                  <a:solidFill>
                    <a:prstClr val="black"/>
                  </a:solidFill>
                </a:endParaRPr>
              </a:p>
            </p:txBody>
          </p:sp>
        </mc:Choice>
        <mc:Fallback xmlns="">
          <p:sp>
            <p:nvSpPr>
              <p:cNvPr id="29" name="Rectangle 28"/>
              <p:cNvSpPr>
                <a:spLocks noRot="1" noChangeAspect="1" noMove="1" noResize="1" noEditPoints="1" noAdjustHandles="1" noChangeArrowheads="1" noChangeShapeType="1" noTextEdit="1"/>
              </p:cNvSpPr>
              <p:nvPr/>
            </p:nvSpPr>
            <p:spPr>
              <a:xfrm>
                <a:off x="5677087" y="3161644"/>
                <a:ext cx="882806" cy="557845"/>
              </a:xfrm>
              <a:prstGeom prst="rect">
                <a:avLst/>
              </a:prstGeom>
              <a:blipFill rotWithShape="0">
                <a:blip r:embed="rId10"/>
                <a:stretch>
                  <a:fillRect l="-8276" b="-1428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Rectangle 7"/>
              <p:cNvSpPr/>
              <p:nvPr/>
            </p:nvSpPr>
            <p:spPr>
              <a:xfrm>
                <a:off x="5382473" y="1140039"/>
                <a:ext cx="684738" cy="41549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100" i="1">
                              <a:solidFill>
                                <a:prstClr val="black"/>
                              </a:solidFill>
                              <a:latin typeface="Cambria Math" panose="02040503050406030204" pitchFamily="18" charset="0"/>
                            </a:rPr>
                          </m:ctrlPr>
                        </m:sSubPr>
                        <m:e/>
                        <m:sub/>
                      </m:sSub>
                    </m:oMath>
                  </m:oMathPara>
                </a14:m>
                <a:endParaRPr lang="en-US" sz="1350" dirty="0">
                  <a:solidFill>
                    <a:prstClr val="black"/>
                  </a:solidFill>
                </a:endParaRPr>
              </a:p>
            </p:txBody>
          </p:sp>
        </mc:Choice>
        <mc:Fallback xmlns="">
          <p:sp>
            <p:nvSpPr>
              <p:cNvPr id="8" name="Rectangle 7"/>
              <p:cNvSpPr>
                <a:spLocks noRot="1" noChangeAspect="1" noMove="1" noResize="1" noEditPoints="1" noAdjustHandles="1" noChangeArrowheads="1" noChangeShapeType="1" noTextEdit="1"/>
              </p:cNvSpPr>
              <p:nvPr/>
            </p:nvSpPr>
            <p:spPr>
              <a:xfrm>
                <a:off x="5382473" y="1140039"/>
                <a:ext cx="684738" cy="415498"/>
              </a:xfrm>
              <a:prstGeom prst="rect">
                <a:avLst/>
              </a:prstGeom>
              <a:blipFill rotWithShape="0">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Rectangle 15"/>
              <p:cNvSpPr/>
              <p:nvPr/>
            </p:nvSpPr>
            <p:spPr>
              <a:xfrm>
                <a:off x="4395839" y="1174452"/>
                <a:ext cx="359266" cy="30008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350" i="1">
                              <a:solidFill>
                                <a:prstClr val="black"/>
                              </a:solidFill>
                              <a:latin typeface="Cambria Math" panose="02040503050406030204" pitchFamily="18" charset="0"/>
                            </a:rPr>
                          </m:ctrlPr>
                        </m:sSubPr>
                        <m:e>
                          <m:r>
                            <a:rPr lang="en-US" sz="1350" i="1">
                              <a:solidFill>
                                <a:prstClr val="black"/>
                              </a:solidFill>
                              <a:latin typeface="Cambria Math" panose="02040503050406030204" pitchFamily="18" charset="0"/>
                            </a:rPr>
                            <m:t>𝑓</m:t>
                          </m:r>
                        </m:e>
                        <m:sub>
                          <m:r>
                            <a:rPr lang="en-US" sz="1350" i="1">
                              <a:solidFill>
                                <a:prstClr val="black"/>
                              </a:solidFill>
                              <a:latin typeface="Cambria Math" panose="02040503050406030204" pitchFamily="18" charset="0"/>
                            </a:rPr>
                            <m:t>𝑐</m:t>
                          </m:r>
                        </m:sub>
                      </m:sSub>
                    </m:oMath>
                  </m:oMathPara>
                </a14:m>
                <a:endParaRPr lang="en-US" sz="1350" dirty="0">
                  <a:solidFill>
                    <a:prstClr val="black"/>
                  </a:solidFill>
                </a:endParaRPr>
              </a:p>
            </p:txBody>
          </p:sp>
        </mc:Choice>
        <mc:Fallback xmlns="">
          <p:sp>
            <p:nvSpPr>
              <p:cNvPr id="16" name="Rectangle 15"/>
              <p:cNvSpPr>
                <a:spLocks noRot="1" noChangeAspect="1" noMove="1" noResize="1" noEditPoints="1" noAdjustHandles="1" noChangeArrowheads="1" noChangeShapeType="1" noTextEdit="1"/>
              </p:cNvSpPr>
              <p:nvPr/>
            </p:nvSpPr>
            <p:spPr>
              <a:xfrm>
                <a:off x="4395839" y="1174452"/>
                <a:ext cx="359266" cy="300082"/>
              </a:xfrm>
              <a:prstGeom prst="rect">
                <a:avLst/>
              </a:prstGeom>
              <a:blipFill rotWithShape="0">
                <a:blip r:embed="rId12"/>
                <a:stretch>
                  <a:fillRect b="-8163"/>
                </a:stretch>
              </a:blipFill>
            </p:spPr>
            <p:txBody>
              <a:bodyPr/>
              <a:lstStyle/>
              <a:p>
                <a:r>
                  <a:rPr lang="en-US">
                    <a:noFill/>
                  </a:rPr>
                  <a:t> </a:t>
                </a:r>
              </a:p>
            </p:txBody>
          </p:sp>
        </mc:Fallback>
      </mc:AlternateContent>
      <p:pic>
        <p:nvPicPr>
          <p:cNvPr id="22" name="Picture 21"/>
          <p:cNvPicPr>
            <a:picLocks noChangeAspect="1"/>
          </p:cNvPicPr>
          <p:nvPr/>
        </p:nvPicPr>
        <p:blipFill>
          <a:blip r:embed="rId13"/>
          <a:stretch>
            <a:fillRect/>
          </a:stretch>
        </p:blipFill>
        <p:spPr>
          <a:xfrm>
            <a:off x="4495800" y="5562601"/>
            <a:ext cx="2286001" cy="503054"/>
          </a:xfrm>
          <a:prstGeom prst="rect">
            <a:avLst/>
          </a:prstGeom>
        </p:spPr>
      </p:pic>
      <p:sp>
        <p:nvSpPr>
          <p:cNvPr id="23" name="Rectangle 22"/>
          <p:cNvSpPr/>
          <p:nvPr/>
        </p:nvSpPr>
        <p:spPr>
          <a:xfrm flipH="1">
            <a:off x="6754241" y="2876305"/>
            <a:ext cx="2923159" cy="814803"/>
          </a:xfrm>
          <a:prstGeom prst="rect">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lang="en-US">
              <a:solidFill>
                <a:prstClr val="black"/>
              </a:solidFill>
            </a:endParaRPr>
          </a:p>
        </p:txBody>
      </p:sp>
      <mc:AlternateContent xmlns:mc="http://schemas.openxmlformats.org/markup-compatibility/2006" xmlns:a14="http://schemas.microsoft.com/office/drawing/2010/main">
        <mc:Choice Requires="a14">
          <p:sp>
            <p:nvSpPr>
              <p:cNvPr id="10" name="Rectangle 9"/>
              <p:cNvSpPr/>
              <p:nvPr/>
            </p:nvSpPr>
            <p:spPr>
              <a:xfrm>
                <a:off x="4395840" y="2060115"/>
                <a:ext cx="535659"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ea typeface="Cambria Math" panose="02040503050406030204" pitchFamily="18" charset="0"/>
                            </a:rPr>
                            <m:t>𝜃</m:t>
                          </m:r>
                        </m:e>
                        <m:sub>
                          <m:r>
                            <a:rPr lang="en-US" i="1">
                              <a:solidFill>
                                <a:prstClr val="black"/>
                              </a:solidFill>
                              <a:latin typeface="Cambria Math" panose="02040503050406030204" pitchFamily="18" charset="0"/>
                            </a:rPr>
                            <m:t>𝑖𝑘</m:t>
                          </m:r>
                        </m:sub>
                      </m:sSub>
                    </m:oMath>
                  </m:oMathPara>
                </a14:m>
                <a:endParaRPr lang="en-US" dirty="0">
                  <a:solidFill>
                    <a:prstClr val="black"/>
                  </a:solidFill>
                </a:endParaRPr>
              </a:p>
            </p:txBody>
          </p:sp>
        </mc:Choice>
        <mc:Fallback xmlns="">
          <p:sp>
            <p:nvSpPr>
              <p:cNvPr id="10" name="Rectangle 9"/>
              <p:cNvSpPr>
                <a:spLocks noRot="1" noChangeAspect="1" noMove="1" noResize="1" noEditPoints="1" noAdjustHandles="1" noChangeArrowheads="1" noChangeShapeType="1" noTextEdit="1"/>
              </p:cNvSpPr>
              <p:nvPr/>
            </p:nvSpPr>
            <p:spPr>
              <a:xfrm>
                <a:off x="4395840" y="2060115"/>
                <a:ext cx="535659" cy="369332"/>
              </a:xfrm>
              <a:prstGeom prst="rect">
                <a:avLst/>
              </a:prstGeom>
              <a:blipFill rotWithShape="0">
                <a:blip r:embed="rId1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Rectangle 16"/>
              <p:cNvSpPr/>
              <p:nvPr/>
            </p:nvSpPr>
            <p:spPr>
              <a:xfrm>
                <a:off x="2020787" y="2905502"/>
                <a:ext cx="564706" cy="369332"/>
              </a:xfrm>
              <a:prstGeom prst="rect">
                <a:avLst/>
              </a:prstGeom>
            </p:spPr>
            <p:txBody>
              <a:bodyPr wrap="none">
                <a:spAutoFit/>
              </a:bodyPr>
              <a:lstStyle/>
              <a:p>
                <a14:m>
                  <m:oMath xmlns:m="http://schemas.openxmlformats.org/officeDocument/2006/math">
                    <m:r>
                      <a:rPr lang="en-US" i="1">
                        <a:solidFill>
                          <a:prstClr val="black"/>
                        </a:solidFill>
                        <a:latin typeface="Cambria Math" panose="02040503050406030204" pitchFamily="18" charset="0"/>
                        <a:ea typeface="Cambria Math" panose="02040503050406030204" pitchFamily="18" charset="0"/>
                      </a:rPr>
                      <m:t>𝜑</m:t>
                    </m:r>
                  </m:oMath>
                </a14:m>
                <a:r>
                  <a:rPr lang="en-US" dirty="0">
                    <a:solidFill>
                      <a:prstClr val="black"/>
                    </a:solidFill>
                  </a:rPr>
                  <a:t>(t)</a:t>
                </a:r>
              </a:p>
            </p:txBody>
          </p:sp>
        </mc:Choice>
        <mc:Fallback xmlns="">
          <p:sp>
            <p:nvSpPr>
              <p:cNvPr id="17" name="Rectangle 16"/>
              <p:cNvSpPr>
                <a:spLocks noRot="1" noChangeAspect="1" noMove="1" noResize="1" noEditPoints="1" noAdjustHandles="1" noChangeArrowheads="1" noChangeShapeType="1" noTextEdit="1"/>
              </p:cNvSpPr>
              <p:nvPr/>
            </p:nvSpPr>
            <p:spPr>
              <a:xfrm>
                <a:off x="2020787" y="2905502"/>
                <a:ext cx="564706" cy="369332"/>
              </a:xfrm>
              <a:prstGeom prst="rect">
                <a:avLst/>
              </a:prstGeom>
              <a:blipFill rotWithShape="0">
                <a:blip r:embed="rId15"/>
                <a:stretch>
                  <a:fillRect t="-10000" r="-9677" b="-2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Rectangle 18"/>
              <p:cNvSpPr/>
              <p:nvPr/>
            </p:nvSpPr>
            <p:spPr>
              <a:xfrm>
                <a:off x="7462793" y="1241664"/>
                <a:ext cx="753027" cy="41549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100" i="1">
                              <a:solidFill>
                                <a:prstClr val="black"/>
                              </a:solidFill>
                              <a:latin typeface="Cambria Math" panose="02040503050406030204" pitchFamily="18" charset="0"/>
                            </a:rPr>
                          </m:ctrlPr>
                        </m:sSubPr>
                        <m:e>
                          <m:r>
                            <m:rPr>
                              <m:nor/>
                            </m:rPr>
                            <a:rPr lang="en-US" sz="2100">
                              <a:solidFill>
                                <a:prstClr val="black"/>
                              </a:solidFill>
                              <a:latin typeface="Cambria Math" panose="02040503050406030204" pitchFamily="18" charset="0"/>
                            </a:rPr>
                            <m:t>  </m:t>
                          </m:r>
                          <m:r>
                            <m:rPr>
                              <m:nor/>
                            </m:rPr>
                            <a:rPr lang="el-GR" sz="2100" dirty="0">
                              <a:solidFill>
                                <a:prstClr val="black"/>
                              </a:solidFill>
                            </a:rPr>
                            <m:t>π</m:t>
                          </m:r>
                          <m:r>
                            <m:rPr>
                              <m:nor/>
                            </m:rPr>
                            <a:rPr lang="en-US" sz="2100" dirty="0">
                              <a:solidFill>
                                <a:prstClr val="black"/>
                              </a:solidFill>
                            </a:rPr>
                            <m:t> </m:t>
                          </m:r>
                        </m:e>
                        <m:sub>
                          <m:r>
                            <a:rPr lang="en-US" sz="2100" i="1">
                              <a:solidFill>
                                <a:prstClr val="black"/>
                              </a:solidFill>
                              <a:latin typeface="Cambria Math" panose="02040503050406030204" pitchFamily="18" charset="0"/>
                            </a:rPr>
                            <m:t>𝑘</m:t>
                          </m:r>
                          <m:r>
                            <a:rPr lang="en-US" sz="2100" i="1">
                              <a:solidFill>
                                <a:prstClr val="black"/>
                              </a:solidFill>
                              <a:latin typeface="Cambria Math" panose="02040503050406030204" pitchFamily="18" charset="0"/>
                            </a:rPr>
                            <m:t> </m:t>
                          </m:r>
                        </m:sub>
                      </m:sSub>
                    </m:oMath>
                  </m:oMathPara>
                </a14:m>
                <a:endParaRPr lang="en-US" dirty="0">
                  <a:solidFill>
                    <a:prstClr val="black"/>
                  </a:solidFill>
                </a:endParaRPr>
              </a:p>
            </p:txBody>
          </p:sp>
        </mc:Choice>
        <mc:Fallback xmlns="">
          <p:sp>
            <p:nvSpPr>
              <p:cNvPr id="19" name="Rectangle 18"/>
              <p:cNvSpPr>
                <a:spLocks noRot="1" noChangeAspect="1" noMove="1" noResize="1" noEditPoints="1" noAdjustHandles="1" noChangeArrowheads="1" noChangeShapeType="1" noTextEdit="1"/>
              </p:cNvSpPr>
              <p:nvPr/>
            </p:nvSpPr>
            <p:spPr>
              <a:xfrm>
                <a:off x="7462793" y="1241664"/>
                <a:ext cx="753027" cy="415498"/>
              </a:xfrm>
              <a:prstGeom prst="rect">
                <a:avLst/>
              </a:prstGeom>
              <a:blipFill rotWithShape="0">
                <a:blip r:embed="rId16"/>
                <a:stretch>
                  <a:fillRect b="-147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TextBox 19"/>
              <p:cNvSpPr txBox="1"/>
              <p:nvPr/>
            </p:nvSpPr>
            <p:spPr>
              <a:xfrm>
                <a:off x="5125358" y="344902"/>
                <a:ext cx="2337435" cy="59279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i="1">
                          <a:solidFill>
                            <a:prstClr val="black"/>
                          </a:solidFill>
                          <a:latin typeface="Cambria Math" panose="02040503050406030204" pitchFamily="18" charset="0"/>
                        </a:rPr>
                        <m:t>𝑥</m:t>
                      </m:r>
                      <m:r>
                        <a:rPr lang="en-US" i="1">
                          <a:solidFill>
                            <a:prstClr val="black"/>
                          </a:solidFill>
                          <a:latin typeface="Cambria Math" panose="02040503050406030204" pitchFamily="18" charset="0"/>
                        </a:rPr>
                        <m:t>=</m:t>
                      </m:r>
                      <m:f>
                        <m:fPr>
                          <m:ctrlPr>
                            <a:rPr lang="en-US" i="1">
                              <a:solidFill>
                                <a:prstClr val="black"/>
                              </a:solidFill>
                              <a:latin typeface="Cambria Math" panose="02040503050406030204" pitchFamily="18" charset="0"/>
                            </a:rPr>
                          </m:ctrlPr>
                        </m:fPr>
                        <m:num>
                          <m:r>
                            <a:rPr lang="en-US" i="1">
                              <a:solidFill>
                                <a:prstClr val="black"/>
                              </a:solidFill>
                              <a:latin typeface="Cambria Math" panose="02040503050406030204" pitchFamily="18" charset="0"/>
                            </a:rPr>
                            <m:t>−</m:t>
                          </m:r>
                          <m:r>
                            <a:rPr lang="en-US" i="1">
                              <a:solidFill>
                                <a:prstClr val="black"/>
                              </a:solidFill>
                              <a:latin typeface="Cambria Math" panose="02040503050406030204" pitchFamily="18" charset="0"/>
                            </a:rPr>
                            <m:t>𝑏</m:t>
                          </m:r>
                          <m:r>
                            <a:rPr lang="en-US" i="1">
                              <a:solidFill>
                                <a:prstClr val="black"/>
                              </a:solidFill>
                              <a:latin typeface="Cambria Math" panose="02040503050406030204" pitchFamily="18" charset="0"/>
                            </a:rPr>
                            <m:t>±</m:t>
                          </m:r>
                          <m:rad>
                            <m:radPr>
                              <m:degHide m:val="on"/>
                              <m:ctrlPr>
                                <a:rPr lang="en-US" i="1">
                                  <a:solidFill>
                                    <a:prstClr val="black"/>
                                  </a:solidFill>
                                  <a:latin typeface="Cambria Math" panose="02040503050406030204" pitchFamily="18" charset="0"/>
                                </a:rPr>
                              </m:ctrlPr>
                            </m:radPr>
                            <m:deg/>
                            <m:e>
                              <m:sSup>
                                <m:sSupPr>
                                  <m:ctrlPr>
                                    <a:rPr lang="en-US" i="1">
                                      <a:solidFill>
                                        <a:prstClr val="black"/>
                                      </a:solidFill>
                                      <a:latin typeface="Cambria Math" panose="02040503050406030204" pitchFamily="18" charset="0"/>
                                    </a:rPr>
                                  </m:ctrlPr>
                                </m:sSupPr>
                                <m:e>
                                  <m:r>
                                    <a:rPr lang="en-US" i="1">
                                      <a:solidFill>
                                        <a:prstClr val="black"/>
                                      </a:solidFill>
                                      <a:latin typeface="Cambria Math" panose="02040503050406030204" pitchFamily="18" charset="0"/>
                                    </a:rPr>
                                    <m:t>𝑏</m:t>
                                  </m:r>
                                </m:e>
                                <m:sup>
                                  <m:r>
                                    <a:rPr lang="en-US" i="1">
                                      <a:solidFill>
                                        <a:prstClr val="black"/>
                                      </a:solidFill>
                                      <a:latin typeface="Cambria Math" panose="02040503050406030204" pitchFamily="18" charset="0"/>
                                    </a:rPr>
                                    <m:t>2</m:t>
                                  </m:r>
                                </m:sup>
                              </m:sSup>
                              <m:r>
                                <a:rPr lang="en-US" i="1">
                                  <a:solidFill>
                                    <a:prstClr val="black"/>
                                  </a:solidFill>
                                  <a:latin typeface="Cambria Math" panose="02040503050406030204" pitchFamily="18" charset="0"/>
                                </a:rPr>
                                <m:t>−4</m:t>
                              </m:r>
                              <m:r>
                                <a:rPr lang="en-US" i="1">
                                  <a:solidFill>
                                    <a:prstClr val="black"/>
                                  </a:solidFill>
                                  <a:latin typeface="Cambria Math" panose="02040503050406030204" pitchFamily="18" charset="0"/>
                                </a:rPr>
                                <m:t>𝑎𝑐</m:t>
                              </m:r>
                            </m:e>
                          </m:rad>
                        </m:num>
                        <m:den>
                          <m:r>
                            <a:rPr lang="en-US" i="1">
                              <a:solidFill>
                                <a:prstClr val="black"/>
                              </a:solidFill>
                              <a:latin typeface="Cambria Math" panose="02040503050406030204" pitchFamily="18" charset="0"/>
                            </a:rPr>
                            <m:t>2</m:t>
                          </m:r>
                          <m:r>
                            <a:rPr lang="en-US" i="1">
                              <a:solidFill>
                                <a:prstClr val="black"/>
                              </a:solidFill>
                              <a:latin typeface="Cambria Math" panose="02040503050406030204" pitchFamily="18" charset="0"/>
                            </a:rPr>
                            <m:t>𝑎</m:t>
                          </m:r>
                        </m:den>
                      </m:f>
                      <m:r>
                        <a:rPr lang="en-US" i="1">
                          <a:solidFill>
                            <a:prstClr val="black"/>
                          </a:solidFill>
                          <a:latin typeface="Cambria Math" panose="02040503050406030204" pitchFamily="18" charset="0"/>
                          <a:ea typeface="Cambria Math" panose="02040503050406030204" pitchFamily="18" charset="0"/>
                        </a:rPr>
                        <m:t>≤</m:t>
                      </m:r>
                    </m:oMath>
                  </m:oMathPara>
                </a14:m>
                <a:endParaRPr lang="en-US" dirty="0">
                  <a:solidFill>
                    <a:prstClr val="black"/>
                  </a:solidFill>
                </a:endParaRPr>
              </a:p>
            </p:txBody>
          </p:sp>
        </mc:Choice>
        <mc:Fallback xmlns="">
          <p:sp>
            <p:nvSpPr>
              <p:cNvPr id="20" name="TextBox 19"/>
              <p:cNvSpPr txBox="1">
                <a:spLocks noRot="1" noChangeAspect="1" noMove="1" noResize="1" noEditPoints="1" noAdjustHandles="1" noChangeArrowheads="1" noChangeShapeType="1" noTextEdit="1"/>
              </p:cNvSpPr>
              <p:nvPr/>
            </p:nvSpPr>
            <p:spPr>
              <a:xfrm>
                <a:off x="5125358" y="344902"/>
                <a:ext cx="2337435" cy="592791"/>
              </a:xfrm>
              <a:prstGeom prst="rect">
                <a:avLst/>
              </a:prstGeom>
              <a:blipFill rotWithShape="0">
                <a:blip r:embed="rId1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Rectangle 23"/>
              <p:cNvSpPr/>
              <p:nvPr/>
            </p:nvSpPr>
            <p:spPr>
              <a:xfrm>
                <a:off x="5479873" y="2083198"/>
                <a:ext cx="348300"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dirty="0">
                          <a:solidFill>
                            <a:prstClr val="black"/>
                          </a:solidFill>
                          <a:latin typeface="Cambria Math" panose="02040503050406030204" pitchFamily="18" charset="0"/>
                          <a:ea typeface="Cambria Math" panose="02040503050406030204" pitchFamily="18" charset="0"/>
                        </a:rPr>
                        <m:t>𝜏</m:t>
                      </m:r>
                    </m:oMath>
                  </m:oMathPara>
                </a14:m>
                <a:endParaRPr lang="en-US" dirty="0">
                  <a:solidFill>
                    <a:prstClr val="black"/>
                  </a:solidFill>
                </a:endParaRPr>
              </a:p>
            </p:txBody>
          </p:sp>
        </mc:Choice>
        <mc:Fallback xmlns="">
          <p:sp>
            <p:nvSpPr>
              <p:cNvPr id="24" name="Rectangle 23"/>
              <p:cNvSpPr>
                <a:spLocks noRot="1" noChangeAspect="1" noMove="1" noResize="1" noEditPoints="1" noAdjustHandles="1" noChangeArrowheads="1" noChangeShapeType="1" noTextEdit="1"/>
              </p:cNvSpPr>
              <p:nvPr/>
            </p:nvSpPr>
            <p:spPr>
              <a:xfrm>
                <a:off x="5479873" y="2083198"/>
                <a:ext cx="348300" cy="369332"/>
              </a:xfrm>
              <a:prstGeom prst="rect">
                <a:avLst/>
              </a:prstGeom>
              <a:blipFill rotWithShape="0">
                <a:blip r:embed="rId1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Rectangle 24"/>
              <p:cNvSpPr/>
              <p:nvPr/>
            </p:nvSpPr>
            <p:spPr>
              <a:xfrm>
                <a:off x="995159" y="3562184"/>
                <a:ext cx="738086" cy="44659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100" i="1">
                              <a:solidFill>
                                <a:prstClr val="black"/>
                              </a:solidFill>
                              <a:latin typeface="Cambria Math" panose="02040503050406030204" pitchFamily="18" charset="0"/>
                            </a:rPr>
                          </m:ctrlPr>
                        </m:sSubPr>
                        <m:e>
                          <m:r>
                            <a:rPr lang="en-US" sz="2100" i="1">
                              <a:solidFill>
                                <a:prstClr val="black"/>
                              </a:solidFill>
                              <a:latin typeface="Cambria Math" panose="02040503050406030204" pitchFamily="18" charset="0"/>
                            </a:rPr>
                            <m:t>𝑠</m:t>
                          </m:r>
                        </m:e>
                        <m:sub>
                          <m:r>
                            <a:rPr lang="en-US" sz="2100" i="1">
                              <a:solidFill>
                                <a:prstClr val="black"/>
                              </a:solidFill>
                              <a:latin typeface="Cambria Math" panose="02040503050406030204" pitchFamily="18" charset="0"/>
                            </a:rPr>
                            <m:t>1(</m:t>
                          </m:r>
                          <m:r>
                            <a:rPr lang="en-US" sz="2100" i="1">
                              <a:solidFill>
                                <a:prstClr val="black"/>
                              </a:solidFill>
                              <a:latin typeface="Cambria Math" panose="02040503050406030204" pitchFamily="18" charset="0"/>
                            </a:rPr>
                            <m:t>𝑡</m:t>
                          </m:r>
                          <m:r>
                            <a:rPr lang="en-US" sz="2100" i="1">
                              <a:solidFill>
                                <a:prstClr val="black"/>
                              </a:solidFill>
                              <a:latin typeface="Cambria Math" panose="02040503050406030204" pitchFamily="18" charset="0"/>
                            </a:rPr>
                            <m:t>)</m:t>
                          </m:r>
                        </m:sub>
                      </m:sSub>
                    </m:oMath>
                  </m:oMathPara>
                </a14:m>
                <a:endParaRPr lang="en-US" dirty="0"/>
              </a:p>
            </p:txBody>
          </p:sp>
        </mc:Choice>
        <mc:Fallback xmlns="">
          <p:sp>
            <p:nvSpPr>
              <p:cNvPr id="25" name="Rectangle 24"/>
              <p:cNvSpPr>
                <a:spLocks noRot="1" noChangeAspect="1" noMove="1" noResize="1" noEditPoints="1" noAdjustHandles="1" noChangeArrowheads="1" noChangeShapeType="1" noTextEdit="1"/>
              </p:cNvSpPr>
              <p:nvPr/>
            </p:nvSpPr>
            <p:spPr>
              <a:xfrm>
                <a:off x="995159" y="3562184"/>
                <a:ext cx="738086" cy="446597"/>
              </a:xfrm>
              <a:prstGeom prst="rect">
                <a:avLst/>
              </a:prstGeom>
              <a:blipFill rotWithShape="0">
                <a:blip r:embed="rId19"/>
                <a:stretch>
                  <a:fillRect b="-945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0" name="TextBox 29"/>
              <p:cNvSpPr txBox="1"/>
              <p:nvPr/>
            </p:nvSpPr>
            <p:spPr>
              <a:xfrm>
                <a:off x="10786369" y="3792297"/>
                <a:ext cx="471283" cy="33541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ad>
                        <m:radPr>
                          <m:degHide m:val="on"/>
                          <m:ctrlPr>
                            <a:rPr lang="en-US" i="1" smtClean="0">
                              <a:latin typeface="Cambria Math" panose="02040503050406030204" pitchFamily="18" charset="0"/>
                            </a:rPr>
                          </m:ctrlPr>
                        </m:radPr>
                        <m:deg/>
                        <m:e>
                          <m:sSub>
                            <m:sSubPr>
                              <m:ctrlPr>
                                <a:rPr lang="en-US" i="1" smtClean="0">
                                  <a:latin typeface="Cambria Math" panose="02040503050406030204" pitchFamily="18" charset="0"/>
                                </a:rPr>
                              </m:ctrlPr>
                            </m:sSubPr>
                            <m:e>
                              <m:r>
                                <a:rPr lang="en-US" b="0" i="1" smtClean="0">
                                  <a:latin typeface="Cambria Math" panose="02040503050406030204" pitchFamily="18" charset="0"/>
                                </a:rPr>
                                <m:t>𝐸</m:t>
                              </m:r>
                            </m:e>
                            <m:sub>
                              <m:r>
                                <a:rPr lang="en-US" b="0" i="1" smtClean="0">
                                  <a:latin typeface="Cambria Math" panose="02040503050406030204" pitchFamily="18" charset="0"/>
                                </a:rPr>
                                <m:t>𝑏</m:t>
                              </m:r>
                            </m:sub>
                          </m:sSub>
                        </m:e>
                      </m:rad>
                    </m:oMath>
                  </m:oMathPara>
                </a14:m>
                <a:endParaRPr lang="en-US" dirty="0"/>
              </a:p>
            </p:txBody>
          </p:sp>
        </mc:Choice>
        <mc:Fallback xmlns="">
          <p:sp>
            <p:nvSpPr>
              <p:cNvPr id="30" name="TextBox 29"/>
              <p:cNvSpPr txBox="1">
                <a:spLocks noRot="1" noChangeAspect="1" noMove="1" noResize="1" noEditPoints="1" noAdjustHandles="1" noChangeArrowheads="1" noChangeShapeType="1" noTextEdit="1"/>
              </p:cNvSpPr>
              <p:nvPr/>
            </p:nvSpPr>
            <p:spPr>
              <a:xfrm>
                <a:off x="10786369" y="3792297"/>
                <a:ext cx="471283" cy="335413"/>
              </a:xfrm>
              <a:prstGeom prst="rect">
                <a:avLst/>
              </a:prstGeom>
              <a:blipFill rotWithShape="0">
                <a:blip r:embed="rId20"/>
                <a:stretch>
                  <a:fillRect r="-3846" b="-909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1" name="TextBox 30"/>
              <p:cNvSpPr txBox="1"/>
              <p:nvPr/>
            </p:nvSpPr>
            <p:spPr>
              <a:xfrm>
                <a:off x="10464165" y="1657918"/>
                <a:ext cx="644407" cy="33541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ad>
                        <m:radPr>
                          <m:degHide m:val="on"/>
                          <m:ctrlPr>
                            <a:rPr lang="en-US" i="1" smtClean="0">
                              <a:latin typeface="Cambria Math" panose="02040503050406030204" pitchFamily="18" charset="0"/>
                            </a:rPr>
                          </m:ctrlPr>
                        </m:radPr>
                        <m:deg/>
                        <m:e>
                          <m:sSub>
                            <m:sSubPr>
                              <m:ctrlPr>
                                <a:rPr lang="en-US" i="1" smtClean="0">
                                  <a:latin typeface="Cambria Math" panose="02040503050406030204" pitchFamily="18" charset="0"/>
                                </a:rPr>
                              </m:ctrlPr>
                            </m:sSubPr>
                            <m:e>
                              <m:r>
                                <a:rPr lang="en-US" b="0" i="1" smtClean="0">
                                  <a:latin typeface="Cambria Math" panose="02040503050406030204" pitchFamily="18" charset="0"/>
                                </a:rPr>
                                <m:t>𝐸</m:t>
                              </m:r>
                            </m:e>
                            <m:sub>
                              <m:r>
                                <a:rPr lang="en-US" b="0" i="1" smtClean="0">
                                  <a:latin typeface="Cambria Math" panose="02040503050406030204" pitchFamily="18" charset="0"/>
                                </a:rPr>
                                <m:t>𝑏</m:t>
                              </m:r>
                            </m:sub>
                          </m:sSub>
                        </m:e>
                      </m:rad>
                    </m:oMath>
                  </m:oMathPara>
                </a14:m>
                <a:endParaRPr lang="en-US" dirty="0"/>
              </a:p>
            </p:txBody>
          </p:sp>
        </mc:Choice>
        <mc:Fallback xmlns="">
          <p:sp>
            <p:nvSpPr>
              <p:cNvPr id="31" name="TextBox 30"/>
              <p:cNvSpPr txBox="1">
                <a:spLocks noRot="1" noChangeAspect="1" noMove="1" noResize="1" noEditPoints="1" noAdjustHandles="1" noChangeArrowheads="1" noChangeShapeType="1" noTextEdit="1"/>
              </p:cNvSpPr>
              <p:nvPr/>
            </p:nvSpPr>
            <p:spPr>
              <a:xfrm>
                <a:off x="10464165" y="1657918"/>
                <a:ext cx="644407" cy="335413"/>
              </a:xfrm>
              <a:prstGeom prst="rect">
                <a:avLst/>
              </a:prstGeom>
              <a:blipFill rotWithShape="0">
                <a:blip r:embed="rId21"/>
                <a:stretch>
                  <a:fillRect l="-7619" r="-4762" b="-909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TextBox 31"/>
              <p:cNvSpPr txBox="1"/>
              <p:nvPr/>
            </p:nvSpPr>
            <p:spPr>
              <a:xfrm>
                <a:off x="10364590" y="2324866"/>
                <a:ext cx="501810" cy="335413"/>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ad>
                        <m:radPr>
                          <m:degHide m:val="on"/>
                          <m:ctrlPr>
                            <a:rPr lang="en-US" i="1" smtClean="0">
                              <a:latin typeface="Cambria Math" panose="02040503050406030204" pitchFamily="18" charset="0"/>
                            </a:rPr>
                          </m:ctrlPr>
                        </m:radPr>
                        <m:deg/>
                        <m:e>
                          <m:sSub>
                            <m:sSubPr>
                              <m:ctrlPr>
                                <a:rPr lang="en-US" i="1" smtClean="0">
                                  <a:latin typeface="Cambria Math" panose="02040503050406030204" pitchFamily="18" charset="0"/>
                                </a:rPr>
                              </m:ctrlPr>
                            </m:sSubPr>
                            <m:e>
                              <m:r>
                                <a:rPr lang="en-US" b="0" i="1" smtClean="0">
                                  <a:latin typeface="Cambria Math" panose="02040503050406030204" pitchFamily="18" charset="0"/>
                                </a:rPr>
                                <m:t>𝐸</m:t>
                              </m:r>
                            </m:e>
                            <m:sub>
                              <m:r>
                                <a:rPr lang="en-US" b="0" i="1" smtClean="0">
                                  <a:latin typeface="Cambria Math" panose="02040503050406030204" pitchFamily="18" charset="0"/>
                                </a:rPr>
                                <m:t>𝑏</m:t>
                              </m:r>
                            </m:sub>
                          </m:sSub>
                        </m:e>
                      </m:rad>
                    </m:oMath>
                  </m:oMathPara>
                </a14:m>
                <a:endParaRPr lang="en-US" dirty="0"/>
              </a:p>
            </p:txBody>
          </p:sp>
        </mc:Choice>
        <mc:Fallback xmlns="">
          <p:sp>
            <p:nvSpPr>
              <p:cNvPr id="32" name="TextBox 31"/>
              <p:cNvSpPr txBox="1">
                <a:spLocks noRot="1" noChangeAspect="1" noMove="1" noResize="1" noEditPoints="1" noAdjustHandles="1" noChangeArrowheads="1" noChangeShapeType="1" noTextEdit="1"/>
              </p:cNvSpPr>
              <p:nvPr/>
            </p:nvSpPr>
            <p:spPr>
              <a:xfrm>
                <a:off x="10364590" y="2324866"/>
                <a:ext cx="501810" cy="335413"/>
              </a:xfrm>
              <a:prstGeom prst="rect">
                <a:avLst/>
              </a:prstGeom>
              <a:blipFill rotWithShape="0">
                <a:blip r:embed="rId22"/>
                <a:stretch>
                  <a:fillRect l="-7229" r="-26506" b="-909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Rectangle 25"/>
              <p:cNvSpPr/>
              <p:nvPr/>
            </p:nvSpPr>
            <p:spPr>
              <a:xfrm>
                <a:off x="1005771" y="2175480"/>
                <a:ext cx="474424"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𝑍</m:t>
                          </m:r>
                        </m:e>
                        <m:sub>
                          <m:r>
                            <a:rPr lang="en-US" i="1">
                              <a:solidFill>
                                <a:prstClr val="black"/>
                              </a:solidFill>
                              <a:latin typeface="Cambria Math" panose="02040503050406030204" pitchFamily="18" charset="0"/>
                            </a:rPr>
                            <m:t>2</m:t>
                          </m:r>
                        </m:sub>
                      </m:sSub>
                    </m:oMath>
                  </m:oMathPara>
                </a14:m>
                <a:endParaRPr lang="en-US" dirty="0"/>
              </a:p>
            </p:txBody>
          </p:sp>
        </mc:Choice>
        <mc:Fallback xmlns="">
          <p:sp>
            <p:nvSpPr>
              <p:cNvPr id="26" name="Rectangle 25"/>
              <p:cNvSpPr>
                <a:spLocks noRot="1" noChangeAspect="1" noMove="1" noResize="1" noEditPoints="1" noAdjustHandles="1" noChangeArrowheads="1" noChangeShapeType="1" noTextEdit="1"/>
              </p:cNvSpPr>
              <p:nvPr/>
            </p:nvSpPr>
            <p:spPr>
              <a:xfrm>
                <a:off x="1005771" y="2175480"/>
                <a:ext cx="474424" cy="369332"/>
              </a:xfrm>
              <a:prstGeom prst="rect">
                <a:avLst/>
              </a:prstGeom>
              <a:blipFill rotWithShape="0">
                <a:blip r:embed="rId2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Rectangle 32"/>
              <p:cNvSpPr/>
              <p:nvPr/>
            </p:nvSpPr>
            <p:spPr>
              <a:xfrm>
                <a:off x="5265647" y="2804331"/>
                <a:ext cx="776751" cy="44659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100"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ea typeface="Cambria Math" panose="02040503050406030204" pitchFamily="18" charset="0"/>
                            </a:rPr>
                            <m:t>𝜑</m:t>
                          </m:r>
                        </m:e>
                        <m:sub>
                          <m:r>
                            <a:rPr lang="en-US" sz="2100" i="1">
                              <a:solidFill>
                                <a:prstClr val="black"/>
                              </a:solidFill>
                              <a:latin typeface="Cambria Math" panose="02040503050406030204" pitchFamily="18" charset="0"/>
                            </a:rPr>
                            <m:t>1(</m:t>
                          </m:r>
                          <m:r>
                            <a:rPr lang="en-US" sz="2100" i="1">
                              <a:solidFill>
                                <a:prstClr val="black"/>
                              </a:solidFill>
                              <a:latin typeface="Cambria Math" panose="02040503050406030204" pitchFamily="18" charset="0"/>
                            </a:rPr>
                            <m:t>𝑡</m:t>
                          </m:r>
                          <m:r>
                            <a:rPr lang="en-US" sz="2100" i="1">
                              <a:solidFill>
                                <a:prstClr val="black"/>
                              </a:solidFill>
                              <a:latin typeface="Cambria Math" panose="02040503050406030204" pitchFamily="18" charset="0"/>
                            </a:rPr>
                            <m:t>)</m:t>
                          </m:r>
                        </m:sub>
                      </m:sSub>
                    </m:oMath>
                  </m:oMathPara>
                </a14:m>
                <a:endParaRPr lang="en-US" dirty="0"/>
              </a:p>
            </p:txBody>
          </p:sp>
        </mc:Choice>
        <mc:Fallback xmlns="">
          <p:sp>
            <p:nvSpPr>
              <p:cNvPr id="33" name="Rectangle 32"/>
              <p:cNvSpPr>
                <a:spLocks noRot="1" noChangeAspect="1" noMove="1" noResize="1" noEditPoints="1" noAdjustHandles="1" noChangeArrowheads="1" noChangeShapeType="1" noTextEdit="1"/>
              </p:cNvSpPr>
              <p:nvPr/>
            </p:nvSpPr>
            <p:spPr>
              <a:xfrm>
                <a:off x="5265647" y="2804331"/>
                <a:ext cx="776751" cy="446597"/>
              </a:xfrm>
              <a:prstGeom prst="rect">
                <a:avLst/>
              </a:prstGeom>
              <a:blipFill rotWithShape="0">
                <a:blip r:embed="rId24"/>
                <a:stretch>
                  <a:fillRect b="-10959"/>
                </a:stretch>
              </a:blipFill>
            </p:spPr>
            <p:txBody>
              <a:bodyPr/>
              <a:lstStyle/>
              <a:p>
                <a:r>
                  <a:rPr lang="en-US">
                    <a:noFill/>
                  </a:rPr>
                  <a:t> </a:t>
                </a:r>
              </a:p>
            </p:txBody>
          </p:sp>
        </mc:Fallback>
      </mc:AlternateContent>
    </p:spTree>
    <p:extLst>
      <p:ext uri="{BB962C8B-B14F-4D97-AF65-F5344CB8AC3E}">
        <p14:creationId xmlns:p14="http://schemas.microsoft.com/office/powerpoint/2010/main" val="566399721"/>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EB969-BFB1-4DB4-993C-39BD1A8D536A}"/>
              </a:ext>
            </a:extLst>
          </p:cNvPr>
          <p:cNvSpPr>
            <a:spLocks noGrp="1"/>
          </p:cNvSpPr>
          <p:nvPr>
            <p:ph type="title"/>
          </p:nvPr>
        </p:nvSpPr>
        <p:spPr>
          <a:xfrm>
            <a:off x="673593" y="992287"/>
            <a:ext cx="10383175" cy="687494"/>
          </a:xfrm>
        </p:spPr>
        <p:txBody>
          <a:bodyPr/>
          <a:lstStyle/>
          <a:p>
            <a:pPr lvl="0" algn="ctr">
              <a:spcBef>
                <a:spcPts val="1000"/>
              </a:spcBef>
            </a:pPr>
            <a:r>
              <a:rPr lang="en-US" sz="2200" b="1" dirty="0">
                <a:solidFill>
                  <a:srgbClr val="C00000"/>
                </a:solidFill>
                <a:latin typeface="+mn-lt"/>
                <a:cs typeface="Times New Roman" panose="02020603050405020304" pitchFamily="18" charset="0"/>
              </a:rPr>
              <a:t>Error Probability of Binary PSK</a:t>
            </a:r>
          </a:p>
        </p:txBody>
      </p:sp>
      <p:sp>
        <p:nvSpPr>
          <p:cNvPr id="3" name="Content Placeholder 2">
            <a:extLst>
              <a:ext uri="{FF2B5EF4-FFF2-40B4-BE49-F238E27FC236}">
                <a16:creationId xmlns:a16="http://schemas.microsoft.com/office/drawing/2014/main" id="{3F88149E-5F31-4726-9520-9DE95C0F7B8D}"/>
              </a:ext>
            </a:extLst>
          </p:cNvPr>
          <p:cNvSpPr>
            <a:spLocks noGrp="1"/>
          </p:cNvSpPr>
          <p:nvPr>
            <p:ph idx="1"/>
          </p:nvPr>
        </p:nvSpPr>
        <p:spPr>
          <a:xfrm>
            <a:off x="436115" y="1753826"/>
            <a:ext cx="11149245" cy="4214099"/>
          </a:xfrm>
        </p:spPr>
        <p:txBody>
          <a:bodyPr>
            <a:normAutofit/>
          </a:bodyPr>
          <a:lstStyle/>
          <a:p>
            <a:pPr marL="0" lvl="0" indent="0" algn="just">
              <a:lnSpc>
                <a:spcPct val="110000"/>
              </a:lnSpc>
              <a:buNone/>
            </a:pPr>
            <a:endParaRPr lang="en-US" sz="2000" dirty="0"/>
          </a:p>
          <a:p>
            <a:pPr marL="0" lvl="0" indent="0" algn="just">
              <a:lnSpc>
                <a:spcPct val="110000"/>
              </a:lnSpc>
              <a:buNone/>
            </a:pPr>
            <a:endParaRPr lang="en-US" sz="2000" dirty="0" smtClean="0"/>
          </a:p>
        </p:txBody>
      </p:sp>
      <p:sp>
        <p:nvSpPr>
          <p:cNvPr id="5" name="Footer Placeholder 4">
            <a:extLst>
              <a:ext uri="{FF2B5EF4-FFF2-40B4-BE49-F238E27FC236}">
                <a16:creationId xmlns:a16="http://schemas.microsoft.com/office/drawing/2014/main" id="{2D80A51D-5073-4F56-AD8F-12A2AAF89D53}"/>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7C6438AB-75BE-4C69-A84D-6848F0FCE5E1}"/>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118</a:t>
            </a:fld>
            <a:endParaRPr lang="en-IN">
              <a:solidFill>
                <a:prstClr val="black">
                  <a:tint val="75000"/>
                </a:prstClr>
              </a:solidFill>
            </a:endParaRPr>
          </a:p>
        </p:txBody>
      </p:sp>
      <mc:AlternateContent xmlns:mc="http://schemas.openxmlformats.org/markup-compatibility/2006" xmlns:a14="http://schemas.microsoft.com/office/drawing/2010/main">
        <mc:Choice Requires="a14">
          <p:sp>
            <p:nvSpPr>
              <p:cNvPr id="4" name="TextBox 3"/>
              <p:cNvSpPr txBox="1"/>
              <p:nvPr/>
            </p:nvSpPr>
            <p:spPr>
              <a:xfrm>
                <a:off x="1081966" y="1753826"/>
                <a:ext cx="10503394" cy="4016484"/>
              </a:xfrm>
              <a:prstGeom prst="rect">
                <a:avLst/>
              </a:prstGeom>
              <a:noFill/>
            </p:spPr>
            <p:txBody>
              <a:bodyPr wrap="square" rtlCol="0">
                <a:spAutoFit/>
              </a:bodyPr>
              <a:lstStyle/>
              <a:p>
                <a:r>
                  <a:rPr lang="en-US" dirty="0" smtClean="0"/>
                  <a:t>The conditional probability density function that </a:t>
                </a:r>
                <a:r>
                  <a:rPr lang="en-US" dirty="0" err="1"/>
                  <a:t>xj</a:t>
                </a:r>
                <a:r>
                  <a:rPr lang="en-US" dirty="0"/>
                  <a:t> (signal </a:t>
                </a:r>
                <a:r>
                  <a:rPr lang="en-US" dirty="0" err="1"/>
                  <a:t>sj</a:t>
                </a:r>
                <a:r>
                  <a:rPr lang="en-US" dirty="0"/>
                  <a:t> was received providing mi was sent) is given by: </a:t>
                </a:r>
                <a:endParaRPr lang="en-US" dirty="0">
                  <a:solidFill>
                    <a:prstClr val="black"/>
                  </a:solidFill>
                </a:endParaRPr>
              </a:p>
              <a:p>
                <a:endParaRPr lang="en-US" dirty="0" smtClean="0">
                  <a:solidFill>
                    <a:prstClr val="black"/>
                  </a:solidFill>
                </a:endParaRPr>
              </a:p>
              <a:p>
                <a:endParaRPr lang="en-US" dirty="0">
                  <a:solidFill>
                    <a:prstClr val="black"/>
                  </a:solidFill>
                </a:endParaRPr>
              </a:p>
              <a:p>
                <a:endParaRPr lang="en-US" dirty="0" smtClean="0">
                  <a:solidFill>
                    <a:prstClr val="black"/>
                  </a:solidFill>
                </a:endParaRPr>
              </a:p>
              <a:p>
                <a:endParaRPr lang="en-US" dirty="0" smtClean="0">
                  <a:solidFill>
                    <a:prstClr val="black"/>
                  </a:solidFill>
                </a:endParaRPr>
              </a:p>
              <a:p>
                <a:r>
                  <a:rPr lang="en-US" dirty="0">
                    <a:solidFill>
                      <a:prstClr val="black"/>
                    </a:solidFill>
                  </a:rPr>
                  <a:t>The conditional probability density function of random variable X1, given that symbol </a:t>
                </a:r>
                <a:r>
                  <a:rPr lang="en-US" dirty="0" smtClean="0">
                    <a:solidFill>
                      <a:prstClr val="black"/>
                    </a:solidFill>
                  </a:rPr>
                  <a:t>0 (</a:t>
                </a:r>
                <a:r>
                  <a:rPr lang="en-US" dirty="0">
                    <a:solidFill>
                      <a:prstClr val="black"/>
                    </a:solidFill>
                  </a:rPr>
                  <a:t>i.e., signal s2(t)) was transmitted, is defined </a:t>
                </a:r>
                <a:r>
                  <a:rPr lang="en-US" dirty="0" smtClean="0">
                    <a:solidFill>
                      <a:prstClr val="black"/>
                    </a:solidFill>
                  </a:rPr>
                  <a:t>by</a:t>
                </a:r>
              </a:p>
              <a:p>
                <a:endParaRPr lang="en-US" dirty="0">
                  <a:solidFill>
                    <a:prstClr val="black"/>
                  </a:solidFill>
                </a:endParaRPr>
              </a:p>
              <a:p>
                <a:endParaRPr lang="en-US" dirty="0" smtClean="0">
                  <a:solidFill>
                    <a:prstClr val="black"/>
                  </a:solidFill>
                </a:endParaRPr>
              </a:p>
              <a:p>
                <a:endParaRPr lang="en-US" dirty="0">
                  <a:solidFill>
                    <a:prstClr val="black"/>
                  </a:solidFill>
                </a:endParaRPr>
              </a:p>
              <a:p>
                <a:endParaRPr lang="en-US" dirty="0" smtClean="0">
                  <a:solidFill>
                    <a:prstClr val="black"/>
                  </a:solidFill>
                </a:endParaRPr>
              </a:p>
              <a:p>
                <a:r>
                  <a:rPr lang="en-US" dirty="0" smtClean="0">
                    <a:solidFill>
                      <a:prstClr val="black"/>
                    </a:solidFill>
                  </a:rPr>
                  <a:t>Substituting the </a:t>
                </a:r>
                <a14:m>
                  <m:oMath xmlns:m="http://schemas.openxmlformats.org/officeDocument/2006/math">
                    <m:sSub>
                      <m:sSubPr>
                        <m:ctrlPr>
                          <a:rPr lang="en-US" sz="2100" i="1">
                            <a:solidFill>
                              <a:prstClr val="black"/>
                            </a:solidFill>
                            <a:latin typeface="Cambria Math" panose="02040503050406030204" pitchFamily="18" charset="0"/>
                          </a:rPr>
                        </m:ctrlPr>
                      </m:sSubPr>
                      <m:e>
                        <m:r>
                          <a:rPr lang="en-US" sz="2100" b="0" i="1" smtClean="0">
                            <a:solidFill>
                              <a:prstClr val="black"/>
                            </a:solidFill>
                            <a:latin typeface="Cambria Math" panose="02040503050406030204" pitchFamily="18" charset="0"/>
                          </a:rPr>
                          <m:t>𝑠</m:t>
                        </m:r>
                      </m:e>
                      <m:sub>
                        <m:r>
                          <a:rPr lang="en-US" sz="2100" b="0" i="1" smtClean="0">
                            <a:solidFill>
                              <a:prstClr val="black"/>
                            </a:solidFill>
                            <a:latin typeface="Cambria Math" panose="02040503050406030204" pitchFamily="18" charset="0"/>
                          </a:rPr>
                          <m:t>21</m:t>
                        </m:r>
                      </m:sub>
                    </m:sSub>
                  </m:oMath>
                </a14:m>
                <a:r>
                  <a:rPr lang="en-US" dirty="0" smtClean="0">
                    <a:solidFill>
                      <a:prstClr val="black"/>
                    </a:solidFill>
                  </a:rPr>
                  <a:t> value in the above equation </a:t>
                </a:r>
              </a:p>
              <a:p>
                <a:endParaRPr lang="en-US" dirty="0" smtClean="0">
                  <a:solidFill>
                    <a:prstClr val="black"/>
                  </a:solidFill>
                </a:endParaRPr>
              </a:p>
              <a:p>
                <a:endParaRPr lang="en-US" dirty="0">
                  <a:solidFill>
                    <a:prstClr val="black"/>
                  </a:solidFill>
                </a:endParaRPr>
              </a:p>
            </p:txBody>
          </p:sp>
        </mc:Choice>
        <mc:Fallback xmlns="">
          <p:sp>
            <p:nvSpPr>
              <p:cNvPr id="4" name="TextBox 3"/>
              <p:cNvSpPr txBox="1">
                <a:spLocks noRot="1" noChangeAspect="1" noMove="1" noResize="1" noEditPoints="1" noAdjustHandles="1" noChangeArrowheads="1" noChangeShapeType="1" noTextEdit="1"/>
              </p:cNvSpPr>
              <p:nvPr/>
            </p:nvSpPr>
            <p:spPr>
              <a:xfrm>
                <a:off x="1081966" y="1753826"/>
                <a:ext cx="10503394" cy="4016484"/>
              </a:xfrm>
              <a:prstGeom prst="rect">
                <a:avLst/>
              </a:prstGeom>
              <a:blipFill rotWithShape="0">
                <a:blip r:embed="rId2"/>
                <a:stretch>
                  <a:fillRect l="-464" t="-910"/>
                </a:stretch>
              </a:blipFill>
            </p:spPr>
            <p:txBody>
              <a:bodyPr/>
              <a:lstStyle/>
              <a:p>
                <a:r>
                  <a:rPr lang="en-US">
                    <a:noFill/>
                  </a:rPr>
                  <a:t> </a:t>
                </a:r>
              </a:p>
            </p:txBody>
          </p:sp>
        </mc:Fallback>
      </mc:AlternateContent>
      <p:pic>
        <p:nvPicPr>
          <p:cNvPr id="8" name="Picture 7"/>
          <p:cNvPicPr>
            <a:picLocks noChangeAspect="1"/>
          </p:cNvPicPr>
          <p:nvPr/>
        </p:nvPicPr>
        <p:blipFill>
          <a:blip r:embed="rId3"/>
          <a:stretch>
            <a:fillRect/>
          </a:stretch>
        </p:blipFill>
        <p:spPr>
          <a:xfrm>
            <a:off x="3250707" y="2160972"/>
            <a:ext cx="5067670" cy="938457"/>
          </a:xfrm>
          <a:prstGeom prst="rect">
            <a:avLst/>
          </a:prstGeom>
        </p:spPr>
      </p:pic>
      <p:pic>
        <p:nvPicPr>
          <p:cNvPr id="9" name="Picture 8"/>
          <p:cNvPicPr>
            <a:picLocks noChangeAspect="1"/>
          </p:cNvPicPr>
          <p:nvPr/>
        </p:nvPicPr>
        <p:blipFill>
          <a:blip r:embed="rId4"/>
          <a:stretch>
            <a:fillRect/>
          </a:stretch>
        </p:blipFill>
        <p:spPr>
          <a:xfrm>
            <a:off x="3190875" y="3743972"/>
            <a:ext cx="5127502" cy="1042312"/>
          </a:xfrm>
          <a:prstGeom prst="rect">
            <a:avLst/>
          </a:prstGeom>
        </p:spPr>
      </p:pic>
      <p:pic>
        <p:nvPicPr>
          <p:cNvPr id="10" name="Picture 9"/>
          <p:cNvPicPr>
            <a:picLocks noChangeAspect="1"/>
          </p:cNvPicPr>
          <p:nvPr/>
        </p:nvPicPr>
        <p:blipFill>
          <a:blip r:embed="rId5"/>
          <a:stretch>
            <a:fillRect/>
          </a:stretch>
        </p:blipFill>
        <p:spPr>
          <a:xfrm>
            <a:off x="4635854" y="5164938"/>
            <a:ext cx="3517546" cy="863333"/>
          </a:xfrm>
          <a:prstGeom prst="rect">
            <a:avLst/>
          </a:prstGeom>
        </p:spPr>
      </p:pic>
    </p:spTree>
    <p:extLst>
      <p:ext uri="{BB962C8B-B14F-4D97-AF65-F5344CB8AC3E}">
        <p14:creationId xmlns:p14="http://schemas.microsoft.com/office/powerpoint/2010/main" val="2194202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119</a:t>
            </a:fld>
            <a:endParaRPr lang="en-IN">
              <a:solidFill>
                <a:prstClr val="black">
                  <a:tint val="75000"/>
                </a:prstClr>
              </a:solidFill>
            </a:endParaRPr>
          </a:p>
        </p:txBody>
      </p:sp>
    </p:spTree>
    <p:extLst>
      <p:ext uri="{BB962C8B-B14F-4D97-AF65-F5344CB8AC3E}">
        <p14:creationId xmlns:p14="http://schemas.microsoft.com/office/powerpoint/2010/main" val="25233066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EB969-BFB1-4DB4-993C-39BD1A8D536A}"/>
              </a:ext>
            </a:extLst>
          </p:cNvPr>
          <p:cNvSpPr>
            <a:spLocks noGrp="1"/>
          </p:cNvSpPr>
          <p:nvPr>
            <p:ph type="title"/>
          </p:nvPr>
        </p:nvSpPr>
        <p:spPr>
          <a:xfrm>
            <a:off x="318486" y="725133"/>
            <a:ext cx="11208474" cy="687494"/>
          </a:xfrm>
        </p:spPr>
        <p:txBody>
          <a:bodyPr>
            <a:noAutofit/>
          </a:bodyPr>
          <a:lstStyle/>
          <a:p>
            <a:pPr algn="ctr">
              <a:spcBef>
                <a:spcPts val="1000"/>
              </a:spcBef>
            </a:pPr>
            <a:r>
              <a:rPr lang="en-US" sz="2200" b="1" dirty="0">
                <a:solidFill>
                  <a:srgbClr val="C00000"/>
                </a:solidFill>
                <a:latin typeface="+mn-lt"/>
                <a:cs typeface="Times New Roman" panose="02020603050405020304" pitchFamily="18" charset="0"/>
              </a:rPr>
              <a:t>Generation and Detection of </a:t>
            </a:r>
            <a:r>
              <a:rPr lang="en-US" sz="2200" b="1" dirty="0" smtClean="0">
                <a:solidFill>
                  <a:srgbClr val="C00000"/>
                </a:solidFill>
                <a:latin typeface="+mn-lt"/>
                <a:cs typeface="Times New Roman" panose="02020603050405020304" pitchFamily="18" charset="0"/>
              </a:rPr>
              <a:t>Coherent BPSK </a:t>
            </a:r>
            <a:r>
              <a:rPr lang="en-US" sz="2200" b="1" dirty="0">
                <a:solidFill>
                  <a:srgbClr val="C00000"/>
                </a:solidFill>
                <a:latin typeface="+mn-lt"/>
                <a:cs typeface="Times New Roman" panose="02020603050405020304" pitchFamily="18" charset="0"/>
              </a:rPr>
              <a:t>Signals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3F88149E-5F31-4726-9520-9DE95C0F7B8D}"/>
                  </a:ext>
                </a:extLst>
              </p:cNvPr>
              <p:cNvSpPr>
                <a:spLocks noGrp="1"/>
              </p:cNvSpPr>
              <p:nvPr>
                <p:ph idx="1"/>
              </p:nvPr>
            </p:nvSpPr>
            <p:spPr>
              <a:xfrm>
                <a:off x="471626" y="1423410"/>
                <a:ext cx="5662843" cy="5298065"/>
              </a:xfrm>
            </p:spPr>
            <p:txBody>
              <a:bodyPr>
                <a:normAutofit fontScale="92500"/>
              </a:bodyPr>
              <a:lstStyle/>
              <a:p>
                <a:pPr marL="0" lvl="0" indent="0">
                  <a:lnSpc>
                    <a:spcPct val="100000"/>
                  </a:lnSpc>
                  <a:spcBef>
                    <a:spcPts val="0"/>
                  </a:spcBef>
                  <a:buNone/>
                </a:pPr>
                <a:r>
                  <a:rPr lang="en-US" sz="2000" b="1" dirty="0">
                    <a:solidFill>
                      <a:srgbClr val="0070C0"/>
                    </a:solidFill>
                  </a:rPr>
                  <a:t>Receiver </a:t>
                </a:r>
                <a:r>
                  <a:rPr lang="en-US" sz="2000" b="1" dirty="0" smtClean="0">
                    <a:solidFill>
                      <a:srgbClr val="0070C0"/>
                    </a:solidFill>
                  </a:rPr>
                  <a:t>side:</a:t>
                </a:r>
              </a:p>
              <a:p>
                <a:pPr marL="0" indent="0" algn="just">
                  <a:lnSpc>
                    <a:spcPct val="170000"/>
                  </a:lnSpc>
                  <a:spcBef>
                    <a:spcPts val="0"/>
                  </a:spcBef>
                  <a:buNone/>
                </a:pPr>
                <a:r>
                  <a:rPr lang="en-US" sz="2000" dirty="0" smtClean="0"/>
                  <a:t>Noisy </a:t>
                </a:r>
                <a:r>
                  <a:rPr lang="en-US" sz="2000" dirty="0"/>
                  <a:t>PSK is fed to a </a:t>
                </a:r>
                <a:r>
                  <a:rPr lang="en-US" sz="2000" dirty="0" err="1"/>
                  <a:t>correlator</a:t>
                </a:r>
                <a:r>
                  <a:rPr lang="en-US" sz="2000" dirty="0"/>
                  <a:t> with locally generated reference </a:t>
                </a:r>
                <a:r>
                  <a:rPr lang="en-US" sz="2000" dirty="0" smtClean="0"/>
                  <a:t>signal.</a:t>
                </a:r>
                <a:endParaRPr lang="en-US" sz="2000" dirty="0"/>
              </a:p>
              <a:p>
                <a:pPr lvl="0" algn="just">
                  <a:lnSpc>
                    <a:spcPct val="170000"/>
                  </a:lnSpc>
                  <a:spcBef>
                    <a:spcPts val="0"/>
                  </a:spcBef>
                  <a:buFont typeface="Wingdings" panose="05000000000000000000" pitchFamily="2" charset="2"/>
                  <a:buChar char="Ø"/>
                </a:pPr>
                <a:r>
                  <a:rPr lang="en-US" sz="2000" b="1" dirty="0" err="1" smtClean="0">
                    <a:solidFill>
                      <a:srgbClr val="FF0000"/>
                    </a:solidFill>
                  </a:rPr>
                  <a:t>Correlator</a:t>
                </a:r>
                <a:r>
                  <a:rPr lang="en-US" sz="2000" b="1" dirty="0">
                    <a:solidFill>
                      <a:srgbClr val="FF0000"/>
                    </a:solidFill>
                  </a:rPr>
                  <a:t>, </a:t>
                </a:r>
                <a:r>
                  <a:rPr lang="en-US" sz="2000" dirty="0"/>
                  <a:t>which correlates the received signal x(t) with the basis function </a:t>
                </a:r>
                <a14:m>
                  <m:oMath xmlns:m="http://schemas.openxmlformats.org/officeDocument/2006/math">
                    <m:sSub>
                      <m:sSubPr>
                        <m:ctrlPr>
                          <a:rPr lang="en-US" sz="1800" i="1">
                            <a:solidFill>
                              <a:prstClr val="black"/>
                            </a:solidFill>
                            <a:latin typeface="Cambria Math" panose="02040503050406030204" pitchFamily="18" charset="0"/>
                          </a:rPr>
                        </m:ctrlPr>
                      </m:sSubPr>
                      <m:e>
                        <m:r>
                          <a:rPr lang="en-US" sz="1500" i="1">
                            <a:solidFill>
                              <a:prstClr val="black"/>
                            </a:solidFill>
                            <a:latin typeface="Cambria Math" panose="02040503050406030204" pitchFamily="18" charset="0"/>
                            <a:ea typeface="Cambria Math" panose="02040503050406030204" pitchFamily="18" charset="0"/>
                          </a:rPr>
                          <m:t>𝜑</m:t>
                        </m:r>
                      </m:e>
                      <m:sub>
                        <m:r>
                          <a:rPr lang="en-US" sz="1800" i="1">
                            <a:solidFill>
                              <a:prstClr val="black"/>
                            </a:solidFill>
                            <a:latin typeface="Cambria Math" panose="02040503050406030204" pitchFamily="18" charset="0"/>
                          </a:rPr>
                          <m:t>1(</m:t>
                        </m:r>
                        <m:r>
                          <a:rPr lang="en-US" sz="1800" i="1">
                            <a:solidFill>
                              <a:prstClr val="black"/>
                            </a:solidFill>
                            <a:latin typeface="Cambria Math" panose="02040503050406030204" pitchFamily="18" charset="0"/>
                          </a:rPr>
                          <m:t>𝑡</m:t>
                        </m:r>
                        <m:r>
                          <a:rPr lang="en-US" sz="1800" i="1">
                            <a:solidFill>
                              <a:prstClr val="black"/>
                            </a:solidFill>
                            <a:latin typeface="Cambria Math" panose="02040503050406030204" pitchFamily="18" charset="0"/>
                          </a:rPr>
                          <m:t>)</m:t>
                        </m:r>
                      </m:sub>
                    </m:sSub>
                  </m:oMath>
                </a14:m>
                <a:r>
                  <a:rPr lang="en-US" sz="2000" dirty="0"/>
                  <a:t>on a bit-by-bit basis. </a:t>
                </a:r>
                <a:endParaRPr lang="en-US" sz="2000" dirty="0" smtClean="0"/>
              </a:p>
              <a:p>
                <a:pPr lvl="0" algn="just">
                  <a:lnSpc>
                    <a:spcPct val="170000"/>
                  </a:lnSpc>
                  <a:spcBef>
                    <a:spcPts val="0"/>
                  </a:spcBef>
                  <a:buFont typeface="Wingdings" panose="05000000000000000000" pitchFamily="2" charset="2"/>
                  <a:buChar char="Ø"/>
                </a:pPr>
                <a:r>
                  <a:rPr lang="en-US" sz="2000" dirty="0" smtClean="0"/>
                  <a:t> </a:t>
                </a:r>
                <a:r>
                  <a:rPr lang="en-US" sz="2000" b="1" dirty="0">
                    <a:solidFill>
                      <a:srgbClr val="FF0000"/>
                    </a:solidFill>
                  </a:rPr>
                  <a:t>Decision device</a:t>
                </a:r>
                <a:r>
                  <a:rPr lang="en-US" sz="2000" dirty="0"/>
                  <a:t>, which compares the </a:t>
                </a:r>
                <a:r>
                  <a:rPr lang="en-US" sz="2000" dirty="0" err="1"/>
                  <a:t>correlator</a:t>
                </a:r>
                <a:r>
                  <a:rPr lang="en-US" sz="2000" dirty="0"/>
                  <a:t> output against a zero-threshold, assuming that binary symbols 1 and 0 are </a:t>
                </a:r>
                <a:r>
                  <a:rPr lang="en-US" sz="2000" dirty="0" err="1"/>
                  <a:t>equiprobable</a:t>
                </a:r>
                <a:r>
                  <a:rPr lang="en-US" sz="2000" dirty="0"/>
                  <a:t>. If the threshold is exceeded, a decision is made in favor of symbol 1; if not, the decision is made in favor of symbol 0</a:t>
                </a:r>
                <a:r>
                  <a:rPr lang="en-US" sz="2000" dirty="0" smtClean="0"/>
                  <a:t>.</a:t>
                </a:r>
              </a:p>
              <a:p>
                <a:pPr marL="0" lvl="0" indent="0" algn="just">
                  <a:lnSpc>
                    <a:spcPct val="170000"/>
                  </a:lnSpc>
                  <a:spcBef>
                    <a:spcPts val="0"/>
                  </a:spcBef>
                  <a:buNone/>
                </a:pPr>
                <a:endParaRPr lang="en-US" sz="2000" dirty="0"/>
              </a:p>
            </p:txBody>
          </p:sp>
        </mc:Choice>
        <mc:Fallback xmlns="">
          <p:sp>
            <p:nvSpPr>
              <p:cNvPr id="3" name="Content Placeholder 2">
                <a:extLst>
                  <a:ext uri="{FF2B5EF4-FFF2-40B4-BE49-F238E27FC236}">
                    <a16:creationId xmlns:a16="http://schemas.microsoft.com/office/drawing/2014/main" xmlns="" xmlns:a14="http://schemas.microsoft.com/office/drawing/2010/main" id="{3F88149E-5F31-4726-9520-9DE95C0F7B8D}"/>
                  </a:ext>
                </a:extLst>
              </p:cNvPr>
              <p:cNvSpPr>
                <a:spLocks noGrp="1" noRot="1" noChangeAspect="1" noMove="1" noResize="1" noEditPoints="1" noAdjustHandles="1" noChangeArrowheads="1" noChangeShapeType="1" noTextEdit="1"/>
              </p:cNvSpPr>
              <p:nvPr>
                <p:ph idx="1"/>
              </p:nvPr>
            </p:nvSpPr>
            <p:spPr>
              <a:xfrm>
                <a:off x="471626" y="1423410"/>
                <a:ext cx="5662843" cy="5298065"/>
              </a:xfrm>
              <a:blipFill rotWithShape="0">
                <a:blip r:embed="rId2"/>
                <a:stretch>
                  <a:fillRect l="-969" t="-575" r="-1076"/>
                </a:stretch>
              </a:blipFill>
            </p:spPr>
            <p:txBody>
              <a:bodyPr/>
              <a:lstStyle/>
              <a:p>
                <a:r>
                  <a:rPr lang="en-US">
                    <a:noFill/>
                  </a:rPr>
                  <a:t> </a:t>
                </a:r>
              </a:p>
            </p:txBody>
          </p:sp>
        </mc:Fallback>
      </mc:AlternateContent>
      <p:sp>
        <p:nvSpPr>
          <p:cNvPr id="5" name="Footer Placeholder 4">
            <a:extLst>
              <a:ext uri="{FF2B5EF4-FFF2-40B4-BE49-F238E27FC236}">
                <a16:creationId xmlns:a16="http://schemas.microsoft.com/office/drawing/2014/main" id="{2D80A51D-5073-4F56-AD8F-12A2AAF89D53}"/>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7C6438AB-75BE-4C69-A84D-6848F0FCE5E1}"/>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12</a:t>
            </a:fld>
            <a:endParaRPr lang="en-IN">
              <a:solidFill>
                <a:prstClr val="black">
                  <a:tint val="75000"/>
                </a:prstClr>
              </a:solidFill>
            </a:endParaRPr>
          </a:p>
        </p:txBody>
      </p:sp>
      <p:sp>
        <p:nvSpPr>
          <p:cNvPr id="12" name="Rectangle 11"/>
          <p:cNvSpPr/>
          <p:nvPr/>
        </p:nvSpPr>
        <p:spPr>
          <a:xfrm>
            <a:off x="7561921" y="5626458"/>
            <a:ext cx="4776233" cy="276999"/>
          </a:xfrm>
          <a:prstGeom prst="rect">
            <a:avLst/>
          </a:prstGeom>
        </p:spPr>
        <p:txBody>
          <a:bodyPr wrap="square">
            <a:spAutoFit/>
          </a:bodyPr>
          <a:lstStyle/>
          <a:p>
            <a:pPr algn="just"/>
            <a:r>
              <a:rPr lang="en-US" sz="1200" b="1" dirty="0" smtClean="0">
                <a:solidFill>
                  <a:srgbClr val="FF0000"/>
                </a:solidFill>
              </a:rPr>
              <a:t>Figure</a:t>
            </a:r>
            <a:r>
              <a:rPr lang="en-US" sz="1200" b="1" dirty="0">
                <a:solidFill>
                  <a:srgbClr val="FF0000"/>
                </a:solidFill>
              </a:rPr>
              <a:t>: Block diagrams </a:t>
            </a:r>
            <a:r>
              <a:rPr lang="en-US" sz="1200" b="1" dirty="0" smtClean="0">
                <a:solidFill>
                  <a:srgbClr val="FF0000"/>
                </a:solidFill>
              </a:rPr>
              <a:t>of </a:t>
            </a:r>
            <a:r>
              <a:rPr lang="en-US" sz="1200" b="1" dirty="0">
                <a:solidFill>
                  <a:srgbClr val="FF0000"/>
                </a:solidFill>
              </a:rPr>
              <a:t>binary PSK </a:t>
            </a:r>
            <a:r>
              <a:rPr lang="en-US" sz="1200" b="1" dirty="0" smtClean="0">
                <a:solidFill>
                  <a:srgbClr val="FF0000"/>
                </a:solidFill>
              </a:rPr>
              <a:t>Receiver</a:t>
            </a:r>
            <a:endParaRPr lang="en-US" sz="1200" b="1" dirty="0">
              <a:solidFill>
                <a:srgbClr val="FF0000"/>
              </a:solidFill>
            </a:endParaRPr>
          </a:p>
        </p:txBody>
      </p:sp>
      <p:pic>
        <p:nvPicPr>
          <p:cNvPr id="4" name="Picture 3"/>
          <p:cNvPicPr>
            <a:picLocks noChangeAspect="1"/>
          </p:cNvPicPr>
          <p:nvPr/>
        </p:nvPicPr>
        <p:blipFill>
          <a:blip r:embed="rId3"/>
          <a:stretch>
            <a:fillRect/>
          </a:stretch>
        </p:blipFill>
        <p:spPr>
          <a:xfrm>
            <a:off x="6398231" y="3596884"/>
            <a:ext cx="5510305" cy="1803128"/>
          </a:xfrm>
          <a:prstGeom prst="rect">
            <a:avLst/>
          </a:prstGeom>
        </p:spPr>
      </p:pic>
      <p:pic>
        <p:nvPicPr>
          <p:cNvPr id="8" name="Picture 7"/>
          <p:cNvPicPr>
            <a:picLocks noChangeAspect="1"/>
          </p:cNvPicPr>
          <p:nvPr/>
        </p:nvPicPr>
        <p:blipFill>
          <a:blip r:embed="rId4"/>
          <a:stretch>
            <a:fillRect/>
          </a:stretch>
        </p:blipFill>
        <p:spPr>
          <a:xfrm>
            <a:off x="7561921" y="1577318"/>
            <a:ext cx="3486150" cy="1676400"/>
          </a:xfrm>
          <a:prstGeom prst="rect">
            <a:avLst/>
          </a:prstGeom>
        </p:spPr>
      </p:pic>
    </p:spTree>
    <p:extLst>
      <p:ext uri="{BB962C8B-B14F-4D97-AF65-F5344CB8AC3E}">
        <p14:creationId xmlns:p14="http://schemas.microsoft.com/office/powerpoint/2010/main" val="3942637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title"/>
              </p:nvPr>
            </p:nvSpPr>
            <p:spPr>
              <a:xfrm>
                <a:off x="2122189" y="1092361"/>
                <a:ext cx="7886700" cy="1325563"/>
              </a:xfrm>
            </p:spPr>
            <p:txBody>
              <a:bodyPr/>
              <a:lstStyle/>
              <a:p>
                <a:pPr>
                  <a:spcBef>
                    <a:spcPts val="750"/>
                  </a:spcBef>
                </a:pPr>
                <a14:m>
                  <m:oMath xmlns:m="http://schemas.openxmlformats.org/officeDocument/2006/math">
                    <m:f>
                      <m:fPr>
                        <m:ctrlPr>
                          <a:rPr lang="en-US" sz="2100" i="1">
                            <a:solidFill>
                              <a:prstClr val="black"/>
                            </a:solidFill>
                            <a:latin typeface="Cambria Math" panose="02040503050406030204" pitchFamily="18" charset="0"/>
                            <a:ea typeface="Cambria Math" panose="02040503050406030204" pitchFamily="18" charset="0"/>
                          </a:rPr>
                        </m:ctrlPr>
                      </m:fPr>
                      <m:num/>
                      <m:den/>
                    </m:f>
                    <m:r>
                      <a:rPr lang="en-US" sz="2100">
                        <a:solidFill>
                          <a:prstClr val="black"/>
                        </a:solidFill>
                        <a:latin typeface="Cambria Math" panose="02040503050406030204" pitchFamily="18" charset="0"/>
                        <a:ea typeface="Cambria Math" panose="02040503050406030204" pitchFamily="18" charset="0"/>
                      </a:rPr>
                      <m:t>(−</m:t>
                    </m:r>
                    <m:r>
                      <a:rPr lang="en-US" sz="2100" i="1">
                        <a:solidFill>
                          <a:prstClr val="black"/>
                        </a:solidFill>
                        <a:latin typeface="Cambria Math" panose="02040503050406030204" pitchFamily="18" charset="0"/>
                        <a:ea typeface="Cambria Math" panose="02040503050406030204" pitchFamily="18" charset="0"/>
                      </a:rPr>
                      <m:t>∞</m:t>
                    </m:r>
                  </m:oMath>
                </a14:m>
                <a:r>
                  <a:rPr lang="en-US" sz="2100" dirty="0">
                    <a:solidFill>
                      <a:prstClr val="black"/>
                    </a:solidFill>
                    <a:latin typeface="Calibri"/>
                  </a:rPr>
                  <a:t>,</a:t>
                </a:r>
                <a:r>
                  <a:rPr lang="en-US" sz="2100" dirty="0">
                    <a:solidFill>
                      <a:prstClr val="black"/>
                    </a:solidFill>
                    <a:latin typeface="Calibri"/>
                    <a:ea typeface="Cambria Math" panose="02040503050406030204" pitchFamily="18" charset="0"/>
                  </a:rPr>
                  <a:t> </a:t>
                </a:r>
                <a14:m>
                  <m:oMath xmlns:m="http://schemas.openxmlformats.org/officeDocument/2006/math">
                    <m:r>
                      <a:rPr lang="en-US" sz="2100" i="1">
                        <a:solidFill>
                          <a:prstClr val="black"/>
                        </a:solidFill>
                        <a:latin typeface="Cambria Math" panose="02040503050406030204" pitchFamily="18" charset="0"/>
                        <a:ea typeface="Cambria Math" panose="02040503050406030204" pitchFamily="18" charset="0"/>
                      </a:rPr>
                      <m:t>∞</m:t>
                    </m:r>
                  </m:oMath>
                </a14:m>
                <a:r>
                  <a:rPr lang="en-US" sz="2100" dirty="0">
                    <a:solidFill>
                      <a:prstClr val="black"/>
                    </a:solidFill>
                    <a:latin typeface="Calibri"/>
                  </a:rPr>
                  <a:t>)</a:t>
                </a:r>
                <a:r>
                  <a:rPr lang="en-US" sz="2100" dirty="0">
                    <a:solidFill>
                      <a:prstClr val="black"/>
                    </a:solidFill>
                    <a:ea typeface="Cambria Math" panose="02040503050406030204" pitchFamily="18" charset="0"/>
                  </a:rPr>
                  <a:t> </a:t>
                </a:r>
                <a14:m>
                  <m:oMath xmlns:m="http://schemas.openxmlformats.org/officeDocument/2006/math">
                    <m:f>
                      <m:fPr>
                        <m:ctrlPr>
                          <a:rPr lang="en-US" sz="2100" i="1">
                            <a:solidFill>
                              <a:prstClr val="black"/>
                            </a:solidFill>
                            <a:latin typeface="Cambria Math" panose="02040503050406030204" pitchFamily="18" charset="0"/>
                            <a:ea typeface="Cambria Math" panose="02040503050406030204" pitchFamily="18" charset="0"/>
                          </a:rPr>
                        </m:ctrlPr>
                      </m:fPr>
                      <m:num>
                        <m:sSub>
                          <m:sSubPr>
                            <m:ctrlPr>
                              <a:rPr lang="en-US" sz="2100" i="1">
                                <a:solidFill>
                                  <a:prstClr val="black"/>
                                </a:solidFill>
                                <a:latin typeface="Cambria Math" panose="02040503050406030204" pitchFamily="18" charset="0"/>
                              </a:rPr>
                            </m:ctrlPr>
                          </m:sSubPr>
                          <m:e>
                            <m:r>
                              <a:rPr lang="en-US" sz="2100" i="1">
                                <a:solidFill>
                                  <a:prstClr val="black"/>
                                </a:solidFill>
                                <a:latin typeface="Cambria Math" panose="02040503050406030204" pitchFamily="18" charset="0"/>
                              </a:rPr>
                              <m:t>𝑁</m:t>
                            </m:r>
                          </m:e>
                          <m:sub>
                            <m:r>
                              <a:rPr lang="en-US" sz="2100" i="1">
                                <a:solidFill>
                                  <a:prstClr val="black"/>
                                </a:solidFill>
                                <a:latin typeface="Cambria Math" panose="02040503050406030204" pitchFamily="18" charset="0"/>
                              </a:rPr>
                              <m:t>0</m:t>
                            </m:r>
                          </m:sub>
                        </m:sSub>
                      </m:num>
                      <m:den>
                        <m:r>
                          <a:rPr lang="en-US" sz="2100" i="1">
                            <a:solidFill>
                              <a:prstClr val="black"/>
                            </a:solidFill>
                            <a:latin typeface="Cambria Math" panose="02040503050406030204" pitchFamily="18" charset="0"/>
                            <a:ea typeface="Cambria Math" panose="02040503050406030204" pitchFamily="18" charset="0"/>
                          </a:rPr>
                          <m:t>2</m:t>
                        </m:r>
                      </m:den>
                    </m:f>
                  </m:oMath>
                </a14:m>
                <a:r>
                  <a:rPr lang="en-US" sz="2100" dirty="0">
                    <a:solidFill>
                      <a:prstClr val="black"/>
                    </a:solidFill>
                    <a:latin typeface="Calibri"/>
                  </a:rPr>
                  <a:t/>
                </a:r>
                <a:br>
                  <a:rPr lang="en-US" sz="2100" dirty="0">
                    <a:solidFill>
                      <a:prstClr val="black"/>
                    </a:solidFill>
                    <a:latin typeface="Calibri"/>
                  </a:rPr>
                </a:br>
                <a:endParaRPr lang="en-US" dirty="0"/>
              </a:p>
            </p:txBody>
          </p:sp>
        </mc:Choice>
        <mc:Fallback xmlns="">
          <p:sp>
            <p:nvSpPr>
              <p:cNvPr id="2" name="Title 1"/>
              <p:cNvSpPr>
                <a:spLocks noGrp="1" noRot="1" noChangeAspect="1" noMove="1" noResize="1" noEditPoints="1" noAdjustHandles="1" noChangeArrowheads="1" noChangeShapeType="1" noTextEdit="1"/>
              </p:cNvSpPr>
              <p:nvPr>
                <p:ph type="title"/>
              </p:nvPr>
            </p:nvSpPr>
            <p:spPr>
              <a:xfrm>
                <a:off x="2122189" y="1092361"/>
                <a:ext cx="7886700" cy="1325563"/>
              </a:xfrm>
              <a:blipFill rotWithShape="0">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14:m>
                  <m:oMath xmlns:m="http://schemas.openxmlformats.org/officeDocument/2006/math">
                    <m:d>
                      <m:dPr>
                        <m:begChr m:val="|"/>
                        <m:endChr m:val="|"/>
                        <m:ctrlPr>
                          <a:rPr lang="en-US" i="1" smtClean="0">
                            <a:solidFill>
                              <a:prstClr val="black"/>
                            </a:solidFill>
                            <a:latin typeface="Cambria Math" panose="02040503050406030204" pitchFamily="18" charset="0"/>
                          </a:rPr>
                        </m:ctrlPr>
                      </m:dPr>
                      <m:e/>
                    </m:d>
                    <m:sSup>
                      <m:sSupPr>
                        <m:ctrlPr>
                          <a:rPr lang="en-US" i="1" smtClean="0">
                            <a:solidFill>
                              <a:prstClr val="black"/>
                            </a:solidFill>
                            <a:latin typeface="Cambria Math" panose="02040503050406030204" pitchFamily="18" charset="0"/>
                          </a:rPr>
                        </m:ctrlPr>
                      </m:sSupPr>
                      <m:e/>
                      <m:sup/>
                    </m:sSup>
                  </m:oMath>
                </a14:m>
                <a:r>
                  <a:rPr lang="en-US" dirty="0" smtClean="0"/>
                  <a:t>       </a:t>
                </a:r>
                <a:r>
                  <a:rPr lang="el-GR" dirty="0" smtClean="0"/>
                  <a:t>π </a:t>
                </a:r>
                <a:r>
                  <a:rPr lang="en-US" dirty="0" smtClean="0"/>
                  <a:t>  </a:t>
                </a:r>
                <a14:m>
                  <m:oMath xmlns:m="http://schemas.openxmlformats.org/officeDocument/2006/math">
                    <m:r>
                      <a:rPr lang="en-US" i="1" smtClean="0">
                        <a:latin typeface="Cambria Math" panose="02040503050406030204" pitchFamily="18" charset="0"/>
                        <a:ea typeface="Cambria Math" panose="02040503050406030204" pitchFamily="18" charset="0"/>
                      </a:rPr>
                      <m:t>≤</m:t>
                    </m:r>
                  </m:oMath>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3"/>
                <a:stretch>
                  <a:fillRect/>
                </a:stretch>
              </a:blipFill>
            </p:spPr>
            <p:txBody>
              <a:bodyPr/>
              <a:lstStyle/>
              <a:p>
                <a:r>
                  <a:rPr lang="en-US">
                    <a:noFill/>
                  </a:rPr>
                  <a:t> </a:t>
                </a:r>
              </a:p>
            </p:txBody>
          </p:sp>
        </mc:Fallback>
      </mc:AlternateContent>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120</a:t>
            </a:fld>
            <a:endParaRPr lang="en-IN">
              <a:solidFill>
                <a:prstClr val="black">
                  <a:tint val="75000"/>
                </a:prstClr>
              </a:solidFill>
            </a:endParaRPr>
          </a:p>
        </p:txBody>
      </p:sp>
      <mc:AlternateContent xmlns:mc="http://schemas.openxmlformats.org/markup-compatibility/2006" xmlns:a14="http://schemas.microsoft.com/office/drawing/2010/main">
        <mc:Choice Requires="a14">
          <p:sp>
            <p:nvSpPr>
              <p:cNvPr id="6" name="Rectangle 5"/>
              <p:cNvSpPr/>
              <p:nvPr/>
            </p:nvSpPr>
            <p:spPr>
              <a:xfrm>
                <a:off x="5244182" y="4514627"/>
                <a:ext cx="550151" cy="323165"/>
              </a:xfrm>
              <a:prstGeom prst="rect">
                <a:avLst/>
              </a:prstGeom>
            </p:spPr>
            <p:txBody>
              <a:bodyPr wrap="none">
                <a:spAutoFit/>
              </a:bodyPr>
              <a:lstStyle/>
              <a:p>
                <a14:m>
                  <m:oMath xmlns:m="http://schemas.openxmlformats.org/officeDocument/2006/math">
                    <m:acc>
                      <m:accPr>
                        <m:chr m:val="̂"/>
                        <m:ctrlPr>
                          <a:rPr lang="en-US" sz="1500" b="1" i="1">
                            <a:solidFill>
                              <a:prstClr val="black"/>
                            </a:solidFill>
                            <a:latin typeface="Cambria Math" panose="02040503050406030204" pitchFamily="18" charset="0"/>
                          </a:rPr>
                        </m:ctrlPr>
                      </m:accPr>
                      <m:e>
                        <m:r>
                          <a:rPr lang="en-US" sz="1500" b="1" i="1">
                            <a:solidFill>
                              <a:prstClr val="black"/>
                            </a:solidFill>
                            <a:latin typeface="Cambria Math" panose="02040503050406030204" pitchFamily="18" charset="0"/>
                          </a:rPr>
                          <m:t>𝒙</m:t>
                        </m:r>
                      </m:e>
                    </m:acc>
                  </m:oMath>
                </a14:m>
                <a:r>
                  <a:rPr lang="en-US" sz="1500" b="1" dirty="0">
                    <a:solidFill>
                      <a:prstClr val="black"/>
                    </a:solidFill>
                  </a:rPr>
                  <a:t>(</a:t>
                </a:r>
                <a14:m>
                  <m:oMath xmlns:m="http://schemas.openxmlformats.org/officeDocument/2006/math">
                    <m:r>
                      <a:rPr lang="en-US" sz="1500" b="1" i="1" dirty="0">
                        <a:solidFill>
                          <a:prstClr val="black"/>
                        </a:solidFill>
                        <a:latin typeface="Cambria Math" panose="02040503050406030204" pitchFamily="18" charset="0"/>
                      </a:rPr>
                      <m:t>𝐭</m:t>
                    </m:r>
                    <m:r>
                      <a:rPr lang="en-US" sz="1500" b="1" dirty="0">
                        <a:solidFill>
                          <a:prstClr val="black"/>
                        </a:solidFill>
                        <a:latin typeface="Cambria Math" panose="02040503050406030204" pitchFamily="18" charset="0"/>
                      </a:rPr>
                      <m:t>) </m:t>
                    </m:r>
                  </m:oMath>
                </a14:m>
                <a:endParaRPr lang="en-US" sz="1350" b="1" dirty="0">
                  <a:solidFill>
                    <a:prstClr val="black"/>
                  </a:solidFill>
                </a:endParaRPr>
              </a:p>
            </p:txBody>
          </p:sp>
        </mc:Choice>
        <mc:Fallback xmlns="">
          <p:sp>
            <p:nvSpPr>
              <p:cNvPr id="6" name="Rectangle 5"/>
              <p:cNvSpPr>
                <a:spLocks noRot="1" noChangeAspect="1" noMove="1" noResize="1" noEditPoints="1" noAdjustHandles="1" noChangeArrowheads="1" noChangeShapeType="1" noTextEdit="1"/>
              </p:cNvSpPr>
              <p:nvPr/>
            </p:nvSpPr>
            <p:spPr>
              <a:xfrm>
                <a:off x="5244182" y="4514627"/>
                <a:ext cx="550151" cy="323165"/>
              </a:xfrm>
              <a:prstGeom prst="rect">
                <a:avLst/>
              </a:prstGeom>
              <a:blipFill rotWithShape="0">
                <a:blip r:embed="rId4"/>
                <a:stretch>
                  <a:fillRect t="-5660" b="-1886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p:cNvSpPr txBox="1"/>
              <p:nvPr/>
            </p:nvSpPr>
            <p:spPr>
              <a:xfrm>
                <a:off x="3159284" y="3138029"/>
                <a:ext cx="2084897" cy="424155"/>
              </a:xfrm>
              <a:prstGeom prst="rect">
                <a:avLst/>
              </a:prstGeom>
              <a:ln w="38100">
                <a:solidFill>
                  <a:srgbClr val="FF0000"/>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14:m>
                  <m:oMath xmlns:m="http://schemas.openxmlformats.org/officeDocument/2006/math">
                    <m:acc>
                      <m:accPr>
                        <m:chr m:val="̂"/>
                        <m:ctrlPr>
                          <a:rPr lang="en-US" sz="2100" i="1">
                            <a:solidFill>
                              <a:prstClr val="black"/>
                            </a:solidFill>
                            <a:latin typeface="Cambria Math" panose="02040503050406030204" pitchFamily="18" charset="0"/>
                          </a:rPr>
                        </m:ctrlPr>
                      </m:accPr>
                      <m:e>
                        <m:r>
                          <m:rPr>
                            <m:sty m:val="p"/>
                          </m:rPr>
                          <a:rPr lang="en-US" sz="2100">
                            <a:solidFill>
                              <a:prstClr val="black"/>
                            </a:solidFill>
                            <a:latin typeface="Cambria Math" panose="02040503050406030204" pitchFamily="18" charset="0"/>
                          </a:rPr>
                          <m:t>X</m:t>
                        </m:r>
                      </m:e>
                    </m:acc>
                  </m:oMath>
                </a14:m>
                <a:r>
                  <a:rPr lang="en-US" sz="2100" dirty="0">
                    <a:solidFill>
                      <a:prstClr val="black"/>
                    </a:solidFill>
                  </a:rPr>
                  <a:t>(</a:t>
                </a:r>
                <a14:m>
                  <m:oMath xmlns:m="http://schemas.openxmlformats.org/officeDocument/2006/math">
                    <m:r>
                      <a:rPr lang="en-US" sz="2100" dirty="0">
                        <a:solidFill>
                          <a:prstClr val="black"/>
                        </a:solidFill>
                        <a:latin typeface="Cambria Math" panose="02040503050406030204" pitchFamily="18" charset="0"/>
                      </a:rPr>
                      <m:t>𝑓</m:t>
                    </m:r>
                    <m:r>
                      <a:rPr lang="en-US" sz="2100" dirty="0">
                        <a:solidFill>
                          <a:prstClr val="black"/>
                        </a:solidFill>
                        <a:latin typeface="Cambria Math" panose="02040503050406030204" pitchFamily="18" charset="0"/>
                      </a:rPr>
                      <m:t>)= </m:t>
                    </m:r>
                    <m:d>
                      <m:dPr>
                        <m:begChr m:val="|"/>
                        <m:endChr m:val="|"/>
                        <m:ctrlPr>
                          <a:rPr lang="en-US" sz="2100" i="1">
                            <a:solidFill>
                              <a:prstClr val="black"/>
                            </a:solidFill>
                            <a:latin typeface="Cambria Math" panose="02040503050406030204" pitchFamily="18" charset="0"/>
                          </a:rPr>
                        </m:ctrlPr>
                      </m:dPr>
                      <m:e>
                        <m:r>
                          <a:rPr lang="en-US" sz="2100">
                            <a:solidFill>
                              <a:prstClr val="black"/>
                            </a:solidFill>
                            <a:latin typeface="Cambria Math" panose="02040503050406030204" pitchFamily="18" charset="0"/>
                          </a:rPr>
                          <m:t>𝑋</m:t>
                        </m:r>
                        <m:r>
                          <a:rPr lang="en-US" sz="2100">
                            <a:solidFill>
                              <a:prstClr val="black"/>
                            </a:solidFill>
                            <a:latin typeface="Cambria Math" panose="02040503050406030204" pitchFamily="18" charset="0"/>
                          </a:rPr>
                          <m:t>(</m:t>
                        </m:r>
                        <m:r>
                          <a:rPr lang="en-US" sz="2100">
                            <a:solidFill>
                              <a:prstClr val="black"/>
                            </a:solidFill>
                            <a:latin typeface="Cambria Math" panose="02040503050406030204" pitchFamily="18" charset="0"/>
                          </a:rPr>
                          <m:t>𝑓</m:t>
                        </m:r>
                        <m:r>
                          <a:rPr lang="en-US" sz="2100">
                            <a:solidFill>
                              <a:prstClr val="black"/>
                            </a:solidFill>
                            <a:latin typeface="Cambria Math" panose="02040503050406030204" pitchFamily="18" charset="0"/>
                          </a:rPr>
                          <m:t>)</m:t>
                        </m:r>
                      </m:e>
                    </m:d>
                  </m:oMath>
                </a14:m>
                <a:endParaRPr lang="en-US" sz="1350" dirty="0">
                  <a:solidFill>
                    <a:prstClr val="black"/>
                  </a:solidFill>
                </a:endParaRPr>
              </a:p>
            </p:txBody>
          </p:sp>
        </mc:Choice>
        <mc:Fallback xmlns="">
          <p:sp>
            <p:nvSpPr>
              <p:cNvPr id="7" name="TextBox 6"/>
              <p:cNvSpPr txBox="1">
                <a:spLocks noRot="1" noChangeAspect="1" noMove="1" noResize="1" noEditPoints="1" noAdjustHandles="1" noChangeArrowheads="1" noChangeShapeType="1" noTextEdit="1"/>
              </p:cNvSpPr>
              <p:nvPr/>
            </p:nvSpPr>
            <p:spPr>
              <a:xfrm>
                <a:off x="3159284" y="3138029"/>
                <a:ext cx="2084897" cy="424155"/>
              </a:xfrm>
              <a:prstGeom prst="rect">
                <a:avLst/>
              </a:prstGeom>
              <a:blipFill rotWithShape="0">
                <a:blip r:embed="rId5"/>
                <a:stretch>
                  <a:fillRect t="-4000" b="-22667"/>
                </a:stretch>
              </a:blipFill>
              <a:ln w="38100">
                <a:solidFill>
                  <a:srgbClr val="FF0000"/>
                </a:solidFill>
              </a:ln>
            </p:spPr>
            <p:txBody>
              <a:bodyPr/>
              <a:lstStyle/>
              <a:p>
                <a:r>
                  <a:rPr lang="en-US">
                    <a:noFill/>
                  </a:rPr>
                  <a:t> </a:t>
                </a:r>
              </a:p>
            </p:txBody>
          </p:sp>
        </mc:Fallback>
      </mc:AlternateContent>
      <p:cxnSp>
        <p:nvCxnSpPr>
          <p:cNvPr id="9" name="Straight Arrow Connector 8"/>
          <p:cNvCxnSpPr>
            <a:endCxn id="11" idx="1"/>
          </p:cNvCxnSpPr>
          <p:nvPr/>
        </p:nvCxnSpPr>
        <p:spPr>
          <a:xfrm>
            <a:off x="2122190" y="4884541"/>
            <a:ext cx="717071" cy="238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 name="Rectangle 10"/>
              <p:cNvSpPr/>
              <p:nvPr/>
            </p:nvSpPr>
            <p:spPr>
              <a:xfrm>
                <a:off x="2839260" y="4544021"/>
                <a:ext cx="2225615" cy="685800"/>
              </a:xfrm>
              <a:prstGeom prst="rect">
                <a:avLst/>
              </a:prstGeom>
              <a:ln w="381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14:m>
                  <m:oMathPara xmlns:m="http://schemas.openxmlformats.org/officeDocument/2006/math">
                    <m:oMathParaPr>
                      <m:jc m:val="centerGroup"/>
                    </m:oMathParaPr>
                    <m:oMath xmlns:m="http://schemas.openxmlformats.org/officeDocument/2006/math">
                      <m:r>
                        <a:rPr lang="en-US" sz="2100" b="1" i="1" dirty="0">
                          <a:solidFill>
                            <a:srgbClr val="0070C0"/>
                          </a:solidFill>
                          <a:latin typeface="Cambria Math" panose="02040503050406030204" pitchFamily="18" charset="0"/>
                        </a:rPr>
                        <m:t>𝑯</m:t>
                      </m:r>
                      <m:d>
                        <m:dPr>
                          <m:ctrlPr>
                            <a:rPr lang="en-US" sz="2100" b="1" i="1" dirty="0">
                              <a:solidFill>
                                <a:srgbClr val="0070C0"/>
                              </a:solidFill>
                              <a:latin typeface="Cambria Math" panose="02040503050406030204" pitchFamily="18" charset="0"/>
                            </a:rPr>
                          </m:ctrlPr>
                        </m:dPr>
                        <m:e>
                          <m:r>
                            <a:rPr lang="en-US" sz="2100" b="1" i="1" dirty="0">
                              <a:solidFill>
                                <a:srgbClr val="0070C0"/>
                              </a:solidFill>
                              <a:latin typeface="Cambria Math" panose="02040503050406030204" pitchFamily="18" charset="0"/>
                            </a:rPr>
                            <m:t>𝒇</m:t>
                          </m:r>
                        </m:e>
                      </m:d>
                      <m:r>
                        <a:rPr lang="en-US" sz="2100" b="1" i="1" dirty="0">
                          <a:solidFill>
                            <a:srgbClr val="0070C0"/>
                          </a:solidFill>
                          <a:latin typeface="Cambria Math" panose="02040503050406030204" pitchFamily="18" charset="0"/>
                        </a:rPr>
                        <m:t>= −</m:t>
                      </m:r>
                      <m:r>
                        <m:rPr>
                          <m:nor/>
                        </m:rPr>
                        <a:rPr lang="en-US" sz="2100" b="1" dirty="0">
                          <a:solidFill>
                            <a:srgbClr val="0070C0"/>
                          </a:solidFill>
                        </a:rPr>
                        <m:t> </m:t>
                      </m:r>
                      <m:r>
                        <m:rPr>
                          <m:nor/>
                        </m:rPr>
                        <a:rPr lang="en-US" sz="2100" b="1" dirty="0">
                          <a:solidFill>
                            <a:srgbClr val="0070C0"/>
                          </a:solidFill>
                        </a:rPr>
                        <m:t>j</m:t>
                      </m:r>
                      <m:r>
                        <m:rPr>
                          <m:nor/>
                        </m:rPr>
                        <a:rPr lang="en-US" sz="2100" b="1" dirty="0">
                          <a:solidFill>
                            <a:srgbClr val="0070C0"/>
                          </a:solidFill>
                        </a:rPr>
                        <m:t> </m:t>
                      </m:r>
                      <m:r>
                        <m:rPr>
                          <m:nor/>
                        </m:rPr>
                        <a:rPr lang="en-US" sz="2100" b="1" dirty="0" err="1">
                          <a:solidFill>
                            <a:srgbClr val="0070C0"/>
                          </a:solidFill>
                        </a:rPr>
                        <m:t>sgn</m:t>
                      </m:r>
                      <m:r>
                        <m:rPr>
                          <m:nor/>
                        </m:rPr>
                        <a:rPr lang="en-US" sz="2100" b="1" dirty="0">
                          <a:solidFill>
                            <a:srgbClr val="0070C0"/>
                          </a:solidFill>
                        </a:rPr>
                        <m:t> (</m:t>
                      </m:r>
                      <m:r>
                        <m:rPr>
                          <m:nor/>
                        </m:rPr>
                        <a:rPr lang="en-US" sz="2100" b="1" dirty="0">
                          <a:solidFill>
                            <a:srgbClr val="0070C0"/>
                          </a:solidFill>
                        </a:rPr>
                        <m:t>f</m:t>
                      </m:r>
                      <m:r>
                        <m:rPr>
                          <m:nor/>
                        </m:rPr>
                        <a:rPr lang="en-US" sz="2100" b="1" dirty="0">
                          <a:solidFill>
                            <a:srgbClr val="0070C0"/>
                          </a:solidFill>
                        </a:rPr>
                        <m:t>)</m:t>
                      </m:r>
                    </m:oMath>
                  </m:oMathPara>
                </a14:m>
                <a:endParaRPr lang="en-US" sz="1350" b="1" dirty="0">
                  <a:solidFill>
                    <a:srgbClr val="0070C0"/>
                  </a:solidFill>
                </a:endParaRPr>
              </a:p>
            </p:txBody>
          </p:sp>
        </mc:Choice>
        <mc:Fallback xmlns="">
          <p:sp>
            <p:nvSpPr>
              <p:cNvPr id="11" name="Rectangle 10"/>
              <p:cNvSpPr>
                <a:spLocks noRot="1" noChangeAspect="1" noMove="1" noResize="1" noEditPoints="1" noAdjustHandles="1" noChangeArrowheads="1" noChangeShapeType="1" noTextEdit="1"/>
              </p:cNvSpPr>
              <p:nvPr/>
            </p:nvSpPr>
            <p:spPr>
              <a:xfrm>
                <a:off x="2839260" y="4544021"/>
                <a:ext cx="2225615" cy="685800"/>
              </a:xfrm>
              <a:prstGeom prst="rect">
                <a:avLst/>
              </a:prstGeom>
              <a:blipFill rotWithShape="0">
                <a:blip r:embed="rId6"/>
                <a:stretch>
                  <a:fillRect b="-7563"/>
                </a:stretch>
              </a:blipFill>
              <a:ln w="38100">
                <a:solidFill>
                  <a:srgbClr val="FF0000"/>
                </a:solidFill>
              </a:ln>
            </p:spPr>
            <p:txBody>
              <a:bodyPr/>
              <a:lstStyle/>
              <a:p>
                <a:r>
                  <a:rPr lang="en-US">
                    <a:noFill/>
                  </a:rPr>
                  <a:t> </a:t>
                </a:r>
              </a:p>
            </p:txBody>
          </p:sp>
        </mc:Fallback>
      </mc:AlternateContent>
      <p:cxnSp>
        <p:nvCxnSpPr>
          <p:cNvPr id="12" name="Straight Arrow Connector 11"/>
          <p:cNvCxnSpPr/>
          <p:nvPr/>
        </p:nvCxnSpPr>
        <p:spPr>
          <a:xfrm>
            <a:off x="5095472" y="4884540"/>
            <a:ext cx="1061049" cy="1294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3" name="Rectangle 12"/>
              <p:cNvSpPr/>
              <p:nvPr/>
            </p:nvSpPr>
            <p:spPr>
              <a:xfrm>
                <a:off x="6187118" y="4528543"/>
                <a:ext cx="2225615" cy="685800"/>
              </a:xfrm>
              <a:prstGeom prst="rect">
                <a:avLst/>
              </a:prstGeom>
              <a:ln w="381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14:m>
                  <m:oMathPara xmlns:m="http://schemas.openxmlformats.org/officeDocument/2006/math">
                    <m:oMathParaPr>
                      <m:jc m:val="centerGroup"/>
                    </m:oMathParaPr>
                    <m:oMath xmlns:m="http://schemas.openxmlformats.org/officeDocument/2006/math">
                      <m:r>
                        <a:rPr lang="en-US" sz="2100" b="1" i="1" dirty="0">
                          <a:solidFill>
                            <a:srgbClr val="0070C0"/>
                          </a:solidFill>
                          <a:latin typeface="Cambria Math" panose="02040503050406030204" pitchFamily="18" charset="0"/>
                        </a:rPr>
                        <m:t>𝑯</m:t>
                      </m:r>
                      <m:d>
                        <m:dPr>
                          <m:ctrlPr>
                            <a:rPr lang="en-US" sz="2100" b="1" i="1" dirty="0">
                              <a:solidFill>
                                <a:srgbClr val="0070C0"/>
                              </a:solidFill>
                              <a:latin typeface="Cambria Math" panose="02040503050406030204" pitchFamily="18" charset="0"/>
                            </a:rPr>
                          </m:ctrlPr>
                        </m:dPr>
                        <m:e>
                          <m:r>
                            <a:rPr lang="en-US" sz="2100" b="1" i="1" dirty="0">
                              <a:solidFill>
                                <a:srgbClr val="0070C0"/>
                              </a:solidFill>
                              <a:latin typeface="Cambria Math" panose="02040503050406030204" pitchFamily="18" charset="0"/>
                            </a:rPr>
                            <m:t>𝒇</m:t>
                          </m:r>
                        </m:e>
                      </m:d>
                      <m:r>
                        <a:rPr lang="en-US" sz="2100" b="1" i="1" dirty="0">
                          <a:solidFill>
                            <a:srgbClr val="0070C0"/>
                          </a:solidFill>
                          <a:latin typeface="Cambria Math" panose="02040503050406030204" pitchFamily="18" charset="0"/>
                        </a:rPr>
                        <m:t>= −</m:t>
                      </m:r>
                      <m:r>
                        <m:rPr>
                          <m:nor/>
                        </m:rPr>
                        <a:rPr lang="en-US" sz="2100" b="1" dirty="0">
                          <a:solidFill>
                            <a:srgbClr val="0070C0"/>
                          </a:solidFill>
                        </a:rPr>
                        <m:t> </m:t>
                      </m:r>
                      <m:r>
                        <m:rPr>
                          <m:nor/>
                        </m:rPr>
                        <a:rPr lang="en-US" sz="2100" b="1" dirty="0">
                          <a:solidFill>
                            <a:srgbClr val="0070C0"/>
                          </a:solidFill>
                        </a:rPr>
                        <m:t>j</m:t>
                      </m:r>
                      <m:r>
                        <m:rPr>
                          <m:nor/>
                        </m:rPr>
                        <a:rPr lang="en-US" sz="2100" b="1" dirty="0">
                          <a:solidFill>
                            <a:srgbClr val="0070C0"/>
                          </a:solidFill>
                        </a:rPr>
                        <m:t> </m:t>
                      </m:r>
                      <m:r>
                        <m:rPr>
                          <m:nor/>
                        </m:rPr>
                        <a:rPr lang="en-US" sz="2100" b="1" dirty="0" err="1">
                          <a:solidFill>
                            <a:srgbClr val="0070C0"/>
                          </a:solidFill>
                        </a:rPr>
                        <m:t>sgn</m:t>
                      </m:r>
                      <m:r>
                        <m:rPr>
                          <m:nor/>
                        </m:rPr>
                        <a:rPr lang="en-US" sz="2100" b="1" dirty="0">
                          <a:solidFill>
                            <a:srgbClr val="0070C0"/>
                          </a:solidFill>
                        </a:rPr>
                        <m:t> (</m:t>
                      </m:r>
                      <m:r>
                        <m:rPr>
                          <m:nor/>
                        </m:rPr>
                        <a:rPr lang="en-US" sz="2100" b="1" dirty="0">
                          <a:solidFill>
                            <a:srgbClr val="0070C0"/>
                          </a:solidFill>
                        </a:rPr>
                        <m:t>f</m:t>
                      </m:r>
                      <m:r>
                        <m:rPr>
                          <m:nor/>
                        </m:rPr>
                        <a:rPr lang="en-US" sz="2100" b="1" dirty="0">
                          <a:solidFill>
                            <a:srgbClr val="0070C0"/>
                          </a:solidFill>
                        </a:rPr>
                        <m:t>)</m:t>
                      </m:r>
                    </m:oMath>
                  </m:oMathPara>
                </a14:m>
                <a:endParaRPr lang="en-US" sz="1350" b="1" dirty="0">
                  <a:solidFill>
                    <a:srgbClr val="0070C0"/>
                  </a:solidFill>
                </a:endParaRPr>
              </a:p>
            </p:txBody>
          </p:sp>
        </mc:Choice>
        <mc:Fallback xmlns="">
          <p:sp>
            <p:nvSpPr>
              <p:cNvPr id="13" name="Rectangle 12"/>
              <p:cNvSpPr>
                <a:spLocks noRot="1" noChangeAspect="1" noMove="1" noResize="1" noEditPoints="1" noAdjustHandles="1" noChangeArrowheads="1" noChangeShapeType="1" noTextEdit="1"/>
              </p:cNvSpPr>
              <p:nvPr/>
            </p:nvSpPr>
            <p:spPr>
              <a:xfrm>
                <a:off x="6187118" y="4528543"/>
                <a:ext cx="2225615" cy="685800"/>
              </a:xfrm>
              <a:prstGeom prst="rect">
                <a:avLst/>
              </a:prstGeom>
              <a:blipFill rotWithShape="0">
                <a:blip r:embed="rId7"/>
                <a:stretch>
                  <a:fillRect b="-7627"/>
                </a:stretch>
              </a:blipFill>
              <a:ln w="38100">
                <a:solidFill>
                  <a:srgbClr val="FF0000"/>
                </a:solidFill>
              </a:ln>
            </p:spPr>
            <p:txBody>
              <a:bodyPr/>
              <a:lstStyle/>
              <a:p>
                <a:r>
                  <a:rPr lang="en-US">
                    <a:noFill/>
                  </a:rPr>
                  <a:t> </a:t>
                </a:r>
              </a:p>
            </p:txBody>
          </p:sp>
        </mc:Fallback>
      </mc:AlternateContent>
      <p:cxnSp>
        <p:nvCxnSpPr>
          <p:cNvPr id="14" name="Straight Arrow Connector 13"/>
          <p:cNvCxnSpPr/>
          <p:nvPr/>
        </p:nvCxnSpPr>
        <p:spPr>
          <a:xfrm>
            <a:off x="8412732" y="4844265"/>
            <a:ext cx="1061049" cy="1294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850121" y="4620481"/>
            <a:ext cx="495345" cy="323165"/>
          </a:xfrm>
          <a:prstGeom prst="rect">
            <a:avLst/>
          </a:prstGeom>
          <a:noFill/>
        </p:spPr>
        <p:txBody>
          <a:bodyPr wrap="square" rtlCol="0">
            <a:spAutoFit/>
          </a:bodyPr>
          <a:lstStyle/>
          <a:p>
            <a:r>
              <a:rPr lang="en-US" sz="1500" b="1" dirty="0">
                <a:solidFill>
                  <a:prstClr val="black"/>
                </a:solidFill>
              </a:rPr>
              <a:t>X(t)</a:t>
            </a:r>
          </a:p>
        </p:txBody>
      </p:sp>
      <p:sp>
        <p:nvSpPr>
          <p:cNvPr id="18" name="TextBox 17"/>
          <p:cNvSpPr txBox="1"/>
          <p:nvPr/>
        </p:nvSpPr>
        <p:spPr>
          <a:xfrm>
            <a:off x="9468929" y="4694225"/>
            <a:ext cx="702284" cy="323165"/>
          </a:xfrm>
          <a:prstGeom prst="rect">
            <a:avLst/>
          </a:prstGeom>
          <a:noFill/>
        </p:spPr>
        <p:txBody>
          <a:bodyPr wrap="square" rtlCol="0">
            <a:spAutoFit/>
          </a:bodyPr>
          <a:lstStyle/>
          <a:p>
            <a:r>
              <a:rPr lang="en-US" sz="1500" dirty="0">
                <a:solidFill>
                  <a:prstClr val="black"/>
                </a:solidFill>
              </a:rPr>
              <a:t>   </a:t>
            </a:r>
            <a:r>
              <a:rPr lang="en-US" sz="1500" b="1" dirty="0">
                <a:solidFill>
                  <a:prstClr val="black"/>
                </a:solidFill>
              </a:rPr>
              <a:t>X(t)</a:t>
            </a:r>
          </a:p>
        </p:txBody>
      </p:sp>
      <p:cxnSp>
        <p:nvCxnSpPr>
          <p:cNvPr id="21" name="Straight Connector 20"/>
          <p:cNvCxnSpPr/>
          <p:nvPr/>
        </p:nvCxnSpPr>
        <p:spPr>
          <a:xfrm flipV="1">
            <a:off x="9534975" y="4854123"/>
            <a:ext cx="56073" cy="308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7" name="Rectangle 26"/>
              <p:cNvSpPr/>
              <p:nvPr/>
            </p:nvSpPr>
            <p:spPr>
              <a:xfrm>
                <a:off x="7823787" y="2244781"/>
                <a:ext cx="1313180" cy="41549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100" i="1" dirty="0">
                          <a:solidFill>
                            <a:prstClr val="black"/>
                          </a:solidFill>
                          <a:latin typeface="Cambria Math" panose="02040503050406030204" pitchFamily="18" charset="0"/>
                        </a:rPr>
                        <m:t>−</m:t>
                      </m:r>
                      <m:r>
                        <m:rPr>
                          <m:nor/>
                        </m:rPr>
                        <a:rPr lang="en-US" sz="2100" dirty="0">
                          <a:solidFill>
                            <a:prstClr val="black"/>
                          </a:solidFill>
                        </a:rPr>
                        <m:t> </m:t>
                      </m:r>
                      <m:r>
                        <m:rPr>
                          <m:nor/>
                        </m:rPr>
                        <a:rPr lang="en-US" sz="2100" dirty="0">
                          <a:solidFill>
                            <a:prstClr val="black"/>
                          </a:solidFill>
                        </a:rPr>
                        <m:t>j</m:t>
                      </m:r>
                      <m:r>
                        <m:rPr>
                          <m:nor/>
                        </m:rPr>
                        <a:rPr lang="en-US" sz="2100" dirty="0">
                          <a:solidFill>
                            <a:prstClr val="black"/>
                          </a:solidFill>
                        </a:rPr>
                        <m:t> </m:t>
                      </m:r>
                      <m:r>
                        <m:rPr>
                          <m:nor/>
                        </m:rPr>
                        <a:rPr lang="en-US" sz="2100" dirty="0" err="1">
                          <a:solidFill>
                            <a:prstClr val="black"/>
                          </a:solidFill>
                        </a:rPr>
                        <m:t>sgn</m:t>
                      </m:r>
                      <m:r>
                        <m:rPr>
                          <m:nor/>
                        </m:rPr>
                        <a:rPr lang="en-US" sz="2100" dirty="0">
                          <a:solidFill>
                            <a:prstClr val="black"/>
                          </a:solidFill>
                        </a:rPr>
                        <m:t> (</m:t>
                      </m:r>
                      <m:r>
                        <m:rPr>
                          <m:nor/>
                        </m:rPr>
                        <a:rPr lang="en-US" sz="2100" dirty="0">
                          <a:solidFill>
                            <a:prstClr val="black"/>
                          </a:solidFill>
                        </a:rPr>
                        <m:t>f</m:t>
                      </m:r>
                      <m:r>
                        <m:rPr>
                          <m:nor/>
                        </m:rPr>
                        <a:rPr lang="en-US" sz="2100" dirty="0">
                          <a:solidFill>
                            <a:prstClr val="black"/>
                          </a:solidFill>
                        </a:rPr>
                        <m:t>)</m:t>
                      </m:r>
                    </m:oMath>
                  </m:oMathPara>
                </a14:m>
                <a:endParaRPr lang="en-US" sz="1350" dirty="0">
                  <a:solidFill>
                    <a:prstClr val="black"/>
                  </a:solidFill>
                </a:endParaRPr>
              </a:p>
            </p:txBody>
          </p:sp>
        </mc:Choice>
        <mc:Fallback xmlns="">
          <p:sp>
            <p:nvSpPr>
              <p:cNvPr id="27" name="Rectangle 26"/>
              <p:cNvSpPr>
                <a:spLocks noRot="1" noChangeAspect="1" noMove="1" noResize="1" noEditPoints="1" noAdjustHandles="1" noChangeArrowheads="1" noChangeShapeType="1" noTextEdit="1"/>
              </p:cNvSpPr>
              <p:nvPr/>
            </p:nvSpPr>
            <p:spPr>
              <a:xfrm>
                <a:off x="7823787" y="2244781"/>
                <a:ext cx="1313180" cy="415498"/>
              </a:xfrm>
              <a:prstGeom prst="rect">
                <a:avLst/>
              </a:prstGeom>
              <a:blipFill rotWithShape="0">
                <a:blip r:embed="rId8"/>
                <a:stretch>
                  <a:fillRect b="-1323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 name="Rectangle 27"/>
              <p:cNvSpPr/>
              <p:nvPr/>
            </p:nvSpPr>
            <p:spPr>
              <a:xfrm>
                <a:off x="6096000" y="2259806"/>
                <a:ext cx="479234" cy="41549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en-US" sz="2100" i="1">
                              <a:solidFill>
                                <a:prstClr val="black"/>
                              </a:solidFill>
                              <a:latin typeface="Cambria Math" panose="02040503050406030204" pitchFamily="18" charset="0"/>
                            </a:rPr>
                          </m:ctrlPr>
                        </m:sSupPr>
                        <m:e>
                          <m:r>
                            <a:rPr lang="en-US" sz="2100" i="1">
                              <a:solidFill>
                                <a:prstClr val="black"/>
                              </a:solidFill>
                              <a:latin typeface="Cambria Math" panose="02040503050406030204" pitchFamily="18" charset="0"/>
                            </a:rPr>
                            <m:t>𝑗</m:t>
                          </m:r>
                        </m:e>
                        <m:sup>
                          <m:r>
                            <a:rPr lang="en-US" sz="2100" i="1">
                              <a:solidFill>
                                <a:prstClr val="black"/>
                              </a:solidFill>
                              <a:latin typeface="Cambria Math" panose="02040503050406030204" pitchFamily="18" charset="0"/>
                            </a:rPr>
                            <m:t>2</m:t>
                          </m:r>
                        </m:sup>
                      </m:sSup>
                    </m:oMath>
                  </m:oMathPara>
                </a14:m>
                <a:endParaRPr lang="en-US" sz="1350" dirty="0">
                  <a:solidFill>
                    <a:prstClr val="black"/>
                  </a:solidFill>
                </a:endParaRPr>
              </a:p>
            </p:txBody>
          </p:sp>
        </mc:Choice>
        <mc:Fallback xmlns="">
          <p:sp>
            <p:nvSpPr>
              <p:cNvPr id="28" name="Rectangle 27"/>
              <p:cNvSpPr>
                <a:spLocks noRot="1" noChangeAspect="1" noMove="1" noResize="1" noEditPoints="1" noAdjustHandles="1" noChangeArrowheads="1" noChangeShapeType="1" noTextEdit="1"/>
              </p:cNvSpPr>
              <p:nvPr/>
            </p:nvSpPr>
            <p:spPr>
              <a:xfrm>
                <a:off x="6096000" y="2259806"/>
                <a:ext cx="479234" cy="415498"/>
              </a:xfrm>
              <a:prstGeom prst="rect">
                <a:avLst/>
              </a:prstGeom>
              <a:blipFill rotWithShape="0">
                <a:blip r:embed="rId9"/>
                <a:stretch>
                  <a:fillRect b="-1323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9" name="Rectangle 28"/>
              <p:cNvSpPr/>
              <p:nvPr/>
            </p:nvSpPr>
            <p:spPr>
              <a:xfrm>
                <a:off x="5677087" y="3161644"/>
                <a:ext cx="882806" cy="557845"/>
              </a:xfrm>
              <a:prstGeom prst="rect">
                <a:avLst/>
              </a:prstGeom>
            </p:spPr>
            <p:txBody>
              <a:bodyPr wrap="none">
                <a:spAutoFit/>
              </a:bodyPr>
              <a:lstStyle/>
              <a:p>
                <a:r>
                  <a:rPr lang="en-US" sz="2100" dirty="0">
                    <a:solidFill>
                      <a:prstClr val="black"/>
                    </a:solidFill>
                  </a:rPr>
                  <a:t>.</a:t>
                </a:r>
                <a14:m>
                  <m:oMath xmlns:m="http://schemas.openxmlformats.org/officeDocument/2006/math">
                    <m:nary>
                      <m:naryPr>
                        <m:limLoc m:val="undOvr"/>
                        <m:ctrlPr>
                          <a:rPr lang="en-US" sz="2100" i="1">
                            <a:solidFill>
                              <a:prstClr val="black"/>
                            </a:solidFill>
                            <a:latin typeface="Cambria Math" panose="02040503050406030204" pitchFamily="18" charset="0"/>
                          </a:rPr>
                        </m:ctrlPr>
                      </m:naryPr>
                      <m:sub/>
                      <m:sup/>
                      <m:e/>
                    </m:nary>
                  </m:oMath>
                </a14:m>
                <a:endParaRPr lang="en-US" sz="1350" dirty="0">
                  <a:solidFill>
                    <a:prstClr val="black"/>
                  </a:solidFill>
                </a:endParaRPr>
              </a:p>
            </p:txBody>
          </p:sp>
        </mc:Choice>
        <mc:Fallback xmlns="">
          <p:sp>
            <p:nvSpPr>
              <p:cNvPr id="29" name="Rectangle 28"/>
              <p:cNvSpPr>
                <a:spLocks noRot="1" noChangeAspect="1" noMove="1" noResize="1" noEditPoints="1" noAdjustHandles="1" noChangeArrowheads="1" noChangeShapeType="1" noTextEdit="1"/>
              </p:cNvSpPr>
              <p:nvPr/>
            </p:nvSpPr>
            <p:spPr>
              <a:xfrm>
                <a:off x="5677087" y="3161644"/>
                <a:ext cx="882806" cy="557845"/>
              </a:xfrm>
              <a:prstGeom prst="rect">
                <a:avLst/>
              </a:prstGeom>
              <a:blipFill rotWithShape="0">
                <a:blip r:embed="rId10"/>
                <a:stretch>
                  <a:fillRect l="-8276" b="-1428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Rectangle 7"/>
              <p:cNvSpPr/>
              <p:nvPr/>
            </p:nvSpPr>
            <p:spPr>
              <a:xfrm>
                <a:off x="5382473" y="1140039"/>
                <a:ext cx="684738" cy="41549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100" i="1">
                              <a:solidFill>
                                <a:prstClr val="black"/>
                              </a:solidFill>
                              <a:latin typeface="Cambria Math" panose="02040503050406030204" pitchFamily="18" charset="0"/>
                            </a:rPr>
                          </m:ctrlPr>
                        </m:sSubPr>
                        <m:e/>
                        <m:sub/>
                      </m:sSub>
                    </m:oMath>
                  </m:oMathPara>
                </a14:m>
                <a:endParaRPr lang="en-US" sz="1350" dirty="0">
                  <a:solidFill>
                    <a:prstClr val="black"/>
                  </a:solidFill>
                </a:endParaRPr>
              </a:p>
            </p:txBody>
          </p:sp>
        </mc:Choice>
        <mc:Fallback xmlns="">
          <p:sp>
            <p:nvSpPr>
              <p:cNvPr id="8" name="Rectangle 7"/>
              <p:cNvSpPr>
                <a:spLocks noRot="1" noChangeAspect="1" noMove="1" noResize="1" noEditPoints="1" noAdjustHandles="1" noChangeArrowheads="1" noChangeShapeType="1" noTextEdit="1"/>
              </p:cNvSpPr>
              <p:nvPr/>
            </p:nvSpPr>
            <p:spPr>
              <a:xfrm>
                <a:off x="5382473" y="1140039"/>
                <a:ext cx="684738" cy="415498"/>
              </a:xfrm>
              <a:prstGeom prst="rect">
                <a:avLst/>
              </a:prstGeom>
              <a:blipFill rotWithShape="0">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Rectangle 15"/>
              <p:cNvSpPr/>
              <p:nvPr/>
            </p:nvSpPr>
            <p:spPr>
              <a:xfrm>
                <a:off x="4395839" y="1174452"/>
                <a:ext cx="359266" cy="30008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350" i="1">
                              <a:solidFill>
                                <a:prstClr val="black"/>
                              </a:solidFill>
                              <a:latin typeface="Cambria Math" panose="02040503050406030204" pitchFamily="18" charset="0"/>
                            </a:rPr>
                          </m:ctrlPr>
                        </m:sSubPr>
                        <m:e>
                          <m:r>
                            <a:rPr lang="en-US" sz="1350" i="1">
                              <a:solidFill>
                                <a:prstClr val="black"/>
                              </a:solidFill>
                              <a:latin typeface="Cambria Math" panose="02040503050406030204" pitchFamily="18" charset="0"/>
                            </a:rPr>
                            <m:t>𝑓</m:t>
                          </m:r>
                        </m:e>
                        <m:sub>
                          <m:r>
                            <a:rPr lang="en-US" sz="1350" i="1">
                              <a:solidFill>
                                <a:prstClr val="black"/>
                              </a:solidFill>
                              <a:latin typeface="Cambria Math" panose="02040503050406030204" pitchFamily="18" charset="0"/>
                            </a:rPr>
                            <m:t>𝑐</m:t>
                          </m:r>
                        </m:sub>
                      </m:sSub>
                    </m:oMath>
                  </m:oMathPara>
                </a14:m>
                <a:endParaRPr lang="en-US" sz="1350" dirty="0">
                  <a:solidFill>
                    <a:prstClr val="black"/>
                  </a:solidFill>
                </a:endParaRPr>
              </a:p>
            </p:txBody>
          </p:sp>
        </mc:Choice>
        <mc:Fallback xmlns="">
          <p:sp>
            <p:nvSpPr>
              <p:cNvPr id="16" name="Rectangle 15"/>
              <p:cNvSpPr>
                <a:spLocks noRot="1" noChangeAspect="1" noMove="1" noResize="1" noEditPoints="1" noAdjustHandles="1" noChangeArrowheads="1" noChangeShapeType="1" noTextEdit="1"/>
              </p:cNvSpPr>
              <p:nvPr/>
            </p:nvSpPr>
            <p:spPr>
              <a:xfrm>
                <a:off x="4395839" y="1174452"/>
                <a:ext cx="359266" cy="300082"/>
              </a:xfrm>
              <a:prstGeom prst="rect">
                <a:avLst/>
              </a:prstGeom>
              <a:blipFill rotWithShape="0">
                <a:blip r:embed="rId12"/>
                <a:stretch>
                  <a:fillRect b="-8163"/>
                </a:stretch>
              </a:blipFill>
            </p:spPr>
            <p:txBody>
              <a:bodyPr/>
              <a:lstStyle/>
              <a:p>
                <a:r>
                  <a:rPr lang="en-US">
                    <a:noFill/>
                  </a:rPr>
                  <a:t> </a:t>
                </a:r>
              </a:p>
            </p:txBody>
          </p:sp>
        </mc:Fallback>
      </mc:AlternateContent>
      <p:pic>
        <p:nvPicPr>
          <p:cNvPr id="22" name="Picture 21"/>
          <p:cNvPicPr>
            <a:picLocks noChangeAspect="1"/>
          </p:cNvPicPr>
          <p:nvPr/>
        </p:nvPicPr>
        <p:blipFill>
          <a:blip r:embed="rId13"/>
          <a:stretch>
            <a:fillRect/>
          </a:stretch>
        </p:blipFill>
        <p:spPr>
          <a:xfrm>
            <a:off x="4495800" y="5562601"/>
            <a:ext cx="2286001" cy="503054"/>
          </a:xfrm>
          <a:prstGeom prst="rect">
            <a:avLst/>
          </a:prstGeom>
        </p:spPr>
      </p:pic>
      <p:sp>
        <p:nvSpPr>
          <p:cNvPr id="23" name="Rectangle 22"/>
          <p:cNvSpPr/>
          <p:nvPr/>
        </p:nvSpPr>
        <p:spPr>
          <a:xfrm flipH="1">
            <a:off x="6754241" y="2876305"/>
            <a:ext cx="2923159" cy="814803"/>
          </a:xfrm>
          <a:prstGeom prst="rect">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lang="en-US">
              <a:solidFill>
                <a:prstClr val="black"/>
              </a:solidFill>
            </a:endParaRPr>
          </a:p>
        </p:txBody>
      </p:sp>
      <mc:AlternateContent xmlns:mc="http://schemas.openxmlformats.org/markup-compatibility/2006" xmlns:a14="http://schemas.microsoft.com/office/drawing/2010/main">
        <mc:Choice Requires="a14">
          <p:sp>
            <p:nvSpPr>
              <p:cNvPr id="10" name="Rectangle 9"/>
              <p:cNvSpPr/>
              <p:nvPr/>
            </p:nvSpPr>
            <p:spPr>
              <a:xfrm>
                <a:off x="4395840" y="2060115"/>
                <a:ext cx="535659"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ea typeface="Cambria Math" panose="02040503050406030204" pitchFamily="18" charset="0"/>
                            </a:rPr>
                            <m:t>𝜃</m:t>
                          </m:r>
                        </m:e>
                        <m:sub>
                          <m:r>
                            <a:rPr lang="en-US" i="1">
                              <a:solidFill>
                                <a:prstClr val="black"/>
                              </a:solidFill>
                              <a:latin typeface="Cambria Math" panose="02040503050406030204" pitchFamily="18" charset="0"/>
                            </a:rPr>
                            <m:t>𝑖𝑘</m:t>
                          </m:r>
                        </m:sub>
                      </m:sSub>
                    </m:oMath>
                  </m:oMathPara>
                </a14:m>
                <a:endParaRPr lang="en-US" dirty="0">
                  <a:solidFill>
                    <a:prstClr val="black"/>
                  </a:solidFill>
                </a:endParaRPr>
              </a:p>
            </p:txBody>
          </p:sp>
        </mc:Choice>
        <mc:Fallback xmlns="">
          <p:sp>
            <p:nvSpPr>
              <p:cNvPr id="10" name="Rectangle 9"/>
              <p:cNvSpPr>
                <a:spLocks noRot="1" noChangeAspect="1" noMove="1" noResize="1" noEditPoints="1" noAdjustHandles="1" noChangeArrowheads="1" noChangeShapeType="1" noTextEdit="1"/>
              </p:cNvSpPr>
              <p:nvPr/>
            </p:nvSpPr>
            <p:spPr>
              <a:xfrm>
                <a:off x="4395840" y="2060115"/>
                <a:ext cx="535659" cy="369332"/>
              </a:xfrm>
              <a:prstGeom prst="rect">
                <a:avLst/>
              </a:prstGeom>
              <a:blipFill rotWithShape="0">
                <a:blip r:embed="rId1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Rectangle 16"/>
              <p:cNvSpPr/>
              <p:nvPr/>
            </p:nvSpPr>
            <p:spPr>
              <a:xfrm>
                <a:off x="2020787" y="2905502"/>
                <a:ext cx="564706" cy="369332"/>
              </a:xfrm>
              <a:prstGeom prst="rect">
                <a:avLst/>
              </a:prstGeom>
            </p:spPr>
            <p:txBody>
              <a:bodyPr wrap="none">
                <a:spAutoFit/>
              </a:bodyPr>
              <a:lstStyle/>
              <a:p>
                <a14:m>
                  <m:oMath xmlns:m="http://schemas.openxmlformats.org/officeDocument/2006/math">
                    <m:r>
                      <a:rPr lang="en-US" i="1">
                        <a:solidFill>
                          <a:prstClr val="black"/>
                        </a:solidFill>
                        <a:latin typeface="Cambria Math" panose="02040503050406030204" pitchFamily="18" charset="0"/>
                        <a:ea typeface="Cambria Math" panose="02040503050406030204" pitchFamily="18" charset="0"/>
                      </a:rPr>
                      <m:t>𝜑</m:t>
                    </m:r>
                  </m:oMath>
                </a14:m>
                <a:r>
                  <a:rPr lang="en-US" dirty="0">
                    <a:solidFill>
                      <a:prstClr val="black"/>
                    </a:solidFill>
                  </a:rPr>
                  <a:t>(t)</a:t>
                </a:r>
              </a:p>
            </p:txBody>
          </p:sp>
        </mc:Choice>
        <mc:Fallback xmlns="">
          <p:sp>
            <p:nvSpPr>
              <p:cNvPr id="17" name="Rectangle 16"/>
              <p:cNvSpPr>
                <a:spLocks noRot="1" noChangeAspect="1" noMove="1" noResize="1" noEditPoints="1" noAdjustHandles="1" noChangeArrowheads="1" noChangeShapeType="1" noTextEdit="1"/>
              </p:cNvSpPr>
              <p:nvPr/>
            </p:nvSpPr>
            <p:spPr>
              <a:xfrm>
                <a:off x="2020787" y="2905502"/>
                <a:ext cx="564706" cy="369332"/>
              </a:xfrm>
              <a:prstGeom prst="rect">
                <a:avLst/>
              </a:prstGeom>
              <a:blipFill rotWithShape="0">
                <a:blip r:embed="rId15"/>
                <a:stretch>
                  <a:fillRect t="-10000" r="-9677" b="-2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Rectangle 18"/>
              <p:cNvSpPr/>
              <p:nvPr/>
            </p:nvSpPr>
            <p:spPr>
              <a:xfrm>
                <a:off x="7462793" y="1241664"/>
                <a:ext cx="753027" cy="41549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100" i="1">
                              <a:solidFill>
                                <a:prstClr val="black"/>
                              </a:solidFill>
                              <a:latin typeface="Cambria Math" panose="02040503050406030204" pitchFamily="18" charset="0"/>
                            </a:rPr>
                          </m:ctrlPr>
                        </m:sSubPr>
                        <m:e>
                          <m:r>
                            <m:rPr>
                              <m:nor/>
                            </m:rPr>
                            <a:rPr lang="en-US" sz="2100">
                              <a:solidFill>
                                <a:prstClr val="black"/>
                              </a:solidFill>
                              <a:latin typeface="Cambria Math" panose="02040503050406030204" pitchFamily="18" charset="0"/>
                            </a:rPr>
                            <m:t>  </m:t>
                          </m:r>
                          <m:r>
                            <m:rPr>
                              <m:nor/>
                            </m:rPr>
                            <a:rPr lang="el-GR" sz="2100" dirty="0">
                              <a:solidFill>
                                <a:prstClr val="black"/>
                              </a:solidFill>
                            </a:rPr>
                            <m:t>π</m:t>
                          </m:r>
                          <m:r>
                            <m:rPr>
                              <m:nor/>
                            </m:rPr>
                            <a:rPr lang="en-US" sz="2100" dirty="0">
                              <a:solidFill>
                                <a:prstClr val="black"/>
                              </a:solidFill>
                            </a:rPr>
                            <m:t> </m:t>
                          </m:r>
                        </m:e>
                        <m:sub>
                          <m:r>
                            <a:rPr lang="en-US" sz="2100" i="1">
                              <a:solidFill>
                                <a:prstClr val="black"/>
                              </a:solidFill>
                              <a:latin typeface="Cambria Math" panose="02040503050406030204" pitchFamily="18" charset="0"/>
                            </a:rPr>
                            <m:t>𝑘</m:t>
                          </m:r>
                          <m:r>
                            <a:rPr lang="en-US" sz="2100" i="1">
                              <a:solidFill>
                                <a:prstClr val="black"/>
                              </a:solidFill>
                              <a:latin typeface="Cambria Math" panose="02040503050406030204" pitchFamily="18" charset="0"/>
                            </a:rPr>
                            <m:t> </m:t>
                          </m:r>
                        </m:sub>
                      </m:sSub>
                    </m:oMath>
                  </m:oMathPara>
                </a14:m>
                <a:endParaRPr lang="en-US" dirty="0">
                  <a:solidFill>
                    <a:prstClr val="black"/>
                  </a:solidFill>
                </a:endParaRPr>
              </a:p>
            </p:txBody>
          </p:sp>
        </mc:Choice>
        <mc:Fallback xmlns="">
          <p:sp>
            <p:nvSpPr>
              <p:cNvPr id="19" name="Rectangle 18"/>
              <p:cNvSpPr>
                <a:spLocks noRot="1" noChangeAspect="1" noMove="1" noResize="1" noEditPoints="1" noAdjustHandles="1" noChangeArrowheads="1" noChangeShapeType="1" noTextEdit="1"/>
              </p:cNvSpPr>
              <p:nvPr/>
            </p:nvSpPr>
            <p:spPr>
              <a:xfrm>
                <a:off x="7462793" y="1241664"/>
                <a:ext cx="753027" cy="415498"/>
              </a:xfrm>
              <a:prstGeom prst="rect">
                <a:avLst/>
              </a:prstGeom>
              <a:blipFill rotWithShape="0">
                <a:blip r:embed="rId16"/>
                <a:stretch>
                  <a:fillRect b="-147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TextBox 19"/>
              <p:cNvSpPr txBox="1"/>
              <p:nvPr/>
            </p:nvSpPr>
            <p:spPr>
              <a:xfrm>
                <a:off x="5125358" y="344902"/>
                <a:ext cx="2337435" cy="59279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i="1">
                          <a:solidFill>
                            <a:prstClr val="black"/>
                          </a:solidFill>
                          <a:latin typeface="Cambria Math" panose="02040503050406030204" pitchFamily="18" charset="0"/>
                        </a:rPr>
                        <m:t>𝑥</m:t>
                      </m:r>
                      <m:r>
                        <a:rPr lang="en-US" i="1">
                          <a:solidFill>
                            <a:prstClr val="black"/>
                          </a:solidFill>
                          <a:latin typeface="Cambria Math" panose="02040503050406030204" pitchFamily="18" charset="0"/>
                        </a:rPr>
                        <m:t>=</m:t>
                      </m:r>
                      <m:f>
                        <m:fPr>
                          <m:ctrlPr>
                            <a:rPr lang="en-US" i="1">
                              <a:solidFill>
                                <a:prstClr val="black"/>
                              </a:solidFill>
                              <a:latin typeface="Cambria Math" panose="02040503050406030204" pitchFamily="18" charset="0"/>
                            </a:rPr>
                          </m:ctrlPr>
                        </m:fPr>
                        <m:num>
                          <m:r>
                            <a:rPr lang="en-US" i="1">
                              <a:solidFill>
                                <a:prstClr val="black"/>
                              </a:solidFill>
                              <a:latin typeface="Cambria Math" panose="02040503050406030204" pitchFamily="18" charset="0"/>
                            </a:rPr>
                            <m:t>−</m:t>
                          </m:r>
                          <m:r>
                            <a:rPr lang="en-US" i="1">
                              <a:solidFill>
                                <a:prstClr val="black"/>
                              </a:solidFill>
                              <a:latin typeface="Cambria Math" panose="02040503050406030204" pitchFamily="18" charset="0"/>
                            </a:rPr>
                            <m:t>𝑏</m:t>
                          </m:r>
                          <m:r>
                            <a:rPr lang="en-US" i="1">
                              <a:solidFill>
                                <a:prstClr val="black"/>
                              </a:solidFill>
                              <a:latin typeface="Cambria Math" panose="02040503050406030204" pitchFamily="18" charset="0"/>
                            </a:rPr>
                            <m:t>±</m:t>
                          </m:r>
                          <m:rad>
                            <m:radPr>
                              <m:degHide m:val="on"/>
                              <m:ctrlPr>
                                <a:rPr lang="en-US" i="1">
                                  <a:solidFill>
                                    <a:prstClr val="black"/>
                                  </a:solidFill>
                                  <a:latin typeface="Cambria Math" panose="02040503050406030204" pitchFamily="18" charset="0"/>
                                </a:rPr>
                              </m:ctrlPr>
                            </m:radPr>
                            <m:deg/>
                            <m:e>
                              <m:sSup>
                                <m:sSupPr>
                                  <m:ctrlPr>
                                    <a:rPr lang="en-US" i="1">
                                      <a:solidFill>
                                        <a:prstClr val="black"/>
                                      </a:solidFill>
                                      <a:latin typeface="Cambria Math" panose="02040503050406030204" pitchFamily="18" charset="0"/>
                                    </a:rPr>
                                  </m:ctrlPr>
                                </m:sSupPr>
                                <m:e>
                                  <m:r>
                                    <a:rPr lang="en-US" i="1">
                                      <a:solidFill>
                                        <a:prstClr val="black"/>
                                      </a:solidFill>
                                      <a:latin typeface="Cambria Math" panose="02040503050406030204" pitchFamily="18" charset="0"/>
                                    </a:rPr>
                                    <m:t>𝑏</m:t>
                                  </m:r>
                                </m:e>
                                <m:sup>
                                  <m:r>
                                    <a:rPr lang="en-US" i="1">
                                      <a:solidFill>
                                        <a:prstClr val="black"/>
                                      </a:solidFill>
                                      <a:latin typeface="Cambria Math" panose="02040503050406030204" pitchFamily="18" charset="0"/>
                                    </a:rPr>
                                    <m:t>2</m:t>
                                  </m:r>
                                </m:sup>
                              </m:sSup>
                              <m:r>
                                <a:rPr lang="en-US" i="1">
                                  <a:solidFill>
                                    <a:prstClr val="black"/>
                                  </a:solidFill>
                                  <a:latin typeface="Cambria Math" panose="02040503050406030204" pitchFamily="18" charset="0"/>
                                </a:rPr>
                                <m:t>−4</m:t>
                              </m:r>
                              <m:r>
                                <a:rPr lang="en-US" i="1">
                                  <a:solidFill>
                                    <a:prstClr val="black"/>
                                  </a:solidFill>
                                  <a:latin typeface="Cambria Math" panose="02040503050406030204" pitchFamily="18" charset="0"/>
                                </a:rPr>
                                <m:t>𝑎𝑐</m:t>
                              </m:r>
                            </m:e>
                          </m:rad>
                        </m:num>
                        <m:den>
                          <m:r>
                            <a:rPr lang="en-US" i="1">
                              <a:solidFill>
                                <a:prstClr val="black"/>
                              </a:solidFill>
                              <a:latin typeface="Cambria Math" panose="02040503050406030204" pitchFamily="18" charset="0"/>
                            </a:rPr>
                            <m:t>2</m:t>
                          </m:r>
                          <m:r>
                            <a:rPr lang="en-US" i="1">
                              <a:solidFill>
                                <a:prstClr val="black"/>
                              </a:solidFill>
                              <a:latin typeface="Cambria Math" panose="02040503050406030204" pitchFamily="18" charset="0"/>
                            </a:rPr>
                            <m:t>𝑎</m:t>
                          </m:r>
                        </m:den>
                      </m:f>
                      <m:r>
                        <a:rPr lang="en-US" i="1">
                          <a:solidFill>
                            <a:prstClr val="black"/>
                          </a:solidFill>
                          <a:latin typeface="Cambria Math" panose="02040503050406030204" pitchFamily="18" charset="0"/>
                          <a:ea typeface="Cambria Math" panose="02040503050406030204" pitchFamily="18" charset="0"/>
                        </a:rPr>
                        <m:t>≤</m:t>
                      </m:r>
                    </m:oMath>
                  </m:oMathPara>
                </a14:m>
                <a:endParaRPr lang="en-US" dirty="0">
                  <a:solidFill>
                    <a:prstClr val="black"/>
                  </a:solidFill>
                </a:endParaRPr>
              </a:p>
            </p:txBody>
          </p:sp>
        </mc:Choice>
        <mc:Fallback xmlns="">
          <p:sp>
            <p:nvSpPr>
              <p:cNvPr id="20" name="TextBox 19"/>
              <p:cNvSpPr txBox="1">
                <a:spLocks noRot="1" noChangeAspect="1" noMove="1" noResize="1" noEditPoints="1" noAdjustHandles="1" noChangeArrowheads="1" noChangeShapeType="1" noTextEdit="1"/>
              </p:cNvSpPr>
              <p:nvPr/>
            </p:nvSpPr>
            <p:spPr>
              <a:xfrm>
                <a:off x="5125358" y="344902"/>
                <a:ext cx="2337435" cy="592791"/>
              </a:xfrm>
              <a:prstGeom prst="rect">
                <a:avLst/>
              </a:prstGeom>
              <a:blipFill rotWithShape="0">
                <a:blip r:embed="rId1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Rectangle 23"/>
              <p:cNvSpPr/>
              <p:nvPr/>
            </p:nvSpPr>
            <p:spPr>
              <a:xfrm>
                <a:off x="5479873" y="2083198"/>
                <a:ext cx="348300"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dirty="0">
                          <a:solidFill>
                            <a:prstClr val="black"/>
                          </a:solidFill>
                          <a:latin typeface="Cambria Math" panose="02040503050406030204" pitchFamily="18" charset="0"/>
                          <a:ea typeface="Cambria Math" panose="02040503050406030204" pitchFamily="18" charset="0"/>
                        </a:rPr>
                        <m:t>𝜏</m:t>
                      </m:r>
                    </m:oMath>
                  </m:oMathPara>
                </a14:m>
                <a:endParaRPr lang="en-US" dirty="0">
                  <a:solidFill>
                    <a:prstClr val="black"/>
                  </a:solidFill>
                </a:endParaRPr>
              </a:p>
            </p:txBody>
          </p:sp>
        </mc:Choice>
        <mc:Fallback xmlns="">
          <p:sp>
            <p:nvSpPr>
              <p:cNvPr id="24" name="Rectangle 23"/>
              <p:cNvSpPr>
                <a:spLocks noRot="1" noChangeAspect="1" noMove="1" noResize="1" noEditPoints="1" noAdjustHandles="1" noChangeArrowheads="1" noChangeShapeType="1" noTextEdit="1"/>
              </p:cNvSpPr>
              <p:nvPr/>
            </p:nvSpPr>
            <p:spPr>
              <a:xfrm>
                <a:off x="5479873" y="2083198"/>
                <a:ext cx="348300" cy="369332"/>
              </a:xfrm>
              <a:prstGeom prst="rect">
                <a:avLst/>
              </a:prstGeom>
              <a:blipFill rotWithShape="0">
                <a:blip r:embed="rId18"/>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418813628"/>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title"/>
              </p:nvPr>
            </p:nvSpPr>
            <p:spPr>
              <a:xfrm>
                <a:off x="2365933" y="3998592"/>
                <a:ext cx="7886700" cy="994172"/>
              </a:xfrm>
            </p:spPr>
            <p:txBody>
              <a:bodyPr>
                <a:normAutofit fontScale="90000"/>
              </a:bodyPr>
              <a:lstStyle/>
              <a:p>
                <a:r>
                  <a:rPr lang="en-US" sz="3000" dirty="0"/>
                  <a:t>x(t)</a:t>
                </a:r>
                <a:r>
                  <a:rPr lang="en-US" dirty="0" smtClean="0"/>
                  <a:t>=</a:t>
                </a:r>
                <a14:m>
                  <m:oMath xmlns:m="http://schemas.openxmlformats.org/officeDocument/2006/math">
                    <m:d>
                      <m:dPr>
                        <m:begChr m:val="{"/>
                        <m:endChr m:val="}"/>
                        <m:ctrlPr>
                          <a:rPr lang="en-US" sz="3000" i="1">
                            <a:solidFill>
                              <a:prstClr val="black"/>
                            </a:solidFill>
                            <a:latin typeface="Cambria Math" panose="02040503050406030204" pitchFamily="18" charset="0"/>
                          </a:rPr>
                        </m:ctrlPr>
                      </m:dPr>
                      <m:e>
                        <m:eqArr>
                          <m:eqArrPr>
                            <m:ctrlPr>
                              <a:rPr lang="en-US" sz="3000" i="1">
                                <a:solidFill>
                                  <a:prstClr val="black"/>
                                </a:solidFill>
                                <a:latin typeface="Cambria Math" panose="02040503050406030204" pitchFamily="18" charset="0"/>
                              </a:rPr>
                            </m:ctrlPr>
                          </m:eqArrPr>
                          <m:e>
                            <m:f>
                              <m:fPr>
                                <m:ctrlPr>
                                  <a:rPr lang="en-US" sz="3000" i="1">
                                    <a:solidFill>
                                      <a:prstClr val="black"/>
                                    </a:solidFill>
                                    <a:latin typeface="Cambria Math" panose="02040503050406030204" pitchFamily="18" charset="0"/>
                                  </a:rPr>
                                </m:ctrlPr>
                              </m:fPr>
                              <m:num>
                                <m:r>
                                  <a:rPr lang="en-US" sz="3000" i="1">
                                    <a:solidFill>
                                      <a:prstClr val="black"/>
                                    </a:solidFill>
                                    <a:latin typeface="Cambria Math" panose="02040503050406030204" pitchFamily="18" charset="0"/>
                                  </a:rPr>
                                  <m:t>+</m:t>
                                </m:r>
                                <m:r>
                                  <a:rPr lang="en-US" sz="3000" i="1">
                                    <a:solidFill>
                                      <a:prstClr val="black"/>
                                    </a:solidFill>
                                    <a:latin typeface="Cambria Math" panose="02040503050406030204" pitchFamily="18" charset="0"/>
                                    <a:ea typeface="Cambria Math" panose="02040503050406030204" pitchFamily="18" charset="0"/>
                                  </a:rPr>
                                  <m:t> </m:t>
                                </m:r>
                                <m:r>
                                  <a:rPr lang="en-US" sz="3000" i="1">
                                    <a:solidFill>
                                      <a:prstClr val="black"/>
                                    </a:solidFill>
                                    <a:latin typeface="Cambria Math" panose="02040503050406030204" pitchFamily="18" charset="0"/>
                                  </a:rPr>
                                  <m:t>𝐴</m:t>
                                </m:r>
                              </m:num>
                              <m:den>
                                <m:r>
                                  <a:rPr lang="en-US" sz="3000" i="1">
                                    <a:solidFill>
                                      <a:prstClr val="black"/>
                                    </a:solidFill>
                                    <a:latin typeface="Cambria Math" panose="02040503050406030204" pitchFamily="18" charset="0"/>
                                  </a:rPr>
                                  <m:t>  −</m:t>
                                </m:r>
                                <m:r>
                                  <a:rPr lang="en-US" sz="3000" i="1">
                                    <a:solidFill>
                                      <a:prstClr val="black"/>
                                    </a:solidFill>
                                    <a:latin typeface="Cambria Math" panose="02040503050406030204" pitchFamily="18" charset="0"/>
                                  </a:rPr>
                                  <m:t>𝐴</m:t>
                                </m:r>
                              </m:den>
                            </m:f>
                            <m:r>
                              <a:rPr lang="en-US" sz="3000" i="1">
                                <a:solidFill>
                                  <a:prstClr val="black"/>
                                </a:solidFill>
                                <a:latin typeface="Cambria Math" panose="02040503050406030204" pitchFamily="18" charset="0"/>
                              </a:rPr>
                              <m:t>       </m:t>
                            </m:r>
                            <m:f>
                              <m:fPr>
                                <m:ctrlPr>
                                  <a:rPr lang="en-US" sz="3000" i="1">
                                    <a:solidFill>
                                      <a:prstClr val="black"/>
                                    </a:solidFill>
                                    <a:latin typeface="Cambria Math" panose="02040503050406030204" pitchFamily="18" charset="0"/>
                                  </a:rPr>
                                </m:ctrlPr>
                              </m:fPr>
                              <m:num>
                                <m:r>
                                  <a:rPr lang="en-US" sz="3000" i="1">
                                    <a:solidFill>
                                      <a:prstClr val="black"/>
                                    </a:solidFill>
                                    <a:latin typeface="Cambria Math" panose="02040503050406030204" pitchFamily="18" charset="0"/>
                                  </a:rPr>
                                  <m:t>0 ≤ </m:t>
                                </m:r>
                                <m:r>
                                  <a:rPr lang="en-US" sz="3000" i="1">
                                    <a:solidFill>
                                      <a:prstClr val="black"/>
                                    </a:solidFill>
                                    <a:latin typeface="Cambria Math" panose="02040503050406030204" pitchFamily="18" charset="0"/>
                                  </a:rPr>
                                  <m:t>𝑡</m:t>
                                </m:r>
                                <m:r>
                                  <a:rPr lang="en-US" sz="3000" i="1">
                                    <a:solidFill>
                                      <a:prstClr val="black"/>
                                    </a:solidFill>
                                    <a:latin typeface="Cambria Math" panose="02040503050406030204" pitchFamily="18" charset="0"/>
                                  </a:rPr>
                                  <m:t> ≤ </m:t>
                                </m:r>
                                <m:sSub>
                                  <m:sSubPr>
                                    <m:ctrlPr>
                                      <a:rPr lang="en-US" sz="3000" i="1">
                                        <a:solidFill>
                                          <a:prstClr val="black"/>
                                        </a:solidFill>
                                        <a:latin typeface="Cambria Math" panose="02040503050406030204" pitchFamily="18" charset="0"/>
                                      </a:rPr>
                                    </m:ctrlPr>
                                  </m:sSubPr>
                                  <m:e>
                                    <m:r>
                                      <a:rPr lang="en-US" sz="3000" i="1">
                                        <a:solidFill>
                                          <a:prstClr val="black"/>
                                        </a:solidFill>
                                        <a:latin typeface="Cambria Math" panose="02040503050406030204" pitchFamily="18" charset="0"/>
                                      </a:rPr>
                                      <m:t>𝑇</m:t>
                                    </m:r>
                                  </m:e>
                                  <m:sub>
                                    <m:f>
                                      <m:fPr>
                                        <m:type m:val="lin"/>
                                        <m:ctrlPr>
                                          <a:rPr lang="en-US" sz="3000" i="1">
                                            <a:solidFill>
                                              <a:prstClr val="black"/>
                                            </a:solidFill>
                                            <a:latin typeface="Cambria Math" panose="02040503050406030204" pitchFamily="18" charset="0"/>
                                          </a:rPr>
                                        </m:ctrlPr>
                                      </m:fPr>
                                      <m:num>
                                        <m:r>
                                          <a:rPr lang="en-US" sz="3000" i="1">
                                            <a:solidFill>
                                              <a:prstClr val="black"/>
                                            </a:solidFill>
                                            <a:latin typeface="Cambria Math" panose="02040503050406030204" pitchFamily="18" charset="0"/>
                                          </a:rPr>
                                          <m:t>𝑏</m:t>
                                        </m:r>
                                      </m:num>
                                      <m:den>
                                        <m:r>
                                          <a:rPr lang="en-US" sz="3000" i="1">
                                            <a:solidFill>
                                              <a:prstClr val="black"/>
                                            </a:solidFill>
                                            <a:latin typeface="Cambria Math" panose="02040503050406030204" pitchFamily="18" charset="0"/>
                                          </a:rPr>
                                          <m:t>2</m:t>
                                        </m:r>
                                      </m:den>
                                    </m:f>
                                  </m:sub>
                                </m:sSub>
                              </m:num>
                              <m:den>
                                <m:sSub>
                                  <m:sSubPr>
                                    <m:ctrlPr>
                                      <a:rPr lang="en-US" sz="3000" i="1">
                                        <a:solidFill>
                                          <a:prstClr val="black"/>
                                        </a:solidFill>
                                        <a:latin typeface="Cambria Math" panose="02040503050406030204" pitchFamily="18" charset="0"/>
                                      </a:rPr>
                                    </m:ctrlPr>
                                  </m:sSubPr>
                                  <m:e>
                                    <m:r>
                                      <a:rPr lang="en-US" sz="3000" i="1">
                                        <a:solidFill>
                                          <a:prstClr val="black"/>
                                        </a:solidFill>
                                        <a:latin typeface="Cambria Math" panose="02040503050406030204" pitchFamily="18" charset="0"/>
                                      </a:rPr>
                                      <m:t>𝑇</m:t>
                                    </m:r>
                                  </m:e>
                                  <m:sub>
                                    <m:f>
                                      <m:fPr>
                                        <m:type m:val="lin"/>
                                        <m:ctrlPr>
                                          <a:rPr lang="en-US" sz="3000" i="1">
                                            <a:solidFill>
                                              <a:prstClr val="black"/>
                                            </a:solidFill>
                                            <a:latin typeface="Cambria Math" panose="02040503050406030204" pitchFamily="18" charset="0"/>
                                          </a:rPr>
                                        </m:ctrlPr>
                                      </m:fPr>
                                      <m:num>
                                        <m:r>
                                          <a:rPr lang="en-US" sz="3000" i="1">
                                            <a:solidFill>
                                              <a:prstClr val="black"/>
                                            </a:solidFill>
                                            <a:latin typeface="Cambria Math" panose="02040503050406030204" pitchFamily="18" charset="0"/>
                                          </a:rPr>
                                          <m:t>𝑏</m:t>
                                        </m:r>
                                      </m:num>
                                      <m:den>
                                        <m:r>
                                          <a:rPr lang="en-US" sz="3000" i="1">
                                            <a:solidFill>
                                              <a:prstClr val="black"/>
                                            </a:solidFill>
                                            <a:latin typeface="Cambria Math" panose="02040503050406030204" pitchFamily="18" charset="0"/>
                                          </a:rPr>
                                          <m:t>2</m:t>
                                        </m:r>
                                      </m:den>
                                    </m:f>
                                  </m:sub>
                                </m:sSub>
                                <m:r>
                                  <a:rPr lang="en-US" sz="3000" i="1">
                                    <a:solidFill>
                                      <a:prstClr val="black"/>
                                    </a:solidFill>
                                    <a:latin typeface="Cambria Math" panose="02040503050406030204" pitchFamily="18" charset="0"/>
                                  </a:rPr>
                                  <m:t>≤</m:t>
                                </m:r>
                                <m:r>
                                  <a:rPr lang="en-US" sz="3000" i="1">
                                    <a:solidFill>
                                      <a:prstClr val="black"/>
                                    </a:solidFill>
                                    <a:latin typeface="Cambria Math" panose="02040503050406030204" pitchFamily="18" charset="0"/>
                                  </a:rPr>
                                  <m:t>𝑡</m:t>
                                </m:r>
                                <m:r>
                                  <a:rPr lang="en-US" sz="3000" i="1">
                                    <a:solidFill>
                                      <a:prstClr val="black"/>
                                    </a:solidFill>
                                    <a:latin typeface="Cambria Math" panose="02040503050406030204" pitchFamily="18" charset="0"/>
                                  </a:rPr>
                                  <m:t> ≤</m:t>
                                </m:r>
                                <m:sSub>
                                  <m:sSubPr>
                                    <m:ctrlPr>
                                      <a:rPr lang="en-US" sz="3000" i="1">
                                        <a:solidFill>
                                          <a:prstClr val="black"/>
                                        </a:solidFill>
                                        <a:latin typeface="Cambria Math" panose="02040503050406030204" pitchFamily="18" charset="0"/>
                                      </a:rPr>
                                    </m:ctrlPr>
                                  </m:sSubPr>
                                  <m:e>
                                    <m:r>
                                      <a:rPr lang="en-US" sz="3000" i="1">
                                        <a:solidFill>
                                          <a:prstClr val="black"/>
                                        </a:solidFill>
                                        <a:latin typeface="Cambria Math" panose="02040503050406030204" pitchFamily="18" charset="0"/>
                                      </a:rPr>
                                      <m:t>𝑇</m:t>
                                    </m:r>
                                  </m:e>
                                  <m:sub>
                                    <m:r>
                                      <a:rPr lang="en-US" sz="3000" i="1">
                                        <a:solidFill>
                                          <a:prstClr val="black"/>
                                        </a:solidFill>
                                        <a:latin typeface="Cambria Math" panose="02040503050406030204" pitchFamily="18" charset="0"/>
                                      </a:rPr>
                                      <m:t>𝑏</m:t>
                                    </m:r>
                                  </m:sub>
                                </m:sSub>
                              </m:den>
                            </m:f>
                            <m:r>
                              <a:rPr lang="en-US" sz="3000" i="1">
                                <a:solidFill>
                                  <a:prstClr val="black"/>
                                </a:solidFill>
                                <a:latin typeface="Cambria Math" panose="02040503050406030204" pitchFamily="18" charset="0"/>
                              </a:rPr>
                              <m:t>    </m:t>
                            </m:r>
                            <m:r>
                              <a:rPr lang="en-US" sz="3000" i="1">
                                <a:solidFill>
                                  <a:prstClr val="black"/>
                                </a:solidFill>
                                <a:latin typeface="Cambria Math" panose="02040503050406030204" pitchFamily="18" charset="0"/>
                              </a:rPr>
                              <m:t>𝑙𝑜𝑔𝑖𝑐</m:t>
                            </m:r>
                            <m:r>
                              <a:rPr lang="en-US" sz="3000" i="1">
                                <a:solidFill>
                                  <a:prstClr val="black"/>
                                </a:solidFill>
                                <a:latin typeface="Cambria Math" panose="02040503050406030204" pitchFamily="18" charset="0"/>
                              </a:rPr>
                              <m:t> 1</m:t>
                            </m:r>
                          </m:e>
                          <m:e>
                            <m:f>
                              <m:fPr>
                                <m:ctrlPr>
                                  <a:rPr lang="en-US" sz="3000" i="1">
                                    <a:solidFill>
                                      <a:prstClr val="black"/>
                                    </a:solidFill>
                                    <a:latin typeface="Cambria Math" panose="02040503050406030204" pitchFamily="18" charset="0"/>
                                  </a:rPr>
                                </m:ctrlPr>
                              </m:fPr>
                              <m:num>
                                <m:r>
                                  <a:rPr lang="en-US" sz="3000" i="1">
                                    <a:solidFill>
                                      <a:prstClr val="black"/>
                                    </a:solidFill>
                                    <a:latin typeface="Cambria Math" panose="02040503050406030204" pitchFamily="18" charset="0"/>
                                  </a:rPr>
                                  <m:t>−</m:t>
                                </m:r>
                                <m:r>
                                  <a:rPr lang="en-US" sz="3000" i="1">
                                    <a:solidFill>
                                      <a:prstClr val="black"/>
                                    </a:solidFill>
                                    <a:latin typeface="Cambria Math" panose="02040503050406030204" pitchFamily="18" charset="0"/>
                                    <a:ea typeface="Cambria Math" panose="02040503050406030204" pitchFamily="18" charset="0"/>
                                  </a:rPr>
                                  <m:t> </m:t>
                                </m:r>
                                <m:r>
                                  <a:rPr lang="en-US" sz="3000" i="1">
                                    <a:solidFill>
                                      <a:prstClr val="black"/>
                                    </a:solidFill>
                                    <a:latin typeface="Cambria Math" panose="02040503050406030204" pitchFamily="18" charset="0"/>
                                  </a:rPr>
                                  <m:t>𝐴</m:t>
                                </m:r>
                              </m:num>
                              <m:den>
                                <m:r>
                                  <a:rPr lang="en-US" sz="3000" i="1">
                                    <a:solidFill>
                                      <a:prstClr val="black"/>
                                    </a:solidFill>
                                    <a:latin typeface="Cambria Math" panose="02040503050406030204" pitchFamily="18" charset="0"/>
                                  </a:rPr>
                                  <m:t> +</m:t>
                                </m:r>
                                <m:r>
                                  <a:rPr lang="en-US" sz="3000" i="1">
                                    <a:solidFill>
                                      <a:prstClr val="black"/>
                                    </a:solidFill>
                                    <a:latin typeface="Cambria Math" panose="02040503050406030204" pitchFamily="18" charset="0"/>
                                  </a:rPr>
                                  <m:t>𝐴</m:t>
                                </m:r>
                              </m:den>
                            </m:f>
                            <m:r>
                              <a:rPr lang="en-US" sz="3000" i="1">
                                <a:solidFill>
                                  <a:prstClr val="black"/>
                                </a:solidFill>
                                <a:latin typeface="Cambria Math" panose="02040503050406030204" pitchFamily="18" charset="0"/>
                              </a:rPr>
                              <m:t>       </m:t>
                            </m:r>
                            <m:f>
                              <m:fPr>
                                <m:ctrlPr>
                                  <a:rPr lang="en-US" sz="3000" i="1">
                                    <a:solidFill>
                                      <a:prstClr val="black"/>
                                    </a:solidFill>
                                    <a:latin typeface="Cambria Math" panose="02040503050406030204" pitchFamily="18" charset="0"/>
                                  </a:rPr>
                                </m:ctrlPr>
                              </m:fPr>
                              <m:num>
                                <m:r>
                                  <a:rPr lang="en-US" sz="3000" i="1">
                                    <a:solidFill>
                                      <a:prstClr val="black"/>
                                    </a:solidFill>
                                    <a:latin typeface="Cambria Math" panose="02040503050406030204" pitchFamily="18" charset="0"/>
                                  </a:rPr>
                                  <m:t>0 ≤ </m:t>
                                </m:r>
                                <m:r>
                                  <a:rPr lang="en-US" sz="3000" i="1">
                                    <a:solidFill>
                                      <a:prstClr val="black"/>
                                    </a:solidFill>
                                    <a:latin typeface="Cambria Math" panose="02040503050406030204" pitchFamily="18" charset="0"/>
                                  </a:rPr>
                                  <m:t>𝑡</m:t>
                                </m:r>
                                <m:r>
                                  <a:rPr lang="en-US" sz="3000" i="1">
                                    <a:solidFill>
                                      <a:prstClr val="black"/>
                                    </a:solidFill>
                                    <a:latin typeface="Cambria Math" panose="02040503050406030204" pitchFamily="18" charset="0"/>
                                  </a:rPr>
                                  <m:t> ≤ </m:t>
                                </m:r>
                                <m:sSub>
                                  <m:sSubPr>
                                    <m:ctrlPr>
                                      <a:rPr lang="en-US" sz="3000" i="1">
                                        <a:solidFill>
                                          <a:prstClr val="black"/>
                                        </a:solidFill>
                                        <a:latin typeface="Cambria Math" panose="02040503050406030204" pitchFamily="18" charset="0"/>
                                      </a:rPr>
                                    </m:ctrlPr>
                                  </m:sSubPr>
                                  <m:e>
                                    <m:r>
                                      <a:rPr lang="en-US" sz="3000" i="1">
                                        <a:solidFill>
                                          <a:prstClr val="black"/>
                                        </a:solidFill>
                                        <a:latin typeface="Cambria Math" panose="02040503050406030204" pitchFamily="18" charset="0"/>
                                      </a:rPr>
                                      <m:t>𝑇</m:t>
                                    </m:r>
                                  </m:e>
                                  <m:sub>
                                    <m:f>
                                      <m:fPr>
                                        <m:type m:val="lin"/>
                                        <m:ctrlPr>
                                          <a:rPr lang="en-US" sz="3000" i="1">
                                            <a:solidFill>
                                              <a:prstClr val="black"/>
                                            </a:solidFill>
                                            <a:latin typeface="Cambria Math" panose="02040503050406030204" pitchFamily="18" charset="0"/>
                                          </a:rPr>
                                        </m:ctrlPr>
                                      </m:fPr>
                                      <m:num>
                                        <m:r>
                                          <a:rPr lang="en-US" sz="3000" i="1">
                                            <a:solidFill>
                                              <a:prstClr val="black"/>
                                            </a:solidFill>
                                            <a:latin typeface="Cambria Math" panose="02040503050406030204" pitchFamily="18" charset="0"/>
                                          </a:rPr>
                                          <m:t>𝑏</m:t>
                                        </m:r>
                                      </m:num>
                                      <m:den>
                                        <m:r>
                                          <a:rPr lang="en-US" sz="3000" i="1">
                                            <a:solidFill>
                                              <a:prstClr val="black"/>
                                            </a:solidFill>
                                            <a:latin typeface="Cambria Math" panose="02040503050406030204" pitchFamily="18" charset="0"/>
                                          </a:rPr>
                                          <m:t>2</m:t>
                                        </m:r>
                                      </m:den>
                                    </m:f>
                                  </m:sub>
                                </m:sSub>
                              </m:num>
                              <m:den>
                                <m:sSub>
                                  <m:sSubPr>
                                    <m:ctrlPr>
                                      <a:rPr lang="en-US" sz="3000" i="1">
                                        <a:solidFill>
                                          <a:prstClr val="black"/>
                                        </a:solidFill>
                                        <a:latin typeface="Cambria Math" panose="02040503050406030204" pitchFamily="18" charset="0"/>
                                      </a:rPr>
                                    </m:ctrlPr>
                                  </m:sSubPr>
                                  <m:e>
                                    <m:r>
                                      <a:rPr lang="en-US" sz="3000" i="1">
                                        <a:solidFill>
                                          <a:prstClr val="black"/>
                                        </a:solidFill>
                                        <a:latin typeface="Cambria Math" panose="02040503050406030204" pitchFamily="18" charset="0"/>
                                      </a:rPr>
                                      <m:t>𝑇</m:t>
                                    </m:r>
                                  </m:e>
                                  <m:sub>
                                    <m:f>
                                      <m:fPr>
                                        <m:type m:val="lin"/>
                                        <m:ctrlPr>
                                          <a:rPr lang="en-US" sz="3000" i="1">
                                            <a:solidFill>
                                              <a:prstClr val="black"/>
                                            </a:solidFill>
                                            <a:latin typeface="Cambria Math" panose="02040503050406030204" pitchFamily="18" charset="0"/>
                                          </a:rPr>
                                        </m:ctrlPr>
                                      </m:fPr>
                                      <m:num>
                                        <m:r>
                                          <a:rPr lang="en-US" sz="3000" i="1">
                                            <a:solidFill>
                                              <a:prstClr val="black"/>
                                            </a:solidFill>
                                            <a:latin typeface="Cambria Math" panose="02040503050406030204" pitchFamily="18" charset="0"/>
                                          </a:rPr>
                                          <m:t>𝑏</m:t>
                                        </m:r>
                                      </m:num>
                                      <m:den>
                                        <m:r>
                                          <a:rPr lang="en-US" sz="3000" i="1">
                                            <a:solidFill>
                                              <a:prstClr val="black"/>
                                            </a:solidFill>
                                            <a:latin typeface="Cambria Math" panose="02040503050406030204" pitchFamily="18" charset="0"/>
                                          </a:rPr>
                                          <m:t>2</m:t>
                                        </m:r>
                                      </m:den>
                                    </m:f>
                                  </m:sub>
                                </m:sSub>
                                <m:r>
                                  <a:rPr lang="en-US" sz="3000" i="1">
                                    <a:solidFill>
                                      <a:prstClr val="black"/>
                                    </a:solidFill>
                                    <a:latin typeface="Cambria Math" panose="02040503050406030204" pitchFamily="18" charset="0"/>
                                  </a:rPr>
                                  <m:t>≤</m:t>
                                </m:r>
                                <m:r>
                                  <a:rPr lang="en-US" sz="3000" i="1">
                                    <a:solidFill>
                                      <a:prstClr val="black"/>
                                    </a:solidFill>
                                    <a:latin typeface="Cambria Math" panose="02040503050406030204" pitchFamily="18" charset="0"/>
                                  </a:rPr>
                                  <m:t>𝑡</m:t>
                                </m:r>
                                <m:r>
                                  <a:rPr lang="en-US" sz="3000" i="1">
                                    <a:solidFill>
                                      <a:prstClr val="black"/>
                                    </a:solidFill>
                                    <a:latin typeface="Cambria Math" panose="02040503050406030204" pitchFamily="18" charset="0"/>
                                  </a:rPr>
                                  <m:t> ≤</m:t>
                                </m:r>
                                <m:sSub>
                                  <m:sSubPr>
                                    <m:ctrlPr>
                                      <a:rPr lang="en-US" sz="3000" i="1">
                                        <a:solidFill>
                                          <a:prstClr val="black"/>
                                        </a:solidFill>
                                        <a:latin typeface="Cambria Math" panose="02040503050406030204" pitchFamily="18" charset="0"/>
                                      </a:rPr>
                                    </m:ctrlPr>
                                  </m:sSubPr>
                                  <m:e>
                                    <m:r>
                                      <a:rPr lang="en-US" sz="3000" i="1">
                                        <a:solidFill>
                                          <a:prstClr val="black"/>
                                        </a:solidFill>
                                        <a:latin typeface="Cambria Math" panose="02040503050406030204" pitchFamily="18" charset="0"/>
                                      </a:rPr>
                                      <m:t>𝑇</m:t>
                                    </m:r>
                                  </m:e>
                                  <m:sub>
                                    <m:r>
                                      <a:rPr lang="en-US" sz="3000" i="1">
                                        <a:solidFill>
                                          <a:prstClr val="black"/>
                                        </a:solidFill>
                                        <a:latin typeface="Cambria Math" panose="02040503050406030204" pitchFamily="18" charset="0"/>
                                      </a:rPr>
                                      <m:t>𝑏</m:t>
                                    </m:r>
                                  </m:sub>
                                </m:sSub>
                              </m:den>
                            </m:f>
                            <m:r>
                              <a:rPr lang="en-US" sz="3000" i="1">
                                <a:solidFill>
                                  <a:prstClr val="black"/>
                                </a:solidFill>
                                <a:latin typeface="Cambria Math" panose="02040503050406030204" pitchFamily="18" charset="0"/>
                              </a:rPr>
                              <m:t>    </m:t>
                            </m:r>
                            <m:r>
                              <a:rPr lang="en-US" sz="3000" i="1">
                                <a:solidFill>
                                  <a:prstClr val="black"/>
                                </a:solidFill>
                                <a:latin typeface="Cambria Math" panose="02040503050406030204" pitchFamily="18" charset="0"/>
                              </a:rPr>
                              <m:t>𝑙𝑜𝑔𝑖𝑐</m:t>
                            </m:r>
                            <m:r>
                              <a:rPr lang="en-US" sz="3000" i="1">
                                <a:solidFill>
                                  <a:prstClr val="black"/>
                                </a:solidFill>
                                <a:latin typeface="Cambria Math" panose="02040503050406030204" pitchFamily="18" charset="0"/>
                              </a:rPr>
                              <m:t> 0</m:t>
                            </m:r>
                          </m:e>
                        </m:eqArr>
                      </m:e>
                    </m:d>
                  </m:oMath>
                </a14:m>
                <a:endParaRPr lang="en-US" sz="3000" i="1" dirty="0">
                  <a:solidFill>
                    <a:prstClr val="black"/>
                  </a:solidFill>
                  <a:latin typeface="Cambria Math" panose="02040503050406030204" pitchFamily="18" charset="0"/>
                </a:endParaRPr>
              </a:p>
            </p:txBody>
          </p:sp>
        </mc:Choice>
        <mc:Fallback xmlns="">
          <p:sp>
            <p:nvSpPr>
              <p:cNvPr id="2" name="Title 1"/>
              <p:cNvSpPr>
                <a:spLocks noGrp="1" noRot="1" noChangeAspect="1" noMove="1" noResize="1" noEditPoints="1" noAdjustHandles="1" noChangeArrowheads="1" noChangeShapeType="1" noTextEdit="1"/>
              </p:cNvSpPr>
              <p:nvPr>
                <p:ph type="title"/>
              </p:nvPr>
            </p:nvSpPr>
            <p:spPr>
              <a:xfrm>
                <a:off x="2365933" y="3998592"/>
                <a:ext cx="7886700" cy="994172"/>
              </a:xfrm>
              <a:blipFill rotWithShape="0">
                <a:blip r:embed="rId3"/>
                <a:stretch>
                  <a:fillRect l="-1468" t="-25767" b="-22699"/>
                </a:stretch>
              </a:blipFill>
            </p:spPr>
            <p:txBody>
              <a:bodyPr/>
              <a:lstStyle/>
              <a:p>
                <a:r>
                  <a:rPr lang="en-US">
                    <a:noFill/>
                  </a:rPr>
                  <a:t> </a:t>
                </a:r>
              </a:p>
            </p:txBody>
          </p:sp>
        </mc:Fallback>
      </mc:AlternateContent>
      <p:sp>
        <p:nvSpPr>
          <p:cNvPr id="4" name="Footer Placeholder 3"/>
          <p:cNvSpPr>
            <a:spLocks noGrp="1"/>
          </p:cNvSpPr>
          <p:nvPr>
            <p:ph type="ftr" sz="quarter" idx="11"/>
          </p:nvPr>
        </p:nvSpPr>
        <p:spPr/>
        <p:txBody>
          <a:bodyPr/>
          <a:lstStyle/>
          <a:p>
            <a:r>
              <a:rPr lang="en-IN" dirty="0" smtClean="0">
                <a:solidFill>
                  <a:prstClr val="black">
                    <a:tint val="75000"/>
                  </a:prstClr>
                </a:solidFill>
              </a:rPr>
              <a:t>Department of ECE</a:t>
            </a:r>
            <a:endParaRPr lang="en-IN"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121</a:t>
            </a:fld>
            <a:endParaRPr lang="en-IN">
              <a:solidFill>
                <a:prstClr val="black">
                  <a:tint val="75000"/>
                </a:prstClr>
              </a:solidFill>
            </a:endParaRPr>
          </a:p>
        </p:txBody>
      </p:sp>
      <mc:AlternateContent xmlns:mc="http://schemas.openxmlformats.org/markup-compatibility/2006" xmlns:a14="http://schemas.microsoft.com/office/drawing/2010/main">
        <mc:Choice Requires="a14">
          <p:sp>
            <p:nvSpPr>
              <p:cNvPr id="7" name="Title 1"/>
              <p:cNvSpPr txBox="1">
                <a:spLocks/>
              </p:cNvSpPr>
              <p:nvPr/>
            </p:nvSpPr>
            <p:spPr>
              <a:xfrm>
                <a:off x="3141540" y="2005411"/>
                <a:ext cx="7886700" cy="994172"/>
              </a:xfrm>
              <a:prstGeom prst="rect">
                <a:avLst/>
              </a:prstGeom>
            </p:spPr>
            <p:txBody>
              <a:bodyPr vert="horz" lIns="68580" tIns="34290" rIns="68580" bIns="3429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300" dirty="0">
                    <a:solidFill>
                      <a:prstClr val="black"/>
                    </a:solidFill>
                  </a:rPr>
                  <a:t>x(t)=</a:t>
                </a:r>
                <a14:m>
                  <m:oMath xmlns:m="http://schemas.openxmlformats.org/officeDocument/2006/math">
                    <m:d>
                      <m:dPr>
                        <m:begChr m:val="{"/>
                        <m:endChr m:val="}"/>
                        <m:ctrlPr>
                          <a:rPr lang="en-US" sz="3300" i="1">
                            <a:solidFill>
                              <a:prstClr val="black"/>
                            </a:solidFill>
                            <a:latin typeface="Cambria Math" panose="02040503050406030204" pitchFamily="18" charset="0"/>
                          </a:rPr>
                        </m:ctrlPr>
                      </m:dPr>
                      <m:e>
                        <m:eqArr>
                          <m:eqArrPr>
                            <m:ctrlPr>
                              <a:rPr lang="en-US" sz="3300" i="1">
                                <a:solidFill>
                                  <a:prstClr val="black"/>
                                </a:solidFill>
                                <a:latin typeface="Cambria Math" panose="02040503050406030204" pitchFamily="18" charset="0"/>
                              </a:rPr>
                            </m:ctrlPr>
                          </m:eqArrPr>
                          <m:e>
                            <m:f>
                              <m:fPr>
                                <m:ctrlPr>
                                  <a:rPr lang="en-US" sz="3300" i="1">
                                    <a:solidFill>
                                      <a:prstClr val="black"/>
                                    </a:solidFill>
                                    <a:latin typeface="Cambria Math" panose="02040503050406030204" pitchFamily="18" charset="0"/>
                                  </a:rPr>
                                </m:ctrlPr>
                              </m:fPr>
                              <m:num>
                                <m:r>
                                  <a:rPr lang="en-US" sz="3300" i="1">
                                    <a:solidFill>
                                      <a:prstClr val="black"/>
                                    </a:solidFill>
                                    <a:latin typeface="Cambria Math" panose="02040503050406030204" pitchFamily="18" charset="0"/>
                                  </a:rPr>
                                  <m:t>+</m:t>
                                </m:r>
                                <m:r>
                                  <a:rPr lang="en-US" sz="3300" i="1">
                                    <a:solidFill>
                                      <a:prstClr val="black"/>
                                    </a:solidFill>
                                    <a:latin typeface="Cambria Math" panose="02040503050406030204" pitchFamily="18" charset="0"/>
                                  </a:rPr>
                                  <m:t>𝐴</m:t>
                                </m:r>
                              </m:num>
                              <m:den>
                                <m:r>
                                  <a:rPr lang="en-US" sz="3300" i="1">
                                    <a:solidFill>
                                      <a:prstClr val="black"/>
                                    </a:solidFill>
                                    <a:latin typeface="Cambria Math" panose="02040503050406030204" pitchFamily="18" charset="0"/>
                                  </a:rPr>
                                  <m:t>  0</m:t>
                                </m:r>
                              </m:den>
                            </m:f>
                            <m:f>
                              <m:fPr>
                                <m:ctrlPr>
                                  <a:rPr lang="en-US" sz="3300" i="1">
                                    <a:solidFill>
                                      <a:prstClr val="black"/>
                                    </a:solidFill>
                                    <a:latin typeface="Cambria Math" panose="02040503050406030204" pitchFamily="18" charset="0"/>
                                  </a:rPr>
                                </m:ctrlPr>
                              </m:fPr>
                              <m:num>
                                <m:r>
                                  <a:rPr lang="en-US" sz="3300" i="1">
                                    <a:solidFill>
                                      <a:prstClr val="black"/>
                                    </a:solidFill>
                                    <a:latin typeface="Cambria Math" panose="02040503050406030204" pitchFamily="18" charset="0"/>
                                  </a:rPr>
                                  <m:t>0</m:t>
                                </m:r>
                                <m:r>
                                  <a:rPr lang="en-US" sz="3300" i="1">
                                    <a:solidFill>
                                      <a:prstClr val="black"/>
                                    </a:solidFill>
                                    <a:latin typeface="Cambria Math" panose="02040503050406030204" pitchFamily="18" charset="0"/>
                                    <a:ea typeface="Cambria Math" panose="02040503050406030204" pitchFamily="18" charset="0"/>
                                  </a:rPr>
                                  <m:t>≤</m:t>
                                </m:r>
                                <m:r>
                                  <a:rPr lang="en-US" sz="3300" i="1">
                                    <a:solidFill>
                                      <a:prstClr val="black"/>
                                    </a:solidFill>
                                    <a:latin typeface="Cambria Math" panose="02040503050406030204" pitchFamily="18" charset="0"/>
                                    <a:ea typeface="Cambria Math" panose="02040503050406030204" pitchFamily="18" charset="0"/>
                                  </a:rPr>
                                  <m:t>𝑡</m:t>
                                </m:r>
                                <m:r>
                                  <a:rPr lang="en-US" sz="3300" i="1">
                                    <a:solidFill>
                                      <a:prstClr val="black"/>
                                    </a:solidFill>
                                    <a:latin typeface="Cambria Math" panose="02040503050406030204" pitchFamily="18" charset="0"/>
                                    <a:ea typeface="Cambria Math" panose="02040503050406030204" pitchFamily="18" charset="0"/>
                                  </a:rPr>
                                  <m:t>≤</m:t>
                                </m:r>
                                <m:sSub>
                                  <m:sSubPr>
                                    <m:ctrlPr>
                                      <a:rPr lang="en-US" sz="3300" i="1">
                                        <a:solidFill>
                                          <a:prstClr val="black"/>
                                        </a:solidFill>
                                        <a:latin typeface="Cambria Math" panose="02040503050406030204" pitchFamily="18" charset="0"/>
                                        <a:ea typeface="Cambria Math" panose="02040503050406030204" pitchFamily="18" charset="0"/>
                                      </a:rPr>
                                    </m:ctrlPr>
                                  </m:sSubPr>
                                  <m:e>
                                    <m:r>
                                      <a:rPr lang="en-US" sz="3300" i="1">
                                        <a:solidFill>
                                          <a:prstClr val="black"/>
                                        </a:solidFill>
                                        <a:latin typeface="Cambria Math" panose="02040503050406030204" pitchFamily="18" charset="0"/>
                                        <a:ea typeface="Cambria Math" panose="02040503050406030204" pitchFamily="18" charset="0"/>
                                      </a:rPr>
                                      <m:t>𝑇</m:t>
                                    </m:r>
                                  </m:e>
                                  <m:sub>
                                    <m:r>
                                      <a:rPr lang="en-US" sz="3300" i="1">
                                        <a:solidFill>
                                          <a:prstClr val="black"/>
                                        </a:solidFill>
                                        <a:latin typeface="Cambria Math" panose="02040503050406030204" pitchFamily="18" charset="0"/>
                                        <a:ea typeface="Cambria Math" panose="02040503050406030204" pitchFamily="18" charset="0"/>
                                      </a:rPr>
                                      <m:t>𝑏</m:t>
                                    </m:r>
                                  </m:sub>
                                </m:sSub>
                              </m:num>
                              <m:den>
                                <m:r>
                                  <a:rPr lang="en-US" sz="3300" i="1">
                                    <a:solidFill>
                                      <a:prstClr val="black"/>
                                    </a:solidFill>
                                    <a:latin typeface="Cambria Math" panose="02040503050406030204" pitchFamily="18" charset="0"/>
                                  </a:rPr>
                                  <m:t>0</m:t>
                                </m:r>
                                <m:r>
                                  <a:rPr lang="en-US" sz="3300" i="1">
                                    <a:solidFill>
                                      <a:prstClr val="black"/>
                                    </a:solidFill>
                                    <a:latin typeface="Cambria Math" panose="02040503050406030204" pitchFamily="18" charset="0"/>
                                    <a:ea typeface="Cambria Math" panose="02040503050406030204" pitchFamily="18" charset="0"/>
                                  </a:rPr>
                                  <m:t>≤</m:t>
                                </m:r>
                                <m:r>
                                  <a:rPr lang="en-US" sz="3300" i="1">
                                    <a:solidFill>
                                      <a:prstClr val="black"/>
                                    </a:solidFill>
                                    <a:latin typeface="Cambria Math" panose="02040503050406030204" pitchFamily="18" charset="0"/>
                                    <a:ea typeface="Cambria Math" panose="02040503050406030204" pitchFamily="18" charset="0"/>
                                  </a:rPr>
                                  <m:t>𝑡</m:t>
                                </m:r>
                                <m:r>
                                  <a:rPr lang="en-US" sz="3300" i="1">
                                    <a:solidFill>
                                      <a:prstClr val="black"/>
                                    </a:solidFill>
                                    <a:latin typeface="Cambria Math" panose="02040503050406030204" pitchFamily="18" charset="0"/>
                                    <a:ea typeface="Cambria Math" panose="02040503050406030204" pitchFamily="18" charset="0"/>
                                  </a:rPr>
                                  <m:t>≤</m:t>
                                </m:r>
                                <m:sSub>
                                  <m:sSubPr>
                                    <m:ctrlPr>
                                      <a:rPr lang="en-US" sz="3300" i="1">
                                        <a:solidFill>
                                          <a:prstClr val="black"/>
                                        </a:solidFill>
                                        <a:latin typeface="Cambria Math" panose="02040503050406030204" pitchFamily="18" charset="0"/>
                                        <a:ea typeface="Cambria Math" panose="02040503050406030204" pitchFamily="18" charset="0"/>
                                      </a:rPr>
                                    </m:ctrlPr>
                                  </m:sSubPr>
                                  <m:e>
                                    <m:r>
                                      <a:rPr lang="en-US" sz="3300" i="1">
                                        <a:solidFill>
                                          <a:prstClr val="black"/>
                                        </a:solidFill>
                                        <a:latin typeface="Cambria Math" panose="02040503050406030204" pitchFamily="18" charset="0"/>
                                        <a:ea typeface="Cambria Math" panose="02040503050406030204" pitchFamily="18" charset="0"/>
                                      </a:rPr>
                                      <m:t>𝑇</m:t>
                                    </m:r>
                                  </m:e>
                                  <m:sub>
                                    <m:r>
                                      <a:rPr lang="en-US" sz="3300" i="1">
                                        <a:solidFill>
                                          <a:prstClr val="black"/>
                                        </a:solidFill>
                                        <a:latin typeface="Cambria Math" panose="02040503050406030204" pitchFamily="18" charset="0"/>
                                        <a:ea typeface="Cambria Math" panose="02040503050406030204" pitchFamily="18" charset="0"/>
                                      </a:rPr>
                                      <m:t>𝑏</m:t>
                                    </m:r>
                                  </m:sub>
                                </m:sSub>
                              </m:den>
                            </m:f>
                            <m:f>
                              <m:fPr>
                                <m:ctrlPr>
                                  <a:rPr lang="en-US" sz="3300" i="1">
                                    <a:solidFill>
                                      <a:prstClr val="black"/>
                                    </a:solidFill>
                                    <a:latin typeface="Cambria Math" panose="02040503050406030204" pitchFamily="18" charset="0"/>
                                  </a:rPr>
                                </m:ctrlPr>
                              </m:fPr>
                              <m:num>
                                <m:r>
                                  <a:rPr lang="en-US" sz="3300" i="1">
                                    <a:solidFill>
                                      <a:prstClr val="black"/>
                                    </a:solidFill>
                                    <a:latin typeface="Cambria Math" panose="02040503050406030204" pitchFamily="18" charset="0"/>
                                  </a:rPr>
                                  <m:t>𝑙𝑜𝑔𝑖𝑐</m:t>
                                </m:r>
                                <m:r>
                                  <a:rPr lang="en-US" sz="3300" i="1">
                                    <a:solidFill>
                                      <a:prstClr val="black"/>
                                    </a:solidFill>
                                    <a:latin typeface="Cambria Math" panose="02040503050406030204" pitchFamily="18" charset="0"/>
                                  </a:rPr>
                                  <m:t> 1</m:t>
                                </m:r>
                              </m:num>
                              <m:den>
                                <m:r>
                                  <a:rPr lang="en-US" sz="3300" i="1">
                                    <a:solidFill>
                                      <a:prstClr val="black"/>
                                    </a:solidFill>
                                    <a:latin typeface="Cambria Math" panose="02040503050406030204" pitchFamily="18" charset="0"/>
                                  </a:rPr>
                                  <m:t>𝑙𝑜𝑔𝑖𝑐</m:t>
                                </m:r>
                                <m:r>
                                  <a:rPr lang="en-US" sz="3300" i="1">
                                    <a:solidFill>
                                      <a:prstClr val="black"/>
                                    </a:solidFill>
                                    <a:latin typeface="Cambria Math" panose="02040503050406030204" pitchFamily="18" charset="0"/>
                                  </a:rPr>
                                  <m:t> 0</m:t>
                                </m:r>
                              </m:den>
                            </m:f>
                          </m:e>
                          <m:e>
                            <m:f>
                              <m:fPr>
                                <m:ctrlPr>
                                  <a:rPr lang="en-US" sz="3300" i="1">
                                    <a:solidFill>
                                      <a:prstClr val="black"/>
                                    </a:solidFill>
                                    <a:latin typeface="Cambria Math" panose="02040503050406030204" pitchFamily="18" charset="0"/>
                                  </a:rPr>
                                </m:ctrlPr>
                              </m:fPr>
                              <m:num>
                                <m:r>
                                  <a:rPr lang="en-US" sz="3300" i="1">
                                    <a:solidFill>
                                      <a:prstClr val="black"/>
                                    </a:solidFill>
                                    <a:latin typeface="Cambria Math" panose="02040503050406030204" pitchFamily="18" charset="0"/>
                                  </a:rPr>
                                  <m:t>+</m:t>
                                </m:r>
                                <m:r>
                                  <a:rPr lang="en-US" sz="3300" i="1">
                                    <a:solidFill>
                                      <a:prstClr val="black"/>
                                    </a:solidFill>
                                    <a:latin typeface="Cambria Math" panose="02040503050406030204" pitchFamily="18" charset="0"/>
                                  </a:rPr>
                                  <m:t>𝐴</m:t>
                                </m:r>
                              </m:num>
                              <m:den>
                                <m:r>
                                  <a:rPr lang="en-US" sz="3300" i="1">
                                    <a:solidFill>
                                      <a:prstClr val="black"/>
                                    </a:solidFill>
                                    <a:latin typeface="Cambria Math" panose="02040503050406030204" pitchFamily="18" charset="0"/>
                                  </a:rPr>
                                  <m:t>−</m:t>
                                </m:r>
                                <m:r>
                                  <a:rPr lang="en-US" sz="3300" i="1">
                                    <a:solidFill>
                                      <a:prstClr val="black"/>
                                    </a:solidFill>
                                    <a:latin typeface="Cambria Math" panose="02040503050406030204" pitchFamily="18" charset="0"/>
                                  </a:rPr>
                                  <m:t>𝐴</m:t>
                                </m:r>
                              </m:den>
                            </m:f>
                            <m:f>
                              <m:fPr>
                                <m:ctrlPr>
                                  <a:rPr lang="en-US" sz="3300" i="1">
                                    <a:solidFill>
                                      <a:prstClr val="black"/>
                                    </a:solidFill>
                                    <a:latin typeface="Cambria Math" panose="02040503050406030204" pitchFamily="18" charset="0"/>
                                  </a:rPr>
                                </m:ctrlPr>
                              </m:fPr>
                              <m:num>
                                <m:r>
                                  <a:rPr lang="en-US" sz="3300" i="1">
                                    <a:solidFill>
                                      <a:prstClr val="black"/>
                                    </a:solidFill>
                                    <a:latin typeface="Cambria Math" panose="02040503050406030204" pitchFamily="18" charset="0"/>
                                  </a:rPr>
                                  <m:t>0</m:t>
                                </m:r>
                                <m:r>
                                  <a:rPr lang="en-US" sz="3300" i="1">
                                    <a:solidFill>
                                      <a:prstClr val="black"/>
                                    </a:solidFill>
                                    <a:latin typeface="Cambria Math" panose="02040503050406030204" pitchFamily="18" charset="0"/>
                                    <a:ea typeface="Cambria Math" panose="02040503050406030204" pitchFamily="18" charset="0"/>
                                  </a:rPr>
                                  <m:t>≤</m:t>
                                </m:r>
                                <m:r>
                                  <a:rPr lang="en-US" sz="3300" i="1">
                                    <a:solidFill>
                                      <a:prstClr val="black"/>
                                    </a:solidFill>
                                    <a:latin typeface="Cambria Math" panose="02040503050406030204" pitchFamily="18" charset="0"/>
                                    <a:ea typeface="Cambria Math" panose="02040503050406030204" pitchFamily="18" charset="0"/>
                                  </a:rPr>
                                  <m:t>𝑡</m:t>
                                </m:r>
                                <m:r>
                                  <a:rPr lang="en-US" sz="3300" i="1">
                                    <a:solidFill>
                                      <a:prstClr val="black"/>
                                    </a:solidFill>
                                    <a:latin typeface="Cambria Math" panose="02040503050406030204" pitchFamily="18" charset="0"/>
                                    <a:ea typeface="Cambria Math" panose="02040503050406030204" pitchFamily="18" charset="0"/>
                                  </a:rPr>
                                  <m:t>≤</m:t>
                                </m:r>
                                <m:sSub>
                                  <m:sSubPr>
                                    <m:ctrlPr>
                                      <a:rPr lang="en-US" sz="3300" i="1">
                                        <a:solidFill>
                                          <a:prstClr val="black"/>
                                        </a:solidFill>
                                        <a:latin typeface="Cambria Math" panose="02040503050406030204" pitchFamily="18" charset="0"/>
                                        <a:ea typeface="Cambria Math" panose="02040503050406030204" pitchFamily="18" charset="0"/>
                                      </a:rPr>
                                    </m:ctrlPr>
                                  </m:sSubPr>
                                  <m:e>
                                    <m:r>
                                      <a:rPr lang="en-US" sz="3300" i="1">
                                        <a:solidFill>
                                          <a:prstClr val="black"/>
                                        </a:solidFill>
                                        <a:latin typeface="Cambria Math" panose="02040503050406030204" pitchFamily="18" charset="0"/>
                                        <a:ea typeface="Cambria Math" panose="02040503050406030204" pitchFamily="18" charset="0"/>
                                      </a:rPr>
                                      <m:t>𝑇</m:t>
                                    </m:r>
                                  </m:e>
                                  <m:sub>
                                    <m:r>
                                      <a:rPr lang="en-US" sz="3300" i="1">
                                        <a:solidFill>
                                          <a:prstClr val="black"/>
                                        </a:solidFill>
                                        <a:latin typeface="Cambria Math" panose="02040503050406030204" pitchFamily="18" charset="0"/>
                                        <a:ea typeface="Cambria Math" panose="02040503050406030204" pitchFamily="18" charset="0"/>
                                      </a:rPr>
                                      <m:t>𝑏</m:t>
                                    </m:r>
                                  </m:sub>
                                </m:sSub>
                              </m:num>
                              <m:den>
                                <m:r>
                                  <a:rPr lang="en-US" sz="3300" i="1">
                                    <a:solidFill>
                                      <a:prstClr val="black"/>
                                    </a:solidFill>
                                    <a:latin typeface="Cambria Math" panose="02040503050406030204" pitchFamily="18" charset="0"/>
                                  </a:rPr>
                                  <m:t>0</m:t>
                                </m:r>
                                <m:r>
                                  <a:rPr lang="en-US" sz="3300" i="1">
                                    <a:solidFill>
                                      <a:prstClr val="black"/>
                                    </a:solidFill>
                                    <a:latin typeface="Cambria Math" panose="02040503050406030204" pitchFamily="18" charset="0"/>
                                    <a:ea typeface="Cambria Math" panose="02040503050406030204" pitchFamily="18" charset="0"/>
                                  </a:rPr>
                                  <m:t>≤</m:t>
                                </m:r>
                                <m:r>
                                  <a:rPr lang="en-US" sz="3300" i="1">
                                    <a:solidFill>
                                      <a:prstClr val="black"/>
                                    </a:solidFill>
                                    <a:latin typeface="Cambria Math" panose="02040503050406030204" pitchFamily="18" charset="0"/>
                                    <a:ea typeface="Cambria Math" panose="02040503050406030204" pitchFamily="18" charset="0"/>
                                  </a:rPr>
                                  <m:t>𝑡</m:t>
                                </m:r>
                                <m:r>
                                  <a:rPr lang="en-US" sz="3300" i="1">
                                    <a:solidFill>
                                      <a:prstClr val="black"/>
                                    </a:solidFill>
                                    <a:latin typeface="Cambria Math" panose="02040503050406030204" pitchFamily="18" charset="0"/>
                                    <a:ea typeface="Cambria Math" panose="02040503050406030204" pitchFamily="18" charset="0"/>
                                  </a:rPr>
                                  <m:t>≤</m:t>
                                </m:r>
                                <m:sSub>
                                  <m:sSubPr>
                                    <m:ctrlPr>
                                      <a:rPr lang="en-US" sz="3300" i="1">
                                        <a:solidFill>
                                          <a:prstClr val="black"/>
                                        </a:solidFill>
                                        <a:latin typeface="Cambria Math" panose="02040503050406030204" pitchFamily="18" charset="0"/>
                                        <a:ea typeface="Cambria Math" panose="02040503050406030204" pitchFamily="18" charset="0"/>
                                      </a:rPr>
                                    </m:ctrlPr>
                                  </m:sSubPr>
                                  <m:e>
                                    <m:r>
                                      <a:rPr lang="en-US" sz="3300" i="1">
                                        <a:solidFill>
                                          <a:prstClr val="black"/>
                                        </a:solidFill>
                                        <a:latin typeface="Cambria Math" panose="02040503050406030204" pitchFamily="18" charset="0"/>
                                        <a:ea typeface="Cambria Math" panose="02040503050406030204" pitchFamily="18" charset="0"/>
                                      </a:rPr>
                                      <m:t>𝑇</m:t>
                                    </m:r>
                                  </m:e>
                                  <m:sub>
                                    <m:r>
                                      <a:rPr lang="en-US" sz="3300" i="1">
                                        <a:solidFill>
                                          <a:prstClr val="black"/>
                                        </a:solidFill>
                                        <a:latin typeface="Cambria Math" panose="02040503050406030204" pitchFamily="18" charset="0"/>
                                        <a:ea typeface="Cambria Math" panose="02040503050406030204" pitchFamily="18" charset="0"/>
                                      </a:rPr>
                                      <m:t>𝑏</m:t>
                                    </m:r>
                                  </m:sub>
                                </m:sSub>
                              </m:den>
                            </m:f>
                            <m:f>
                              <m:fPr>
                                <m:ctrlPr>
                                  <a:rPr lang="en-US" sz="3300" i="1">
                                    <a:solidFill>
                                      <a:prstClr val="black"/>
                                    </a:solidFill>
                                    <a:latin typeface="Cambria Math" panose="02040503050406030204" pitchFamily="18" charset="0"/>
                                  </a:rPr>
                                </m:ctrlPr>
                              </m:fPr>
                              <m:num>
                                <m:r>
                                  <a:rPr lang="en-US" sz="3300" i="1">
                                    <a:solidFill>
                                      <a:prstClr val="black"/>
                                    </a:solidFill>
                                    <a:latin typeface="Cambria Math" panose="02040503050406030204" pitchFamily="18" charset="0"/>
                                  </a:rPr>
                                  <m:t>𝑙𝑜𝑔𝑖𝑐</m:t>
                                </m:r>
                                <m:r>
                                  <a:rPr lang="en-US" sz="3300" i="1">
                                    <a:solidFill>
                                      <a:prstClr val="black"/>
                                    </a:solidFill>
                                    <a:latin typeface="Cambria Math" panose="02040503050406030204" pitchFamily="18" charset="0"/>
                                  </a:rPr>
                                  <m:t> 1</m:t>
                                </m:r>
                              </m:num>
                              <m:den>
                                <m:r>
                                  <a:rPr lang="en-US" sz="3300" i="1">
                                    <a:solidFill>
                                      <a:prstClr val="black"/>
                                    </a:solidFill>
                                    <a:latin typeface="Cambria Math" panose="02040503050406030204" pitchFamily="18" charset="0"/>
                                  </a:rPr>
                                  <m:t>𝑙𝑜𝑔𝑖𝑐</m:t>
                                </m:r>
                                <m:r>
                                  <a:rPr lang="en-US" sz="3300" i="1">
                                    <a:solidFill>
                                      <a:prstClr val="black"/>
                                    </a:solidFill>
                                    <a:latin typeface="Cambria Math" panose="02040503050406030204" pitchFamily="18" charset="0"/>
                                  </a:rPr>
                                  <m:t> 0</m:t>
                                </m:r>
                              </m:den>
                            </m:f>
                          </m:e>
                        </m:eqArr>
                      </m:e>
                    </m:d>
                  </m:oMath>
                </a14:m>
                <a:endParaRPr lang="en-US" sz="3300" dirty="0">
                  <a:solidFill>
                    <a:prstClr val="black"/>
                  </a:solidFill>
                </a:endParaRPr>
              </a:p>
            </p:txBody>
          </p:sp>
        </mc:Choice>
        <mc:Fallback xmlns="">
          <p:sp>
            <p:nvSpPr>
              <p:cNvPr id="7" name="Title 1"/>
              <p:cNvSpPr txBox="1">
                <a:spLocks noRot="1" noChangeAspect="1" noMove="1" noResize="1" noEditPoints="1" noAdjustHandles="1" noChangeArrowheads="1" noChangeShapeType="1" noTextEdit="1"/>
              </p:cNvSpPr>
              <p:nvPr/>
            </p:nvSpPr>
            <p:spPr>
              <a:xfrm>
                <a:off x="3141540" y="2005411"/>
                <a:ext cx="7886700" cy="994172"/>
              </a:xfrm>
              <a:prstGeom prst="rect">
                <a:avLst/>
              </a:prstGeom>
              <a:blipFill rotWithShape="0">
                <a:blip r:embed="rId4"/>
                <a:stretch>
                  <a:fillRect l="-1546" t="-18405" b="-4294"/>
                </a:stretch>
              </a:blipFill>
            </p:spPr>
            <p:txBody>
              <a:bodyPr/>
              <a:lstStyle/>
              <a:p>
                <a:r>
                  <a:rPr lang="en-US">
                    <a:noFill/>
                  </a:rPr>
                  <a:t> </a:t>
                </a:r>
              </a:p>
            </p:txBody>
          </p:sp>
        </mc:Fallback>
      </mc:AlternateContent>
    </p:spTree>
    <p:extLst>
      <p:ext uri="{BB962C8B-B14F-4D97-AF65-F5344CB8AC3E}">
        <p14:creationId xmlns:p14="http://schemas.microsoft.com/office/powerpoint/2010/main" val="801576312"/>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title"/>
              </p:nvPr>
            </p:nvSpPr>
            <p:spPr/>
            <p:txBody>
              <a:bodyPr/>
              <a:lstStyle/>
              <a:p>
                <a:pPr>
                  <a:spcBef>
                    <a:spcPts val="750"/>
                  </a:spcBef>
                </a:pPr>
                <a14:m>
                  <m:oMath xmlns:m="http://schemas.openxmlformats.org/officeDocument/2006/math">
                    <m:r>
                      <a:rPr lang="en-US" sz="2100">
                        <a:solidFill>
                          <a:prstClr val="black"/>
                        </a:solidFill>
                        <a:latin typeface="Cambria Math" panose="02040503050406030204" pitchFamily="18" charset="0"/>
                        <a:ea typeface="Cambria Math" panose="02040503050406030204" pitchFamily="18" charset="0"/>
                      </a:rPr>
                      <m:t>(−</m:t>
                    </m:r>
                    <m:r>
                      <a:rPr lang="en-US" sz="2100" i="1">
                        <a:solidFill>
                          <a:prstClr val="black"/>
                        </a:solidFill>
                        <a:latin typeface="Cambria Math" panose="02040503050406030204" pitchFamily="18" charset="0"/>
                        <a:ea typeface="Cambria Math" panose="02040503050406030204" pitchFamily="18" charset="0"/>
                      </a:rPr>
                      <m:t>∞</m:t>
                    </m:r>
                  </m:oMath>
                </a14:m>
                <a:r>
                  <a:rPr lang="en-US" sz="2100" dirty="0">
                    <a:solidFill>
                      <a:prstClr val="black"/>
                    </a:solidFill>
                    <a:latin typeface="Calibri"/>
                  </a:rPr>
                  <a:t>,</a:t>
                </a:r>
                <a:r>
                  <a:rPr lang="en-US" sz="2100" dirty="0">
                    <a:solidFill>
                      <a:prstClr val="black"/>
                    </a:solidFill>
                    <a:latin typeface="Calibri"/>
                    <a:ea typeface="Cambria Math" panose="02040503050406030204" pitchFamily="18" charset="0"/>
                  </a:rPr>
                  <a:t> </a:t>
                </a:r>
                <a14:m>
                  <m:oMath xmlns:m="http://schemas.openxmlformats.org/officeDocument/2006/math">
                    <m:r>
                      <a:rPr lang="en-US" sz="2100" i="1">
                        <a:solidFill>
                          <a:prstClr val="black"/>
                        </a:solidFill>
                        <a:latin typeface="Cambria Math" panose="02040503050406030204" pitchFamily="18" charset="0"/>
                        <a:ea typeface="Cambria Math" panose="02040503050406030204" pitchFamily="18" charset="0"/>
                      </a:rPr>
                      <m:t>∞</m:t>
                    </m:r>
                  </m:oMath>
                </a14:m>
                <a:r>
                  <a:rPr lang="en-US" sz="2100" dirty="0">
                    <a:solidFill>
                      <a:prstClr val="black"/>
                    </a:solidFill>
                    <a:latin typeface="Calibri"/>
                  </a:rPr>
                  <a:t>)</a:t>
                </a:r>
                <a:br>
                  <a:rPr lang="en-US" sz="2100" dirty="0">
                    <a:solidFill>
                      <a:prstClr val="black"/>
                    </a:solidFill>
                    <a:latin typeface="Calibri"/>
                  </a:rPr>
                </a:br>
                <a:endParaRPr lang="en-US" dirty="0"/>
              </a:p>
            </p:txBody>
          </p:sp>
        </mc:Choice>
        <mc:Fallback xmlns="">
          <p:sp>
            <p:nvSpPr>
              <p:cNvPr id="2" name="Title 1"/>
              <p:cNvSpPr>
                <a:spLocks noGrp="1" noRot="1" noChangeAspect="1" noMove="1" noResize="1" noEditPoints="1" noAdjustHandles="1" noChangeArrowheads="1" noChangeShapeType="1" noTextEdit="1"/>
              </p:cNvSpPr>
              <p:nvPr>
                <p:ph type="title"/>
              </p:nvPr>
            </p:nvSpPr>
            <p:spPr>
              <a:blipFill rotWithShape="0">
                <a:blip r:embed="rId2"/>
                <a:stretch>
                  <a:fillRect l="-34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14:m>
                  <m:oMath xmlns:m="http://schemas.openxmlformats.org/officeDocument/2006/math">
                    <m:d>
                      <m:dPr>
                        <m:begChr m:val="|"/>
                        <m:endChr m:val="|"/>
                        <m:ctrlPr>
                          <a:rPr lang="en-US" i="1" smtClean="0">
                            <a:solidFill>
                              <a:prstClr val="black"/>
                            </a:solidFill>
                            <a:latin typeface="Cambria Math" panose="02040503050406030204" pitchFamily="18" charset="0"/>
                          </a:rPr>
                        </m:ctrlPr>
                      </m:dPr>
                      <m:e/>
                    </m:d>
                    <m:sSup>
                      <m:sSupPr>
                        <m:ctrlPr>
                          <a:rPr lang="en-US" i="1" smtClean="0">
                            <a:solidFill>
                              <a:prstClr val="black"/>
                            </a:solidFill>
                            <a:latin typeface="Cambria Math" panose="02040503050406030204" pitchFamily="18" charset="0"/>
                          </a:rPr>
                        </m:ctrlPr>
                      </m:sSupPr>
                      <m:e/>
                      <m:sup/>
                    </m:sSup>
                  </m:oMath>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3"/>
                <a:stretch>
                  <a:fillRect/>
                </a:stretch>
              </a:blipFill>
            </p:spPr>
            <p:txBody>
              <a:bodyPr/>
              <a:lstStyle/>
              <a:p>
                <a:r>
                  <a:rPr lang="en-US">
                    <a:noFill/>
                  </a:rPr>
                  <a:t> </a:t>
                </a:r>
              </a:p>
            </p:txBody>
          </p:sp>
        </mc:Fallback>
      </mc:AlternateContent>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122</a:t>
            </a:fld>
            <a:endParaRPr lang="en-IN">
              <a:solidFill>
                <a:prstClr val="black">
                  <a:tint val="75000"/>
                </a:prstClr>
              </a:solidFill>
            </a:endParaRPr>
          </a:p>
        </p:txBody>
      </p:sp>
      <mc:AlternateContent xmlns:mc="http://schemas.openxmlformats.org/markup-compatibility/2006" xmlns:a14="http://schemas.microsoft.com/office/drawing/2010/main">
        <mc:Choice Requires="a14">
          <p:sp>
            <p:nvSpPr>
              <p:cNvPr id="6" name="Rectangle 5"/>
              <p:cNvSpPr/>
              <p:nvPr/>
            </p:nvSpPr>
            <p:spPr>
              <a:xfrm>
                <a:off x="5244182" y="4514627"/>
                <a:ext cx="550151" cy="323165"/>
              </a:xfrm>
              <a:prstGeom prst="rect">
                <a:avLst/>
              </a:prstGeom>
            </p:spPr>
            <p:txBody>
              <a:bodyPr wrap="none">
                <a:spAutoFit/>
              </a:bodyPr>
              <a:lstStyle/>
              <a:p>
                <a14:m>
                  <m:oMath xmlns:m="http://schemas.openxmlformats.org/officeDocument/2006/math">
                    <m:acc>
                      <m:accPr>
                        <m:chr m:val="̂"/>
                        <m:ctrlPr>
                          <a:rPr lang="en-US" sz="1500" b="1" i="1">
                            <a:solidFill>
                              <a:prstClr val="black"/>
                            </a:solidFill>
                            <a:latin typeface="Cambria Math" panose="02040503050406030204" pitchFamily="18" charset="0"/>
                          </a:rPr>
                        </m:ctrlPr>
                      </m:accPr>
                      <m:e>
                        <m:r>
                          <a:rPr lang="en-US" sz="1500" b="1" i="1">
                            <a:solidFill>
                              <a:prstClr val="black"/>
                            </a:solidFill>
                            <a:latin typeface="Cambria Math" panose="02040503050406030204" pitchFamily="18" charset="0"/>
                          </a:rPr>
                          <m:t>𝒙</m:t>
                        </m:r>
                      </m:e>
                    </m:acc>
                  </m:oMath>
                </a14:m>
                <a:r>
                  <a:rPr lang="en-US" sz="1500" b="1" dirty="0">
                    <a:solidFill>
                      <a:prstClr val="black"/>
                    </a:solidFill>
                  </a:rPr>
                  <a:t>(</a:t>
                </a:r>
                <a14:m>
                  <m:oMath xmlns:m="http://schemas.openxmlformats.org/officeDocument/2006/math">
                    <m:r>
                      <a:rPr lang="en-US" sz="1500" b="1" i="1" dirty="0">
                        <a:solidFill>
                          <a:prstClr val="black"/>
                        </a:solidFill>
                        <a:latin typeface="Cambria Math" panose="02040503050406030204" pitchFamily="18" charset="0"/>
                      </a:rPr>
                      <m:t>𝐭</m:t>
                    </m:r>
                    <m:r>
                      <a:rPr lang="en-US" sz="1500" b="1" dirty="0">
                        <a:solidFill>
                          <a:prstClr val="black"/>
                        </a:solidFill>
                        <a:latin typeface="Cambria Math" panose="02040503050406030204" pitchFamily="18" charset="0"/>
                      </a:rPr>
                      <m:t>) </m:t>
                    </m:r>
                  </m:oMath>
                </a14:m>
                <a:endParaRPr lang="en-US" sz="1350" b="1" dirty="0">
                  <a:solidFill>
                    <a:prstClr val="black"/>
                  </a:solidFill>
                </a:endParaRPr>
              </a:p>
            </p:txBody>
          </p:sp>
        </mc:Choice>
        <mc:Fallback xmlns="">
          <p:sp>
            <p:nvSpPr>
              <p:cNvPr id="6" name="Rectangle 5"/>
              <p:cNvSpPr>
                <a:spLocks noRot="1" noChangeAspect="1" noMove="1" noResize="1" noEditPoints="1" noAdjustHandles="1" noChangeArrowheads="1" noChangeShapeType="1" noTextEdit="1"/>
              </p:cNvSpPr>
              <p:nvPr/>
            </p:nvSpPr>
            <p:spPr>
              <a:xfrm>
                <a:off x="5244182" y="4514627"/>
                <a:ext cx="550151" cy="323165"/>
              </a:xfrm>
              <a:prstGeom prst="rect">
                <a:avLst/>
              </a:prstGeom>
              <a:blipFill rotWithShape="0">
                <a:blip r:embed="rId4"/>
                <a:stretch>
                  <a:fillRect t="-5660" b="-1886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p:cNvSpPr txBox="1"/>
              <p:nvPr/>
            </p:nvSpPr>
            <p:spPr>
              <a:xfrm>
                <a:off x="3159284" y="3138029"/>
                <a:ext cx="2084897" cy="424155"/>
              </a:xfrm>
              <a:prstGeom prst="rect">
                <a:avLst/>
              </a:prstGeom>
              <a:ln w="38100">
                <a:solidFill>
                  <a:srgbClr val="FF0000"/>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14:m>
                  <m:oMath xmlns:m="http://schemas.openxmlformats.org/officeDocument/2006/math">
                    <m:acc>
                      <m:accPr>
                        <m:chr m:val="̂"/>
                        <m:ctrlPr>
                          <a:rPr lang="en-US" sz="2100" i="1">
                            <a:solidFill>
                              <a:prstClr val="black"/>
                            </a:solidFill>
                            <a:latin typeface="Cambria Math" panose="02040503050406030204" pitchFamily="18" charset="0"/>
                          </a:rPr>
                        </m:ctrlPr>
                      </m:accPr>
                      <m:e>
                        <m:r>
                          <m:rPr>
                            <m:sty m:val="p"/>
                          </m:rPr>
                          <a:rPr lang="en-US" sz="2100">
                            <a:solidFill>
                              <a:prstClr val="black"/>
                            </a:solidFill>
                            <a:latin typeface="Cambria Math" panose="02040503050406030204" pitchFamily="18" charset="0"/>
                          </a:rPr>
                          <m:t>X</m:t>
                        </m:r>
                      </m:e>
                    </m:acc>
                  </m:oMath>
                </a14:m>
                <a:r>
                  <a:rPr lang="en-US" sz="2100" dirty="0">
                    <a:solidFill>
                      <a:prstClr val="black"/>
                    </a:solidFill>
                  </a:rPr>
                  <a:t>(</a:t>
                </a:r>
                <a14:m>
                  <m:oMath xmlns:m="http://schemas.openxmlformats.org/officeDocument/2006/math">
                    <m:r>
                      <a:rPr lang="en-US" sz="2100" dirty="0">
                        <a:solidFill>
                          <a:prstClr val="black"/>
                        </a:solidFill>
                        <a:latin typeface="Cambria Math" panose="02040503050406030204" pitchFamily="18" charset="0"/>
                      </a:rPr>
                      <m:t>𝑓</m:t>
                    </m:r>
                    <m:r>
                      <a:rPr lang="en-US" sz="2100" dirty="0">
                        <a:solidFill>
                          <a:prstClr val="black"/>
                        </a:solidFill>
                        <a:latin typeface="Cambria Math" panose="02040503050406030204" pitchFamily="18" charset="0"/>
                      </a:rPr>
                      <m:t>)= </m:t>
                    </m:r>
                    <m:d>
                      <m:dPr>
                        <m:begChr m:val="|"/>
                        <m:endChr m:val="|"/>
                        <m:ctrlPr>
                          <a:rPr lang="en-US" sz="2100" i="1">
                            <a:solidFill>
                              <a:prstClr val="black"/>
                            </a:solidFill>
                            <a:latin typeface="Cambria Math" panose="02040503050406030204" pitchFamily="18" charset="0"/>
                          </a:rPr>
                        </m:ctrlPr>
                      </m:dPr>
                      <m:e>
                        <m:r>
                          <a:rPr lang="en-US" sz="2100">
                            <a:solidFill>
                              <a:prstClr val="black"/>
                            </a:solidFill>
                            <a:latin typeface="Cambria Math" panose="02040503050406030204" pitchFamily="18" charset="0"/>
                          </a:rPr>
                          <m:t>𝑋</m:t>
                        </m:r>
                        <m:r>
                          <a:rPr lang="en-US" sz="2100">
                            <a:solidFill>
                              <a:prstClr val="black"/>
                            </a:solidFill>
                            <a:latin typeface="Cambria Math" panose="02040503050406030204" pitchFamily="18" charset="0"/>
                          </a:rPr>
                          <m:t>(</m:t>
                        </m:r>
                        <m:r>
                          <a:rPr lang="en-US" sz="2100">
                            <a:solidFill>
                              <a:prstClr val="black"/>
                            </a:solidFill>
                            <a:latin typeface="Cambria Math" panose="02040503050406030204" pitchFamily="18" charset="0"/>
                          </a:rPr>
                          <m:t>𝑓</m:t>
                        </m:r>
                        <m:r>
                          <a:rPr lang="en-US" sz="2100">
                            <a:solidFill>
                              <a:prstClr val="black"/>
                            </a:solidFill>
                            <a:latin typeface="Cambria Math" panose="02040503050406030204" pitchFamily="18" charset="0"/>
                          </a:rPr>
                          <m:t>)</m:t>
                        </m:r>
                      </m:e>
                    </m:d>
                  </m:oMath>
                </a14:m>
                <a:endParaRPr lang="en-US" sz="1350" dirty="0">
                  <a:solidFill>
                    <a:prstClr val="black"/>
                  </a:solidFill>
                </a:endParaRPr>
              </a:p>
            </p:txBody>
          </p:sp>
        </mc:Choice>
        <mc:Fallback xmlns="">
          <p:sp>
            <p:nvSpPr>
              <p:cNvPr id="7" name="TextBox 6"/>
              <p:cNvSpPr txBox="1">
                <a:spLocks noRot="1" noChangeAspect="1" noMove="1" noResize="1" noEditPoints="1" noAdjustHandles="1" noChangeArrowheads="1" noChangeShapeType="1" noTextEdit="1"/>
              </p:cNvSpPr>
              <p:nvPr/>
            </p:nvSpPr>
            <p:spPr>
              <a:xfrm>
                <a:off x="3159284" y="3138029"/>
                <a:ext cx="2084897" cy="424155"/>
              </a:xfrm>
              <a:prstGeom prst="rect">
                <a:avLst/>
              </a:prstGeom>
              <a:blipFill rotWithShape="0">
                <a:blip r:embed="rId5"/>
                <a:stretch>
                  <a:fillRect t="-4000" b="-22667"/>
                </a:stretch>
              </a:blipFill>
              <a:ln w="38100">
                <a:solidFill>
                  <a:srgbClr val="FF0000"/>
                </a:solidFill>
              </a:ln>
            </p:spPr>
            <p:txBody>
              <a:bodyPr/>
              <a:lstStyle/>
              <a:p>
                <a:r>
                  <a:rPr lang="en-US">
                    <a:noFill/>
                  </a:rPr>
                  <a:t> </a:t>
                </a:r>
              </a:p>
            </p:txBody>
          </p:sp>
        </mc:Fallback>
      </mc:AlternateContent>
      <p:cxnSp>
        <p:nvCxnSpPr>
          <p:cNvPr id="9" name="Straight Arrow Connector 8"/>
          <p:cNvCxnSpPr>
            <a:endCxn id="11" idx="1"/>
          </p:cNvCxnSpPr>
          <p:nvPr/>
        </p:nvCxnSpPr>
        <p:spPr>
          <a:xfrm>
            <a:off x="2122190" y="4884541"/>
            <a:ext cx="717071" cy="238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 name="Rectangle 10"/>
              <p:cNvSpPr/>
              <p:nvPr/>
            </p:nvSpPr>
            <p:spPr>
              <a:xfrm>
                <a:off x="2839260" y="4544021"/>
                <a:ext cx="2225615" cy="685800"/>
              </a:xfrm>
              <a:prstGeom prst="rect">
                <a:avLst/>
              </a:prstGeom>
              <a:ln w="381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14:m>
                  <m:oMathPara xmlns:m="http://schemas.openxmlformats.org/officeDocument/2006/math">
                    <m:oMathParaPr>
                      <m:jc m:val="centerGroup"/>
                    </m:oMathParaPr>
                    <m:oMath xmlns:m="http://schemas.openxmlformats.org/officeDocument/2006/math">
                      <m:r>
                        <a:rPr lang="en-US" sz="2100" b="1" i="1" dirty="0">
                          <a:solidFill>
                            <a:srgbClr val="0070C0"/>
                          </a:solidFill>
                          <a:latin typeface="Cambria Math" panose="02040503050406030204" pitchFamily="18" charset="0"/>
                        </a:rPr>
                        <m:t>𝑯</m:t>
                      </m:r>
                      <m:d>
                        <m:dPr>
                          <m:ctrlPr>
                            <a:rPr lang="en-US" sz="2100" b="1" i="1" dirty="0">
                              <a:solidFill>
                                <a:srgbClr val="0070C0"/>
                              </a:solidFill>
                              <a:latin typeface="Cambria Math" panose="02040503050406030204" pitchFamily="18" charset="0"/>
                            </a:rPr>
                          </m:ctrlPr>
                        </m:dPr>
                        <m:e>
                          <m:r>
                            <a:rPr lang="en-US" sz="2100" b="1" i="1" dirty="0">
                              <a:solidFill>
                                <a:srgbClr val="0070C0"/>
                              </a:solidFill>
                              <a:latin typeface="Cambria Math" panose="02040503050406030204" pitchFamily="18" charset="0"/>
                            </a:rPr>
                            <m:t>𝒇</m:t>
                          </m:r>
                        </m:e>
                      </m:d>
                      <m:r>
                        <a:rPr lang="en-US" sz="2100" b="1" i="1" dirty="0">
                          <a:solidFill>
                            <a:srgbClr val="0070C0"/>
                          </a:solidFill>
                          <a:latin typeface="Cambria Math" panose="02040503050406030204" pitchFamily="18" charset="0"/>
                        </a:rPr>
                        <m:t>= −</m:t>
                      </m:r>
                      <m:r>
                        <m:rPr>
                          <m:nor/>
                        </m:rPr>
                        <a:rPr lang="en-US" sz="2100" b="1" dirty="0">
                          <a:solidFill>
                            <a:srgbClr val="0070C0"/>
                          </a:solidFill>
                        </a:rPr>
                        <m:t> </m:t>
                      </m:r>
                      <m:r>
                        <m:rPr>
                          <m:nor/>
                        </m:rPr>
                        <a:rPr lang="en-US" sz="2100" b="1" dirty="0">
                          <a:solidFill>
                            <a:srgbClr val="0070C0"/>
                          </a:solidFill>
                        </a:rPr>
                        <m:t>j</m:t>
                      </m:r>
                      <m:r>
                        <m:rPr>
                          <m:nor/>
                        </m:rPr>
                        <a:rPr lang="en-US" sz="2100" b="1" dirty="0">
                          <a:solidFill>
                            <a:srgbClr val="0070C0"/>
                          </a:solidFill>
                        </a:rPr>
                        <m:t> </m:t>
                      </m:r>
                      <m:r>
                        <m:rPr>
                          <m:nor/>
                        </m:rPr>
                        <a:rPr lang="en-US" sz="2100" b="1" dirty="0" err="1">
                          <a:solidFill>
                            <a:srgbClr val="0070C0"/>
                          </a:solidFill>
                        </a:rPr>
                        <m:t>sgn</m:t>
                      </m:r>
                      <m:r>
                        <m:rPr>
                          <m:nor/>
                        </m:rPr>
                        <a:rPr lang="en-US" sz="2100" b="1" dirty="0">
                          <a:solidFill>
                            <a:srgbClr val="0070C0"/>
                          </a:solidFill>
                        </a:rPr>
                        <m:t> (</m:t>
                      </m:r>
                      <m:r>
                        <m:rPr>
                          <m:nor/>
                        </m:rPr>
                        <a:rPr lang="en-US" sz="2100" b="1" dirty="0">
                          <a:solidFill>
                            <a:srgbClr val="0070C0"/>
                          </a:solidFill>
                        </a:rPr>
                        <m:t>f</m:t>
                      </m:r>
                      <m:r>
                        <m:rPr>
                          <m:nor/>
                        </m:rPr>
                        <a:rPr lang="en-US" sz="2100" b="1" dirty="0">
                          <a:solidFill>
                            <a:srgbClr val="0070C0"/>
                          </a:solidFill>
                        </a:rPr>
                        <m:t>)</m:t>
                      </m:r>
                    </m:oMath>
                  </m:oMathPara>
                </a14:m>
                <a:endParaRPr lang="en-US" sz="1350" b="1" dirty="0">
                  <a:solidFill>
                    <a:srgbClr val="0070C0"/>
                  </a:solidFill>
                </a:endParaRPr>
              </a:p>
            </p:txBody>
          </p:sp>
        </mc:Choice>
        <mc:Fallback xmlns="">
          <p:sp>
            <p:nvSpPr>
              <p:cNvPr id="11" name="Rectangle 10"/>
              <p:cNvSpPr>
                <a:spLocks noRot="1" noChangeAspect="1" noMove="1" noResize="1" noEditPoints="1" noAdjustHandles="1" noChangeArrowheads="1" noChangeShapeType="1" noTextEdit="1"/>
              </p:cNvSpPr>
              <p:nvPr/>
            </p:nvSpPr>
            <p:spPr>
              <a:xfrm>
                <a:off x="2839260" y="4544021"/>
                <a:ext cx="2225615" cy="685800"/>
              </a:xfrm>
              <a:prstGeom prst="rect">
                <a:avLst/>
              </a:prstGeom>
              <a:blipFill rotWithShape="0">
                <a:blip r:embed="rId6"/>
                <a:stretch>
                  <a:fillRect b="-7563"/>
                </a:stretch>
              </a:blipFill>
              <a:ln w="38100">
                <a:solidFill>
                  <a:srgbClr val="FF0000"/>
                </a:solidFill>
              </a:ln>
            </p:spPr>
            <p:txBody>
              <a:bodyPr/>
              <a:lstStyle/>
              <a:p>
                <a:r>
                  <a:rPr lang="en-US">
                    <a:noFill/>
                  </a:rPr>
                  <a:t> </a:t>
                </a:r>
              </a:p>
            </p:txBody>
          </p:sp>
        </mc:Fallback>
      </mc:AlternateContent>
      <p:cxnSp>
        <p:nvCxnSpPr>
          <p:cNvPr id="12" name="Straight Arrow Connector 11"/>
          <p:cNvCxnSpPr/>
          <p:nvPr/>
        </p:nvCxnSpPr>
        <p:spPr>
          <a:xfrm>
            <a:off x="5095472" y="4884540"/>
            <a:ext cx="1061049" cy="1294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3" name="Rectangle 12"/>
              <p:cNvSpPr/>
              <p:nvPr/>
            </p:nvSpPr>
            <p:spPr>
              <a:xfrm>
                <a:off x="6187118" y="4528543"/>
                <a:ext cx="2225615" cy="685800"/>
              </a:xfrm>
              <a:prstGeom prst="rect">
                <a:avLst/>
              </a:prstGeom>
              <a:ln w="381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14:m>
                  <m:oMathPara xmlns:m="http://schemas.openxmlformats.org/officeDocument/2006/math">
                    <m:oMathParaPr>
                      <m:jc m:val="centerGroup"/>
                    </m:oMathParaPr>
                    <m:oMath xmlns:m="http://schemas.openxmlformats.org/officeDocument/2006/math">
                      <m:r>
                        <a:rPr lang="en-US" sz="2100" b="1" i="1" dirty="0">
                          <a:solidFill>
                            <a:srgbClr val="0070C0"/>
                          </a:solidFill>
                          <a:latin typeface="Cambria Math" panose="02040503050406030204" pitchFamily="18" charset="0"/>
                        </a:rPr>
                        <m:t>𝑯</m:t>
                      </m:r>
                      <m:d>
                        <m:dPr>
                          <m:ctrlPr>
                            <a:rPr lang="en-US" sz="2100" b="1" i="1" dirty="0">
                              <a:solidFill>
                                <a:srgbClr val="0070C0"/>
                              </a:solidFill>
                              <a:latin typeface="Cambria Math" panose="02040503050406030204" pitchFamily="18" charset="0"/>
                            </a:rPr>
                          </m:ctrlPr>
                        </m:dPr>
                        <m:e>
                          <m:r>
                            <a:rPr lang="en-US" sz="2100" b="1" i="1" dirty="0">
                              <a:solidFill>
                                <a:srgbClr val="0070C0"/>
                              </a:solidFill>
                              <a:latin typeface="Cambria Math" panose="02040503050406030204" pitchFamily="18" charset="0"/>
                            </a:rPr>
                            <m:t>𝒇</m:t>
                          </m:r>
                        </m:e>
                      </m:d>
                      <m:r>
                        <a:rPr lang="en-US" sz="2100" b="1" i="1" dirty="0">
                          <a:solidFill>
                            <a:srgbClr val="0070C0"/>
                          </a:solidFill>
                          <a:latin typeface="Cambria Math" panose="02040503050406030204" pitchFamily="18" charset="0"/>
                        </a:rPr>
                        <m:t>= −</m:t>
                      </m:r>
                      <m:r>
                        <m:rPr>
                          <m:nor/>
                        </m:rPr>
                        <a:rPr lang="en-US" sz="2100" b="1" dirty="0">
                          <a:solidFill>
                            <a:srgbClr val="0070C0"/>
                          </a:solidFill>
                        </a:rPr>
                        <m:t> </m:t>
                      </m:r>
                      <m:r>
                        <m:rPr>
                          <m:nor/>
                        </m:rPr>
                        <a:rPr lang="en-US" sz="2100" b="1" dirty="0">
                          <a:solidFill>
                            <a:srgbClr val="0070C0"/>
                          </a:solidFill>
                        </a:rPr>
                        <m:t>j</m:t>
                      </m:r>
                      <m:r>
                        <m:rPr>
                          <m:nor/>
                        </m:rPr>
                        <a:rPr lang="en-US" sz="2100" b="1" dirty="0">
                          <a:solidFill>
                            <a:srgbClr val="0070C0"/>
                          </a:solidFill>
                        </a:rPr>
                        <m:t> </m:t>
                      </m:r>
                      <m:r>
                        <m:rPr>
                          <m:nor/>
                        </m:rPr>
                        <a:rPr lang="en-US" sz="2100" b="1" dirty="0" err="1">
                          <a:solidFill>
                            <a:srgbClr val="0070C0"/>
                          </a:solidFill>
                        </a:rPr>
                        <m:t>sgn</m:t>
                      </m:r>
                      <m:r>
                        <m:rPr>
                          <m:nor/>
                        </m:rPr>
                        <a:rPr lang="en-US" sz="2100" b="1" dirty="0">
                          <a:solidFill>
                            <a:srgbClr val="0070C0"/>
                          </a:solidFill>
                        </a:rPr>
                        <m:t> (</m:t>
                      </m:r>
                      <m:r>
                        <m:rPr>
                          <m:nor/>
                        </m:rPr>
                        <a:rPr lang="en-US" sz="2100" b="1" dirty="0">
                          <a:solidFill>
                            <a:srgbClr val="0070C0"/>
                          </a:solidFill>
                        </a:rPr>
                        <m:t>f</m:t>
                      </m:r>
                      <m:r>
                        <m:rPr>
                          <m:nor/>
                        </m:rPr>
                        <a:rPr lang="en-US" sz="2100" b="1" dirty="0">
                          <a:solidFill>
                            <a:srgbClr val="0070C0"/>
                          </a:solidFill>
                        </a:rPr>
                        <m:t>)</m:t>
                      </m:r>
                    </m:oMath>
                  </m:oMathPara>
                </a14:m>
                <a:endParaRPr lang="en-US" sz="1350" b="1" dirty="0">
                  <a:solidFill>
                    <a:srgbClr val="0070C0"/>
                  </a:solidFill>
                </a:endParaRPr>
              </a:p>
            </p:txBody>
          </p:sp>
        </mc:Choice>
        <mc:Fallback xmlns="">
          <p:sp>
            <p:nvSpPr>
              <p:cNvPr id="13" name="Rectangle 12"/>
              <p:cNvSpPr>
                <a:spLocks noRot="1" noChangeAspect="1" noMove="1" noResize="1" noEditPoints="1" noAdjustHandles="1" noChangeArrowheads="1" noChangeShapeType="1" noTextEdit="1"/>
              </p:cNvSpPr>
              <p:nvPr/>
            </p:nvSpPr>
            <p:spPr>
              <a:xfrm>
                <a:off x="6187118" y="4528543"/>
                <a:ext cx="2225615" cy="685800"/>
              </a:xfrm>
              <a:prstGeom prst="rect">
                <a:avLst/>
              </a:prstGeom>
              <a:blipFill rotWithShape="0">
                <a:blip r:embed="rId7"/>
                <a:stretch>
                  <a:fillRect b="-7627"/>
                </a:stretch>
              </a:blipFill>
              <a:ln w="38100">
                <a:solidFill>
                  <a:srgbClr val="FF0000"/>
                </a:solidFill>
              </a:ln>
            </p:spPr>
            <p:txBody>
              <a:bodyPr/>
              <a:lstStyle/>
              <a:p>
                <a:r>
                  <a:rPr lang="en-US">
                    <a:noFill/>
                  </a:rPr>
                  <a:t> </a:t>
                </a:r>
              </a:p>
            </p:txBody>
          </p:sp>
        </mc:Fallback>
      </mc:AlternateContent>
      <p:cxnSp>
        <p:nvCxnSpPr>
          <p:cNvPr id="14" name="Straight Arrow Connector 13"/>
          <p:cNvCxnSpPr/>
          <p:nvPr/>
        </p:nvCxnSpPr>
        <p:spPr>
          <a:xfrm>
            <a:off x="8412732" y="4844265"/>
            <a:ext cx="1061049" cy="1294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850121" y="4620481"/>
            <a:ext cx="495345" cy="323165"/>
          </a:xfrm>
          <a:prstGeom prst="rect">
            <a:avLst/>
          </a:prstGeom>
          <a:noFill/>
        </p:spPr>
        <p:txBody>
          <a:bodyPr wrap="square" rtlCol="0">
            <a:spAutoFit/>
          </a:bodyPr>
          <a:lstStyle/>
          <a:p>
            <a:r>
              <a:rPr lang="en-US" sz="1500" b="1" dirty="0">
                <a:solidFill>
                  <a:prstClr val="black"/>
                </a:solidFill>
              </a:rPr>
              <a:t>X(t)</a:t>
            </a:r>
          </a:p>
        </p:txBody>
      </p:sp>
      <p:sp>
        <p:nvSpPr>
          <p:cNvPr id="18" name="TextBox 17"/>
          <p:cNvSpPr txBox="1"/>
          <p:nvPr/>
        </p:nvSpPr>
        <p:spPr>
          <a:xfrm>
            <a:off x="9468929" y="4694225"/>
            <a:ext cx="702284" cy="323165"/>
          </a:xfrm>
          <a:prstGeom prst="rect">
            <a:avLst/>
          </a:prstGeom>
          <a:noFill/>
        </p:spPr>
        <p:txBody>
          <a:bodyPr wrap="square" rtlCol="0">
            <a:spAutoFit/>
          </a:bodyPr>
          <a:lstStyle/>
          <a:p>
            <a:r>
              <a:rPr lang="en-US" sz="1500" dirty="0">
                <a:solidFill>
                  <a:prstClr val="black"/>
                </a:solidFill>
              </a:rPr>
              <a:t>   </a:t>
            </a:r>
            <a:r>
              <a:rPr lang="en-US" sz="1500" b="1" dirty="0">
                <a:solidFill>
                  <a:prstClr val="black"/>
                </a:solidFill>
              </a:rPr>
              <a:t>X(t)</a:t>
            </a:r>
          </a:p>
        </p:txBody>
      </p:sp>
      <p:cxnSp>
        <p:nvCxnSpPr>
          <p:cNvPr id="21" name="Straight Connector 20"/>
          <p:cNvCxnSpPr/>
          <p:nvPr/>
        </p:nvCxnSpPr>
        <p:spPr>
          <a:xfrm flipV="1">
            <a:off x="9534975" y="4854123"/>
            <a:ext cx="56073" cy="308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7" name="Rectangle 26"/>
              <p:cNvSpPr/>
              <p:nvPr/>
            </p:nvSpPr>
            <p:spPr>
              <a:xfrm>
                <a:off x="7823787" y="2244781"/>
                <a:ext cx="1313180" cy="41549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100" i="1" dirty="0">
                          <a:solidFill>
                            <a:prstClr val="black"/>
                          </a:solidFill>
                          <a:latin typeface="Cambria Math" panose="02040503050406030204" pitchFamily="18" charset="0"/>
                        </a:rPr>
                        <m:t>−</m:t>
                      </m:r>
                      <m:r>
                        <m:rPr>
                          <m:nor/>
                        </m:rPr>
                        <a:rPr lang="en-US" sz="2100" dirty="0">
                          <a:solidFill>
                            <a:prstClr val="black"/>
                          </a:solidFill>
                        </a:rPr>
                        <m:t> </m:t>
                      </m:r>
                      <m:r>
                        <m:rPr>
                          <m:nor/>
                        </m:rPr>
                        <a:rPr lang="en-US" sz="2100" dirty="0">
                          <a:solidFill>
                            <a:prstClr val="black"/>
                          </a:solidFill>
                        </a:rPr>
                        <m:t>j</m:t>
                      </m:r>
                      <m:r>
                        <m:rPr>
                          <m:nor/>
                        </m:rPr>
                        <a:rPr lang="en-US" sz="2100" dirty="0">
                          <a:solidFill>
                            <a:prstClr val="black"/>
                          </a:solidFill>
                        </a:rPr>
                        <m:t> </m:t>
                      </m:r>
                      <m:r>
                        <m:rPr>
                          <m:nor/>
                        </m:rPr>
                        <a:rPr lang="en-US" sz="2100" dirty="0" err="1">
                          <a:solidFill>
                            <a:prstClr val="black"/>
                          </a:solidFill>
                        </a:rPr>
                        <m:t>sgn</m:t>
                      </m:r>
                      <m:r>
                        <m:rPr>
                          <m:nor/>
                        </m:rPr>
                        <a:rPr lang="en-US" sz="2100" dirty="0">
                          <a:solidFill>
                            <a:prstClr val="black"/>
                          </a:solidFill>
                        </a:rPr>
                        <m:t> (</m:t>
                      </m:r>
                      <m:r>
                        <m:rPr>
                          <m:nor/>
                        </m:rPr>
                        <a:rPr lang="en-US" sz="2100" dirty="0">
                          <a:solidFill>
                            <a:prstClr val="black"/>
                          </a:solidFill>
                        </a:rPr>
                        <m:t>f</m:t>
                      </m:r>
                      <m:r>
                        <m:rPr>
                          <m:nor/>
                        </m:rPr>
                        <a:rPr lang="en-US" sz="2100" dirty="0">
                          <a:solidFill>
                            <a:prstClr val="black"/>
                          </a:solidFill>
                        </a:rPr>
                        <m:t>)</m:t>
                      </m:r>
                    </m:oMath>
                  </m:oMathPara>
                </a14:m>
                <a:endParaRPr lang="en-US" sz="1350" dirty="0">
                  <a:solidFill>
                    <a:prstClr val="black"/>
                  </a:solidFill>
                </a:endParaRPr>
              </a:p>
            </p:txBody>
          </p:sp>
        </mc:Choice>
        <mc:Fallback xmlns="">
          <p:sp>
            <p:nvSpPr>
              <p:cNvPr id="27" name="Rectangle 26"/>
              <p:cNvSpPr>
                <a:spLocks noRot="1" noChangeAspect="1" noMove="1" noResize="1" noEditPoints="1" noAdjustHandles="1" noChangeArrowheads="1" noChangeShapeType="1" noTextEdit="1"/>
              </p:cNvSpPr>
              <p:nvPr/>
            </p:nvSpPr>
            <p:spPr>
              <a:xfrm>
                <a:off x="7823787" y="2244781"/>
                <a:ext cx="1313180" cy="415498"/>
              </a:xfrm>
              <a:prstGeom prst="rect">
                <a:avLst/>
              </a:prstGeom>
              <a:blipFill rotWithShape="0">
                <a:blip r:embed="rId8"/>
                <a:stretch>
                  <a:fillRect b="-1323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 name="Rectangle 27"/>
              <p:cNvSpPr/>
              <p:nvPr/>
            </p:nvSpPr>
            <p:spPr>
              <a:xfrm>
                <a:off x="6096000" y="2259806"/>
                <a:ext cx="479234" cy="41549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en-US" sz="2100" i="1">
                              <a:solidFill>
                                <a:prstClr val="black"/>
                              </a:solidFill>
                              <a:latin typeface="Cambria Math" panose="02040503050406030204" pitchFamily="18" charset="0"/>
                            </a:rPr>
                          </m:ctrlPr>
                        </m:sSupPr>
                        <m:e>
                          <m:r>
                            <a:rPr lang="en-US" sz="2100" i="1">
                              <a:solidFill>
                                <a:prstClr val="black"/>
                              </a:solidFill>
                              <a:latin typeface="Cambria Math" panose="02040503050406030204" pitchFamily="18" charset="0"/>
                            </a:rPr>
                            <m:t>𝑗</m:t>
                          </m:r>
                        </m:e>
                        <m:sup>
                          <m:r>
                            <a:rPr lang="en-US" sz="2100" i="1">
                              <a:solidFill>
                                <a:prstClr val="black"/>
                              </a:solidFill>
                              <a:latin typeface="Cambria Math" panose="02040503050406030204" pitchFamily="18" charset="0"/>
                            </a:rPr>
                            <m:t>2</m:t>
                          </m:r>
                        </m:sup>
                      </m:sSup>
                    </m:oMath>
                  </m:oMathPara>
                </a14:m>
                <a:endParaRPr lang="en-US" sz="1350" dirty="0">
                  <a:solidFill>
                    <a:prstClr val="black"/>
                  </a:solidFill>
                </a:endParaRPr>
              </a:p>
            </p:txBody>
          </p:sp>
        </mc:Choice>
        <mc:Fallback xmlns="">
          <p:sp>
            <p:nvSpPr>
              <p:cNvPr id="28" name="Rectangle 27"/>
              <p:cNvSpPr>
                <a:spLocks noRot="1" noChangeAspect="1" noMove="1" noResize="1" noEditPoints="1" noAdjustHandles="1" noChangeArrowheads="1" noChangeShapeType="1" noTextEdit="1"/>
              </p:cNvSpPr>
              <p:nvPr/>
            </p:nvSpPr>
            <p:spPr>
              <a:xfrm>
                <a:off x="6096000" y="2259806"/>
                <a:ext cx="479234" cy="415498"/>
              </a:xfrm>
              <a:prstGeom prst="rect">
                <a:avLst/>
              </a:prstGeom>
              <a:blipFill rotWithShape="0">
                <a:blip r:embed="rId9"/>
                <a:stretch>
                  <a:fillRect b="-1323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9" name="Rectangle 28"/>
              <p:cNvSpPr/>
              <p:nvPr/>
            </p:nvSpPr>
            <p:spPr>
              <a:xfrm>
                <a:off x="5677087" y="3161644"/>
                <a:ext cx="882806" cy="557845"/>
              </a:xfrm>
              <a:prstGeom prst="rect">
                <a:avLst/>
              </a:prstGeom>
            </p:spPr>
            <p:txBody>
              <a:bodyPr wrap="none">
                <a:spAutoFit/>
              </a:bodyPr>
              <a:lstStyle/>
              <a:p>
                <a:r>
                  <a:rPr lang="en-US" sz="2100" dirty="0">
                    <a:solidFill>
                      <a:prstClr val="black"/>
                    </a:solidFill>
                  </a:rPr>
                  <a:t>.</a:t>
                </a:r>
                <a14:m>
                  <m:oMath xmlns:m="http://schemas.openxmlformats.org/officeDocument/2006/math">
                    <m:nary>
                      <m:naryPr>
                        <m:limLoc m:val="undOvr"/>
                        <m:ctrlPr>
                          <a:rPr lang="en-US" sz="2100" i="1">
                            <a:solidFill>
                              <a:prstClr val="black"/>
                            </a:solidFill>
                            <a:latin typeface="Cambria Math" panose="02040503050406030204" pitchFamily="18" charset="0"/>
                          </a:rPr>
                        </m:ctrlPr>
                      </m:naryPr>
                      <m:sub/>
                      <m:sup/>
                      <m:e/>
                    </m:nary>
                  </m:oMath>
                </a14:m>
                <a:endParaRPr lang="en-US" sz="1350" dirty="0">
                  <a:solidFill>
                    <a:prstClr val="black"/>
                  </a:solidFill>
                </a:endParaRPr>
              </a:p>
            </p:txBody>
          </p:sp>
        </mc:Choice>
        <mc:Fallback xmlns="">
          <p:sp>
            <p:nvSpPr>
              <p:cNvPr id="29" name="Rectangle 28"/>
              <p:cNvSpPr>
                <a:spLocks noRot="1" noChangeAspect="1" noMove="1" noResize="1" noEditPoints="1" noAdjustHandles="1" noChangeArrowheads="1" noChangeShapeType="1" noTextEdit="1"/>
              </p:cNvSpPr>
              <p:nvPr/>
            </p:nvSpPr>
            <p:spPr>
              <a:xfrm>
                <a:off x="5677087" y="3161644"/>
                <a:ext cx="882806" cy="557845"/>
              </a:xfrm>
              <a:prstGeom prst="rect">
                <a:avLst/>
              </a:prstGeom>
              <a:blipFill rotWithShape="0">
                <a:blip r:embed="rId10"/>
                <a:stretch>
                  <a:fillRect l="-8276" b="-1428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Rectangle 7"/>
              <p:cNvSpPr/>
              <p:nvPr/>
            </p:nvSpPr>
            <p:spPr>
              <a:xfrm>
                <a:off x="5382473" y="1140039"/>
                <a:ext cx="850810" cy="41549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100" i="1">
                              <a:solidFill>
                                <a:prstClr val="black"/>
                              </a:solidFill>
                              <a:latin typeface="Cambria Math" panose="02040503050406030204" pitchFamily="18" charset="0"/>
                            </a:rPr>
                          </m:ctrlPr>
                        </m:sSubPr>
                        <m:e/>
                        <m:sub/>
                      </m:sSub>
                      <m:r>
                        <a:rPr lang="en-US" sz="2100" i="1">
                          <a:solidFill>
                            <a:prstClr val="black"/>
                          </a:solidFill>
                          <a:latin typeface="Cambria Math" panose="02040503050406030204" pitchFamily="18" charset="0"/>
                          <a:ea typeface="Cambria Math" panose="02040503050406030204" pitchFamily="18" charset="0"/>
                        </a:rPr>
                        <m:t>𝜋</m:t>
                      </m:r>
                    </m:oMath>
                  </m:oMathPara>
                </a14:m>
                <a:endParaRPr lang="en-US" sz="1350" dirty="0">
                  <a:solidFill>
                    <a:prstClr val="black"/>
                  </a:solidFill>
                </a:endParaRPr>
              </a:p>
            </p:txBody>
          </p:sp>
        </mc:Choice>
        <mc:Fallback xmlns="">
          <p:sp>
            <p:nvSpPr>
              <p:cNvPr id="8" name="Rectangle 7"/>
              <p:cNvSpPr>
                <a:spLocks noRot="1" noChangeAspect="1" noMove="1" noResize="1" noEditPoints="1" noAdjustHandles="1" noChangeArrowheads="1" noChangeShapeType="1" noTextEdit="1"/>
              </p:cNvSpPr>
              <p:nvPr/>
            </p:nvSpPr>
            <p:spPr>
              <a:xfrm>
                <a:off x="5382473" y="1140039"/>
                <a:ext cx="850810" cy="415498"/>
              </a:xfrm>
              <a:prstGeom prst="rect">
                <a:avLst/>
              </a:prstGeom>
              <a:blipFill rotWithShape="0">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Rectangle 15"/>
              <p:cNvSpPr/>
              <p:nvPr/>
            </p:nvSpPr>
            <p:spPr>
              <a:xfrm>
                <a:off x="4395839" y="1174452"/>
                <a:ext cx="359266" cy="30008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350" i="1">
                              <a:solidFill>
                                <a:prstClr val="black"/>
                              </a:solidFill>
                              <a:latin typeface="Cambria Math" panose="02040503050406030204" pitchFamily="18" charset="0"/>
                            </a:rPr>
                          </m:ctrlPr>
                        </m:sSubPr>
                        <m:e>
                          <m:r>
                            <a:rPr lang="en-US" sz="1350" i="1">
                              <a:solidFill>
                                <a:prstClr val="black"/>
                              </a:solidFill>
                              <a:latin typeface="Cambria Math" panose="02040503050406030204" pitchFamily="18" charset="0"/>
                            </a:rPr>
                            <m:t>𝑓</m:t>
                          </m:r>
                        </m:e>
                        <m:sub>
                          <m:r>
                            <a:rPr lang="en-US" sz="1350" i="1">
                              <a:solidFill>
                                <a:prstClr val="black"/>
                              </a:solidFill>
                              <a:latin typeface="Cambria Math" panose="02040503050406030204" pitchFamily="18" charset="0"/>
                            </a:rPr>
                            <m:t>𝑐</m:t>
                          </m:r>
                        </m:sub>
                      </m:sSub>
                    </m:oMath>
                  </m:oMathPara>
                </a14:m>
                <a:endParaRPr lang="en-US" sz="1350" dirty="0">
                  <a:solidFill>
                    <a:prstClr val="black"/>
                  </a:solidFill>
                </a:endParaRPr>
              </a:p>
            </p:txBody>
          </p:sp>
        </mc:Choice>
        <mc:Fallback xmlns="">
          <p:sp>
            <p:nvSpPr>
              <p:cNvPr id="16" name="Rectangle 15"/>
              <p:cNvSpPr>
                <a:spLocks noRot="1" noChangeAspect="1" noMove="1" noResize="1" noEditPoints="1" noAdjustHandles="1" noChangeArrowheads="1" noChangeShapeType="1" noTextEdit="1"/>
              </p:cNvSpPr>
              <p:nvPr/>
            </p:nvSpPr>
            <p:spPr>
              <a:xfrm>
                <a:off x="4395839" y="1174452"/>
                <a:ext cx="359266" cy="300082"/>
              </a:xfrm>
              <a:prstGeom prst="rect">
                <a:avLst/>
              </a:prstGeom>
              <a:blipFill rotWithShape="0">
                <a:blip r:embed="rId12"/>
                <a:stretch>
                  <a:fillRect b="-8163"/>
                </a:stretch>
              </a:blipFill>
            </p:spPr>
            <p:txBody>
              <a:bodyPr/>
              <a:lstStyle/>
              <a:p>
                <a:r>
                  <a:rPr lang="en-US">
                    <a:noFill/>
                  </a:rPr>
                  <a:t> </a:t>
                </a:r>
              </a:p>
            </p:txBody>
          </p:sp>
        </mc:Fallback>
      </mc:AlternateContent>
    </p:spTree>
    <p:extLst>
      <p:ext uri="{BB962C8B-B14F-4D97-AF65-F5344CB8AC3E}">
        <p14:creationId xmlns:p14="http://schemas.microsoft.com/office/powerpoint/2010/main" val="632874495"/>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52650" y="1131095"/>
            <a:ext cx="7406856" cy="593111"/>
          </a:xfrm>
        </p:spPr>
        <p:txBody>
          <a:bodyPr/>
          <a:lstStyle/>
          <a:p>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a:bodyPr>
              <a:lstStyle/>
              <a:p>
                <a:pPr marL="0" indent="0">
                  <a:buNone/>
                </a:pPr>
                <a:r>
                  <a:rPr lang="en-US" i="1" dirty="0" smtClean="0">
                    <a:latin typeface="Cambria Math" panose="02040503050406030204" pitchFamily="18" charset="0"/>
                  </a:rPr>
                  <a:t>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𝑡</m:t>
                        </m:r>
                      </m:e>
                    </m:d>
                    <m:r>
                      <a:rPr lang="en-US" b="0" i="1" smtClean="0">
                        <a:latin typeface="Cambria Math" panose="02040503050406030204" pitchFamily="18" charset="0"/>
                      </a:rPr>
                      <m:t>=</m:t>
                    </m:r>
                    <m:r>
                      <a:rPr lang="en-US" b="0" i="1" smtClean="0">
                        <a:latin typeface="Cambria Math" panose="02040503050406030204" pitchFamily="18" charset="0"/>
                      </a:rPr>
                      <m:t>𝑥</m:t>
                    </m:r>
                    <m:d>
                      <m:dPr>
                        <m:ctrlPr>
                          <a:rPr lang="en-US" b="0" i="1" smtClean="0">
                            <a:latin typeface="Cambria Math" panose="02040503050406030204" pitchFamily="18" charset="0"/>
                          </a:rPr>
                        </m:ctrlPr>
                      </m:dPr>
                      <m:e>
                        <m:r>
                          <a:rPr lang="en-US" b="0" i="1" smtClean="0">
                            <a:latin typeface="Cambria Math" panose="02040503050406030204" pitchFamily="18" charset="0"/>
                          </a:rPr>
                          <m:t>𝑡</m:t>
                        </m:r>
                      </m:e>
                    </m:d>
                    <m:r>
                      <a:rPr lang="en-US" b="0" i="1" smtClean="0">
                        <a:latin typeface="Cambria Math" panose="02040503050406030204" pitchFamily="18" charset="0"/>
                      </a:rPr>
                      <m:t>− </m:t>
                    </m:r>
                  </m:oMath>
                </a14:m>
                <a:r>
                  <a:rPr lang="en-US" dirty="0" smtClean="0"/>
                  <a:t>j </a:t>
                </a:r>
                <a14:m>
                  <m:oMath xmlns:m="http://schemas.openxmlformats.org/officeDocument/2006/math">
                    <m:acc>
                      <m:accPr>
                        <m:chr m:val="̂"/>
                        <m:ctrlPr>
                          <a:rPr lang="en-US" i="1" dirty="0" smtClean="0">
                            <a:latin typeface="Cambria Math" panose="02040503050406030204" pitchFamily="18" charset="0"/>
                          </a:rPr>
                        </m:ctrlPr>
                      </m:accPr>
                      <m:e>
                        <m:r>
                          <a:rPr lang="en-US" b="0" i="1" dirty="0" smtClean="0">
                            <a:latin typeface="Cambria Math" panose="02040503050406030204" pitchFamily="18" charset="0"/>
                          </a:rPr>
                          <m:t>𝑥</m:t>
                        </m:r>
                      </m:e>
                    </m:acc>
                  </m:oMath>
                </a14:m>
                <a:r>
                  <a:rPr lang="en-US" dirty="0" smtClean="0"/>
                  <a:t> (t)</a:t>
                </a:r>
              </a:p>
              <a:p>
                <a:pPr marL="0" indent="0">
                  <a:buNone/>
                </a:pPr>
                <a:r>
                  <a:rPr lang="en-US" i="1" dirty="0" smtClean="0">
                    <a:solidFill>
                      <a:prstClr val="black"/>
                    </a:solidFill>
                    <a:latin typeface="Cambria Math" panose="02040503050406030204" pitchFamily="18" charset="0"/>
                  </a:rPr>
                  <a:t> </a:t>
                </a:r>
              </a:p>
              <a:p>
                <a:pPr marL="0" indent="0">
                  <a:buNone/>
                </a:pPr>
                <a:endParaRPr lang="en-US" i="1" dirty="0">
                  <a:solidFill>
                    <a:prstClr val="black"/>
                  </a:solidFill>
                  <a:latin typeface="Cambria Math" panose="02040503050406030204" pitchFamily="18" charset="0"/>
                </a:endParaRPr>
              </a:p>
              <a:p>
                <a:pPr marL="0" indent="0">
                  <a:buNone/>
                </a:pPr>
                <a:endParaRPr lang="en-US" i="1" dirty="0" smtClean="0">
                  <a:solidFill>
                    <a:prstClr val="black"/>
                  </a:solidFill>
                  <a:latin typeface="Cambria Math" panose="02040503050406030204" pitchFamily="18" charset="0"/>
                </a:endParaRPr>
              </a:p>
              <a:p>
                <a:pPr marL="0" indent="0">
                  <a:buNone/>
                </a:pPr>
                <a:endParaRPr lang="en-US" i="1" dirty="0">
                  <a:solidFill>
                    <a:prstClr val="black"/>
                  </a:solidFill>
                  <a:latin typeface="Cambria Math" panose="02040503050406030204" pitchFamily="18" charset="0"/>
                </a:endParaRPr>
              </a:p>
              <a:p>
                <a:pPr marL="0" indent="0">
                  <a:buNone/>
                </a:pPr>
                <a:endParaRPr lang="en-US" i="1" dirty="0" smtClean="0">
                  <a:solidFill>
                    <a:prstClr val="black"/>
                  </a:solidFill>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f>
                        <m:fPr>
                          <m:ctrlPr>
                            <a:rPr lang="en-US" i="1" smtClean="0">
                              <a:solidFill>
                                <a:prstClr val="black"/>
                              </a:solidFill>
                              <a:latin typeface="Cambria Math" panose="02040503050406030204" pitchFamily="18" charset="0"/>
                            </a:rPr>
                          </m:ctrlPr>
                        </m:fPr>
                        <m:num/>
                        <m:den/>
                      </m:f>
                      <m:r>
                        <a:rPr lang="en-US" b="0" i="1" smtClean="0">
                          <a:solidFill>
                            <a:prstClr val="black"/>
                          </a:solidFill>
                          <a:latin typeface="Cambria Math" panose="02040503050406030204" pitchFamily="18" charset="0"/>
                        </a:rPr>
                        <m:t>    </m:t>
                      </m:r>
                      <m:f>
                        <m:fPr>
                          <m:ctrlPr>
                            <a:rPr lang="en-US" b="0" i="1" smtClean="0">
                              <a:solidFill>
                                <a:prstClr val="black"/>
                              </a:solidFill>
                              <a:latin typeface="Cambria Math" panose="02040503050406030204" pitchFamily="18" charset="0"/>
                            </a:rPr>
                          </m:ctrlPr>
                        </m:fPr>
                        <m:num>
                          <m:sSub>
                            <m:sSubPr>
                              <m:ctrlPr>
                                <a:rPr lang="en-US" b="0" i="1" smtClean="0">
                                  <a:solidFill>
                                    <a:prstClr val="black"/>
                                  </a:solidFill>
                                  <a:latin typeface="Cambria Math" panose="02040503050406030204" pitchFamily="18" charset="0"/>
                                </a:rPr>
                              </m:ctrlPr>
                            </m:sSubPr>
                            <m:e>
                              <m:r>
                                <a:rPr lang="en-US" b="0" i="1" smtClean="0">
                                  <a:solidFill>
                                    <a:prstClr val="black"/>
                                  </a:solidFill>
                                  <a:latin typeface="Cambria Math" panose="02040503050406030204" pitchFamily="18" charset="0"/>
                                </a:rPr>
                                <m:t>𝑥</m:t>
                              </m:r>
                            </m:e>
                            <m:sub>
                              <m:r>
                                <a:rPr lang="en-US" b="0" i="1" smtClean="0">
                                  <a:solidFill>
                                    <a:prstClr val="black"/>
                                  </a:solidFill>
                                  <a:latin typeface="Cambria Math" panose="02040503050406030204" pitchFamily="18" charset="0"/>
                                </a:rPr>
                                <m:t>+ </m:t>
                              </m:r>
                            </m:sub>
                          </m:sSub>
                          <m:d>
                            <m:dPr>
                              <m:ctrlPr>
                                <a:rPr lang="en-US" b="0" i="1" smtClean="0">
                                  <a:solidFill>
                                    <a:prstClr val="black"/>
                                  </a:solidFill>
                                  <a:latin typeface="Cambria Math" panose="02040503050406030204" pitchFamily="18" charset="0"/>
                                </a:rPr>
                              </m:ctrlPr>
                            </m:dPr>
                            <m:e>
                              <m:r>
                                <a:rPr lang="en-US" b="0" i="1" smtClean="0">
                                  <a:solidFill>
                                    <a:prstClr val="black"/>
                                  </a:solidFill>
                                  <a:latin typeface="Cambria Math" panose="02040503050406030204" pitchFamily="18" charset="0"/>
                                </a:rPr>
                                <m:t>𝑡</m:t>
                              </m:r>
                            </m:e>
                          </m:d>
                          <m:r>
                            <a:rPr lang="en-US" b="0" i="1" smtClean="0">
                              <a:solidFill>
                                <a:prstClr val="black"/>
                              </a:solidFill>
                              <a:latin typeface="Cambria Math" panose="02040503050406030204" pitchFamily="18" charset="0"/>
                            </a:rPr>
                            <m:t>+ </m:t>
                          </m:r>
                          <m:sSub>
                            <m:sSubPr>
                              <m:ctrlPr>
                                <a:rPr lang="en-US" b="0" i="1" smtClean="0">
                                  <a:solidFill>
                                    <a:prstClr val="black"/>
                                  </a:solidFill>
                                  <a:latin typeface="Cambria Math" panose="02040503050406030204" pitchFamily="18" charset="0"/>
                                </a:rPr>
                              </m:ctrlPr>
                            </m:sSubPr>
                            <m:e>
                              <m:r>
                                <a:rPr lang="en-US" b="0" i="1" smtClean="0">
                                  <a:solidFill>
                                    <a:prstClr val="black"/>
                                  </a:solidFill>
                                  <a:latin typeface="Cambria Math" panose="02040503050406030204" pitchFamily="18" charset="0"/>
                                </a:rPr>
                                <m:t>𝑥</m:t>
                              </m:r>
                            </m:e>
                            <m:sub>
                              <m:r>
                                <a:rPr lang="en-US" b="0" i="1" smtClean="0">
                                  <a:solidFill>
                                    <a:prstClr val="black"/>
                                  </a:solidFill>
                                  <a:latin typeface="Cambria Math" panose="02040503050406030204" pitchFamily="18" charset="0"/>
                                </a:rPr>
                                <m:t>−</m:t>
                              </m:r>
                            </m:sub>
                          </m:sSub>
                          <m:r>
                            <a:rPr lang="en-US" b="0" i="1" smtClean="0">
                              <a:solidFill>
                                <a:prstClr val="black"/>
                              </a:solidFill>
                              <a:latin typeface="Cambria Math" panose="02040503050406030204" pitchFamily="18" charset="0"/>
                            </a:rPr>
                            <m:t> (</m:t>
                          </m:r>
                          <m:r>
                            <a:rPr lang="en-US" b="0" i="1" smtClean="0">
                              <a:solidFill>
                                <a:prstClr val="black"/>
                              </a:solidFill>
                              <a:latin typeface="Cambria Math" panose="02040503050406030204" pitchFamily="18" charset="0"/>
                            </a:rPr>
                            <m:t>𝑡</m:t>
                          </m:r>
                          <m:r>
                            <a:rPr lang="en-US" b="0" i="1" smtClean="0">
                              <a:solidFill>
                                <a:prstClr val="black"/>
                              </a:solidFill>
                              <a:latin typeface="Cambria Math" panose="02040503050406030204" pitchFamily="18" charset="0"/>
                            </a:rPr>
                            <m:t>)</m:t>
                          </m:r>
                        </m:num>
                        <m:den>
                          <m:r>
                            <a:rPr lang="en-US" b="0" i="1" smtClean="0">
                              <a:solidFill>
                                <a:prstClr val="black"/>
                              </a:solidFill>
                              <a:latin typeface="Cambria Math" panose="02040503050406030204" pitchFamily="18" charset="0"/>
                            </a:rPr>
                            <m:t>2</m:t>
                          </m:r>
                        </m:den>
                      </m:f>
                    </m:oMath>
                  </m:oMathPara>
                </a14:m>
                <a:endParaRPr lang="en-US" i="1" dirty="0">
                  <a:solidFill>
                    <a:prstClr val="black"/>
                  </a:solidFill>
                  <a:latin typeface="Cambria Math" panose="02040503050406030204" pitchFamily="18" charset="0"/>
                </a:endParaRPr>
              </a:p>
              <a:p>
                <a:pPr marL="0" indent="0">
                  <a:buNone/>
                </a:pPr>
                <a:r>
                  <a:rPr lang="en-US" i="1" dirty="0" smtClean="0">
                    <a:solidFill>
                      <a:prstClr val="black"/>
                    </a:solidFill>
                    <a:latin typeface="Cambria Math" panose="02040503050406030204" pitchFamily="18" charset="0"/>
                  </a:rPr>
                  <a:t>     </a:t>
                </a:r>
                <a14:m>
                  <m:oMath xmlns:m="http://schemas.openxmlformats.org/officeDocument/2006/math">
                    <m:sSub>
                      <m:sSubPr>
                        <m:ctrlPr>
                          <a:rPr lang="en-US" i="1">
                            <a:solidFill>
                              <a:prstClr val="black"/>
                            </a:solidFill>
                            <a:latin typeface="Cambria Math" panose="02040503050406030204" pitchFamily="18" charset="0"/>
                          </a:rPr>
                        </m:ctrlPr>
                      </m:sSubPr>
                      <m:e>
                        <m:r>
                          <a:rPr lang="en-US" b="0" i="1" smtClean="0">
                            <a:solidFill>
                              <a:prstClr val="black"/>
                            </a:solidFill>
                            <a:latin typeface="Cambria Math" panose="02040503050406030204" pitchFamily="18" charset="0"/>
                          </a:rPr>
                          <m:t>𝑋</m:t>
                        </m:r>
                      </m:e>
                      <m:sub>
                        <m:r>
                          <a:rPr lang="en-US" i="1">
                            <a:solidFill>
                              <a:prstClr val="black"/>
                            </a:solidFill>
                            <a:latin typeface="Cambria Math" panose="02040503050406030204" pitchFamily="18" charset="0"/>
                          </a:rPr>
                          <m:t>−</m:t>
                        </m:r>
                      </m:sub>
                    </m:sSub>
                    <m:d>
                      <m:dPr>
                        <m:ctrlPr>
                          <a:rPr lang="en-US" i="1">
                            <a:solidFill>
                              <a:prstClr val="black"/>
                            </a:solidFill>
                            <a:latin typeface="Cambria Math" panose="02040503050406030204" pitchFamily="18" charset="0"/>
                          </a:rPr>
                        </m:ctrlPr>
                      </m:dPr>
                      <m:e>
                        <m:r>
                          <a:rPr lang="en-US" b="0" i="1" smtClean="0">
                            <a:solidFill>
                              <a:prstClr val="black"/>
                            </a:solidFill>
                            <a:latin typeface="Cambria Math" panose="02040503050406030204" pitchFamily="18" charset="0"/>
                          </a:rPr>
                          <m:t>𝑓</m:t>
                        </m:r>
                      </m:e>
                    </m:d>
                    <m:r>
                      <a:rPr lang="en-US" i="1">
                        <a:solidFill>
                          <a:prstClr val="black"/>
                        </a:solidFill>
                        <a:latin typeface="Cambria Math" panose="02040503050406030204" pitchFamily="18" charset="0"/>
                      </a:rPr>
                      <m:t>=</m:t>
                    </m:r>
                    <m:r>
                      <a:rPr lang="en-US" b="0" i="1" smtClean="0">
                        <a:solidFill>
                          <a:prstClr val="black"/>
                        </a:solidFill>
                        <a:latin typeface="Cambria Math" panose="02040503050406030204" pitchFamily="18" charset="0"/>
                      </a:rPr>
                      <m:t>𝑋</m:t>
                    </m:r>
                    <m:d>
                      <m:dPr>
                        <m:ctrlPr>
                          <a:rPr lang="en-US" i="1">
                            <a:solidFill>
                              <a:prstClr val="black"/>
                            </a:solidFill>
                            <a:latin typeface="Cambria Math" panose="02040503050406030204" pitchFamily="18" charset="0"/>
                          </a:rPr>
                        </m:ctrlPr>
                      </m:dPr>
                      <m:e>
                        <m:r>
                          <a:rPr lang="en-US" b="0" i="1" smtClean="0">
                            <a:solidFill>
                              <a:prstClr val="black"/>
                            </a:solidFill>
                            <a:latin typeface="Cambria Math" panose="02040503050406030204" pitchFamily="18" charset="0"/>
                          </a:rPr>
                          <m:t>𝑓</m:t>
                        </m:r>
                      </m:e>
                    </m:d>
                    <m:r>
                      <a:rPr lang="en-US" b="0" i="1" smtClean="0">
                        <a:solidFill>
                          <a:prstClr val="black"/>
                        </a:solidFill>
                        <a:latin typeface="Cambria Math" panose="02040503050406030204" pitchFamily="18" charset="0"/>
                      </a:rPr>
                      <m:t>−</m:t>
                    </m:r>
                    <m:r>
                      <a:rPr lang="en-US" i="1">
                        <a:solidFill>
                          <a:prstClr val="black"/>
                        </a:solidFill>
                        <a:latin typeface="Cambria Math" panose="02040503050406030204" pitchFamily="18" charset="0"/>
                      </a:rPr>
                      <m:t> </m:t>
                    </m:r>
                  </m:oMath>
                </a14:m>
                <a:r>
                  <a:rPr lang="en-US" dirty="0">
                    <a:solidFill>
                      <a:prstClr val="black"/>
                    </a:solidFill>
                  </a:rPr>
                  <a:t>j </a:t>
                </a:r>
                <a14:m>
                  <m:oMath xmlns:m="http://schemas.openxmlformats.org/officeDocument/2006/math">
                    <m:acc>
                      <m:accPr>
                        <m:chr m:val="̂"/>
                        <m:ctrlPr>
                          <a:rPr lang="en-US" i="1" dirty="0">
                            <a:solidFill>
                              <a:prstClr val="black"/>
                            </a:solidFill>
                            <a:latin typeface="Cambria Math" panose="02040503050406030204" pitchFamily="18" charset="0"/>
                          </a:rPr>
                        </m:ctrlPr>
                      </m:accPr>
                      <m:e>
                        <m:r>
                          <a:rPr lang="en-US" b="0" i="1" dirty="0" smtClean="0">
                            <a:solidFill>
                              <a:prstClr val="black"/>
                            </a:solidFill>
                            <a:latin typeface="Cambria Math" panose="02040503050406030204" pitchFamily="18" charset="0"/>
                          </a:rPr>
                          <m:t>𝑋</m:t>
                        </m:r>
                      </m:e>
                    </m:acc>
                  </m:oMath>
                </a14:m>
                <a:r>
                  <a:rPr lang="en-US" dirty="0">
                    <a:solidFill>
                      <a:prstClr val="black"/>
                    </a:solidFill>
                  </a:rPr>
                  <a:t> </a:t>
                </a:r>
                <a:r>
                  <a:rPr lang="en-US" dirty="0" smtClean="0">
                    <a:solidFill>
                      <a:prstClr val="black"/>
                    </a:solidFill>
                  </a:rPr>
                  <a:t>(f)</a:t>
                </a:r>
              </a:p>
              <a:p>
                <a:pPr marL="0" indent="0">
                  <a:buNone/>
                </a:pPr>
                <a:r>
                  <a:rPr lang="en-US" dirty="0">
                    <a:solidFill>
                      <a:prstClr val="black"/>
                    </a:solidFill>
                  </a:rPr>
                  <a:t> </a:t>
                </a:r>
                <a:r>
                  <a:rPr lang="en-US" dirty="0" smtClean="0">
                    <a:solidFill>
                      <a:prstClr val="black"/>
                    </a:solidFill>
                  </a:rPr>
                  <a:t>                = </a:t>
                </a:r>
                <a14:m>
                  <m:oMath xmlns:m="http://schemas.openxmlformats.org/officeDocument/2006/math">
                    <m:r>
                      <a:rPr lang="en-US" i="1">
                        <a:solidFill>
                          <a:prstClr val="black"/>
                        </a:solidFill>
                        <a:latin typeface="Cambria Math" panose="02040503050406030204" pitchFamily="18" charset="0"/>
                      </a:rPr>
                      <m:t>𝑋</m:t>
                    </m:r>
                    <m:d>
                      <m:dPr>
                        <m:ctrlPr>
                          <a:rPr lang="en-US" i="1">
                            <a:solidFill>
                              <a:prstClr val="black"/>
                            </a:solidFill>
                            <a:latin typeface="Cambria Math" panose="02040503050406030204" pitchFamily="18" charset="0"/>
                          </a:rPr>
                        </m:ctrlPr>
                      </m:dPr>
                      <m:e>
                        <m:r>
                          <a:rPr lang="en-US" i="1">
                            <a:solidFill>
                              <a:prstClr val="black"/>
                            </a:solidFill>
                            <a:latin typeface="Cambria Math" panose="02040503050406030204" pitchFamily="18" charset="0"/>
                          </a:rPr>
                          <m:t>𝑓</m:t>
                        </m:r>
                      </m:e>
                    </m:d>
                    <m:r>
                      <a:rPr lang="en-US" b="0" i="1" smtClean="0">
                        <a:solidFill>
                          <a:prstClr val="black"/>
                        </a:solidFill>
                        <a:latin typeface="Cambria Math" panose="02040503050406030204" pitchFamily="18" charset="0"/>
                      </a:rPr>
                      <m:t>[1−</m:t>
                    </m:r>
                  </m:oMath>
                </a14:m>
                <a:r>
                  <a:rPr lang="en-US" dirty="0">
                    <a:solidFill>
                      <a:prstClr val="black"/>
                    </a:solidFill>
                  </a:rPr>
                  <a:t> </a:t>
                </a:r>
                <a:r>
                  <a:rPr lang="en-US" dirty="0" err="1" smtClean="0">
                    <a:solidFill>
                      <a:prstClr val="black"/>
                    </a:solidFill>
                  </a:rPr>
                  <a:t>sgn</a:t>
                </a:r>
                <a:r>
                  <a:rPr lang="en-US" dirty="0" smtClean="0">
                    <a:solidFill>
                      <a:prstClr val="black"/>
                    </a:solidFill>
                  </a:rPr>
                  <a:t>(f)] </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t="-1541"/>
                </a:stretch>
              </a:blipFill>
            </p:spPr>
            <p:txBody>
              <a:bodyPr/>
              <a:lstStyle/>
              <a:p>
                <a:r>
                  <a:rPr lang="en-US">
                    <a:noFill/>
                  </a:rPr>
                  <a:t> </a:t>
                </a:r>
              </a:p>
            </p:txBody>
          </p:sp>
        </mc:Fallback>
      </mc:AlternateContent>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123</a:t>
            </a:fld>
            <a:endParaRPr lang="en-IN">
              <a:solidFill>
                <a:prstClr val="black">
                  <a:tint val="75000"/>
                </a:prstClr>
              </a:solidFill>
            </a:endParaRPr>
          </a:p>
        </p:txBody>
      </p:sp>
      <p:cxnSp>
        <p:nvCxnSpPr>
          <p:cNvPr id="6" name="Straight Arrow Connector 5"/>
          <p:cNvCxnSpPr/>
          <p:nvPr/>
        </p:nvCxnSpPr>
        <p:spPr>
          <a:xfrm>
            <a:off x="5034952" y="2374252"/>
            <a:ext cx="1061049" cy="1294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 name="Rectangle 6"/>
              <p:cNvSpPr/>
              <p:nvPr/>
            </p:nvSpPr>
            <p:spPr>
              <a:xfrm>
                <a:off x="6188773" y="2237152"/>
                <a:ext cx="503664" cy="32316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500" b="1" i="1">
                          <a:solidFill>
                            <a:prstClr val="black"/>
                          </a:solidFill>
                          <a:latin typeface="Cambria Math" panose="02040503050406030204" pitchFamily="18" charset="0"/>
                        </a:rPr>
                        <m:t>(</m:t>
                      </m:r>
                      <m:r>
                        <a:rPr lang="en-US" sz="1500" b="1" i="1">
                          <a:solidFill>
                            <a:prstClr val="black"/>
                          </a:solidFill>
                          <a:latin typeface="Cambria Math" panose="02040503050406030204" pitchFamily="18" charset="0"/>
                        </a:rPr>
                        <m:t>𝟕</m:t>
                      </m:r>
                      <m:r>
                        <a:rPr lang="en-US" sz="1500" b="1" i="1">
                          <a:solidFill>
                            <a:prstClr val="black"/>
                          </a:solidFill>
                          <a:latin typeface="Cambria Math" panose="02040503050406030204" pitchFamily="18" charset="0"/>
                        </a:rPr>
                        <m:t>)</m:t>
                      </m:r>
                    </m:oMath>
                  </m:oMathPara>
                </a14:m>
                <a:endParaRPr lang="en-US" sz="1350" b="1" dirty="0">
                  <a:solidFill>
                    <a:prstClr val="black"/>
                  </a:solidFill>
                </a:endParaRPr>
              </a:p>
            </p:txBody>
          </p:sp>
        </mc:Choice>
        <mc:Fallback xmlns="">
          <p:sp>
            <p:nvSpPr>
              <p:cNvPr id="7" name="Rectangle 6"/>
              <p:cNvSpPr>
                <a:spLocks noRot="1" noChangeAspect="1" noMove="1" noResize="1" noEditPoints="1" noAdjustHandles="1" noChangeArrowheads="1" noChangeShapeType="1" noTextEdit="1"/>
              </p:cNvSpPr>
              <p:nvPr/>
            </p:nvSpPr>
            <p:spPr>
              <a:xfrm>
                <a:off x="6188773" y="2237152"/>
                <a:ext cx="503664" cy="323165"/>
              </a:xfrm>
              <a:prstGeom prst="rect">
                <a:avLst/>
              </a:prstGeom>
              <a:blipFill rotWithShape="0">
                <a:blip r:embed="rId3"/>
                <a:stretch>
                  <a:fillRect b="-943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Rectangle 7"/>
              <p:cNvSpPr/>
              <p:nvPr/>
            </p:nvSpPr>
            <p:spPr>
              <a:xfrm>
                <a:off x="3810000" y="2936197"/>
                <a:ext cx="4572000" cy="1021498"/>
              </a:xfrm>
              <a:prstGeom prst="rect">
                <a:avLst/>
              </a:prstGeom>
            </p:spPr>
            <p:txBody>
              <a:bodyPr>
                <a:spAutoFit/>
              </a:bodyPr>
              <a:lstStyle/>
              <a:p>
                <a:pPr marL="171450" indent="-171450" algn="just">
                  <a:lnSpc>
                    <a:spcPct val="90000"/>
                  </a:lnSpc>
                  <a:spcBef>
                    <a:spcPts val="750"/>
                  </a:spcBef>
                  <a:buFont typeface="Wingdings" panose="05000000000000000000" pitchFamily="2" charset="2"/>
                  <a:buChar char="Ø"/>
                </a:pPr>
                <a14:m>
                  <m:oMath xmlns:m="http://schemas.openxmlformats.org/officeDocument/2006/math">
                    <m:sSub>
                      <m:sSubPr>
                        <m:ctrlPr>
                          <a:rPr lang="en-US" sz="1500" i="1">
                            <a:solidFill>
                              <a:prstClr val="black"/>
                            </a:solidFill>
                            <a:latin typeface="Cambria Math" panose="02040503050406030204" pitchFamily="18" charset="0"/>
                          </a:rPr>
                        </m:ctrlPr>
                      </m:sSubPr>
                      <m:e>
                        <m:r>
                          <a:rPr lang="en-US" sz="1500" i="1">
                            <a:solidFill>
                              <a:prstClr val="black"/>
                            </a:solidFill>
                            <a:latin typeface="Cambria Math" panose="02040503050406030204" pitchFamily="18" charset="0"/>
                          </a:rPr>
                          <m:t>𝑥</m:t>
                        </m:r>
                      </m:e>
                      <m:sub>
                        <m:r>
                          <a:rPr lang="en-US" sz="1500" i="1">
                            <a:solidFill>
                              <a:prstClr val="black"/>
                            </a:solidFill>
                            <a:latin typeface="Cambria Math" panose="02040503050406030204" pitchFamily="18" charset="0"/>
                          </a:rPr>
                          <m:t>+</m:t>
                        </m:r>
                      </m:sub>
                    </m:sSub>
                    <m:d>
                      <m:dPr>
                        <m:ctrlPr>
                          <a:rPr lang="en-US" sz="1500" i="1">
                            <a:solidFill>
                              <a:prstClr val="black"/>
                            </a:solidFill>
                            <a:latin typeface="Cambria Math" panose="02040503050406030204" pitchFamily="18" charset="0"/>
                          </a:rPr>
                        </m:ctrlPr>
                      </m:dPr>
                      <m:e>
                        <m:r>
                          <a:rPr lang="en-US" sz="1500" i="1">
                            <a:solidFill>
                              <a:prstClr val="black"/>
                            </a:solidFill>
                            <a:latin typeface="Cambria Math" panose="02040503050406030204" pitchFamily="18" charset="0"/>
                          </a:rPr>
                          <m:t>𝑡</m:t>
                        </m:r>
                      </m:e>
                    </m:d>
                  </m:oMath>
                </a14:m>
                <a:r>
                  <a:rPr lang="en-US" sz="1500" dirty="0">
                    <a:solidFill>
                      <a:prstClr val="black"/>
                    </a:solidFill>
                  </a:rPr>
                  <a:t> +</a:t>
                </a:r>
                <a14:m>
                  <m:oMath xmlns:m="http://schemas.openxmlformats.org/officeDocument/2006/math">
                    <m:sSub>
                      <m:sSubPr>
                        <m:ctrlPr>
                          <a:rPr lang="en-US" sz="1500" i="1">
                            <a:solidFill>
                              <a:prstClr val="black"/>
                            </a:solidFill>
                            <a:latin typeface="Cambria Math" panose="02040503050406030204" pitchFamily="18" charset="0"/>
                          </a:rPr>
                        </m:ctrlPr>
                      </m:sSubPr>
                      <m:e>
                        <m:r>
                          <a:rPr lang="en-US" sz="1500" i="1">
                            <a:solidFill>
                              <a:prstClr val="black"/>
                            </a:solidFill>
                            <a:latin typeface="Cambria Math" panose="02040503050406030204" pitchFamily="18" charset="0"/>
                          </a:rPr>
                          <m:t> </m:t>
                        </m:r>
                        <m:r>
                          <a:rPr lang="en-US" sz="1500" i="1">
                            <a:solidFill>
                              <a:prstClr val="black"/>
                            </a:solidFill>
                            <a:latin typeface="Cambria Math" panose="02040503050406030204" pitchFamily="18" charset="0"/>
                          </a:rPr>
                          <m:t>𝑥</m:t>
                        </m:r>
                      </m:e>
                      <m:sub>
                        <m:r>
                          <a:rPr lang="en-US" sz="1500" i="1">
                            <a:solidFill>
                              <a:prstClr val="black"/>
                            </a:solidFill>
                            <a:latin typeface="Cambria Math" panose="02040503050406030204" pitchFamily="18" charset="0"/>
                          </a:rPr>
                          <m:t>−</m:t>
                        </m:r>
                      </m:sub>
                    </m:sSub>
                    <m:d>
                      <m:dPr>
                        <m:ctrlPr>
                          <a:rPr lang="en-US" sz="1500" i="1">
                            <a:solidFill>
                              <a:prstClr val="black"/>
                            </a:solidFill>
                            <a:latin typeface="Cambria Math" panose="02040503050406030204" pitchFamily="18" charset="0"/>
                          </a:rPr>
                        </m:ctrlPr>
                      </m:dPr>
                      <m:e>
                        <m:r>
                          <a:rPr lang="en-US" sz="1500" i="1">
                            <a:solidFill>
                              <a:prstClr val="black"/>
                            </a:solidFill>
                            <a:latin typeface="Cambria Math" panose="02040503050406030204" pitchFamily="18" charset="0"/>
                          </a:rPr>
                          <m:t>𝑡</m:t>
                        </m:r>
                      </m:e>
                    </m:d>
                  </m:oMath>
                </a14:m>
                <a:r>
                  <a:rPr lang="en-US" sz="1500" dirty="0">
                    <a:solidFill>
                      <a:prstClr val="black"/>
                    </a:solidFill>
                  </a:rPr>
                  <a:t> = [</a:t>
                </a:r>
                <a14:m>
                  <m:oMath xmlns:m="http://schemas.openxmlformats.org/officeDocument/2006/math">
                    <m:r>
                      <a:rPr lang="en-US" sz="1500" i="1">
                        <a:solidFill>
                          <a:prstClr val="black"/>
                        </a:solidFill>
                        <a:latin typeface="Cambria Math" panose="02040503050406030204" pitchFamily="18" charset="0"/>
                      </a:rPr>
                      <m:t>𝑥</m:t>
                    </m:r>
                    <m:d>
                      <m:dPr>
                        <m:ctrlPr>
                          <a:rPr lang="en-US" sz="1500" i="1">
                            <a:solidFill>
                              <a:prstClr val="black"/>
                            </a:solidFill>
                            <a:latin typeface="Cambria Math" panose="02040503050406030204" pitchFamily="18" charset="0"/>
                          </a:rPr>
                        </m:ctrlPr>
                      </m:dPr>
                      <m:e>
                        <m:r>
                          <a:rPr lang="en-US" sz="1500" i="1">
                            <a:solidFill>
                              <a:prstClr val="black"/>
                            </a:solidFill>
                            <a:latin typeface="Cambria Math" panose="02040503050406030204" pitchFamily="18" charset="0"/>
                          </a:rPr>
                          <m:t>𝑡</m:t>
                        </m:r>
                      </m:e>
                    </m:d>
                    <m:r>
                      <a:rPr lang="en-US" sz="1500" i="1">
                        <a:solidFill>
                          <a:prstClr val="black"/>
                        </a:solidFill>
                        <a:latin typeface="Cambria Math" panose="02040503050406030204" pitchFamily="18" charset="0"/>
                      </a:rPr>
                      <m:t>+ </m:t>
                    </m:r>
                  </m:oMath>
                </a14:m>
                <a:r>
                  <a:rPr lang="en-US" sz="1500" dirty="0">
                    <a:solidFill>
                      <a:prstClr val="black"/>
                    </a:solidFill>
                  </a:rPr>
                  <a:t>j </a:t>
                </a:r>
                <a14:m>
                  <m:oMath xmlns:m="http://schemas.openxmlformats.org/officeDocument/2006/math">
                    <m:acc>
                      <m:accPr>
                        <m:chr m:val="̂"/>
                        <m:ctrlPr>
                          <a:rPr lang="en-US" sz="1500" i="1" dirty="0">
                            <a:solidFill>
                              <a:prstClr val="black"/>
                            </a:solidFill>
                            <a:latin typeface="Cambria Math" panose="02040503050406030204" pitchFamily="18" charset="0"/>
                          </a:rPr>
                        </m:ctrlPr>
                      </m:accPr>
                      <m:e>
                        <m:r>
                          <a:rPr lang="en-US" sz="1500" i="1" dirty="0">
                            <a:solidFill>
                              <a:prstClr val="black"/>
                            </a:solidFill>
                            <a:latin typeface="Cambria Math" panose="02040503050406030204" pitchFamily="18" charset="0"/>
                          </a:rPr>
                          <m:t>𝑥</m:t>
                        </m:r>
                      </m:e>
                    </m:acc>
                  </m:oMath>
                </a14:m>
                <a:r>
                  <a:rPr lang="en-US" sz="1500" dirty="0">
                    <a:solidFill>
                      <a:prstClr val="black"/>
                    </a:solidFill>
                  </a:rPr>
                  <a:t> (t)] +[</a:t>
                </a:r>
                <a14:m>
                  <m:oMath xmlns:m="http://schemas.openxmlformats.org/officeDocument/2006/math">
                    <m:r>
                      <a:rPr lang="en-US" sz="1500" i="1">
                        <a:solidFill>
                          <a:prstClr val="black"/>
                        </a:solidFill>
                        <a:latin typeface="Cambria Math" panose="02040503050406030204" pitchFamily="18" charset="0"/>
                      </a:rPr>
                      <m:t>𝑥</m:t>
                    </m:r>
                    <m:d>
                      <m:dPr>
                        <m:ctrlPr>
                          <a:rPr lang="en-US" sz="1500" i="1">
                            <a:solidFill>
                              <a:prstClr val="black"/>
                            </a:solidFill>
                            <a:latin typeface="Cambria Math" panose="02040503050406030204" pitchFamily="18" charset="0"/>
                          </a:rPr>
                        </m:ctrlPr>
                      </m:dPr>
                      <m:e>
                        <m:r>
                          <a:rPr lang="en-US" sz="1500" i="1">
                            <a:solidFill>
                              <a:prstClr val="black"/>
                            </a:solidFill>
                            <a:latin typeface="Cambria Math" panose="02040503050406030204" pitchFamily="18" charset="0"/>
                          </a:rPr>
                          <m:t>𝑡</m:t>
                        </m:r>
                      </m:e>
                    </m:d>
                    <m:r>
                      <a:rPr lang="en-US" sz="1500" i="1">
                        <a:solidFill>
                          <a:prstClr val="black"/>
                        </a:solidFill>
                        <a:latin typeface="Cambria Math" panose="02040503050406030204" pitchFamily="18" charset="0"/>
                      </a:rPr>
                      <m:t>− </m:t>
                    </m:r>
                  </m:oMath>
                </a14:m>
                <a:r>
                  <a:rPr lang="en-US" sz="1500" dirty="0">
                    <a:solidFill>
                      <a:prstClr val="black"/>
                    </a:solidFill>
                  </a:rPr>
                  <a:t>j </a:t>
                </a:r>
                <a14:m>
                  <m:oMath xmlns:m="http://schemas.openxmlformats.org/officeDocument/2006/math">
                    <m:acc>
                      <m:accPr>
                        <m:chr m:val="̂"/>
                        <m:ctrlPr>
                          <a:rPr lang="en-US" sz="1500" i="1" dirty="0">
                            <a:solidFill>
                              <a:prstClr val="black"/>
                            </a:solidFill>
                            <a:latin typeface="Cambria Math" panose="02040503050406030204" pitchFamily="18" charset="0"/>
                          </a:rPr>
                        </m:ctrlPr>
                      </m:accPr>
                      <m:e>
                        <m:r>
                          <a:rPr lang="en-US" sz="1500" i="1" dirty="0">
                            <a:solidFill>
                              <a:prstClr val="black"/>
                            </a:solidFill>
                            <a:latin typeface="Cambria Math" panose="02040503050406030204" pitchFamily="18" charset="0"/>
                          </a:rPr>
                          <m:t>𝑥</m:t>
                        </m:r>
                      </m:e>
                    </m:acc>
                  </m:oMath>
                </a14:m>
                <a:r>
                  <a:rPr lang="en-US" sz="1500" dirty="0">
                    <a:solidFill>
                      <a:prstClr val="black"/>
                    </a:solidFill>
                  </a:rPr>
                  <a:t> (t)]</a:t>
                </a:r>
              </a:p>
              <a:p>
                <a:pPr algn="just">
                  <a:lnSpc>
                    <a:spcPct val="90000"/>
                  </a:lnSpc>
                  <a:spcBef>
                    <a:spcPts val="750"/>
                  </a:spcBef>
                </a:pPr>
                <a:r>
                  <a:rPr lang="en-US" sz="1500" dirty="0">
                    <a:solidFill>
                      <a:prstClr val="black"/>
                    </a:solidFill>
                  </a:rPr>
                  <a:t>      </a:t>
                </a:r>
                <a14:m>
                  <m:oMath xmlns:m="http://schemas.openxmlformats.org/officeDocument/2006/math">
                    <m:sSub>
                      <m:sSubPr>
                        <m:ctrlPr>
                          <a:rPr lang="en-US" sz="1500" i="1">
                            <a:solidFill>
                              <a:prstClr val="black"/>
                            </a:solidFill>
                            <a:latin typeface="Cambria Math" panose="02040503050406030204" pitchFamily="18" charset="0"/>
                          </a:rPr>
                        </m:ctrlPr>
                      </m:sSubPr>
                      <m:e>
                        <m:r>
                          <a:rPr lang="en-US" sz="1500" i="1">
                            <a:solidFill>
                              <a:prstClr val="black"/>
                            </a:solidFill>
                            <a:latin typeface="Cambria Math" panose="02040503050406030204" pitchFamily="18" charset="0"/>
                          </a:rPr>
                          <m:t>𝑥</m:t>
                        </m:r>
                      </m:e>
                      <m:sub>
                        <m:r>
                          <a:rPr lang="en-US" sz="1500" i="1">
                            <a:solidFill>
                              <a:prstClr val="black"/>
                            </a:solidFill>
                            <a:latin typeface="Cambria Math" panose="02040503050406030204" pitchFamily="18" charset="0"/>
                          </a:rPr>
                          <m:t>+</m:t>
                        </m:r>
                      </m:sub>
                    </m:sSub>
                    <m:d>
                      <m:dPr>
                        <m:ctrlPr>
                          <a:rPr lang="en-US" sz="1500" i="1">
                            <a:solidFill>
                              <a:prstClr val="black"/>
                            </a:solidFill>
                            <a:latin typeface="Cambria Math" panose="02040503050406030204" pitchFamily="18" charset="0"/>
                          </a:rPr>
                        </m:ctrlPr>
                      </m:dPr>
                      <m:e>
                        <m:r>
                          <a:rPr lang="en-US" sz="1500" i="1">
                            <a:solidFill>
                              <a:prstClr val="black"/>
                            </a:solidFill>
                            <a:latin typeface="Cambria Math" panose="02040503050406030204" pitchFamily="18" charset="0"/>
                          </a:rPr>
                          <m:t>𝑡</m:t>
                        </m:r>
                      </m:e>
                    </m:d>
                  </m:oMath>
                </a14:m>
                <a:r>
                  <a:rPr lang="en-US" sz="1500" dirty="0">
                    <a:solidFill>
                      <a:prstClr val="black"/>
                    </a:solidFill>
                  </a:rPr>
                  <a:t> +</a:t>
                </a:r>
                <a14:m>
                  <m:oMath xmlns:m="http://schemas.openxmlformats.org/officeDocument/2006/math">
                    <m:sSub>
                      <m:sSubPr>
                        <m:ctrlPr>
                          <a:rPr lang="en-US" sz="1500" i="1">
                            <a:solidFill>
                              <a:prstClr val="black"/>
                            </a:solidFill>
                            <a:latin typeface="Cambria Math" panose="02040503050406030204" pitchFamily="18" charset="0"/>
                          </a:rPr>
                        </m:ctrlPr>
                      </m:sSubPr>
                      <m:e>
                        <m:r>
                          <a:rPr lang="en-US" sz="1500" i="1">
                            <a:solidFill>
                              <a:prstClr val="black"/>
                            </a:solidFill>
                            <a:latin typeface="Cambria Math" panose="02040503050406030204" pitchFamily="18" charset="0"/>
                          </a:rPr>
                          <m:t> </m:t>
                        </m:r>
                        <m:r>
                          <a:rPr lang="en-US" sz="1500" i="1">
                            <a:solidFill>
                              <a:prstClr val="black"/>
                            </a:solidFill>
                            <a:latin typeface="Cambria Math" panose="02040503050406030204" pitchFamily="18" charset="0"/>
                          </a:rPr>
                          <m:t>𝑥</m:t>
                        </m:r>
                      </m:e>
                      <m:sub>
                        <m:r>
                          <a:rPr lang="en-US" sz="1500" i="1">
                            <a:solidFill>
                              <a:prstClr val="black"/>
                            </a:solidFill>
                            <a:latin typeface="Cambria Math" panose="02040503050406030204" pitchFamily="18" charset="0"/>
                          </a:rPr>
                          <m:t>−</m:t>
                        </m:r>
                      </m:sub>
                    </m:sSub>
                    <m:d>
                      <m:dPr>
                        <m:ctrlPr>
                          <a:rPr lang="en-US" sz="1500" i="1">
                            <a:solidFill>
                              <a:prstClr val="black"/>
                            </a:solidFill>
                            <a:latin typeface="Cambria Math" panose="02040503050406030204" pitchFamily="18" charset="0"/>
                          </a:rPr>
                        </m:ctrlPr>
                      </m:dPr>
                      <m:e>
                        <m:r>
                          <a:rPr lang="en-US" sz="1500" i="1">
                            <a:solidFill>
                              <a:prstClr val="black"/>
                            </a:solidFill>
                            <a:latin typeface="Cambria Math" panose="02040503050406030204" pitchFamily="18" charset="0"/>
                          </a:rPr>
                          <m:t>𝑡</m:t>
                        </m:r>
                      </m:e>
                    </m:d>
                  </m:oMath>
                </a14:m>
                <a:r>
                  <a:rPr lang="en-US" sz="1500" dirty="0">
                    <a:solidFill>
                      <a:prstClr val="black"/>
                    </a:solidFill>
                  </a:rPr>
                  <a:t> =2</a:t>
                </a:r>
                <a14:m>
                  <m:oMath xmlns:m="http://schemas.openxmlformats.org/officeDocument/2006/math">
                    <m:r>
                      <m:rPr>
                        <m:sty m:val="p"/>
                      </m:rPr>
                      <a:rPr lang="en-US" sz="1500">
                        <a:solidFill>
                          <a:prstClr val="black"/>
                        </a:solidFill>
                        <a:latin typeface="Cambria Math" panose="02040503050406030204" pitchFamily="18" charset="0"/>
                      </a:rPr>
                      <m:t>x</m:t>
                    </m:r>
                    <m:d>
                      <m:dPr>
                        <m:ctrlPr>
                          <a:rPr lang="en-US" sz="1500" i="1">
                            <a:solidFill>
                              <a:prstClr val="black"/>
                            </a:solidFill>
                            <a:latin typeface="Cambria Math" panose="02040503050406030204" pitchFamily="18" charset="0"/>
                          </a:rPr>
                        </m:ctrlPr>
                      </m:dPr>
                      <m:e>
                        <m:r>
                          <a:rPr lang="en-US" sz="1500" i="1">
                            <a:solidFill>
                              <a:prstClr val="black"/>
                            </a:solidFill>
                            <a:latin typeface="Cambria Math" panose="02040503050406030204" pitchFamily="18" charset="0"/>
                          </a:rPr>
                          <m:t>𝑡</m:t>
                        </m:r>
                      </m:e>
                    </m:d>
                  </m:oMath>
                </a14:m>
                <a:r>
                  <a:rPr lang="en-US" sz="1500" dirty="0">
                    <a:solidFill>
                      <a:prstClr val="black"/>
                    </a:solidFill>
                  </a:rPr>
                  <a:t> </a:t>
                </a:r>
              </a:p>
              <a:p>
                <a:pPr algn="just">
                  <a:lnSpc>
                    <a:spcPct val="90000"/>
                  </a:lnSpc>
                  <a:spcBef>
                    <a:spcPts val="750"/>
                  </a:spcBef>
                </a:pPr>
                <a:r>
                  <a:rPr lang="en-US" sz="1500" dirty="0">
                    <a:solidFill>
                      <a:prstClr val="black"/>
                    </a:solidFill>
                  </a:rPr>
                  <a:t>                     x(t) =  </a:t>
                </a:r>
                <a14:m>
                  <m:oMath xmlns:m="http://schemas.openxmlformats.org/officeDocument/2006/math">
                    <m:f>
                      <m:fPr>
                        <m:ctrlPr>
                          <a:rPr lang="en-US" sz="1500" i="1">
                            <a:solidFill>
                              <a:prstClr val="black"/>
                            </a:solidFill>
                            <a:latin typeface="Cambria Math" panose="02040503050406030204" pitchFamily="18" charset="0"/>
                          </a:rPr>
                        </m:ctrlPr>
                      </m:fPr>
                      <m:num>
                        <m:sSub>
                          <m:sSubPr>
                            <m:ctrlPr>
                              <a:rPr lang="en-US" sz="1500" i="1">
                                <a:solidFill>
                                  <a:prstClr val="black"/>
                                </a:solidFill>
                                <a:latin typeface="Cambria Math" panose="02040503050406030204" pitchFamily="18" charset="0"/>
                              </a:rPr>
                            </m:ctrlPr>
                          </m:sSubPr>
                          <m:e>
                            <m:r>
                              <a:rPr lang="en-US" sz="1500" i="1">
                                <a:solidFill>
                                  <a:prstClr val="black"/>
                                </a:solidFill>
                                <a:latin typeface="Cambria Math" panose="02040503050406030204" pitchFamily="18" charset="0"/>
                              </a:rPr>
                              <m:t>𝑥</m:t>
                            </m:r>
                          </m:e>
                          <m:sub>
                            <m:r>
                              <a:rPr lang="en-US" sz="1500" i="1">
                                <a:solidFill>
                                  <a:prstClr val="black"/>
                                </a:solidFill>
                                <a:latin typeface="Cambria Math" panose="02040503050406030204" pitchFamily="18" charset="0"/>
                              </a:rPr>
                              <m:t>+ </m:t>
                            </m:r>
                          </m:sub>
                        </m:sSub>
                        <m:d>
                          <m:dPr>
                            <m:ctrlPr>
                              <a:rPr lang="en-US" sz="1500" i="1">
                                <a:solidFill>
                                  <a:prstClr val="black"/>
                                </a:solidFill>
                                <a:latin typeface="Cambria Math" panose="02040503050406030204" pitchFamily="18" charset="0"/>
                              </a:rPr>
                            </m:ctrlPr>
                          </m:dPr>
                          <m:e>
                            <m:r>
                              <a:rPr lang="en-US" sz="1500" i="1">
                                <a:solidFill>
                                  <a:prstClr val="black"/>
                                </a:solidFill>
                                <a:latin typeface="Cambria Math" panose="02040503050406030204" pitchFamily="18" charset="0"/>
                              </a:rPr>
                              <m:t>𝑡</m:t>
                            </m:r>
                          </m:e>
                        </m:d>
                        <m:r>
                          <a:rPr lang="en-US" sz="1500" i="1">
                            <a:solidFill>
                              <a:prstClr val="black"/>
                            </a:solidFill>
                            <a:latin typeface="Cambria Math" panose="02040503050406030204" pitchFamily="18" charset="0"/>
                          </a:rPr>
                          <m:t>+ </m:t>
                        </m:r>
                        <m:sSub>
                          <m:sSubPr>
                            <m:ctrlPr>
                              <a:rPr lang="en-US" sz="1500" i="1">
                                <a:solidFill>
                                  <a:prstClr val="black"/>
                                </a:solidFill>
                                <a:latin typeface="Cambria Math" panose="02040503050406030204" pitchFamily="18" charset="0"/>
                              </a:rPr>
                            </m:ctrlPr>
                          </m:sSubPr>
                          <m:e>
                            <m:r>
                              <a:rPr lang="en-US" sz="1500" i="1">
                                <a:solidFill>
                                  <a:prstClr val="black"/>
                                </a:solidFill>
                                <a:latin typeface="Cambria Math" panose="02040503050406030204" pitchFamily="18" charset="0"/>
                              </a:rPr>
                              <m:t>𝑥</m:t>
                            </m:r>
                          </m:e>
                          <m:sub>
                            <m:r>
                              <a:rPr lang="en-US" sz="1500" i="1">
                                <a:solidFill>
                                  <a:prstClr val="black"/>
                                </a:solidFill>
                                <a:latin typeface="Cambria Math" panose="02040503050406030204" pitchFamily="18" charset="0"/>
                              </a:rPr>
                              <m:t>−</m:t>
                            </m:r>
                          </m:sub>
                        </m:sSub>
                        <m:r>
                          <a:rPr lang="en-US" sz="1500" i="1">
                            <a:solidFill>
                              <a:prstClr val="black"/>
                            </a:solidFill>
                            <a:latin typeface="Cambria Math" panose="02040503050406030204" pitchFamily="18" charset="0"/>
                          </a:rPr>
                          <m:t> (</m:t>
                        </m:r>
                        <m:r>
                          <a:rPr lang="en-US" sz="1500" i="1">
                            <a:solidFill>
                              <a:prstClr val="black"/>
                            </a:solidFill>
                            <a:latin typeface="Cambria Math" panose="02040503050406030204" pitchFamily="18" charset="0"/>
                          </a:rPr>
                          <m:t>𝑡</m:t>
                        </m:r>
                        <m:r>
                          <a:rPr lang="en-US" sz="1500" i="1">
                            <a:solidFill>
                              <a:prstClr val="black"/>
                            </a:solidFill>
                            <a:latin typeface="Cambria Math" panose="02040503050406030204" pitchFamily="18" charset="0"/>
                          </a:rPr>
                          <m:t>)</m:t>
                        </m:r>
                      </m:num>
                      <m:den>
                        <m:r>
                          <a:rPr lang="en-US" sz="1500" i="1">
                            <a:solidFill>
                              <a:prstClr val="black"/>
                            </a:solidFill>
                            <a:latin typeface="Cambria Math" panose="02040503050406030204" pitchFamily="18" charset="0"/>
                          </a:rPr>
                          <m:t>2</m:t>
                        </m:r>
                      </m:den>
                    </m:f>
                  </m:oMath>
                </a14:m>
                <a:endParaRPr lang="en-US" sz="1350" dirty="0">
                  <a:solidFill>
                    <a:prstClr val="black"/>
                  </a:solidFill>
                </a:endParaRPr>
              </a:p>
            </p:txBody>
          </p:sp>
        </mc:Choice>
        <mc:Fallback xmlns="">
          <p:sp>
            <p:nvSpPr>
              <p:cNvPr id="8" name="Rectangle 7"/>
              <p:cNvSpPr>
                <a:spLocks noRot="1" noChangeAspect="1" noMove="1" noResize="1" noEditPoints="1" noAdjustHandles="1" noChangeArrowheads="1" noChangeShapeType="1" noTextEdit="1"/>
              </p:cNvSpPr>
              <p:nvPr/>
            </p:nvSpPr>
            <p:spPr>
              <a:xfrm>
                <a:off x="3810000" y="2936197"/>
                <a:ext cx="4572000" cy="1021498"/>
              </a:xfrm>
              <a:prstGeom prst="rect">
                <a:avLst/>
              </a:prstGeom>
              <a:blipFill rotWithShape="0">
                <a:blip r:embed="rId4"/>
                <a:stretch>
                  <a:fillRect l="-400" t="-3593" b="-2395"/>
                </a:stretch>
              </a:blipFill>
            </p:spPr>
            <p:txBody>
              <a:bodyPr/>
              <a:lstStyle/>
              <a:p>
                <a:r>
                  <a:rPr lang="en-US">
                    <a:noFill/>
                  </a:rPr>
                  <a:t> </a:t>
                </a:r>
              </a:p>
            </p:txBody>
          </p:sp>
        </mc:Fallback>
      </mc:AlternateContent>
    </p:spTree>
    <p:extLst>
      <p:ext uri="{BB962C8B-B14F-4D97-AF65-F5344CB8AC3E}">
        <p14:creationId xmlns:p14="http://schemas.microsoft.com/office/powerpoint/2010/main" val="2825554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EB969-BFB1-4DB4-993C-39BD1A8D536A}"/>
              </a:ext>
            </a:extLst>
          </p:cNvPr>
          <p:cNvSpPr>
            <a:spLocks noGrp="1"/>
          </p:cNvSpPr>
          <p:nvPr>
            <p:ph type="title"/>
          </p:nvPr>
        </p:nvSpPr>
        <p:spPr>
          <a:xfrm>
            <a:off x="673593" y="992287"/>
            <a:ext cx="10383175" cy="687494"/>
          </a:xfrm>
        </p:spPr>
        <p:txBody>
          <a:bodyPr/>
          <a:lstStyle/>
          <a:p>
            <a:pPr lvl="0" algn="ctr">
              <a:spcBef>
                <a:spcPts val="1000"/>
              </a:spcBef>
            </a:pPr>
            <a:r>
              <a:rPr lang="en-US" sz="2200" b="1" dirty="0">
                <a:solidFill>
                  <a:srgbClr val="C00000"/>
                </a:solidFill>
                <a:latin typeface="+mn-lt"/>
                <a:cs typeface="Times New Roman" panose="02020603050405020304" pitchFamily="18" charset="0"/>
              </a:rPr>
              <a:t>Error Probability of Binary PSK</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3F88149E-5F31-4726-9520-9DE95C0F7B8D}"/>
                  </a:ext>
                </a:extLst>
              </p:cNvPr>
              <p:cNvSpPr>
                <a:spLocks noGrp="1"/>
              </p:cNvSpPr>
              <p:nvPr>
                <p:ph idx="1"/>
              </p:nvPr>
            </p:nvSpPr>
            <p:spPr>
              <a:xfrm>
                <a:off x="480503" y="1753826"/>
                <a:ext cx="11149245" cy="4214099"/>
              </a:xfrm>
            </p:spPr>
            <p:txBody>
              <a:bodyPr>
                <a:normAutofit lnSpcReduction="10000"/>
              </a:bodyPr>
              <a:lstStyle/>
              <a:p>
                <a:pPr marL="0" lvl="0" indent="0" algn="just">
                  <a:lnSpc>
                    <a:spcPct val="150000"/>
                  </a:lnSpc>
                  <a:buNone/>
                </a:pPr>
                <a:r>
                  <a:rPr lang="en-US" sz="2000" b="1" u="sng" dirty="0" smtClean="0">
                    <a:solidFill>
                      <a:srgbClr val="0070C0"/>
                    </a:solidFill>
                  </a:rPr>
                  <a:t>Decision rule:  </a:t>
                </a:r>
                <a:r>
                  <a:rPr lang="en-US" sz="2000" dirty="0">
                    <a:solidFill>
                      <a:srgbClr val="FF0000"/>
                    </a:solidFill>
                  </a:rPr>
                  <a:t>based on the maximum likelihood decision algorithm/rule </a:t>
                </a:r>
                <a:r>
                  <a:rPr lang="en-US" sz="2000" dirty="0"/>
                  <a:t>which in this case means that we have to </a:t>
                </a:r>
                <a:r>
                  <a:rPr lang="en-US" sz="2000" dirty="0" smtClean="0"/>
                  <a:t>choose </a:t>
                </a:r>
                <a:r>
                  <a:rPr lang="en-US" sz="2000" dirty="0"/>
                  <a:t>the message point closest to the received signal </a:t>
                </a:r>
                <a:r>
                  <a:rPr lang="en-US" sz="2000" dirty="0" smtClean="0"/>
                  <a:t>point.</a:t>
                </a:r>
              </a:p>
              <a:p>
                <a:pPr lvl="0" algn="just">
                  <a:lnSpc>
                    <a:spcPct val="150000"/>
                  </a:lnSpc>
                  <a:buFont typeface="Wingdings" panose="05000000000000000000" pitchFamily="2" charset="2"/>
                  <a:buChar char="Ø"/>
                </a:pPr>
                <a:r>
                  <a:rPr lang="en-US" sz="2000" dirty="0" smtClean="0"/>
                  <a:t>For BPSK: N= 1, space is divided into two areas (</a:t>
                </a:r>
                <a:r>
                  <a:rPr lang="en-US" sz="2000" dirty="0"/>
                  <a:t>Figure.) </a:t>
                </a:r>
                <a:endParaRPr lang="en-US" sz="2000" dirty="0" smtClean="0"/>
              </a:p>
              <a:p>
                <a:pPr lvl="0" algn="just">
                  <a:lnSpc>
                    <a:spcPct val="150000"/>
                  </a:lnSpc>
                  <a:buFont typeface="Wingdings" panose="05000000000000000000" pitchFamily="2" charset="2"/>
                  <a:buChar char="Ø"/>
                </a:pPr>
                <a:r>
                  <a:rPr lang="en-US" sz="2000" dirty="0"/>
                  <a:t>T</a:t>
                </a:r>
                <a:r>
                  <a:rPr lang="en-US" sz="2000" dirty="0" smtClean="0"/>
                  <a:t>he </a:t>
                </a:r>
                <a:r>
                  <a:rPr lang="en-US" sz="2000" dirty="0"/>
                  <a:t>set of points closest to message point 1 at </a:t>
                </a:r>
                <a:endParaRPr lang="en-US" sz="2000" dirty="0" smtClean="0"/>
              </a:p>
              <a:p>
                <a:pPr lvl="0" algn="just">
                  <a:lnSpc>
                    <a:spcPct val="150000"/>
                  </a:lnSpc>
                  <a:buFont typeface="Wingdings" panose="05000000000000000000" pitchFamily="2" charset="2"/>
                  <a:buChar char="Ø"/>
                </a:pPr>
                <a:r>
                  <a:rPr lang="en-US" sz="2000" dirty="0"/>
                  <a:t>T</a:t>
                </a:r>
                <a:r>
                  <a:rPr lang="en-US" sz="2000" dirty="0" smtClean="0"/>
                  <a:t>he </a:t>
                </a:r>
                <a:r>
                  <a:rPr lang="en-US" sz="2000" dirty="0"/>
                  <a:t>set of points closest to message point 2 at </a:t>
                </a:r>
                <a:r>
                  <a:rPr lang="en-US" sz="2000" dirty="0" smtClean="0"/>
                  <a:t>         </a:t>
                </a:r>
              </a:p>
              <a:p>
                <a:pPr lvl="0" algn="just">
                  <a:lnSpc>
                    <a:spcPct val="150000"/>
                  </a:lnSpc>
                  <a:buFont typeface="Wingdings" panose="05000000000000000000" pitchFamily="2" charset="2"/>
                  <a:buChar char="Ø"/>
                </a:pPr>
                <a:r>
                  <a:rPr lang="en-US" sz="2000" dirty="0" smtClean="0"/>
                  <a:t>The </a:t>
                </a:r>
                <a:r>
                  <a:rPr lang="en-US" sz="2000" dirty="0"/>
                  <a:t>decision rule is simply to decide that signal </a:t>
                </a:r>
                <a14:m>
                  <m:oMath xmlns:m="http://schemas.openxmlformats.org/officeDocument/2006/math">
                    <m:sSub>
                      <m:sSubPr>
                        <m:ctrlPr>
                          <a:rPr lang="en-US" sz="2100" i="1">
                            <a:solidFill>
                              <a:prstClr val="black"/>
                            </a:solidFill>
                            <a:latin typeface="Cambria Math" panose="02040503050406030204" pitchFamily="18" charset="0"/>
                          </a:rPr>
                        </m:ctrlPr>
                      </m:sSubPr>
                      <m:e>
                        <m:r>
                          <a:rPr lang="en-US" sz="2100" i="1">
                            <a:solidFill>
                              <a:prstClr val="black"/>
                            </a:solidFill>
                            <a:latin typeface="Cambria Math" panose="02040503050406030204" pitchFamily="18" charset="0"/>
                          </a:rPr>
                          <m:t>𝑠</m:t>
                        </m:r>
                      </m:e>
                      <m:sub>
                        <m:r>
                          <a:rPr lang="en-US" sz="2100" i="1">
                            <a:solidFill>
                              <a:prstClr val="black"/>
                            </a:solidFill>
                            <a:latin typeface="Cambria Math" panose="02040503050406030204" pitchFamily="18" charset="0"/>
                          </a:rPr>
                          <m:t>1(</m:t>
                        </m:r>
                        <m:r>
                          <a:rPr lang="en-US" sz="2100" i="1">
                            <a:solidFill>
                              <a:prstClr val="black"/>
                            </a:solidFill>
                            <a:latin typeface="Cambria Math" panose="02040503050406030204" pitchFamily="18" charset="0"/>
                          </a:rPr>
                          <m:t>𝑡</m:t>
                        </m:r>
                        <m:r>
                          <a:rPr lang="en-US" sz="2100" i="1">
                            <a:solidFill>
                              <a:prstClr val="black"/>
                            </a:solidFill>
                            <a:latin typeface="Cambria Math" panose="02040503050406030204" pitchFamily="18" charset="0"/>
                          </a:rPr>
                          <m:t>)</m:t>
                        </m:r>
                      </m:sub>
                    </m:sSub>
                  </m:oMath>
                </a14:m>
                <a:r>
                  <a:rPr lang="en-US" sz="2000" dirty="0">
                    <a:solidFill>
                      <a:prstClr val="black"/>
                    </a:solidFill>
                  </a:rPr>
                  <a:t> </a:t>
                </a:r>
                <a:r>
                  <a:rPr lang="en-US" sz="2000" dirty="0" smtClean="0"/>
                  <a:t>(</a:t>
                </a:r>
                <a:r>
                  <a:rPr lang="en-US" sz="2000" dirty="0"/>
                  <a:t>i.e. binary 1) was transmitted if the received signal point falls in region </a:t>
                </a:r>
                <a14:m>
                  <m:oMath xmlns:m="http://schemas.openxmlformats.org/officeDocument/2006/math">
                    <m:sSub>
                      <m:sSubPr>
                        <m:ctrlPr>
                          <a:rPr lang="en-US" sz="2000" i="1">
                            <a:solidFill>
                              <a:prstClr val="black"/>
                            </a:solidFill>
                            <a:latin typeface="Cambria Math" panose="02040503050406030204" pitchFamily="18" charset="0"/>
                          </a:rPr>
                        </m:ctrlPr>
                      </m:sSubPr>
                      <m:e>
                        <m:r>
                          <a:rPr lang="en-US" sz="2000" b="0" i="1" smtClean="0">
                            <a:solidFill>
                              <a:prstClr val="black"/>
                            </a:solidFill>
                            <a:latin typeface="Cambria Math" panose="02040503050406030204" pitchFamily="18" charset="0"/>
                          </a:rPr>
                          <m:t>𝑍</m:t>
                        </m:r>
                      </m:e>
                      <m:sub>
                        <m:r>
                          <a:rPr lang="en-US" sz="2000" b="0" i="1" smtClean="0">
                            <a:solidFill>
                              <a:prstClr val="black"/>
                            </a:solidFill>
                            <a:latin typeface="Cambria Math" panose="02040503050406030204" pitchFamily="18" charset="0"/>
                          </a:rPr>
                          <m:t>1</m:t>
                        </m:r>
                      </m:sub>
                    </m:sSub>
                  </m:oMath>
                </a14:m>
                <a:r>
                  <a:rPr lang="en-US" sz="2000" dirty="0"/>
                  <a:t> , and decide that signal </a:t>
                </a:r>
                <a14:m>
                  <m:oMath xmlns:m="http://schemas.openxmlformats.org/officeDocument/2006/math">
                    <m:sSub>
                      <m:sSubPr>
                        <m:ctrlPr>
                          <a:rPr lang="en-US" sz="2100" i="1">
                            <a:solidFill>
                              <a:prstClr val="black"/>
                            </a:solidFill>
                            <a:latin typeface="Cambria Math" panose="02040503050406030204" pitchFamily="18" charset="0"/>
                          </a:rPr>
                        </m:ctrlPr>
                      </m:sSubPr>
                      <m:e>
                        <m:r>
                          <a:rPr lang="en-US" sz="2100" i="1">
                            <a:solidFill>
                              <a:prstClr val="black"/>
                            </a:solidFill>
                            <a:latin typeface="Cambria Math" panose="02040503050406030204" pitchFamily="18" charset="0"/>
                          </a:rPr>
                          <m:t>𝑠</m:t>
                        </m:r>
                      </m:e>
                      <m:sub>
                        <m:r>
                          <a:rPr lang="en-US" sz="2100" i="1">
                            <a:solidFill>
                              <a:prstClr val="black"/>
                            </a:solidFill>
                            <a:latin typeface="Cambria Math" panose="02040503050406030204" pitchFamily="18" charset="0"/>
                          </a:rPr>
                          <m:t>2(</m:t>
                        </m:r>
                        <m:r>
                          <a:rPr lang="en-US" sz="2100" i="1">
                            <a:solidFill>
                              <a:prstClr val="black"/>
                            </a:solidFill>
                            <a:latin typeface="Cambria Math" panose="02040503050406030204" pitchFamily="18" charset="0"/>
                          </a:rPr>
                          <m:t>𝑡</m:t>
                        </m:r>
                        <m:r>
                          <a:rPr lang="en-US" sz="2100" i="1">
                            <a:solidFill>
                              <a:prstClr val="black"/>
                            </a:solidFill>
                            <a:latin typeface="Cambria Math" panose="02040503050406030204" pitchFamily="18" charset="0"/>
                          </a:rPr>
                          <m:t>)</m:t>
                        </m:r>
                      </m:sub>
                    </m:sSub>
                  </m:oMath>
                </a14:m>
                <a:r>
                  <a:rPr lang="en-US" sz="2000" dirty="0"/>
                  <a:t> (i.e. binary symbol 0) was transmitted if the received signal falls in region </a:t>
                </a:r>
                <a14:m>
                  <m:oMath xmlns:m="http://schemas.openxmlformats.org/officeDocument/2006/math">
                    <m:sSub>
                      <m:sSubPr>
                        <m:ctrlPr>
                          <a:rPr lang="en-US" sz="2000" i="1">
                            <a:solidFill>
                              <a:prstClr val="black"/>
                            </a:solidFill>
                            <a:latin typeface="Cambria Math" panose="02040503050406030204" pitchFamily="18" charset="0"/>
                          </a:rPr>
                        </m:ctrlPr>
                      </m:sSubPr>
                      <m:e>
                        <m:r>
                          <a:rPr lang="en-US" sz="2000" i="1">
                            <a:solidFill>
                              <a:prstClr val="black"/>
                            </a:solidFill>
                            <a:latin typeface="Cambria Math" panose="02040503050406030204" pitchFamily="18" charset="0"/>
                          </a:rPr>
                          <m:t>𝑍</m:t>
                        </m:r>
                      </m:e>
                      <m:sub>
                        <m:r>
                          <a:rPr lang="en-US" sz="2000" b="0" i="1" smtClean="0">
                            <a:solidFill>
                              <a:prstClr val="black"/>
                            </a:solidFill>
                            <a:latin typeface="Cambria Math" panose="02040503050406030204" pitchFamily="18" charset="0"/>
                          </a:rPr>
                          <m:t>2</m:t>
                        </m:r>
                      </m:sub>
                    </m:sSub>
                  </m:oMath>
                </a14:m>
                <a:r>
                  <a:rPr lang="en-US" sz="2000" dirty="0"/>
                  <a:t> .</a:t>
                </a:r>
                <a:endParaRPr lang="en-IN" sz="2000" dirty="0">
                  <a:latin typeface="Times New Roman" panose="02020603050405020304" pitchFamily="18" charset="0"/>
                  <a:cs typeface="Times New Roman" panose="02020603050405020304" pitchFamily="18" charset="0"/>
                </a:endParaRPr>
              </a:p>
            </p:txBody>
          </p:sp>
        </mc:Choice>
        <mc:Fallback xmlns="">
          <p:sp>
            <p:nvSpPr>
              <p:cNvPr id="3" name="Content Placeholder 2">
                <a:extLst>
                  <a:ext uri="{FF2B5EF4-FFF2-40B4-BE49-F238E27FC236}">
                    <a16:creationId xmlns:a16="http://schemas.microsoft.com/office/drawing/2014/main" xmlns="" xmlns:a14="http://schemas.microsoft.com/office/drawing/2010/main" id="{3F88149E-5F31-4726-9520-9DE95C0F7B8D}"/>
                  </a:ext>
                </a:extLst>
              </p:cNvPr>
              <p:cNvSpPr>
                <a:spLocks noGrp="1" noRot="1" noChangeAspect="1" noMove="1" noResize="1" noEditPoints="1" noAdjustHandles="1" noChangeArrowheads="1" noChangeShapeType="1" noTextEdit="1"/>
              </p:cNvSpPr>
              <p:nvPr>
                <p:ph idx="1"/>
              </p:nvPr>
            </p:nvSpPr>
            <p:spPr>
              <a:xfrm>
                <a:off x="480503" y="1753826"/>
                <a:ext cx="11149245" cy="4214099"/>
              </a:xfrm>
              <a:blipFill rotWithShape="0">
                <a:blip r:embed="rId2"/>
                <a:stretch>
                  <a:fillRect l="-601" r="-547"/>
                </a:stretch>
              </a:blipFill>
            </p:spPr>
            <p:txBody>
              <a:bodyPr/>
              <a:lstStyle/>
              <a:p>
                <a:r>
                  <a:rPr lang="en-US">
                    <a:noFill/>
                  </a:rPr>
                  <a:t> </a:t>
                </a:r>
              </a:p>
            </p:txBody>
          </p:sp>
        </mc:Fallback>
      </mc:AlternateContent>
      <p:sp>
        <p:nvSpPr>
          <p:cNvPr id="5" name="Footer Placeholder 4">
            <a:extLst>
              <a:ext uri="{FF2B5EF4-FFF2-40B4-BE49-F238E27FC236}">
                <a16:creationId xmlns:a16="http://schemas.microsoft.com/office/drawing/2014/main" id="{2D80A51D-5073-4F56-AD8F-12A2AAF89D53}"/>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7C6438AB-75BE-4C69-A84D-6848F0FCE5E1}"/>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13</a:t>
            </a:fld>
            <a:endParaRPr lang="en-IN">
              <a:solidFill>
                <a:prstClr val="black">
                  <a:tint val="75000"/>
                </a:prstClr>
              </a:solidFill>
            </a:endParaRPr>
          </a:p>
        </p:txBody>
      </p:sp>
      <p:pic>
        <p:nvPicPr>
          <p:cNvPr id="8" name="Picture 7"/>
          <p:cNvPicPr>
            <a:picLocks noChangeAspect="1"/>
          </p:cNvPicPr>
          <p:nvPr/>
        </p:nvPicPr>
        <p:blipFill>
          <a:blip r:embed="rId3"/>
          <a:stretch>
            <a:fillRect/>
          </a:stretch>
        </p:blipFill>
        <p:spPr>
          <a:xfrm>
            <a:off x="8303488" y="2315592"/>
            <a:ext cx="3486150" cy="1676400"/>
          </a:xfrm>
          <a:prstGeom prst="rect">
            <a:avLst/>
          </a:prstGeom>
        </p:spPr>
      </p:pic>
      <mc:AlternateContent xmlns:mc="http://schemas.openxmlformats.org/markup-compatibility/2006" xmlns:a14="http://schemas.microsoft.com/office/drawing/2010/main">
        <mc:Choice Requires="a14">
          <p:sp>
            <p:nvSpPr>
              <p:cNvPr id="10" name="TextBox 9"/>
              <p:cNvSpPr txBox="1"/>
              <p:nvPr/>
            </p:nvSpPr>
            <p:spPr>
              <a:xfrm>
                <a:off x="5661624" y="3991992"/>
                <a:ext cx="501810" cy="335413"/>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ad>
                        <m:radPr>
                          <m:degHide m:val="on"/>
                          <m:ctrlPr>
                            <a:rPr lang="en-US" i="1" smtClean="0">
                              <a:latin typeface="Cambria Math" panose="02040503050406030204" pitchFamily="18" charset="0"/>
                            </a:rPr>
                          </m:ctrlPr>
                        </m:radPr>
                        <m:deg/>
                        <m:e>
                          <m:sSub>
                            <m:sSubPr>
                              <m:ctrlPr>
                                <a:rPr lang="en-US" i="1" smtClean="0">
                                  <a:latin typeface="Cambria Math" panose="02040503050406030204" pitchFamily="18" charset="0"/>
                                </a:rPr>
                              </m:ctrlPr>
                            </m:sSubPr>
                            <m:e>
                              <m:r>
                                <a:rPr lang="en-US" b="0" i="1" smtClean="0">
                                  <a:latin typeface="Cambria Math" panose="02040503050406030204" pitchFamily="18" charset="0"/>
                                </a:rPr>
                                <m:t>𝐸</m:t>
                              </m:r>
                            </m:e>
                            <m:sub>
                              <m:r>
                                <a:rPr lang="en-US" b="0" i="1" smtClean="0">
                                  <a:latin typeface="Cambria Math" panose="02040503050406030204" pitchFamily="18" charset="0"/>
                                </a:rPr>
                                <m:t>𝑏</m:t>
                              </m:r>
                            </m:sub>
                          </m:sSub>
                        </m:e>
                      </m:rad>
                    </m:oMath>
                  </m:oMathPara>
                </a14:m>
                <a:endParaRPr lang="en-US" dirty="0"/>
              </a:p>
            </p:txBody>
          </p:sp>
        </mc:Choice>
        <mc:Fallback xmlns="">
          <p:sp>
            <p:nvSpPr>
              <p:cNvPr id="10" name="TextBox 9"/>
              <p:cNvSpPr txBox="1">
                <a:spLocks noRot="1" noChangeAspect="1" noMove="1" noResize="1" noEditPoints="1" noAdjustHandles="1" noChangeArrowheads="1" noChangeShapeType="1" noTextEdit="1"/>
              </p:cNvSpPr>
              <p:nvPr/>
            </p:nvSpPr>
            <p:spPr>
              <a:xfrm>
                <a:off x="5661624" y="3991992"/>
                <a:ext cx="501810" cy="335413"/>
              </a:xfrm>
              <a:prstGeom prst="rect">
                <a:avLst/>
              </a:prstGeom>
              <a:blipFill rotWithShape="0">
                <a:blip r:embed="rId4"/>
                <a:stretch>
                  <a:fillRect l="-8537" r="-28049" b="-909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TextBox 19"/>
              <p:cNvSpPr txBox="1"/>
              <p:nvPr/>
            </p:nvSpPr>
            <p:spPr>
              <a:xfrm>
                <a:off x="5661624" y="3371852"/>
                <a:ext cx="644407" cy="33541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ad>
                        <m:radPr>
                          <m:degHide m:val="on"/>
                          <m:ctrlPr>
                            <a:rPr lang="en-US" i="1" smtClean="0">
                              <a:latin typeface="Cambria Math" panose="02040503050406030204" pitchFamily="18" charset="0"/>
                            </a:rPr>
                          </m:ctrlPr>
                        </m:radPr>
                        <m:deg/>
                        <m:e>
                          <m:sSub>
                            <m:sSubPr>
                              <m:ctrlPr>
                                <a:rPr lang="en-US" i="1" smtClean="0">
                                  <a:latin typeface="Cambria Math" panose="02040503050406030204" pitchFamily="18" charset="0"/>
                                </a:rPr>
                              </m:ctrlPr>
                            </m:sSubPr>
                            <m:e>
                              <m:r>
                                <a:rPr lang="en-US" b="0" i="1" smtClean="0">
                                  <a:latin typeface="Cambria Math" panose="02040503050406030204" pitchFamily="18" charset="0"/>
                                </a:rPr>
                                <m:t>𝐸</m:t>
                              </m:r>
                            </m:e>
                            <m:sub>
                              <m:r>
                                <a:rPr lang="en-US" b="0" i="1" smtClean="0">
                                  <a:latin typeface="Cambria Math" panose="02040503050406030204" pitchFamily="18" charset="0"/>
                                </a:rPr>
                                <m:t>𝑏</m:t>
                              </m:r>
                            </m:sub>
                          </m:sSub>
                        </m:e>
                      </m:rad>
                    </m:oMath>
                  </m:oMathPara>
                </a14:m>
                <a:endParaRPr lang="en-US" dirty="0"/>
              </a:p>
            </p:txBody>
          </p:sp>
        </mc:Choice>
        <mc:Fallback xmlns="">
          <p:sp>
            <p:nvSpPr>
              <p:cNvPr id="20" name="TextBox 19"/>
              <p:cNvSpPr txBox="1">
                <a:spLocks noRot="1" noChangeAspect="1" noMove="1" noResize="1" noEditPoints="1" noAdjustHandles="1" noChangeArrowheads="1" noChangeShapeType="1" noTextEdit="1"/>
              </p:cNvSpPr>
              <p:nvPr/>
            </p:nvSpPr>
            <p:spPr>
              <a:xfrm>
                <a:off x="5661624" y="3371852"/>
                <a:ext cx="644407" cy="335413"/>
              </a:xfrm>
              <a:prstGeom prst="rect">
                <a:avLst/>
              </a:prstGeom>
              <a:blipFill rotWithShape="0">
                <a:blip r:embed="rId5"/>
                <a:stretch>
                  <a:fillRect l="-7619" r="-4762" b="-9091"/>
                </a:stretch>
              </a:blipFill>
            </p:spPr>
            <p:txBody>
              <a:bodyPr/>
              <a:lstStyle/>
              <a:p>
                <a:r>
                  <a:rPr lang="en-US">
                    <a:noFill/>
                  </a:rPr>
                  <a:t> </a:t>
                </a:r>
              </a:p>
            </p:txBody>
          </p:sp>
        </mc:Fallback>
      </mc:AlternateContent>
      <p:sp>
        <p:nvSpPr>
          <p:cNvPr id="21" name="Rectangle 20"/>
          <p:cNvSpPr/>
          <p:nvPr/>
        </p:nvSpPr>
        <p:spPr>
          <a:xfrm>
            <a:off x="8153400" y="4091850"/>
            <a:ext cx="4776233" cy="276999"/>
          </a:xfrm>
          <a:prstGeom prst="rect">
            <a:avLst/>
          </a:prstGeom>
        </p:spPr>
        <p:txBody>
          <a:bodyPr wrap="square">
            <a:spAutoFit/>
          </a:bodyPr>
          <a:lstStyle/>
          <a:p>
            <a:pPr algn="just"/>
            <a:r>
              <a:rPr lang="en-US" sz="1200" b="1" dirty="0" smtClean="0">
                <a:solidFill>
                  <a:srgbClr val="FF0000"/>
                </a:solidFill>
              </a:rPr>
              <a:t>Figure: Signal-space </a:t>
            </a:r>
            <a:r>
              <a:rPr lang="en-US" sz="1200" b="1" dirty="0">
                <a:solidFill>
                  <a:srgbClr val="FF0000"/>
                </a:solidFill>
              </a:rPr>
              <a:t>diagram for coherent binary PSK system. </a:t>
            </a:r>
          </a:p>
        </p:txBody>
      </p:sp>
    </p:spTree>
    <p:extLst>
      <p:ext uri="{BB962C8B-B14F-4D97-AF65-F5344CB8AC3E}">
        <p14:creationId xmlns:p14="http://schemas.microsoft.com/office/powerpoint/2010/main" val="436956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0" grpId="0"/>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EB969-BFB1-4DB4-993C-39BD1A8D536A}"/>
              </a:ext>
            </a:extLst>
          </p:cNvPr>
          <p:cNvSpPr>
            <a:spLocks noGrp="1"/>
          </p:cNvSpPr>
          <p:nvPr>
            <p:ph type="title"/>
          </p:nvPr>
        </p:nvSpPr>
        <p:spPr>
          <a:xfrm>
            <a:off x="673593" y="992287"/>
            <a:ext cx="10383175" cy="687494"/>
          </a:xfrm>
        </p:spPr>
        <p:txBody>
          <a:bodyPr/>
          <a:lstStyle/>
          <a:p>
            <a:pPr lvl="0" algn="ctr">
              <a:spcBef>
                <a:spcPts val="1000"/>
              </a:spcBef>
            </a:pPr>
            <a:r>
              <a:rPr lang="en-US" sz="2200" b="1" dirty="0">
                <a:solidFill>
                  <a:srgbClr val="C00000"/>
                </a:solidFill>
                <a:latin typeface="+mn-lt"/>
                <a:cs typeface="Times New Roman" panose="02020603050405020304" pitchFamily="18" charset="0"/>
              </a:rPr>
              <a:t>Error Probability of Binary PSK</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3F88149E-5F31-4726-9520-9DE95C0F7B8D}"/>
                  </a:ext>
                </a:extLst>
              </p:cNvPr>
              <p:cNvSpPr>
                <a:spLocks noGrp="1"/>
              </p:cNvSpPr>
              <p:nvPr>
                <p:ph idx="1"/>
              </p:nvPr>
            </p:nvSpPr>
            <p:spPr>
              <a:xfrm>
                <a:off x="436115" y="1604610"/>
                <a:ext cx="11149245" cy="4214099"/>
              </a:xfrm>
            </p:spPr>
            <p:txBody>
              <a:bodyPr>
                <a:normAutofit lnSpcReduction="10000"/>
              </a:bodyPr>
              <a:lstStyle/>
              <a:p>
                <a:pPr marL="0" lvl="0" indent="0" algn="just">
                  <a:lnSpc>
                    <a:spcPct val="110000"/>
                  </a:lnSpc>
                  <a:buNone/>
                </a:pPr>
                <a:r>
                  <a:rPr lang="en-US" sz="2000" dirty="0" smtClean="0"/>
                  <a:t>Two kinds of errors are possible due to noise: </a:t>
                </a:r>
              </a:p>
              <a:p>
                <a:pPr lvl="0" algn="just">
                  <a:lnSpc>
                    <a:spcPct val="110000"/>
                  </a:lnSpc>
                  <a:buFont typeface="Wingdings" panose="05000000000000000000" pitchFamily="2" charset="2"/>
                  <a:buChar char="Ø"/>
                </a:pPr>
                <a:r>
                  <a:rPr lang="en-US" sz="2000" dirty="0" smtClean="0"/>
                  <a:t> </a:t>
                </a:r>
                <a:r>
                  <a:rPr lang="en-US" sz="2000" b="1" dirty="0">
                    <a:solidFill>
                      <a:srgbClr val="0070C0"/>
                    </a:solidFill>
                  </a:rPr>
                  <a:t>Error of the first kind</a:t>
                </a:r>
                <a14:m>
                  <m:oMath xmlns:m="http://schemas.openxmlformats.org/officeDocument/2006/math">
                    <m:r>
                      <a:rPr lang="en-US" sz="2000">
                        <a:latin typeface="Cambria Math" panose="02040503050406030204" pitchFamily="18" charset="0"/>
                      </a:rPr>
                      <m:t>:</m:t>
                    </m:r>
                    <m:sSub>
                      <m:sSubPr>
                        <m:ctrlPr>
                          <a:rPr lang="en-US" sz="2000" i="1">
                            <a:latin typeface="Cambria Math" panose="02040503050406030204" pitchFamily="18" charset="0"/>
                          </a:rPr>
                        </m:ctrlPr>
                      </m:sSubPr>
                      <m:e>
                        <m:r>
                          <a:rPr lang="en-US" sz="2000">
                            <a:latin typeface="Cambria Math" panose="02040503050406030204" pitchFamily="18" charset="0"/>
                          </a:rPr>
                          <m:t>𝑠</m:t>
                        </m:r>
                      </m:e>
                      <m:sub>
                        <m:r>
                          <a:rPr lang="en-US" sz="2000">
                            <a:latin typeface="Cambria Math" panose="02040503050406030204" pitchFamily="18" charset="0"/>
                          </a:rPr>
                          <m:t>2(</m:t>
                        </m:r>
                        <m:r>
                          <a:rPr lang="en-US" sz="2000">
                            <a:latin typeface="Cambria Math" panose="02040503050406030204" pitchFamily="18" charset="0"/>
                          </a:rPr>
                          <m:t>𝑡</m:t>
                        </m:r>
                        <m:r>
                          <a:rPr lang="en-US" sz="2000">
                            <a:latin typeface="Cambria Math" panose="02040503050406030204" pitchFamily="18" charset="0"/>
                          </a:rPr>
                          <m:t>)</m:t>
                        </m:r>
                      </m:sub>
                    </m:sSub>
                  </m:oMath>
                </a14:m>
                <a:r>
                  <a:rPr lang="en-US" sz="2000" dirty="0" smtClean="0"/>
                  <a:t>is </a:t>
                </a:r>
                <a:r>
                  <a:rPr lang="en-US" sz="2000" dirty="0"/>
                  <a:t>transmitted but the noise is such that the received signal point falls inside region </a:t>
                </a:r>
                <a14:m>
                  <m:oMath xmlns:m="http://schemas.openxmlformats.org/officeDocument/2006/math">
                    <m:sSub>
                      <m:sSubPr>
                        <m:ctrlPr>
                          <a:rPr lang="en-US" sz="2000" i="1">
                            <a:solidFill>
                              <a:prstClr val="black"/>
                            </a:solidFill>
                            <a:latin typeface="Cambria Math" panose="02040503050406030204" pitchFamily="18" charset="0"/>
                          </a:rPr>
                        </m:ctrlPr>
                      </m:sSubPr>
                      <m:e>
                        <m:r>
                          <a:rPr lang="en-US" sz="2000" i="1">
                            <a:solidFill>
                              <a:prstClr val="black"/>
                            </a:solidFill>
                            <a:latin typeface="Cambria Math" panose="02040503050406030204" pitchFamily="18" charset="0"/>
                          </a:rPr>
                          <m:t>𝑍</m:t>
                        </m:r>
                      </m:e>
                      <m:sub>
                        <m:r>
                          <a:rPr lang="en-US" sz="2000" i="1">
                            <a:solidFill>
                              <a:prstClr val="black"/>
                            </a:solidFill>
                            <a:latin typeface="Cambria Math" panose="02040503050406030204" pitchFamily="18" charset="0"/>
                          </a:rPr>
                          <m:t>1</m:t>
                        </m:r>
                      </m:sub>
                    </m:sSub>
                  </m:oMath>
                </a14:m>
                <a:r>
                  <a:rPr lang="en-US" sz="2000" dirty="0" smtClean="0"/>
                  <a:t>; </a:t>
                </a:r>
                <a:r>
                  <a:rPr lang="en-US" sz="2000" dirty="0"/>
                  <a:t>so the receiver decides in favor of signal </a:t>
                </a:r>
                <a14:m>
                  <m:oMath xmlns:m="http://schemas.openxmlformats.org/officeDocument/2006/math">
                    <m:sSub>
                      <m:sSubPr>
                        <m:ctrlPr>
                          <a:rPr lang="en-US" sz="2100" i="1">
                            <a:solidFill>
                              <a:prstClr val="black"/>
                            </a:solidFill>
                            <a:latin typeface="Cambria Math" panose="02040503050406030204" pitchFamily="18" charset="0"/>
                          </a:rPr>
                        </m:ctrlPr>
                      </m:sSubPr>
                      <m:e>
                        <m:r>
                          <a:rPr lang="en-US" sz="2100" i="1">
                            <a:solidFill>
                              <a:prstClr val="black"/>
                            </a:solidFill>
                            <a:latin typeface="Cambria Math" panose="02040503050406030204" pitchFamily="18" charset="0"/>
                          </a:rPr>
                          <m:t>𝑠</m:t>
                        </m:r>
                      </m:e>
                      <m:sub>
                        <m:r>
                          <a:rPr lang="en-US" sz="2100" i="1">
                            <a:solidFill>
                              <a:prstClr val="black"/>
                            </a:solidFill>
                            <a:latin typeface="Cambria Math" panose="02040503050406030204" pitchFamily="18" charset="0"/>
                          </a:rPr>
                          <m:t>1(</m:t>
                        </m:r>
                        <m:r>
                          <a:rPr lang="en-US" sz="2100" i="1">
                            <a:solidFill>
                              <a:prstClr val="black"/>
                            </a:solidFill>
                            <a:latin typeface="Cambria Math" panose="02040503050406030204" pitchFamily="18" charset="0"/>
                          </a:rPr>
                          <m:t>𝑡</m:t>
                        </m:r>
                        <m:r>
                          <a:rPr lang="en-US" sz="2100" i="1">
                            <a:solidFill>
                              <a:prstClr val="black"/>
                            </a:solidFill>
                            <a:latin typeface="Cambria Math" panose="02040503050406030204" pitchFamily="18" charset="0"/>
                          </a:rPr>
                          <m:t>)</m:t>
                        </m:r>
                      </m:sub>
                    </m:sSub>
                  </m:oMath>
                </a14:m>
                <a:r>
                  <a:rPr lang="en-US" sz="2000" dirty="0" smtClean="0"/>
                  <a:t>.</a:t>
                </a:r>
              </a:p>
              <a:p>
                <a:pPr lvl="0" algn="just">
                  <a:lnSpc>
                    <a:spcPct val="110000"/>
                  </a:lnSpc>
                  <a:buFont typeface="Wingdings" panose="05000000000000000000" pitchFamily="2" charset="2"/>
                  <a:buChar char="Ø"/>
                </a:pPr>
                <a:r>
                  <a:rPr lang="en-US" sz="2000" b="1" dirty="0" smtClean="0">
                    <a:solidFill>
                      <a:srgbClr val="0070C0"/>
                    </a:solidFill>
                  </a:rPr>
                  <a:t>Error </a:t>
                </a:r>
                <a:r>
                  <a:rPr lang="en-US" sz="2000" b="1" dirty="0">
                    <a:solidFill>
                      <a:srgbClr val="0070C0"/>
                    </a:solidFill>
                  </a:rPr>
                  <a:t>of the second </a:t>
                </a:r>
                <a:r>
                  <a:rPr lang="en-US" sz="2000" b="1" dirty="0" smtClean="0">
                    <a:solidFill>
                      <a:srgbClr val="0070C0"/>
                    </a:solidFill>
                  </a:rPr>
                  <a:t>kind</a:t>
                </a:r>
                <a:r>
                  <a:rPr lang="en-US" sz="2000" dirty="0"/>
                  <a:t>:</a:t>
                </a:r>
                <a:r>
                  <a:rPr lang="en-US" sz="2000" dirty="0" smtClean="0"/>
                  <a:t> </a:t>
                </a:r>
                <a:r>
                  <a:rPr lang="en-US" sz="2000" dirty="0"/>
                  <a:t>Signal </a:t>
                </a:r>
                <a14:m>
                  <m:oMath xmlns:m="http://schemas.openxmlformats.org/officeDocument/2006/math">
                    <m:sSub>
                      <m:sSubPr>
                        <m:ctrlPr>
                          <a:rPr lang="en-US" sz="2100" i="1">
                            <a:solidFill>
                              <a:prstClr val="black"/>
                            </a:solidFill>
                            <a:latin typeface="Cambria Math" panose="02040503050406030204" pitchFamily="18" charset="0"/>
                          </a:rPr>
                        </m:ctrlPr>
                      </m:sSubPr>
                      <m:e>
                        <m:r>
                          <a:rPr lang="en-US" sz="2100" i="1">
                            <a:solidFill>
                              <a:prstClr val="black"/>
                            </a:solidFill>
                            <a:latin typeface="Cambria Math" panose="02040503050406030204" pitchFamily="18" charset="0"/>
                          </a:rPr>
                          <m:t>𝑠</m:t>
                        </m:r>
                      </m:e>
                      <m:sub>
                        <m:r>
                          <a:rPr lang="en-US" sz="2100" i="1">
                            <a:solidFill>
                              <a:prstClr val="black"/>
                            </a:solidFill>
                            <a:latin typeface="Cambria Math" panose="02040503050406030204" pitchFamily="18" charset="0"/>
                          </a:rPr>
                          <m:t>1(</m:t>
                        </m:r>
                        <m:r>
                          <a:rPr lang="en-US" sz="2100" i="1">
                            <a:solidFill>
                              <a:prstClr val="black"/>
                            </a:solidFill>
                            <a:latin typeface="Cambria Math" panose="02040503050406030204" pitchFamily="18" charset="0"/>
                          </a:rPr>
                          <m:t>𝑡</m:t>
                        </m:r>
                        <m:r>
                          <a:rPr lang="en-US" sz="2100" i="1">
                            <a:solidFill>
                              <a:prstClr val="black"/>
                            </a:solidFill>
                            <a:latin typeface="Cambria Math" panose="02040503050406030204" pitchFamily="18" charset="0"/>
                          </a:rPr>
                          <m:t>)</m:t>
                        </m:r>
                      </m:sub>
                    </m:sSub>
                  </m:oMath>
                </a14:m>
                <a:r>
                  <a:rPr lang="en-US" sz="2000" dirty="0"/>
                  <a:t> is transmitted but the noise is such that the received signal point falls inside region </a:t>
                </a:r>
                <a14:m>
                  <m:oMath xmlns:m="http://schemas.openxmlformats.org/officeDocument/2006/math">
                    <m:sSub>
                      <m:sSubPr>
                        <m:ctrlPr>
                          <a:rPr lang="en-US" sz="2000" i="1">
                            <a:solidFill>
                              <a:prstClr val="black"/>
                            </a:solidFill>
                            <a:latin typeface="Cambria Math" panose="02040503050406030204" pitchFamily="18" charset="0"/>
                          </a:rPr>
                        </m:ctrlPr>
                      </m:sSubPr>
                      <m:e>
                        <m:r>
                          <a:rPr lang="en-US" sz="2000" i="1">
                            <a:solidFill>
                              <a:prstClr val="black"/>
                            </a:solidFill>
                            <a:latin typeface="Cambria Math" panose="02040503050406030204" pitchFamily="18" charset="0"/>
                          </a:rPr>
                          <m:t>𝑍</m:t>
                        </m:r>
                      </m:e>
                      <m:sub>
                        <m:r>
                          <a:rPr lang="en-US" sz="2000" i="1">
                            <a:solidFill>
                              <a:prstClr val="black"/>
                            </a:solidFill>
                            <a:latin typeface="Cambria Math" panose="02040503050406030204" pitchFamily="18" charset="0"/>
                          </a:rPr>
                          <m:t>2</m:t>
                        </m:r>
                      </m:sub>
                    </m:sSub>
                  </m:oMath>
                </a14:m>
                <a:r>
                  <a:rPr lang="en-US" sz="2000" dirty="0"/>
                  <a:t>; so the receiver decides in favor of signal </a:t>
                </a:r>
                <a14:m>
                  <m:oMath xmlns:m="http://schemas.openxmlformats.org/officeDocument/2006/math">
                    <m:sSub>
                      <m:sSubPr>
                        <m:ctrlPr>
                          <a:rPr lang="en-US" sz="2100" i="1">
                            <a:solidFill>
                              <a:prstClr val="black"/>
                            </a:solidFill>
                            <a:latin typeface="Cambria Math" panose="02040503050406030204" pitchFamily="18" charset="0"/>
                          </a:rPr>
                        </m:ctrlPr>
                      </m:sSubPr>
                      <m:e>
                        <m:r>
                          <a:rPr lang="en-US" sz="2100" i="1">
                            <a:solidFill>
                              <a:prstClr val="black"/>
                            </a:solidFill>
                            <a:latin typeface="Cambria Math" panose="02040503050406030204" pitchFamily="18" charset="0"/>
                          </a:rPr>
                          <m:t>𝑠</m:t>
                        </m:r>
                      </m:e>
                      <m:sub>
                        <m:r>
                          <a:rPr lang="en-US" sz="2100" i="1">
                            <a:solidFill>
                              <a:prstClr val="black"/>
                            </a:solidFill>
                            <a:latin typeface="Cambria Math" panose="02040503050406030204" pitchFamily="18" charset="0"/>
                          </a:rPr>
                          <m:t>2(</m:t>
                        </m:r>
                        <m:r>
                          <a:rPr lang="en-US" sz="2100" i="1">
                            <a:solidFill>
                              <a:prstClr val="black"/>
                            </a:solidFill>
                            <a:latin typeface="Cambria Math" panose="02040503050406030204" pitchFamily="18" charset="0"/>
                          </a:rPr>
                          <m:t>𝑡</m:t>
                        </m:r>
                        <m:r>
                          <a:rPr lang="en-US" sz="2100" i="1">
                            <a:solidFill>
                              <a:prstClr val="black"/>
                            </a:solidFill>
                            <a:latin typeface="Cambria Math" panose="02040503050406030204" pitchFamily="18" charset="0"/>
                          </a:rPr>
                          <m:t>)</m:t>
                        </m:r>
                      </m:sub>
                    </m:sSub>
                  </m:oMath>
                </a14:m>
                <a:endParaRPr lang="en-US" sz="2000" dirty="0" smtClean="0">
                  <a:solidFill>
                    <a:prstClr val="black"/>
                  </a:solidFill>
                </a:endParaRPr>
              </a:p>
              <a:p>
                <a:pPr lvl="0" algn="just">
                  <a:lnSpc>
                    <a:spcPct val="110000"/>
                  </a:lnSpc>
                  <a:buFont typeface="Wingdings" panose="05000000000000000000" pitchFamily="2" charset="2"/>
                  <a:buChar char="Ø"/>
                </a:pPr>
                <a:r>
                  <a:rPr lang="en-US" sz="2000" dirty="0"/>
                  <a:t>To calculate the probability of making an error of the first kind, we note from Figure </a:t>
                </a:r>
                <a:r>
                  <a:rPr lang="en-US" sz="2000" dirty="0" smtClean="0"/>
                  <a:t>that </a:t>
                </a:r>
                <a:r>
                  <a:rPr lang="en-US" sz="2000" dirty="0"/>
                  <a:t>the decision region associated with symbol 1 or signal </a:t>
                </a:r>
                <a14:m>
                  <m:oMath xmlns:m="http://schemas.openxmlformats.org/officeDocument/2006/math">
                    <m:sSub>
                      <m:sSubPr>
                        <m:ctrlPr>
                          <a:rPr lang="en-US" sz="2100" i="1">
                            <a:solidFill>
                              <a:prstClr val="black"/>
                            </a:solidFill>
                            <a:latin typeface="Cambria Math" panose="02040503050406030204" pitchFamily="18" charset="0"/>
                          </a:rPr>
                        </m:ctrlPr>
                      </m:sSubPr>
                      <m:e>
                        <m:r>
                          <a:rPr lang="en-US" sz="2100" i="1">
                            <a:solidFill>
                              <a:prstClr val="black"/>
                            </a:solidFill>
                            <a:latin typeface="Cambria Math" panose="02040503050406030204" pitchFamily="18" charset="0"/>
                          </a:rPr>
                          <m:t>𝑠</m:t>
                        </m:r>
                      </m:e>
                      <m:sub>
                        <m:r>
                          <a:rPr lang="en-US" sz="2100" i="1">
                            <a:solidFill>
                              <a:prstClr val="black"/>
                            </a:solidFill>
                            <a:latin typeface="Cambria Math" panose="02040503050406030204" pitchFamily="18" charset="0"/>
                          </a:rPr>
                          <m:t>1(</m:t>
                        </m:r>
                        <m:r>
                          <a:rPr lang="en-US" sz="2100" i="1">
                            <a:solidFill>
                              <a:prstClr val="black"/>
                            </a:solidFill>
                            <a:latin typeface="Cambria Math" panose="02040503050406030204" pitchFamily="18" charset="0"/>
                          </a:rPr>
                          <m:t>𝑡</m:t>
                        </m:r>
                        <m:r>
                          <a:rPr lang="en-US" sz="2100" i="1">
                            <a:solidFill>
                              <a:prstClr val="black"/>
                            </a:solidFill>
                            <a:latin typeface="Cambria Math" panose="02040503050406030204" pitchFamily="18" charset="0"/>
                          </a:rPr>
                          <m:t>)</m:t>
                        </m:r>
                      </m:sub>
                    </m:sSub>
                  </m:oMath>
                </a14:m>
                <a:r>
                  <a:rPr lang="en-US" sz="2000" dirty="0"/>
                  <a:t> is described </a:t>
                </a:r>
                <a:r>
                  <a:rPr lang="en-US" sz="2000" dirty="0" smtClean="0"/>
                  <a:t>by</a:t>
                </a:r>
              </a:p>
              <a:p>
                <a:pPr lvl="0" algn="just">
                  <a:lnSpc>
                    <a:spcPct val="110000"/>
                  </a:lnSpc>
                  <a:buFont typeface="Wingdings" panose="05000000000000000000" pitchFamily="2" charset="2"/>
                  <a:buChar char="Ø"/>
                </a:pPr>
                <a:endParaRPr lang="en-US" sz="2000" dirty="0" smtClean="0"/>
              </a:p>
              <a:p>
                <a:pPr lvl="0" algn="just">
                  <a:lnSpc>
                    <a:spcPct val="110000"/>
                  </a:lnSpc>
                  <a:buFont typeface="Wingdings" panose="05000000000000000000" pitchFamily="2" charset="2"/>
                  <a:buChar char="Ø"/>
                </a:pPr>
                <a:r>
                  <a:rPr lang="en-US" sz="2000" dirty="0" smtClean="0"/>
                  <a:t>The </a:t>
                </a:r>
                <a:r>
                  <a:rPr lang="en-US" sz="2000" dirty="0"/>
                  <a:t>observed element is expressed as a function of </a:t>
                </a:r>
                <a:endParaRPr lang="en-US" sz="2000" dirty="0" smtClean="0"/>
              </a:p>
              <a:p>
                <a:pPr lvl="0" algn="just">
                  <a:lnSpc>
                    <a:spcPct val="110000"/>
                  </a:lnSpc>
                  <a:buFont typeface="Wingdings" panose="05000000000000000000" pitchFamily="2" charset="2"/>
                  <a:buChar char="Ø"/>
                </a:pPr>
                <a:r>
                  <a:rPr lang="en-US" sz="2000" dirty="0"/>
                  <a:t>T</a:t>
                </a:r>
                <a:r>
                  <a:rPr lang="en-US" sz="2000" dirty="0" smtClean="0"/>
                  <a:t>he </a:t>
                </a:r>
                <a:r>
                  <a:rPr lang="en-US" sz="2000" dirty="0"/>
                  <a:t>received signal x(t) as:</a:t>
                </a:r>
                <a:endParaRPr lang="en-US" sz="2000" dirty="0" smtClean="0"/>
              </a:p>
            </p:txBody>
          </p:sp>
        </mc:Choice>
        <mc:Fallback xmlns="">
          <p:sp>
            <p:nvSpPr>
              <p:cNvPr id="3" name="Content Placeholder 2">
                <a:extLst>
                  <a:ext uri="{FF2B5EF4-FFF2-40B4-BE49-F238E27FC236}">
                    <a16:creationId xmlns:a16="http://schemas.microsoft.com/office/drawing/2014/main" xmlns="" xmlns:a14="http://schemas.microsoft.com/office/drawing/2010/main" id="{3F88149E-5F31-4726-9520-9DE95C0F7B8D}"/>
                  </a:ext>
                </a:extLst>
              </p:cNvPr>
              <p:cNvSpPr>
                <a:spLocks noGrp="1" noRot="1" noChangeAspect="1" noMove="1" noResize="1" noEditPoints="1" noAdjustHandles="1" noChangeArrowheads="1" noChangeShapeType="1" noTextEdit="1"/>
              </p:cNvSpPr>
              <p:nvPr>
                <p:ph idx="1"/>
              </p:nvPr>
            </p:nvSpPr>
            <p:spPr>
              <a:xfrm>
                <a:off x="436115" y="1604610"/>
                <a:ext cx="11149245" cy="4214099"/>
              </a:xfrm>
              <a:blipFill rotWithShape="0">
                <a:blip r:embed="rId2"/>
                <a:stretch>
                  <a:fillRect l="-602" t="-723" r="-602" b="-145"/>
                </a:stretch>
              </a:blipFill>
            </p:spPr>
            <p:txBody>
              <a:bodyPr/>
              <a:lstStyle/>
              <a:p>
                <a:r>
                  <a:rPr lang="en-US">
                    <a:noFill/>
                  </a:rPr>
                  <a:t> </a:t>
                </a:r>
              </a:p>
            </p:txBody>
          </p:sp>
        </mc:Fallback>
      </mc:AlternateContent>
      <p:sp>
        <p:nvSpPr>
          <p:cNvPr id="5" name="Footer Placeholder 4">
            <a:extLst>
              <a:ext uri="{FF2B5EF4-FFF2-40B4-BE49-F238E27FC236}">
                <a16:creationId xmlns:a16="http://schemas.microsoft.com/office/drawing/2014/main" id="{2D80A51D-5073-4F56-AD8F-12A2AAF89D53}"/>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7C6438AB-75BE-4C69-A84D-6848F0FCE5E1}"/>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14</a:t>
            </a:fld>
            <a:endParaRPr lang="en-IN">
              <a:solidFill>
                <a:prstClr val="black">
                  <a:tint val="75000"/>
                </a:prstClr>
              </a:solidFill>
            </a:endParaRPr>
          </a:p>
        </p:txBody>
      </p:sp>
      <p:pic>
        <p:nvPicPr>
          <p:cNvPr id="8" name="Picture 7"/>
          <p:cNvPicPr>
            <a:picLocks noChangeAspect="1"/>
          </p:cNvPicPr>
          <p:nvPr/>
        </p:nvPicPr>
        <p:blipFill>
          <a:blip r:embed="rId3"/>
          <a:stretch>
            <a:fillRect/>
          </a:stretch>
        </p:blipFill>
        <p:spPr>
          <a:xfrm>
            <a:off x="7570618" y="4125848"/>
            <a:ext cx="3486150" cy="1676400"/>
          </a:xfrm>
          <a:prstGeom prst="rect">
            <a:avLst/>
          </a:prstGeom>
        </p:spPr>
      </p:pic>
      <p:sp>
        <p:nvSpPr>
          <p:cNvPr id="21" name="Rectangle 20"/>
          <p:cNvSpPr/>
          <p:nvPr/>
        </p:nvSpPr>
        <p:spPr>
          <a:xfrm>
            <a:off x="7415767" y="6071068"/>
            <a:ext cx="4776233" cy="276999"/>
          </a:xfrm>
          <a:prstGeom prst="rect">
            <a:avLst/>
          </a:prstGeom>
        </p:spPr>
        <p:txBody>
          <a:bodyPr wrap="square">
            <a:spAutoFit/>
          </a:bodyPr>
          <a:lstStyle/>
          <a:p>
            <a:pPr algn="just"/>
            <a:r>
              <a:rPr lang="en-US" sz="1200" b="1" dirty="0" smtClean="0">
                <a:solidFill>
                  <a:srgbClr val="FF0000"/>
                </a:solidFill>
              </a:rPr>
              <a:t>Figure: Signal-space </a:t>
            </a:r>
            <a:r>
              <a:rPr lang="en-US" sz="1200" b="1" dirty="0">
                <a:solidFill>
                  <a:srgbClr val="FF0000"/>
                </a:solidFill>
              </a:rPr>
              <a:t>diagram for coherent binary PSK system. </a:t>
            </a:r>
          </a:p>
        </p:txBody>
      </p:sp>
      <p:pic>
        <p:nvPicPr>
          <p:cNvPr id="4" name="Picture 3"/>
          <p:cNvPicPr>
            <a:picLocks noChangeAspect="1"/>
          </p:cNvPicPr>
          <p:nvPr/>
        </p:nvPicPr>
        <p:blipFill>
          <a:blip r:embed="rId4"/>
          <a:stretch>
            <a:fillRect/>
          </a:stretch>
        </p:blipFill>
        <p:spPr>
          <a:xfrm>
            <a:off x="3171322" y="4533937"/>
            <a:ext cx="1410486" cy="381212"/>
          </a:xfrm>
          <a:prstGeom prst="rect">
            <a:avLst/>
          </a:prstGeom>
        </p:spPr>
      </p:pic>
      <p:pic>
        <p:nvPicPr>
          <p:cNvPr id="9" name="Picture 8"/>
          <p:cNvPicPr>
            <a:picLocks noChangeAspect="1"/>
          </p:cNvPicPr>
          <p:nvPr/>
        </p:nvPicPr>
        <p:blipFill>
          <a:blip r:embed="rId5"/>
          <a:stretch>
            <a:fillRect/>
          </a:stretch>
        </p:blipFill>
        <p:spPr>
          <a:xfrm>
            <a:off x="3767297" y="5262184"/>
            <a:ext cx="1864310" cy="825346"/>
          </a:xfrm>
          <a:prstGeom prst="rect">
            <a:avLst/>
          </a:prstGeom>
        </p:spPr>
      </p:pic>
    </p:spTree>
    <p:extLst>
      <p:ext uri="{BB962C8B-B14F-4D97-AF65-F5344CB8AC3E}">
        <p14:creationId xmlns:p14="http://schemas.microsoft.com/office/powerpoint/2010/main" val="2468952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EB969-BFB1-4DB4-993C-39BD1A8D536A}"/>
              </a:ext>
            </a:extLst>
          </p:cNvPr>
          <p:cNvSpPr>
            <a:spLocks noGrp="1"/>
          </p:cNvSpPr>
          <p:nvPr>
            <p:ph type="title"/>
          </p:nvPr>
        </p:nvSpPr>
        <p:spPr>
          <a:xfrm>
            <a:off x="673593" y="992287"/>
            <a:ext cx="10383175" cy="687494"/>
          </a:xfrm>
        </p:spPr>
        <p:txBody>
          <a:bodyPr/>
          <a:lstStyle/>
          <a:p>
            <a:pPr lvl="0" algn="ctr">
              <a:spcBef>
                <a:spcPts val="1000"/>
              </a:spcBef>
            </a:pPr>
            <a:r>
              <a:rPr lang="en-US" sz="2200" b="1" dirty="0">
                <a:solidFill>
                  <a:srgbClr val="C00000"/>
                </a:solidFill>
                <a:latin typeface="+mn-lt"/>
                <a:cs typeface="Times New Roman" panose="02020603050405020304" pitchFamily="18" charset="0"/>
              </a:rPr>
              <a:t>Error Probability of Binary PSK</a:t>
            </a:r>
          </a:p>
        </p:txBody>
      </p:sp>
      <p:sp>
        <p:nvSpPr>
          <p:cNvPr id="3" name="Content Placeholder 2">
            <a:extLst>
              <a:ext uri="{FF2B5EF4-FFF2-40B4-BE49-F238E27FC236}">
                <a16:creationId xmlns:a16="http://schemas.microsoft.com/office/drawing/2014/main" id="{3F88149E-5F31-4726-9520-9DE95C0F7B8D}"/>
              </a:ext>
            </a:extLst>
          </p:cNvPr>
          <p:cNvSpPr>
            <a:spLocks noGrp="1"/>
          </p:cNvSpPr>
          <p:nvPr>
            <p:ph idx="1"/>
          </p:nvPr>
        </p:nvSpPr>
        <p:spPr>
          <a:xfrm>
            <a:off x="436115" y="1753826"/>
            <a:ext cx="11149245" cy="4214099"/>
          </a:xfrm>
        </p:spPr>
        <p:txBody>
          <a:bodyPr>
            <a:normAutofit/>
          </a:bodyPr>
          <a:lstStyle/>
          <a:p>
            <a:pPr lvl="0" algn="just">
              <a:lnSpc>
                <a:spcPct val="110000"/>
              </a:lnSpc>
              <a:buFont typeface="Wingdings" panose="05000000000000000000" pitchFamily="2" charset="2"/>
              <a:buChar char="Ø"/>
            </a:pPr>
            <a:r>
              <a:rPr lang="en-US" sz="2000" dirty="0"/>
              <a:t>T</a:t>
            </a:r>
            <a:r>
              <a:rPr lang="en-US" sz="2000" dirty="0" smtClean="0"/>
              <a:t>he </a:t>
            </a:r>
            <a:r>
              <a:rPr lang="en-US" sz="2000" dirty="0"/>
              <a:t>observed element is expressed as a function </a:t>
            </a:r>
            <a:r>
              <a:rPr lang="en-US" sz="2000" dirty="0" smtClean="0"/>
              <a:t>of the </a:t>
            </a:r>
            <a:r>
              <a:rPr lang="en-US" sz="2000" dirty="0"/>
              <a:t>received signal x(t) as</a:t>
            </a:r>
            <a:r>
              <a:rPr lang="en-US" sz="2000" dirty="0" smtClean="0"/>
              <a:t>:</a:t>
            </a:r>
          </a:p>
          <a:p>
            <a:pPr lvl="0" algn="just">
              <a:lnSpc>
                <a:spcPct val="110000"/>
              </a:lnSpc>
              <a:buFont typeface="Wingdings" panose="05000000000000000000" pitchFamily="2" charset="2"/>
              <a:buChar char="Ø"/>
            </a:pPr>
            <a:r>
              <a:rPr lang="en-US" sz="2000" dirty="0" smtClean="0"/>
              <a:t>Let x(t) be the received signal </a:t>
            </a:r>
          </a:p>
          <a:p>
            <a:pPr lvl="0" algn="just">
              <a:lnSpc>
                <a:spcPct val="110000"/>
              </a:lnSpc>
              <a:buFont typeface="Wingdings" panose="05000000000000000000" pitchFamily="2" charset="2"/>
              <a:buChar char="Ø"/>
            </a:pPr>
            <a:endParaRPr lang="en-US" sz="2000" dirty="0"/>
          </a:p>
          <a:p>
            <a:pPr lvl="0" algn="just">
              <a:lnSpc>
                <a:spcPct val="110000"/>
              </a:lnSpc>
              <a:buFont typeface="Wingdings" panose="05000000000000000000" pitchFamily="2" charset="2"/>
              <a:buChar char="Ø"/>
            </a:pPr>
            <a:endParaRPr lang="en-US" sz="2000" dirty="0" smtClean="0"/>
          </a:p>
          <a:p>
            <a:pPr lvl="0" algn="just">
              <a:lnSpc>
                <a:spcPct val="110000"/>
              </a:lnSpc>
              <a:buFont typeface="Wingdings" panose="05000000000000000000" pitchFamily="2" charset="2"/>
              <a:buChar char="Ø"/>
            </a:pPr>
            <a:r>
              <a:rPr lang="en-US" sz="2000" dirty="0" smtClean="0"/>
              <a:t>Let us assume symbol ‘0’ is transmitted the </a:t>
            </a:r>
            <a:r>
              <a:rPr lang="en-US" sz="2000" dirty="0" err="1" smtClean="0"/>
              <a:t>correlator</a:t>
            </a:r>
            <a:r>
              <a:rPr lang="en-US" sz="2000" dirty="0" smtClean="0"/>
              <a:t> output is given by </a:t>
            </a:r>
          </a:p>
        </p:txBody>
      </p:sp>
      <p:sp>
        <p:nvSpPr>
          <p:cNvPr id="5" name="Footer Placeholder 4">
            <a:extLst>
              <a:ext uri="{FF2B5EF4-FFF2-40B4-BE49-F238E27FC236}">
                <a16:creationId xmlns:a16="http://schemas.microsoft.com/office/drawing/2014/main" id="{2D80A51D-5073-4F56-AD8F-12A2AAF89D53}"/>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7C6438AB-75BE-4C69-A84D-6848F0FCE5E1}"/>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15</a:t>
            </a:fld>
            <a:endParaRPr lang="en-IN">
              <a:solidFill>
                <a:prstClr val="black">
                  <a:tint val="75000"/>
                </a:prstClr>
              </a:solidFill>
            </a:endParaRPr>
          </a:p>
        </p:txBody>
      </p:sp>
      <p:pic>
        <p:nvPicPr>
          <p:cNvPr id="8" name="Picture 7"/>
          <p:cNvPicPr>
            <a:picLocks noChangeAspect="1"/>
          </p:cNvPicPr>
          <p:nvPr/>
        </p:nvPicPr>
        <p:blipFill>
          <a:blip r:embed="rId2"/>
          <a:stretch>
            <a:fillRect/>
          </a:stretch>
        </p:blipFill>
        <p:spPr>
          <a:xfrm>
            <a:off x="7991938" y="4251793"/>
            <a:ext cx="3486150" cy="1676400"/>
          </a:xfrm>
          <a:prstGeom prst="rect">
            <a:avLst/>
          </a:prstGeom>
        </p:spPr>
      </p:pic>
      <p:sp>
        <p:nvSpPr>
          <p:cNvPr id="21" name="Rectangle 20"/>
          <p:cNvSpPr/>
          <p:nvPr/>
        </p:nvSpPr>
        <p:spPr>
          <a:xfrm>
            <a:off x="7415767" y="6071068"/>
            <a:ext cx="4776233" cy="276999"/>
          </a:xfrm>
          <a:prstGeom prst="rect">
            <a:avLst/>
          </a:prstGeom>
        </p:spPr>
        <p:txBody>
          <a:bodyPr wrap="square">
            <a:spAutoFit/>
          </a:bodyPr>
          <a:lstStyle/>
          <a:p>
            <a:pPr algn="just"/>
            <a:r>
              <a:rPr lang="en-US" sz="1200" b="1" dirty="0" smtClean="0">
                <a:solidFill>
                  <a:srgbClr val="FF0000"/>
                </a:solidFill>
              </a:rPr>
              <a:t>Figure: Signal-space </a:t>
            </a:r>
            <a:r>
              <a:rPr lang="en-US" sz="1200" b="1" dirty="0">
                <a:solidFill>
                  <a:srgbClr val="FF0000"/>
                </a:solidFill>
              </a:rPr>
              <a:t>diagram for coherent binary PSK system. </a:t>
            </a:r>
          </a:p>
        </p:txBody>
      </p:sp>
      <p:pic>
        <p:nvPicPr>
          <p:cNvPr id="9" name="Picture 8"/>
          <p:cNvPicPr>
            <a:picLocks noChangeAspect="1"/>
          </p:cNvPicPr>
          <p:nvPr/>
        </p:nvPicPr>
        <p:blipFill>
          <a:blip r:embed="rId3"/>
          <a:stretch>
            <a:fillRect/>
          </a:stretch>
        </p:blipFill>
        <p:spPr>
          <a:xfrm>
            <a:off x="8802858" y="1553127"/>
            <a:ext cx="1864310" cy="825346"/>
          </a:xfrm>
          <a:prstGeom prst="rect">
            <a:avLst/>
          </a:prstGeom>
        </p:spPr>
      </p:pic>
      <p:pic>
        <p:nvPicPr>
          <p:cNvPr id="11" name="Picture 10"/>
          <p:cNvPicPr>
            <a:picLocks noChangeAspect="1"/>
          </p:cNvPicPr>
          <p:nvPr/>
        </p:nvPicPr>
        <p:blipFill>
          <a:blip r:embed="rId4"/>
          <a:stretch>
            <a:fillRect/>
          </a:stretch>
        </p:blipFill>
        <p:spPr>
          <a:xfrm>
            <a:off x="749006" y="4133665"/>
            <a:ext cx="6257925" cy="685800"/>
          </a:xfrm>
          <a:prstGeom prst="rect">
            <a:avLst/>
          </a:prstGeom>
        </p:spPr>
      </p:pic>
      <p:pic>
        <p:nvPicPr>
          <p:cNvPr id="12" name="Picture 11"/>
          <p:cNvPicPr>
            <a:picLocks noChangeAspect="1"/>
          </p:cNvPicPr>
          <p:nvPr/>
        </p:nvPicPr>
        <p:blipFill>
          <a:blip r:embed="rId5"/>
          <a:stretch>
            <a:fillRect/>
          </a:stretch>
        </p:blipFill>
        <p:spPr>
          <a:xfrm>
            <a:off x="1143000" y="4819465"/>
            <a:ext cx="4953000" cy="581025"/>
          </a:xfrm>
          <a:prstGeom prst="rect">
            <a:avLst/>
          </a:prstGeom>
        </p:spPr>
      </p:pic>
      <p:pic>
        <p:nvPicPr>
          <p:cNvPr id="13" name="Picture 12"/>
          <p:cNvPicPr>
            <a:picLocks noChangeAspect="1"/>
          </p:cNvPicPr>
          <p:nvPr/>
        </p:nvPicPr>
        <p:blipFill>
          <a:blip r:embed="rId6"/>
          <a:stretch>
            <a:fillRect/>
          </a:stretch>
        </p:blipFill>
        <p:spPr>
          <a:xfrm>
            <a:off x="855401" y="5394288"/>
            <a:ext cx="2171700" cy="495300"/>
          </a:xfrm>
          <a:prstGeom prst="rect">
            <a:avLst/>
          </a:prstGeom>
        </p:spPr>
      </p:pic>
      <p:pic>
        <p:nvPicPr>
          <p:cNvPr id="4" name="Picture 3"/>
          <p:cNvPicPr>
            <a:picLocks noChangeAspect="1"/>
          </p:cNvPicPr>
          <p:nvPr/>
        </p:nvPicPr>
        <p:blipFill>
          <a:blip r:embed="rId7"/>
          <a:stretch>
            <a:fillRect/>
          </a:stretch>
        </p:blipFill>
        <p:spPr>
          <a:xfrm>
            <a:off x="4010676" y="2359239"/>
            <a:ext cx="5730853" cy="1190596"/>
          </a:xfrm>
          <a:prstGeom prst="rect">
            <a:avLst/>
          </a:prstGeom>
        </p:spPr>
      </p:pic>
    </p:spTree>
    <p:extLst>
      <p:ext uri="{BB962C8B-B14F-4D97-AF65-F5344CB8AC3E}">
        <p14:creationId xmlns:p14="http://schemas.microsoft.com/office/powerpoint/2010/main" val="2444287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EB969-BFB1-4DB4-993C-39BD1A8D536A}"/>
              </a:ext>
            </a:extLst>
          </p:cNvPr>
          <p:cNvSpPr>
            <a:spLocks noGrp="1"/>
          </p:cNvSpPr>
          <p:nvPr>
            <p:ph type="title"/>
          </p:nvPr>
        </p:nvSpPr>
        <p:spPr>
          <a:xfrm>
            <a:off x="673593" y="992287"/>
            <a:ext cx="10383175" cy="687494"/>
          </a:xfrm>
        </p:spPr>
        <p:txBody>
          <a:bodyPr/>
          <a:lstStyle/>
          <a:p>
            <a:pPr lvl="0" algn="ctr">
              <a:spcBef>
                <a:spcPts val="1000"/>
              </a:spcBef>
            </a:pPr>
            <a:r>
              <a:rPr lang="en-US" sz="2200" b="1" dirty="0">
                <a:solidFill>
                  <a:srgbClr val="C00000"/>
                </a:solidFill>
                <a:latin typeface="+mn-lt"/>
                <a:cs typeface="Times New Roman" panose="02020603050405020304" pitchFamily="18" charset="0"/>
              </a:rPr>
              <a:t>Error Probability of Binary PSK</a:t>
            </a:r>
          </a:p>
        </p:txBody>
      </p:sp>
      <p:sp>
        <p:nvSpPr>
          <p:cNvPr id="3" name="Content Placeholder 2">
            <a:extLst>
              <a:ext uri="{FF2B5EF4-FFF2-40B4-BE49-F238E27FC236}">
                <a16:creationId xmlns:a16="http://schemas.microsoft.com/office/drawing/2014/main" id="{3F88149E-5F31-4726-9520-9DE95C0F7B8D}"/>
              </a:ext>
            </a:extLst>
          </p:cNvPr>
          <p:cNvSpPr>
            <a:spLocks noGrp="1"/>
          </p:cNvSpPr>
          <p:nvPr>
            <p:ph idx="1"/>
          </p:nvPr>
        </p:nvSpPr>
        <p:spPr>
          <a:xfrm>
            <a:off x="436115" y="1753826"/>
            <a:ext cx="11149245" cy="4214099"/>
          </a:xfrm>
        </p:spPr>
        <p:txBody>
          <a:bodyPr>
            <a:normAutofit/>
          </a:bodyPr>
          <a:lstStyle/>
          <a:p>
            <a:pPr marL="0" lvl="0" indent="0" algn="just">
              <a:lnSpc>
                <a:spcPct val="110000"/>
              </a:lnSpc>
              <a:buNone/>
            </a:pPr>
            <a:endParaRPr lang="en-US" sz="2000" dirty="0"/>
          </a:p>
          <a:p>
            <a:pPr marL="0" lvl="0" indent="0" algn="just">
              <a:lnSpc>
                <a:spcPct val="110000"/>
              </a:lnSpc>
              <a:buNone/>
            </a:pPr>
            <a:endParaRPr lang="en-US" sz="2000" dirty="0" smtClean="0"/>
          </a:p>
        </p:txBody>
      </p:sp>
      <p:sp>
        <p:nvSpPr>
          <p:cNvPr id="5" name="Footer Placeholder 4">
            <a:extLst>
              <a:ext uri="{FF2B5EF4-FFF2-40B4-BE49-F238E27FC236}">
                <a16:creationId xmlns:a16="http://schemas.microsoft.com/office/drawing/2014/main" id="{2D80A51D-5073-4F56-AD8F-12A2AAF89D53}"/>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7C6438AB-75BE-4C69-A84D-6848F0FCE5E1}"/>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16</a:t>
            </a:fld>
            <a:endParaRPr lang="en-IN">
              <a:solidFill>
                <a:prstClr val="black">
                  <a:tint val="75000"/>
                </a:prstClr>
              </a:solidFill>
            </a:endParaRPr>
          </a:p>
        </p:txBody>
      </p:sp>
      <p:pic>
        <p:nvPicPr>
          <p:cNvPr id="13" name="Picture 12"/>
          <p:cNvPicPr>
            <a:picLocks noChangeAspect="1"/>
          </p:cNvPicPr>
          <p:nvPr/>
        </p:nvPicPr>
        <p:blipFill>
          <a:blip r:embed="rId2"/>
          <a:stretch>
            <a:fillRect/>
          </a:stretch>
        </p:blipFill>
        <p:spPr>
          <a:xfrm>
            <a:off x="855401" y="1753826"/>
            <a:ext cx="2171700" cy="495300"/>
          </a:xfrm>
          <a:prstGeom prst="rect">
            <a:avLst/>
          </a:prstGeom>
        </p:spPr>
      </p:pic>
      <mc:AlternateContent xmlns:mc="http://schemas.openxmlformats.org/markup-compatibility/2006" xmlns:a14="http://schemas.microsoft.com/office/drawing/2010/main">
        <mc:Choice Requires="a14">
          <p:sp>
            <p:nvSpPr>
              <p:cNvPr id="4" name="TextBox 3"/>
              <p:cNvSpPr txBox="1"/>
              <p:nvPr/>
            </p:nvSpPr>
            <p:spPr>
              <a:xfrm>
                <a:off x="673593" y="2168584"/>
                <a:ext cx="8646850" cy="3912225"/>
              </a:xfrm>
              <a:prstGeom prst="rect">
                <a:avLst/>
              </a:prstGeom>
              <a:noFill/>
            </p:spPr>
            <p:txBody>
              <a:bodyPr wrap="square" rtlCol="0">
                <a:spAutoFit/>
              </a:bodyPr>
              <a:lstStyle/>
              <a:p>
                <a:pPr marL="285750" lvl="0" indent="-285750">
                  <a:buFont typeface="Wingdings" panose="05000000000000000000" pitchFamily="2" charset="2"/>
                  <a:buChar char="Ø"/>
                </a:pPr>
                <a:r>
                  <a:rPr lang="en-US" dirty="0" smtClean="0"/>
                  <a:t>Where </a:t>
                </a:r>
                <a14:m>
                  <m:oMath xmlns:m="http://schemas.openxmlformats.org/officeDocument/2006/math">
                    <m:sSub>
                      <m:sSubPr>
                        <m:ctrlPr>
                          <a:rPr lang="en-US" sz="2100" i="1">
                            <a:solidFill>
                              <a:prstClr val="black"/>
                            </a:solidFill>
                            <a:latin typeface="Cambria Math" panose="02040503050406030204" pitchFamily="18" charset="0"/>
                          </a:rPr>
                        </m:ctrlPr>
                      </m:sSubPr>
                      <m:e>
                        <m:r>
                          <a:rPr lang="en-US" sz="2100" b="0" i="1" smtClean="0">
                            <a:solidFill>
                              <a:prstClr val="black"/>
                            </a:solidFill>
                            <a:latin typeface="Cambria Math" panose="02040503050406030204" pitchFamily="18" charset="0"/>
                          </a:rPr>
                          <m:t>𝑤</m:t>
                        </m:r>
                      </m:e>
                      <m:sub>
                        <m:r>
                          <a:rPr lang="en-US" sz="2100" b="0" i="1" smtClean="0">
                            <a:solidFill>
                              <a:prstClr val="black"/>
                            </a:solidFill>
                            <a:latin typeface="Cambria Math" panose="02040503050406030204" pitchFamily="18" charset="0"/>
                          </a:rPr>
                          <m:t>1</m:t>
                        </m:r>
                      </m:sub>
                    </m:sSub>
                  </m:oMath>
                </a14:m>
                <a:r>
                  <a:rPr lang="en-US" dirty="0" smtClean="0"/>
                  <a:t>is random variable of additive Gaussian noise having zero mean and variance  </a:t>
                </a:r>
                <a14:m>
                  <m:oMath xmlns:m="http://schemas.openxmlformats.org/officeDocument/2006/math">
                    <m:f>
                      <m:fPr>
                        <m:ctrlPr>
                          <a:rPr lang="en-US" sz="2100" i="1">
                            <a:solidFill>
                              <a:prstClr val="black"/>
                            </a:solidFill>
                            <a:latin typeface="Cambria Math" panose="02040503050406030204" pitchFamily="18" charset="0"/>
                            <a:ea typeface="Cambria Math" panose="02040503050406030204" pitchFamily="18" charset="0"/>
                          </a:rPr>
                        </m:ctrlPr>
                      </m:fPr>
                      <m:num>
                        <m:sSub>
                          <m:sSubPr>
                            <m:ctrlPr>
                              <a:rPr lang="en-US" sz="2100" i="1">
                                <a:solidFill>
                                  <a:prstClr val="black"/>
                                </a:solidFill>
                                <a:latin typeface="Cambria Math" panose="02040503050406030204" pitchFamily="18" charset="0"/>
                              </a:rPr>
                            </m:ctrlPr>
                          </m:sSubPr>
                          <m:e>
                            <m:r>
                              <a:rPr lang="en-US" sz="2100" i="1">
                                <a:solidFill>
                                  <a:prstClr val="black"/>
                                </a:solidFill>
                                <a:latin typeface="Cambria Math" panose="02040503050406030204" pitchFamily="18" charset="0"/>
                              </a:rPr>
                              <m:t>𝑁</m:t>
                            </m:r>
                          </m:e>
                          <m:sub>
                            <m:r>
                              <a:rPr lang="en-US" sz="2100" i="1">
                                <a:solidFill>
                                  <a:prstClr val="black"/>
                                </a:solidFill>
                                <a:latin typeface="Cambria Math" panose="02040503050406030204" pitchFamily="18" charset="0"/>
                              </a:rPr>
                              <m:t>0</m:t>
                            </m:r>
                          </m:sub>
                        </m:sSub>
                      </m:num>
                      <m:den>
                        <m:r>
                          <a:rPr lang="en-US" sz="2100" i="1">
                            <a:solidFill>
                              <a:prstClr val="black"/>
                            </a:solidFill>
                            <a:latin typeface="Cambria Math" panose="02040503050406030204" pitchFamily="18" charset="0"/>
                            <a:ea typeface="Cambria Math" panose="02040503050406030204" pitchFamily="18" charset="0"/>
                          </a:rPr>
                          <m:t>2</m:t>
                        </m:r>
                      </m:den>
                    </m:f>
                  </m:oMath>
                </a14:m>
                <a:r>
                  <a:rPr lang="en-US" dirty="0" smtClean="0"/>
                  <a:t>  mean of the random variable </a:t>
                </a:r>
                <a14:m>
                  <m:oMath xmlns:m="http://schemas.openxmlformats.org/officeDocument/2006/math">
                    <m:sSub>
                      <m:sSubPr>
                        <m:ctrlPr>
                          <a:rPr lang="en-US" i="1">
                            <a:solidFill>
                              <a:prstClr val="black"/>
                            </a:solidFill>
                            <a:latin typeface="Cambria Math" panose="02040503050406030204" pitchFamily="18" charset="0"/>
                          </a:rPr>
                        </m:ctrlPr>
                      </m:sSubPr>
                      <m:e>
                        <m:r>
                          <a:rPr lang="en-US" b="0" i="1" smtClean="0">
                            <a:solidFill>
                              <a:prstClr val="black"/>
                            </a:solidFill>
                            <a:latin typeface="Cambria Math" panose="02040503050406030204" pitchFamily="18" charset="0"/>
                          </a:rPr>
                          <m:t>𝑥</m:t>
                        </m:r>
                      </m:e>
                      <m:sub>
                        <m:r>
                          <a:rPr lang="en-US" b="0" i="1" smtClean="0">
                            <a:solidFill>
                              <a:prstClr val="black"/>
                            </a:solidFill>
                            <a:latin typeface="Cambria Math" panose="02040503050406030204" pitchFamily="18" charset="0"/>
                          </a:rPr>
                          <m:t>1</m:t>
                        </m:r>
                      </m:sub>
                    </m:sSub>
                  </m:oMath>
                </a14:m>
                <a:r>
                  <a:rPr lang="en-US" dirty="0" smtClean="0"/>
                  <a:t> is </a:t>
                </a:r>
              </a:p>
              <a:p>
                <a:pPr marL="285750" lvl="0" indent="-285750">
                  <a:buFont typeface="Wingdings" panose="05000000000000000000" pitchFamily="2" charset="2"/>
                  <a:buChar char="Ø"/>
                </a:pPr>
                <a:endParaRPr lang="en-US" dirty="0"/>
              </a:p>
              <a:p>
                <a:pPr marL="285750" lvl="0" indent="-285750">
                  <a:buFont typeface="Wingdings" panose="05000000000000000000" pitchFamily="2" charset="2"/>
                  <a:buChar char="Ø"/>
                </a:pPr>
                <a:endParaRPr lang="en-US" dirty="0" smtClean="0"/>
              </a:p>
              <a:p>
                <a:pPr marL="285750" lvl="0" indent="-285750">
                  <a:buFont typeface="Wingdings" panose="05000000000000000000" pitchFamily="2" charset="2"/>
                  <a:buChar char="Ø"/>
                </a:pPr>
                <a:endParaRPr lang="en-US" dirty="0"/>
              </a:p>
              <a:p>
                <a:pPr marL="285750" lvl="0" indent="-285750">
                  <a:buFont typeface="Wingdings" panose="05000000000000000000" pitchFamily="2" charset="2"/>
                  <a:buChar char="Ø"/>
                </a:pPr>
                <a:endParaRPr lang="en-US" dirty="0" smtClean="0"/>
              </a:p>
              <a:p>
                <a:pPr marL="285750" lvl="0" indent="-285750">
                  <a:buFont typeface="Wingdings" panose="05000000000000000000" pitchFamily="2" charset="2"/>
                  <a:buChar char="Ø"/>
                </a:pPr>
                <a:endParaRPr lang="en-US" dirty="0" smtClean="0"/>
              </a:p>
              <a:p>
                <a:pPr marL="285750" lvl="0" indent="-285750">
                  <a:buFont typeface="Wingdings" panose="05000000000000000000" pitchFamily="2" charset="2"/>
                  <a:buChar char="Ø"/>
                </a:pPr>
                <a:r>
                  <a:rPr lang="en-US" dirty="0" smtClean="0"/>
                  <a:t> </a:t>
                </a:r>
                <a:r>
                  <a:rPr lang="en-US" dirty="0" smtClean="0">
                    <a:solidFill>
                      <a:prstClr val="black"/>
                    </a:solidFill>
                  </a:rPr>
                  <a:t>Variance </a:t>
                </a:r>
                <a:r>
                  <a:rPr lang="en-US" dirty="0">
                    <a:solidFill>
                      <a:prstClr val="black"/>
                    </a:solidFill>
                  </a:rPr>
                  <a:t>of the random variable </a:t>
                </a:r>
                <a14:m>
                  <m:oMath xmlns:m="http://schemas.openxmlformats.org/officeDocument/2006/math">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𝑥</m:t>
                        </m:r>
                      </m:e>
                      <m:sub>
                        <m:r>
                          <a:rPr lang="en-US" i="1">
                            <a:solidFill>
                              <a:prstClr val="black"/>
                            </a:solidFill>
                            <a:latin typeface="Cambria Math" panose="02040503050406030204" pitchFamily="18" charset="0"/>
                          </a:rPr>
                          <m:t>1</m:t>
                        </m:r>
                      </m:sub>
                    </m:sSub>
                  </m:oMath>
                </a14:m>
                <a:r>
                  <a:rPr lang="en-US" dirty="0">
                    <a:solidFill>
                      <a:prstClr val="black"/>
                    </a:solidFill>
                  </a:rPr>
                  <a:t> is </a:t>
                </a:r>
                <a:r>
                  <a:rPr lang="en-US" dirty="0" smtClean="0">
                    <a:solidFill>
                      <a:prstClr val="black"/>
                    </a:solidFill>
                  </a:rPr>
                  <a:t> </a:t>
                </a:r>
              </a:p>
              <a:p>
                <a:pPr marL="285750" lvl="0" indent="-285750">
                  <a:buFont typeface="Wingdings" panose="05000000000000000000" pitchFamily="2" charset="2"/>
                  <a:buChar char="Ø"/>
                </a:pPr>
                <a:endParaRPr lang="en-US" dirty="0">
                  <a:solidFill>
                    <a:prstClr val="black"/>
                  </a:solidFill>
                </a:endParaRPr>
              </a:p>
              <a:p>
                <a:pPr marL="285750" lvl="0" indent="-285750">
                  <a:buFont typeface="Wingdings" panose="05000000000000000000" pitchFamily="2" charset="2"/>
                  <a:buChar char="Ø"/>
                </a:pPr>
                <a:endParaRPr lang="en-US" dirty="0" smtClean="0">
                  <a:solidFill>
                    <a:prstClr val="black"/>
                  </a:solidFill>
                </a:endParaRPr>
              </a:p>
              <a:p>
                <a:pPr marL="285750" lvl="0" indent="-285750">
                  <a:buFont typeface="Wingdings" panose="05000000000000000000" pitchFamily="2" charset="2"/>
                  <a:buChar char="Ø"/>
                </a:pPr>
                <a:r>
                  <a:rPr lang="en-US" dirty="0" smtClean="0">
                    <a:solidFill>
                      <a:prstClr val="black"/>
                    </a:solidFill>
                  </a:rPr>
                  <a:t>since the variance of constant is zero</a:t>
                </a:r>
                <a:endParaRPr lang="en-US" dirty="0">
                  <a:solidFill>
                    <a:prstClr val="black"/>
                  </a:solidFill>
                </a:endParaRPr>
              </a:p>
              <a:p>
                <a:pPr marL="285750" indent="-285750">
                  <a:buFont typeface="Wingdings" panose="05000000000000000000" pitchFamily="2" charset="2"/>
                  <a:buChar char="Ø"/>
                </a:pPr>
                <a:endParaRPr lang="en-US" dirty="0" smtClean="0"/>
              </a:p>
              <a:p>
                <a:pPr marL="285750" indent="-285750">
                  <a:buFont typeface="Wingdings" panose="05000000000000000000" pitchFamily="2" charset="2"/>
                  <a:buChar char="Ø"/>
                </a:pPr>
                <a:endParaRPr lang="en-US" dirty="0"/>
              </a:p>
            </p:txBody>
          </p:sp>
        </mc:Choice>
        <mc:Fallback xmlns="">
          <p:sp>
            <p:nvSpPr>
              <p:cNvPr id="4" name="TextBox 3"/>
              <p:cNvSpPr txBox="1">
                <a:spLocks noRot="1" noChangeAspect="1" noMove="1" noResize="1" noEditPoints="1" noAdjustHandles="1" noChangeArrowheads="1" noChangeShapeType="1" noTextEdit="1"/>
              </p:cNvSpPr>
              <p:nvPr/>
            </p:nvSpPr>
            <p:spPr>
              <a:xfrm>
                <a:off x="673593" y="2168584"/>
                <a:ext cx="8646850" cy="3912225"/>
              </a:xfrm>
              <a:prstGeom prst="rect">
                <a:avLst/>
              </a:prstGeom>
              <a:blipFill rotWithShape="0">
                <a:blip r:embed="rId3"/>
                <a:stretch>
                  <a:fillRect l="-423" r="-987"/>
                </a:stretch>
              </a:blipFill>
            </p:spPr>
            <p:txBody>
              <a:bodyPr/>
              <a:lstStyle/>
              <a:p>
                <a:r>
                  <a:rPr lang="en-US">
                    <a:noFill/>
                  </a:rPr>
                  <a:t> </a:t>
                </a:r>
              </a:p>
            </p:txBody>
          </p:sp>
        </mc:Fallback>
      </mc:AlternateContent>
      <p:pic>
        <p:nvPicPr>
          <p:cNvPr id="7" name="Picture 6"/>
          <p:cNvPicPr>
            <a:picLocks noChangeAspect="1"/>
          </p:cNvPicPr>
          <p:nvPr/>
        </p:nvPicPr>
        <p:blipFill>
          <a:blip r:embed="rId4"/>
          <a:stretch>
            <a:fillRect/>
          </a:stretch>
        </p:blipFill>
        <p:spPr>
          <a:xfrm>
            <a:off x="1065828" y="3065148"/>
            <a:ext cx="7343775" cy="561975"/>
          </a:xfrm>
          <a:prstGeom prst="rect">
            <a:avLst/>
          </a:prstGeom>
        </p:spPr>
      </p:pic>
      <p:pic>
        <p:nvPicPr>
          <p:cNvPr id="15" name="Picture 14"/>
          <p:cNvPicPr>
            <a:picLocks noChangeAspect="1"/>
          </p:cNvPicPr>
          <p:nvPr/>
        </p:nvPicPr>
        <p:blipFill>
          <a:blip r:embed="rId5"/>
          <a:stretch>
            <a:fillRect/>
          </a:stretch>
        </p:blipFill>
        <p:spPr>
          <a:xfrm>
            <a:off x="1889740" y="4645038"/>
            <a:ext cx="5695950" cy="485775"/>
          </a:xfrm>
          <a:prstGeom prst="rect">
            <a:avLst/>
          </a:prstGeom>
        </p:spPr>
      </p:pic>
      <p:pic>
        <p:nvPicPr>
          <p:cNvPr id="17" name="Picture 16"/>
          <p:cNvPicPr>
            <a:picLocks noChangeAspect="1"/>
          </p:cNvPicPr>
          <p:nvPr/>
        </p:nvPicPr>
        <p:blipFill>
          <a:blip r:embed="rId6"/>
          <a:stretch>
            <a:fillRect/>
          </a:stretch>
        </p:blipFill>
        <p:spPr>
          <a:xfrm>
            <a:off x="2357714" y="3647751"/>
            <a:ext cx="2615676" cy="691602"/>
          </a:xfrm>
          <a:prstGeom prst="rect">
            <a:avLst/>
          </a:prstGeom>
        </p:spPr>
      </p:pic>
      <p:pic>
        <p:nvPicPr>
          <p:cNvPr id="20" name="Picture 19"/>
          <p:cNvPicPr>
            <a:picLocks noChangeAspect="1"/>
          </p:cNvPicPr>
          <p:nvPr/>
        </p:nvPicPr>
        <p:blipFill>
          <a:blip r:embed="rId7"/>
          <a:stretch>
            <a:fillRect/>
          </a:stretch>
        </p:blipFill>
        <p:spPr>
          <a:xfrm>
            <a:off x="3277062" y="5491045"/>
            <a:ext cx="2733675" cy="657225"/>
          </a:xfrm>
          <a:prstGeom prst="rect">
            <a:avLst/>
          </a:prstGeom>
        </p:spPr>
      </p:pic>
    </p:spTree>
    <p:extLst>
      <p:ext uri="{BB962C8B-B14F-4D97-AF65-F5344CB8AC3E}">
        <p14:creationId xmlns:p14="http://schemas.microsoft.com/office/powerpoint/2010/main" val="222215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EB969-BFB1-4DB4-993C-39BD1A8D536A}"/>
              </a:ext>
            </a:extLst>
          </p:cNvPr>
          <p:cNvSpPr>
            <a:spLocks noGrp="1"/>
          </p:cNvSpPr>
          <p:nvPr>
            <p:ph type="title"/>
          </p:nvPr>
        </p:nvSpPr>
        <p:spPr>
          <a:xfrm>
            <a:off x="673593" y="992287"/>
            <a:ext cx="10383175" cy="687494"/>
          </a:xfrm>
        </p:spPr>
        <p:txBody>
          <a:bodyPr/>
          <a:lstStyle/>
          <a:p>
            <a:pPr lvl="0" algn="ctr">
              <a:spcBef>
                <a:spcPts val="1000"/>
              </a:spcBef>
            </a:pPr>
            <a:r>
              <a:rPr lang="en-US" sz="2200" b="1" dirty="0">
                <a:solidFill>
                  <a:srgbClr val="C00000"/>
                </a:solidFill>
                <a:latin typeface="+mn-lt"/>
                <a:cs typeface="Times New Roman" panose="02020603050405020304" pitchFamily="18" charset="0"/>
              </a:rPr>
              <a:t>Error Probability of Binary PSK</a:t>
            </a:r>
          </a:p>
        </p:txBody>
      </p:sp>
      <p:sp>
        <p:nvSpPr>
          <p:cNvPr id="3" name="Content Placeholder 2">
            <a:extLst>
              <a:ext uri="{FF2B5EF4-FFF2-40B4-BE49-F238E27FC236}">
                <a16:creationId xmlns:a16="http://schemas.microsoft.com/office/drawing/2014/main" id="{3F88149E-5F31-4726-9520-9DE95C0F7B8D}"/>
              </a:ext>
            </a:extLst>
          </p:cNvPr>
          <p:cNvSpPr>
            <a:spLocks noGrp="1"/>
          </p:cNvSpPr>
          <p:nvPr>
            <p:ph idx="1"/>
          </p:nvPr>
        </p:nvSpPr>
        <p:spPr>
          <a:xfrm>
            <a:off x="436115" y="1753826"/>
            <a:ext cx="11149245" cy="4214099"/>
          </a:xfrm>
        </p:spPr>
        <p:txBody>
          <a:bodyPr>
            <a:normAutofit/>
          </a:bodyPr>
          <a:lstStyle/>
          <a:p>
            <a:pPr marL="0" lvl="0" indent="0" algn="just">
              <a:lnSpc>
                <a:spcPct val="110000"/>
              </a:lnSpc>
              <a:buNone/>
            </a:pPr>
            <a:endParaRPr lang="en-US" sz="2000" dirty="0"/>
          </a:p>
          <a:p>
            <a:pPr marL="0" lvl="0" indent="0" algn="just">
              <a:lnSpc>
                <a:spcPct val="110000"/>
              </a:lnSpc>
              <a:buNone/>
            </a:pPr>
            <a:endParaRPr lang="en-US" sz="2000" dirty="0" smtClean="0"/>
          </a:p>
        </p:txBody>
      </p:sp>
      <p:sp>
        <p:nvSpPr>
          <p:cNvPr id="5" name="Footer Placeholder 4">
            <a:extLst>
              <a:ext uri="{FF2B5EF4-FFF2-40B4-BE49-F238E27FC236}">
                <a16:creationId xmlns:a16="http://schemas.microsoft.com/office/drawing/2014/main" id="{2D80A51D-5073-4F56-AD8F-12A2AAF89D53}"/>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7C6438AB-75BE-4C69-A84D-6848F0FCE5E1}"/>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17</a:t>
            </a:fld>
            <a:endParaRPr lang="en-IN">
              <a:solidFill>
                <a:prstClr val="black">
                  <a:tint val="75000"/>
                </a:prstClr>
              </a:solidFill>
            </a:endParaRPr>
          </a:p>
        </p:txBody>
      </p:sp>
      <p:sp>
        <p:nvSpPr>
          <p:cNvPr id="4" name="TextBox 3"/>
          <p:cNvSpPr txBox="1"/>
          <p:nvPr/>
        </p:nvSpPr>
        <p:spPr>
          <a:xfrm>
            <a:off x="1081966" y="1753826"/>
            <a:ext cx="10503394" cy="3139321"/>
          </a:xfrm>
          <a:prstGeom prst="rect">
            <a:avLst/>
          </a:prstGeom>
          <a:noFill/>
        </p:spPr>
        <p:txBody>
          <a:bodyPr wrap="square" rtlCol="0">
            <a:spAutoFit/>
          </a:bodyPr>
          <a:lstStyle/>
          <a:p>
            <a:pPr marL="285750" indent="-285750">
              <a:buFont typeface="Wingdings" panose="05000000000000000000" pitchFamily="2" charset="2"/>
              <a:buChar char="Ø"/>
            </a:pPr>
            <a:r>
              <a:rPr lang="en-US" dirty="0">
                <a:solidFill>
                  <a:prstClr val="black"/>
                </a:solidFill>
              </a:rPr>
              <a:t>The conditional probability density function of random variable X1, given that symbol 0 (i.e., signal s2(t)) was transmitted, is </a:t>
            </a:r>
            <a:r>
              <a:rPr lang="en-US" dirty="0" smtClean="0">
                <a:solidFill>
                  <a:prstClr val="black"/>
                </a:solidFill>
              </a:rPr>
              <a:t>given by </a:t>
            </a:r>
          </a:p>
          <a:p>
            <a:endParaRPr lang="en-US" dirty="0">
              <a:solidFill>
                <a:prstClr val="black"/>
              </a:solidFill>
            </a:endParaRPr>
          </a:p>
          <a:p>
            <a:endParaRPr lang="en-US" dirty="0" smtClean="0">
              <a:solidFill>
                <a:prstClr val="black"/>
              </a:solidFill>
            </a:endParaRPr>
          </a:p>
          <a:p>
            <a:endParaRPr lang="en-US" dirty="0" smtClean="0">
              <a:solidFill>
                <a:prstClr val="black"/>
              </a:solidFill>
            </a:endParaRPr>
          </a:p>
          <a:p>
            <a:endParaRPr lang="en-US" dirty="0">
              <a:solidFill>
                <a:prstClr val="black"/>
              </a:solidFill>
            </a:endParaRPr>
          </a:p>
          <a:p>
            <a:endParaRPr lang="en-US" dirty="0" smtClean="0">
              <a:solidFill>
                <a:prstClr val="black"/>
              </a:solidFill>
            </a:endParaRPr>
          </a:p>
          <a:p>
            <a:endParaRPr lang="en-US" dirty="0">
              <a:solidFill>
                <a:prstClr val="black"/>
              </a:solidFill>
            </a:endParaRPr>
          </a:p>
          <a:p>
            <a:endParaRPr lang="en-US" dirty="0" smtClean="0">
              <a:solidFill>
                <a:prstClr val="black"/>
              </a:solidFill>
            </a:endParaRPr>
          </a:p>
          <a:p>
            <a:endParaRPr lang="en-US" dirty="0" smtClean="0">
              <a:solidFill>
                <a:prstClr val="black"/>
              </a:solidFill>
            </a:endParaRPr>
          </a:p>
          <a:p>
            <a:endParaRPr lang="en-US" dirty="0">
              <a:solidFill>
                <a:prstClr val="black"/>
              </a:solidFill>
            </a:endParaRPr>
          </a:p>
        </p:txBody>
      </p:sp>
      <p:pic>
        <p:nvPicPr>
          <p:cNvPr id="12" name="Picture 11"/>
          <p:cNvPicPr>
            <a:picLocks noChangeAspect="1"/>
          </p:cNvPicPr>
          <p:nvPr/>
        </p:nvPicPr>
        <p:blipFill>
          <a:blip r:embed="rId2"/>
          <a:stretch>
            <a:fillRect/>
          </a:stretch>
        </p:blipFill>
        <p:spPr>
          <a:xfrm>
            <a:off x="4195300" y="2184580"/>
            <a:ext cx="4276725" cy="857250"/>
          </a:xfrm>
          <a:prstGeom prst="rect">
            <a:avLst/>
          </a:prstGeom>
        </p:spPr>
      </p:pic>
      <p:pic>
        <p:nvPicPr>
          <p:cNvPr id="13" name="Picture 12"/>
          <p:cNvPicPr>
            <a:picLocks noChangeAspect="1"/>
          </p:cNvPicPr>
          <p:nvPr/>
        </p:nvPicPr>
        <p:blipFill>
          <a:blip r:embed="rId3"/>
          <a:stretch>
            <a:fillRect/>
          </a:stretch>
        </p:blipFill>
        <p:spPr>
          <a:xfrm>
            <a:off x="3816750" y="3384059"/>
            <a:ext cx="4895850" cy="809625"/>
          </a:xfrm>
          <a:prstGeom prst="rect">
            <a:avLst/>
          </a:prstGeom>
        </p:spPr>
      </p:pic>
      <p:pic>
        <p:nvPicPr>
          <p:cNvPr id="15" name="Picture 14"/>
          <p:cNvPicPr>
            <a:picLocks noChangeAspect="1"/>
          </p:cNvPicPr>
          <p:nvPr/>
        </p:nvPicPr>
        <p:blipFill>
          <a:blip r:embed="rId4"/>
          <a:stretch>
            <a:fillRect/>
          </a:stretch>
        </p:blipFill>
        <p:spPr>
          <a:xfrm>
            <a:off x="3581400" y="4344410"/>
            <a:ext cx="5029200" cy="742950"/>
          </a:xfrm>
          <a:prstGeom prst="rect">
            <a:avLst/>
          </a:prstGeom>
        </p:spPr>
      </p:pic>
    </p:spTree>
    <p:extLst>
      <p:ext uri="{BB962C8B-B14F-4D97-AF65-F5344CB8AC3E}">
        <p14:creationId xmlns:p14="http://schemas.microsoft.com/office/powerpoint/2010/main" val="4025769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EB969-BFB1-4DB4-993C-39BD1A8D536A}"/>
              </a:ext>
            </a:extLst>
          </p:cNvPr>
          <p:cNvSpPr>
            <a:spLocks noGrp="1"/>
          </p:cNvSpPr>
          <p:nvPr>
            <p:ph type="title"/>
          </p:nvPr>
        </p:nvSpPr>
        <p:spPr>
          <a:xfrm>
            <a:off x="673593" y="992287"/>
            <a:ext cx="10383175" cy="687494"/>
          </a:xfrm>
        </p:spPr>
        <p:txBody>
          <a:bodyPr/>
          <a:lstStyle/>
          <a:p>
            <a:pPr lvl="0" algn="ctr">
              <a:spcBef>
                <a:spcPts val="1000"/>
              </a:spcBef>
            </a:pPr>
            <a:r>
              <a:rPr lang="en-US" sz="2200" b="1" dirty="0">
                <a:solidFill>
                  <a:srgbClr val="C00000"/>
                </a:solidFill>
                <a:latin typeface="+mn-lt"/>
                <a:cs typeface="Times New Roman" panose="02020603050405020304" pitchFamily="18" charset="0"/>
              </a:rPr>
              <a:t>Error Probability of Binary PSK</a:t>
            </a:r>
          </a:p>
        </p:txBody>
      </p:sp>
      <p:sp>
        <p:nvSpPr>
          <p:cNvPr id="3" name="Content Placeholder 2">
            <a:extLst>
              <a:ext uri="{FF2B5EF4-FFF2-40B4-BE49-F238E27FC236}">
                <a16:creationId xmlns:a16="http://schemas.microsoft.com/office/drawing/2014/main" id="{3F88149E-5F31-4726-9520-9DE95C0F7B8D}"/>
              </a:ext>
            </a:extLst>
          </p:cNvPr>
          <p:cNvSpPr>
            <a:spLocks noGrp="1"/>
          </p:cNvSpPr>
          <p:nvPr>
            <p:ph idx="1"/>
          </p:nvPr>
        </p:nvSpPr>
        <p:spPr>
          <a:xfrm>
            <a:off x="436115" y="1753826"/>
            <a:ext cx="11149245" cy="4214099"/>
          </a:xfrm>
        </p:spPr>
        <p:txBody>
          <a:bodyPr>
            <a:normAutofit/>
          </a:bodyPr>
          <a:lstStyle/>
          <a:p>
            <a:pPr marL="0" lvl="0" indent="0" algn="just">
              <a:lnSpc>
                <a:spcPct val="110000"/>
              </a:lnSpc>
              <a:buNone/>
            </a:pPr>
            <a:endParaRPr lang="en-US" sz="2000" dirty="0"/>
          </a:p>
          <a:p>
            <a:pPr marL="0" lvl="0" indent="0" algn="just">
              <a:lnSpc>
                <a:spcPct val="110000"/>
              </a:lnSpc>
              <a:buNone/>
            </a:pPr>
            <a:endParaRPr lang="en-US" sz="2000" dirty="0" smtClean="0"/>
          </a:p>
        </p:txBody>
      </p:sp>
      <p:sp>
        <p:nvSpPr>
          <p:cNvPr id="5" name="Footer Placeholder 4">
            <a:extLst>
              <a:ext uri="{FF2B5EF4-FFF2-40B4-BE49-F238E27FC236}">
                <a16:creationId xmlns:a16="http://schemas.microsoft.com/office/drawing/2014/main" id="{2D80A51D-5073-4F56-AD8F-12A2AAF89D53}"/>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7C6438AB-75BE-4C69-A84D-6848F0FCE5E1}"/>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18</a:t>
            </a:fld>
            <a:endParaRPr lang="en-IN">
              <a:solidFill>
                <a:prstClr val="black">
                  <a:tint val="75000"/>
                </a:prstClr>
              </a:solidFill>
            </a:endParaRPr>
          </a:p>
        </p:txBody>
      </p:sp>
      <mc:AlternateContent xmlns:mc="http://schemas.openxmlformats.org/markup-compatibility/2006" xmlns:a14="http://schemas.microsoft.com/office/drawing/2010/main">
        <mc:Choice Requires="a14">
          <p:sp>
            <p:nvSpPr>
              <p:cNvPr id="4" name="TextBox 3"/>
              <p:cNvSpPr txBox="1"/>
              <p:nvPr/>
            </p:nvSpPr>
            <p:spPr>
              <a:xfrm>
                <a:off x="1081966" y="1753826"/>
                <a:ext cx="10503394" cy="2939587"/>
              </a:xfrm>
              <a:prstGeom prst="rect">
                <a:avLst/>
              </a:prstGeom>
              <a:noFill/>
            </p:spPr>
            <p:txBody>
              <a:bodyPr wrap="square" rtlCol="0">
                <a:spAutoFit/>
              </a:bodyPr>
              <a:lstStyle/>
              <a:p>
                <a:pPr marL="285750" indent="-285750">
                  <a:buFont typeface="Wingdings" panose="05000000000000000000" pitchFamily="2" charset="2"/>
                  <a:buChar char="Ø"/>
                </a:pPr>
                <a:r>
                  <a:rPr lang="en-US" dirty="0" smtClean="0"/>
                  <a:t>Let </a:t>
                </a:r>
                <a14:m>
                  <m:oMath xmlns:m="http://schemas.openxmlformats.org/officeDocument/2006/math">
                    <m:sSub>
                      <m:sSubPr>
                        <m:ctrlPr>
                          <a:rPr lang="en-US" sz="2100" i="1">
                            <a:solidFill>
                              <a:prstClr val="black"/>
                            </a:solidFill>
                            <a:latin typeface="Cambria Math" panose="02040503050406030204" pitchFamily="18" charset="0"/>
                          </a:rPr>
                        </m:ctrlPr>
                      </m:sSubPr>
                      <m:e>
                        <m:r>
                          <a:rPr lang="en-US" sz="2100" b="0" i="1" smtClean="0">
                            <a:solidFill>
                              <a:prstClr val="black"/>
                            </a:solidFill>
                            <a:latin typeface="Cambria Math" panose="02040503050406030204" pitchFamily="18" charset="0"/>
                          </a:rPr>
                          <m:t>𝑃</m:t>
                        </m:r>
                      </m:e>
                      <m:sub>
                        <m:r>
                          <a:rPr lang="en-US" sz="2100" b="0" i="1" smtClean="0">
                            <a:solidFill>
                              <a:prstClr val="black"/>
                            </a:solidFill>
                            <a:latin typeface="Cambria Math" panose="02040503050406030204" pitchFamily="18" charset="0"/>
                          </a:rPr>
                          <m:t>𝑒</m:t>
                        </m:r>
                        <m:r>
                          <a:rPr lang="en-US" sz="2100" b="0" i="1" smtClean="0">
                            <a:solidFill>
                              <a:prstClr val="black"/>
                            </a:solidFill>
                            <a:latin typeface="Cambria Math" panose="02040503050406030204" pitchFamily="18" charset="0"/>
                          </a:rPr>
                          <m:t>(0)</m:t>
                        </m:r>
                      </m:sub>
                    </m:sSub>
                  </m:oMath>
                </a14:m>
                <a:r>
                  <a:rPr lang="en-US" dirty="0" smtClean="0"/>
                  <a:t>denotes the  </a:t>
                </a:r>
                <a:r>
                  <a:rPr lang="en-US" dirty="0"/>
                  <a:t>conditional probability of the receiver deciding in favor of symbol 1, </a:t>
                </a:r>
                <a:r>
                  <a:rPr lang="en-US" dirty="0" smtClean="0"/>
                  <a:t>when symbol </a:t>
                </a:r>
                <a:r>
                  <a:rPr lang="en-US" dirty="0"/>
                  <a:t>0 was transmitted, is therefore</a:t>
                </a:r>
                <a:endParaRPr lang="en-US" dirty="0">
                  <a:solidFill>
                    <a:prstClr val="black"/>
                  </a:solidFill>
                </a:endParaRPr>
              </a:p>
              <a:p>
                <a:endParaRPr lang="en-US" dirty="0" smtClean="0">
                  <a:solidFill>
                    <a:prstClr val="black"/>
                  </a:solidFill>
                </a:endParaRPr>
              </a:p>
              <a:p>
                <a:endParaRPr lang="en-US" dirty="0" smtClean="0">
                  <a:solidFill>
                    <a:prstClr val="black"/>
                  </a:solidFill>
                </a:endParaRPr>
              </a:p>
              <a:p>
                <a:endParaRPr lang="en-US" dirty="0">
                  <a:solidFill>
                    <a:prstClr val="black"/>
                  </a:solidFill>
                </a:endParaRPr>
              </a:p>
              <a:p>
                <a:endParaRPr lang="en-US" dirty="0" smtClean="0">
                  <a:solidFill>
                    <a:prstClr val="black"/>
                  </a:solidFill>
                </a:endParaRPr>
              </a:p>
              <a:p>
                <a:endParaRPr lang="en-US" dirty="0">
                  <a:solidFill>
                    <a:prstClr val="black"/>
                  </a:solidFill>
                </a:endParaRPr>
              </a:p>
              <a:p>
                <a:endParaRPr lang="en-US" dirty="0" smtClean="0">
                  <a:solidFill>
                    <a:prstClr val="black"/>
                  </a:solidFill>
                </a:endParaRPr>
              </a:p>
              <a:p>
                <a:endParaRPr lang="en-US" dirty="0" smtClean="0">
                  <a:solidFill>
                    <a:prstClr val="black"/>
                  </a:solidFill>
                </a:endParaRPr>
              </a:p>
              <a:p>
                <a:endParaRPr lang="en-US" dirty="0">
                  <a:solidFill>
                    <a:prstClr val="black"/>
                  </a:solidFill>
                </a:endParaRPr>
              </a:p>
            </p:txBody>
          </p:sp>
        </mc:Choice>
        <mc:Fallback xmlns="">
          <p:sp>
            <p:nvSpPr>
              <p:cNvPr id="4" name="TextBox 3"/>
              <p:cNvSpPr txBox="1">
                <a:spLocks noRot="1" noChangeAspect="1" noMove="1" noResize="1" noEditPoints="1" noAdjustHandles="1" noChangeArrowheads="1" noChangeShapeType="1" noTextEdit="1"/>
              </p:cNvSpPr>
              <p:nvPr/>
            </p:nvSpPr>
            <p:spPr>
              <a:xfrm>
                <a:off x="1081966" y="1753826"/>
                <a:ext cx="10503394" cy="2939587"/>
              </a:xfrm>
              <a:prstGeom prst="rect">
                <a:avLst/>
              </a:prstGeom>
              <a:blipFill rotWithShape="0">
                <a:blip r:embed="rId2"/>
                <a:stretch>
                  <a:fillRect l="-348"/>
                </a:stretch>
              </a:blipFill>
            </p:spPr>
            <p:txBody>
              <a:bodyPr/>
              <a:lstStyle/>
              <a:p>
                <a:r>
                  <a:rPr lang="en-US">
                    <a:noFill/>
                  </a:rPr>
                  <a:t> </a:t>
                </a:r>
              </a:p>
            </p:txBody>
          </p:sp>
        </mc:Fallback>
      </mc:AlternateContent>
      <p:pic>
        <p:nvPicPr>
          <p:cNvPr id="7" name="Picture 6"/>
          <p:cNvPicPr>
            <a:picLocks noChangeAspect="1"/>
          </p:cNvPicPr>
          <p:nvPr/>
        </p:nvPicPr>
        <p:blipFill>
          <a:blip r:embed="rId3"/>
          <a:stretch>
            <a:fillRect/>
          </a:stretch>
        </p:blipFill>
        <p:spPr>
          <a:xfrm>
            <a:off x="2772283" y="2446261"/>
            <a:ext cx="3629025" cy="704850"/>
          </a:xfrm>
          <a:prstGeom prst="rect">
            <a:avLst/>
          </a:prstGeom>
        </p:spPr>
      </p:pic>
      <p:pic>
        <p:nvPicPr>
          <p:cNvPr id="8" name="Picture 7"/>
          <p:cNvPicPr>
            <a:picLocks noChangeAspect="1"/>
          </p:cNvPicPr>
          <p:nvPr/>
        </p:nvPicPr>
        <p:blipFill>
          <a:blip r:embed="rId4"/>
          <a:stretch>
            <a:fillRect/>
          </a:stretch>
        </p:blipFill>
        <p:spPr>
          <a:xfrm>
            <a:off x="1834811" y="3364504"/>
            <a:ext cx="5105400" cy="847725"/>
          </a:xfrm>
          <a:prstGeom prst="rect">
            <a:avLst/>
          </a:prstGeom>
        </p:spPr>
      </p:pic>
      <p:pic>
        <p:nvPicPr>
          <p:cNvPr id="9" name="Picture 8"/>
          <p:cNvPicPr>
            <a:picLocks noChangeAspect="1"/>
          </p:cNvPicPr>
          <p:nvPr/>
        </p:nvPicPr>
        <p:blipFill>
          <a:blip r:embed="rId5"/>
          <a:stretch>
            <a:fillRect/>
          </a:stretch>
        </p:blipFill>
        <p:spPr>
          <a:xfrm>
            <a:off x="1305156" y="4135281"/>
            <a:ext cx="2390775" cy="771525"/>
          </a:xfrm>
          <a:prstGeom prst="rect">
            <a:avLst/>
          </a:prstGeom>
        </p:spPr>
      </p:pic>
      <p:pic>
        <p:nvPicPr>
          <p:cNvPr id="10" name="Picture 9"/>
          <p:cNvPicPr>
            <a:picLocks noChangeAspect="1"/>
          </p:cNvPicPr>
          <p:nvPr/>
        </p:nvPicPr>
        <p:blipFill>
          <a:blip r:embed="rId6"/>
          <a:stretch>
            <a:fillRect/>
          </a:stretch>
        </p:blipFill>
        <p:spPr>
          <a:xfrm>
            <a:off x="2010006" y="5034614"/>
            <a:ext cx="1685925" cy="609600"/>
          </a:xfrm>
          <a:prstGeom prst="rect">
            <a:avLst/>
          </a:prstGeom>
        </p:spPr>
      </p:pic>
      <p:pic>
        <p:nvPicPr>
          <p:cNvPr id="11" name="Picture 10"/>
          <p:cNvPicPr>
            <a:picLocks noChangeAspect="1"/>
          </p:cNvPicPr>
          <p:nvPr/>
        </p:nvPicPr>
        <p:blipFill>
          <a:blip r:embed="rId7"/>
          <a:stretch>
            <a:fillRect/>
          </a:stretch>
        </p:blipFill>
        <p:spPr>
          <a:xfrm>
            <a:off x="1919518" y="5775283"/>
            <a:ext cx="1866900" cy="581025"/>
          </a:xfrm>
          <a:prstGeom prst="rect">
            <a:avLst/>
          </a:prstGeom>
        </p:spPr>
      </p:pic>
      <p:pic>
        <p:nvPicPr>
          <p:cNvPr id="14" name="Picture 13"/>
          <p:cNvPicPr>
            <a:picLocks noChangeAspect="1"/>
          </p:cNvPicPr>
          <p:nvPr/>
        </p:nvPicPr>
        <p:blipFill>
          <a:blip r:embed="rId8"/>
          <a:stretch>
            <a:fillRect/>
          </a:stretch>
        </p:blipFill>
        <p:spPr>
          <a:xfrm>
            <a:off x="4378645" y="4200308"/>
            <a:ext cx="1533525" cy="304800"/>
          </a:xfrm>
          <a:prstGeom prst="rect">
            <a:avLst/>
          </a:prstGeom>
        </p:spPr>
      </p:pic>
      <p:pic>
        <p:nvPicPr>
          <p:cNvPr id="16" name="Picture 15"/>
          <p:cNvPicPr>
            <a:picLocks noChangeAspect="1"/>
          </p:cNvPicPr>
          <p:nvPr/>
        </p:nvPicPr>
        <p:blipFill>
          <a:blip r:embed="rId9"/>
          <a:stretch>
            <a:fillRect/>
          </a:stretch>
        </p:blipFill>
        <p:spPr>
          <a:xfrm>
            <a:off x="4369120" y="5318148"/>
            <a:ext cx="1543050" cy="304800"/>
          </a:xfrm>
          <a:prstGeom prst="rect">
            <a:avLst/>
          </a:prstGeom>
        </p:spPr>
      </p:pic>
      <p:pic>
        <p:nvPicPr>
          <p:cNvPr id="17" name="Picture 16"/>
          <p:cNvPicPr>
            <a:picLocks noChangeAspect="1"/>
          </p:cNvPicPr>
          <p:nvPr/>
        </p:nvPicPr>
        <p:blipFill>
          <a:blip r:embed="rId10"/>
          <a:stretch>
            <a:fillRect/>
          </a:stretch>
        </p:blipFill>
        <p:spPr>
          <a:xfrm>
            <a:off x="4321495" y="4529527"/>
            <a:ext cx="1590675" cy="638175"/>
          </a:xfrm>
          <a:prstGeom prst="rect">
            <a:avLst/>
          </a:prstGeom>
        </p:spPr>
      </p:pic>
      <p:pic>
        <p:nvPicPr>
          <p:cNvPr id="18" name="Picture 17"/>
          <p:cNvPicPr>
            <a:picLocks noChangeAspect="1"/>
          </p:cNvPicPr>
          <p:nvPr/>
        </p:nvPicPr>
        <p:blipFill>
          <a:blip r:embed="rId11"/>
          <a:stretch>
            <a:fillRect/>
          </a:stretch>
        </p:blipFill>
        <p:spPr>
          <a:xfrm>
            <a:off x="4387511" y="5765745"/>
            <a:ext cx="1466850" cy="552450"/>
          </a:xfrm>
          <a:prstGeom prst="rect">
            <a:avLst/>
          </a:prstGeom>
        </p:spPr>
      </p:pic>
      <p:pic>
        <p:nvPicPr>
          <p:cNvPr id="19" name="Picture 18"/>
          <p:cNvPicPr>
            <a:picLocks noChangeAspect="1"/>
          </p:cNvPicPr>
          <p:nvPr/>
        </p:nvPicPr>
        <p:blipFill>
          <a:blip r:embed="rId12"/>
          <a:stretch>
            <a:fillRect/>
          </a:stretch>
        </p:blipFill>
        <p:spPr>
          <a:xfrm>
            <a:off x="6143625" y="5214398"/>
            <a:ext cx="2009775" cy="342900"/>
          </a:xfrm>
          <a:prstGeom prst="rect">
            <a:avLst/>
          </a:prstGeom>
        </p:spPr>
      </p:pic>
      <p:pic>
        <p:nvPicPr>
          <p:cNvPr id="20" name="Picture 19"/>
          <p:cNvPicPr>
            <a:picLocks noChangeAspect="1"/>
          </p:cNvPicPr>
          <p:nvPr/>
        </p:nvPicPr>
        <p:blipFill>
          <a:blip r:embed="rId13"/>
          <a:stretch>
            <a:fillRect/>
          </a:stretch>
        </p:blipFill>
        <p:spPr>
          <a:xfrm>
            <a:off x="6743699" y="5689557"/>
            <a:ext cx="809625" cy="266700"/>
          </a:xfrm>
          <a:prstGeom prst="rect">
            <a:avLst/>
          </a:prstGeom>
        </p:spPr>
      </p:pic>
      <p:pic>
        <p:nvPicPr>
          <p:cNvPr id="21" name="Picture 20"/>
          <p:cNvPicPr>
            <a:picLocks noChangeAspect="1"/>
          </p:cNvPicPr>
          <p:nvPr/>
        </p:nvPicPr>
        <p:blipFill>
          <a:blip r:embed="rId14"/>
          <a:stretch>
            <a:fillRect/>
          </a:stretch>
        </p:blipFill>
        <p:spPr>
          <a:xfrm>
            <a:off x="7364259" y="3771683"/>
            <a:ext cx="4362450" cy="857250"/>
          </a:xfrm>
          <a:prstGeom prst="rect">
            <a:avLst/>
          </a:prstGeom>
        </p:spPr>
      </p:pic>
      <p:pic>
        <p:nvPicPr>
          <p:cNvPr id="22" name="Picture 21"/>
          <p:cNvPicPr>
            <a:picLocks noChangeAspect="1"/>
          </p:cNvPicPr>
          <p:nvPr/>
        </p:nvPicPr>
        <p:blipFill>
          <a:blip r:embed="rId4"/>
          <a:stretch>
            <a:fillRect/>
          </a:stretch>
        </p:blipFill>
        <p:spPr>
          <a:xfrm>
            <a:off x="6992784" y="2426033"/>
            <a:ext cx="4966522" cy="824665"/>
          </a:xfrm>
          <a:prstGeom prst="rect">
            <a:avLst/>
          </a:prstGeom>
        </p:spPr>
      </p:pic>
      <p:cxnSp>
        <p:nvCxnSpPr>
          <p:cNvPr id="13" name="Straight Connector 12"/>
          <p:cNvCxnSpPr/>
          <p:nvPr/>
        </p:nvCxnSpPr>
        <p:spPr>
          <a:xfrm>
            <a:off x="4038600" y="4246108"/>
            <a:ext cx="0" cy="2144079"/>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66538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EB969-BFB1-4DB4-993C-39BD1A8D536A}"/>
              </a:ext>
            </a:extLst>
          </p:cNvPr>
          <p:cNvSpPr>
            <a:spLocks noGrp="1"/>
          </p:cNvSpPr>
          <p:nvPr>
            <p:ph type="title"/>
          </p:nvPr>
        </p:nvSpPr>
        <p:spPr>
          <a:xfrm>
            <a:off x="673593" y="992287"/>
            <a:ext cx="10383175" cy="687494"/>
          </a:xfrm>
        </p:spPr>
        <p:txBody>
          <a:bodyPr/>
          <a:lstStyle/>
          <a:p>
            <a:pPr lvl="0" algn="ctr">
              <a:spcBef>
                <a:spcPts val="1000"/>
              </a:spcBef>
            </a:pPr>
            <a:r>
              <a:rPr lang="en-US" sz="2200" b="1" dirty="0">
                <a:solidFill>
                  <a:srgbClr val="C00000"/>
                </a:solidFill>
                <a:latin typeface="+mn-lt"/>
                <a:cs typeface="Times New Roman" panose="02020603050405020304" pitchFamily="18" charset="0"/>
              </a:rPr>
              <a:t>Error Probability of Binary PSK</a:t>
            </a:r>
          </a:p>
        </p:txBody>
      </p:sp>
      <p:sp>
        <p:nvSpPr>
          <p:cNvPr id="3" name="Content Placeholder 2">
            <a:extLst>
              <a:ext uri="{FF2B5EF4-FFF2-40B4-BE49-F238E27FC236}">
                <a16:creationId xmlns:a16="http://schemas.microsoft.com/office/drawing/2014/main" id="{3F88149E-5F31-4726-9520-9DE95C0F7B8D}"/>
              </a:ext>
            </a:extLst>
          </p:cNvPr>
          <p:cNvSpPr>
            <a:spLocks noGrp="1"/>
          </p:cNvSpPr>
          <p:nvPr>
            <p:ph idx="1"/>
          </p:nvPr>
        </p:nvSpPr>
        <p:spPr>
          <a:xfrm>
            <a:off x="436115" y="1753826"/>
            <a:ext cx="11149245" cy="4214099"/>
          </a:xfrm>
        </p:spPr>
        <p:txBody>
          <a:bodyPr>
            <a:normAutofit/>
          </a:bodyPr>
          <a:lstStyle/>
          <a:p>
            <a:pPr marL="0" lvl="0" indent="0" algn="just">
              <a:lnSpc>
                <a:spcPct val="110000"/>
              </a:lnSpc>
              <a:buNone/>
            </a:pPr>
            <a:endParaRPr lang="en-US" sz="2000" dirty="0"/>
          </a:p>
          <a:p>
            <a:pPr marL="0" lvl="0" indent="0" algn="just">
              <a:lnSpc>
                <a:spcPct val="110000"/>
              </a:lnSpc>
              <a:buNone/>
            </a:pPr>
            <a:endParaRPr lang="en-US" sz="2000" dirty="0" smtClean="0"/>
          </a:p>
        </p:txBody>
      </p:sp>
      <p:sp>
        <p:nvSpPr>
          <p:cNvPr id="5" name="Footer Placeholder 4">
            <a:extLst>
              <a:ext uri="{FF2B5EF4-FFF2-40B4-BE49-F238E27FC236}">
                <a16:creationId xmlns:a16="http://schemas.microsoft.com/office/drawing/2014/main" id="{2D80A51D-5073-4F56-AD8F-12A2AAF89D53}"/>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7C6438AB-75BE-4C69-A84D-6848F0FCE5E1}"/>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19</a:t>
            </a:fld>
            <a:endParaRPr lang="en-IN">
              <a:solidFill>
                <a:prstClr val="black">
                  <a:tint val="75000"/>
                </a:prstClr>
              </a:solidFill>
            </a:endParaRPr>
          </a:p>
        </p:txBody>
      </p:sp>
      <p:sp>
        <p:nvSpPr>
          <p:cNvPr id="4" name="TextBox 3"/>
          <p:cNvSpPr txBox="1"/>
          <p:nvPr/>
        </p:nvSpPr>
        <p:spPr>
          <a:xfrm>
            <a:off x="1081966" y="1753826"/>
            <a:ext cx="10503394" cy="2585323"/>
          </a:xfrm>
          <a:prstGeom prst="rect">
            <a:avLst/>
          </a:prstGeom>
          <a:noFill/>
        </p:spPr>
        <p:txBody>
          <a:bodyPr wrap="square" rtlCol="0">
            <a:spAutoFit/>
          </a:bodyPr>
          <a:lstStyle/>
          <a:p>
            <a:endParaRPr lang="en-US" dirty="0">
              <a:solidFill>
                <a:prstClr val="black"/>
              </a:solidFill>
            </a:endParaRPr>
          </a:p>
          <a:p>
            <a:endParaRPr lang="en-US" dirty="0" smtClean="0">
              <a:solidFill>
                <a:prstClr val="black"/>
              </a:solidFill>
            </a:endParaRPr>
          </a:p>
          <a:p>
            <a:endParaRPr lang="en-US" dirty="0" smtClean="0">
              <a:solidFill>
                <a:prstClr val="black"/>
              </a:solidFill>
            </a:endParaRPr>
          </a:p>
          <a:p>
            <a:endParaRPr lang="en-US" dirty="0">
              <a:solidFill>
                <a:prstClr val="black"/>
              </a:solidFill>
            </a:endParaRPr>
          </a:p>
          <a:p>
            <a:endParaRPr lang="en-US" dirty="0" smtClean="0">
              <a:solidFill>
                <a:prstClr val="black"/>
              </a:solidFill>
            </a:endParaRPr>
          </a:p>
          <a:p>
            <a:endParaRPr lang="en-US" dirty="0">
              <a:solidFill>
                <a:prstClr val="black"/>
              </a:solidFill>
            </a:endParaRPr>
          </a:p>
          <a:p>
            <a:endParaRPr lang="en-US" dirty="0" smtClean="0">
              <a:solidFill>
                <a:prstClr val="black"/>
              </a:solidFill>
            </a:endParaRPr>
          </a:p>
          <a:p>
            <a:endParaRPr lang="en-US" dirty="0" smtClean="0">
              <a:solidFill>
                <a:prstClr val="black"/>
              </a:solidFill>
            </a:endParaRPr>
          </a:p>
          <a:p>
            <a:endParaRPr lang="en-US" dirty="0">
              <a:solidFill>
                <a:prstClr val="black"/>
              </a:solidFill>
            </a:endParaRPr>
          </a:p>
        </p:txBody>
      </p:sp>
      <p:pic>
        <p:nvPicPr>
          <p:cNvPr id="10" name="Picture 9"/>
          <p:cNvPicPr>
            <a:picLocks noChangeAspect="1"/>
          </p:cNvPicPr>
          <p:nvPr/>
        </p:nvPicPr>
        <p:blipFill>
          <a:blip r:embed="rId2"/>
          <a:stretch>
            <a:fillRect/>
          </a:stretch>
        </p:blipFill>
        <p:spPr>
          <a:xfrm>
            <a:off x="1214252" y="1732141"/>
            <a:ext cx="4362450" cy="857250"/>
          </a:xfrm>
          <a:prstGeom prst="rect">
            <a:avLst/>
          </a:prstGeom>
        </p:spPr>
      </p:pic>
      <p:pic>
        <p:nvPicPr>
          <p:cNvPr id="7" name="Picture 6"/>
          <p:cNvPicPr>
            <a:picLocks noChangeAspect="1"/>
          </p:cNvPicPr>
          <p:nvPr/>
        </p:nvPicPr>
        <p:blipFill>
          <a:blip r:embed="rId3"/>
          <a:stretch>
            <a:fillRect/>
          </a:stretch>
        </p:blipFill>
        <p:spPr>
          <a:xfrm>
            <a:off x="6129337" y="1737090"/>
            <a:ext cx="4048125" cy="876300"/>
          </a:xfrm>
          <a:prstGeom prst="rect">
            <a:avLst/>
          </a:prstGeom>
        </p:spPr>
      </p:pic>
      <p:pic>
        <p:nvPicPr>
          <p:cNvPr id="8" name="Picture 7"/>
          <p:cNvPicPr>
            <a:picLocks noChangeAspect="1"/>
          </p:cNvPicPr>
          <p:nvPr/>
        </p:nvPicPr>
        <p:blipFill>
          <a:blip r:embed="rId4"/>
          <a:stretch>
            <a:fillRect/>
          </a:stretch>
        </p:blipFill>
        <p:spPr>
          <a:xfrm>
            <a:off x="1073735" y="2916234"/>
            <a:ext cx="4124325" cy="781050"/>
          </a:xfrm>
          <a:prstGeom prst="rect">
            <a:avLst/>
          </a:prstGeom>
        </p:spPr>
      </p:pic>
      <p:pic>
        <p:nvPicPr>
          <p:cNvPr id="9" name="Picture 8"/>
          <p:cNvPicPr>
            <a:picLocks noChangeAspect="1"/>
          </p:cNvPicPr>
          <p:nvPr/>
        </p:nvPicPr>
        <p:blipFill>
          <a:blip r:embed="rId5"/>
          <a:stretch>
            <a:fillRect/>
          </a:stretch>
        </p:blipFill>
        <p:spPr>
          <a:xfrm>
            <a:off x="5956176" y="2733057"/>
            <a:ext cx="2981325" cy="1581150"/>
          </a:xfrm>
          <a:prstGeom prst="rect">
            <a:avLst/>
          </a:prstGeom>
        </p:spPr>
      </p:pic>
      <p:sp>
        <p:nvSpPr>
          <p:cNvPr id="11" name="TextBox 10"/>
          <p:cNvSpPr txBox="1"/>
          <p:nvPr/>
        </p:nvSpPr>
        <p:spPr>
          <a:xfrm>
            <a:off x="673593" y="3944875"/>
            <a:ext cx="5070259" cy="646331"/>
          </a:xfrm>
          <a:prstGeom prst="rect">
            <a:avLst/>
          </a:prstGeom>
          <a:noFill/>
        </p:spPr>
        <p:txBody>
          <a:bodyPr wrap="square" rtlCol="0">
            <a:spAutoFit/>
          </a:bodyPr>
          <a:lstStyle/>
          <a:p>
            <a:pPr marL="285750" indent="-285750">
              <a:buFont typeface="Wingdings" panose="05000000000000000000" pitchFamily="2" charset="2"/>
              <a:buChar char="Ø"/>
            </a:pPr>
            <a:r>
              <a:rPr lang="en-US" dirty="0" smtClean="0"/>
              <a:t>WKT the complementary error function is given by </a:t>
            </a:r>
            <a:endParaRPr lang="en-US" dirty="0"/>
          </a:p>
        </p:txBody>
      </p:sp>
      <p:pic>
        <p:nvPicPr>
          <p:cNvPr id="14" name="Picture 13"/>
          <p:cNvPicPr>
            <a:picLocks noChangeAspect="1"/>
          </p:cNvPicPr>
          <p:nvPr/>
        </p:nvPicPr>
        <p:blipFill>
          <a:blip r:embed="rId6"/>
          <a:stretch>
            <a:fillRect/>
          </a:stretch>
        </p:blipFill>
        <p:spPr>
          <a:xfrm>
            <a:off x="800608" y="4515702"/>
            <a:ext cx="4714875" cy="619125"/>
          </a:xfrm>
          <a:prstGeom prst="rect">
            <a:avLst/>
          </a:prstGeom>
        </p:spPr>
      </p:pic>
      <p:sp>
        <p:nvSpPr>
          <p:cNvPr id="16" name="TextBox 15"/>
          <p:cNvSpPr txBox="1"/>
          <p:nvPr/>
        </p:nvSpPr>
        <p:spPr>
          <a:xfrm>
            <a:off x="600767" y="5149243"/>
            <a:ext cx="5070259" cy="646331"/>
          </a:xfrm>
          <a:prstGeom prst="rect">
            <a:avLst/>
          </a:prstGeom>
          <a:noFill/>
        </p:spPr>
        <p:txBody>
          <a:bodyPr wrap="square" rtlCol="0">
            <a:spAutoFit/>
          </a:bodyPr>
          <a:lstStyle/>
          <a:p>
            <a:pPr marL="285750" indent="-285750">
              <a:buFont typeface="Wingdings" panose="05000000000000000000" pitchFamily="2" charset="2"/>
              <a:buChar char="Ø"/>
            </a:pPr>
            <a:r>
              <a:rPr lang="en-US" dirty="0" smtClean="0"/>
              <a:t>Using equation 2 the equation 1 can be written as </a:t>
            </a:r>
            <a:endParaRPr lang="en-US" dirty="0"/>
          </a:p>
        </p:txBody>
      </p:sp>
      <p:pic>
        <p:nvPicPr>
          <p:cNvPr id="18" name="Picture 17"/>
          <p:cNvPicPr>
            <a:picLocks noChangeAspect="1"/>
          </p:cNvPicPr>
          <p:nvPr/>
        </p:nvPicPr>
        <p:blipFill>
          <a:blip r:embed="rId7"/>
          <a:stretch>
            <a:fillRect/>
          </a:stretch>
        </p:blipFill>
        <p:spPr>
          <a:xfrm>
            <a:off x="5879975" y="5052768"/>
            <a:ext cx="3133725" cy="390525"/>
          </a:xfrm>
          <a:prstGeom prst="rect">
            <a:avLst/>
          </a:prstGeom>
        </p:spPr>
      </p:pic>
      <p:pic>
        <p:nvPicPr>
          <p:cNvPr id="19" name="Picture 18"/>
          <p:cNvPicPr>
            <a:picLocks noChangeAspect="1"/>
          </p:cNvPicPr>
          <p:nvPr/>
        </p:nvPicPr>
        <p:blipFill>
          <a:blip r:embed="rId8"/>
          <a:stretch>
            <a:fillRect/>
          </a:stretch>
        </p:blipFill>
        <p:spPr>
          <a:xfrm>
            <a:off x="9426421" y="4887386"/>
            <a:ext cx="2114550" cy="438150"/>
          </a:xfrm>
          <a:prstGeom prst="rect">
            <a:avLst/>
          </a:prstGeom>
        </p:spPr>
      </p:pic>
      <p:sp>
        <p:nvSpPr>
          <p:cNvPr id="20" name="TextBox 19"/>
          <p:cNvSpPr txBox="1"/>
          <p:nvPr/>
        </p:nvSpPr>
        <p:spPr>
          <a:xfrm>
            <a:off x="3929894" y="5638602"/>
            <a:ext cx="1121501" cy="369332"/>
          </a:xfrm>
          <a:prstGeom prst="rect">
            <a:avLst/>
          </a:prstGeom>
          <a:noFill/>
        </p:spPr>
        <p:txBody>
          <a:bodyPr wrap="square" rtlCol="0">
            <a:spAutoFit/>
          </a:bodyPr>
          <a:lstStyle/>
          <a:p>
            <a:r>
              <a:rPr lang="en-US" dirty="0" smtClean="0"/>
              <a:t>Similarly </a:t>
            </a:r>
            <a:endParaRPr lang="en-US" dirty="0"/>
          </a:p>
        </p:txBody>
      </p:sp>
      <p:pic>
        <p:nvPicPr>
          <p:cNvPr id="21" name="Picture 20"/>
          <p:cNvPicPr>
            <a:picLocks noChangeAspect="1"/>
          </p:cNvPicPr>
          <p:nvPr/>
        </p:nvPicPr>
        <p:blipFill>
          <a:blip r:embed="rId9"/>
          <a:stretch>
            <a:fillRect/>
          </a:stretch>
        </p:blipFill>
        <p:spPr>
          <a:xfrm>
            <a:off x="5919971" y="5544059"/>
            <a:ext cx="2943225" cy="495300"/>
          </a:xfrm>
          <a:prstGeom prst="rect">
            <a:avLst/>
          </a:prstGeom>
        </p:spPr>
      </p:pic>
    </p:spTree>
    <p:extLst>
      <p:ext uri="{BB962C8B-B14F-4D97-AF65-F5344CB8AC3E}">
        <p14:creationId xmlns:p14="http://schemas.microsoft.com/office/powerpoint/2010/main" val="1673911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79419F-062E-467E-823C-BB5520B12355}"/>
              </a:ext>
            </a:extLst>
          </p:cNvPr>
          <p:cNvSpPr>
            <a:spLocks noGrp="1"/>
          </p:cNvSpPr>
          <p:nvPr>
            <p:ph type="ctrTitle"/>
          </p:nvPr>
        </p:nvSpPr>
        <p:spPr>
          <a:xfrm>
            <a:off x="1856934" y="1854199"/>
            <a:ext cx="8811065" cy="1655763"/>
          </a:xfrm>
        </p:spPr>
        <p:txBody>
          <a:bodyPr>
            <a:normAutofit/>
          </a:bodyPr>
          <a:lstStyle/>
          <a:p>
            <a:r>
              <a:rPr lang="en-US" sz="2400" b="1" dirty="0">
                <a:solidFill>
                  <a:prstClr val="black"/>
                </a:solidFill>
                <a:latin typeface="Cambria" panose="02040503050406030204" pitchFamily="18" charset="0"/>
                <a:ea typeface="Cambria" panose="02040503050406030204" pitchFamily="18" charset="0"/>
              </a:rPr>
              <a:t>Module </a:t>
            </a:r>
            <a:r>
              <a:rPr lang="en-US" sz="2400" b="1" dirty="0">
                <a:solidFill>
                  <a:prstClr val="black"/>
                </a:solidFill>
                <a:latin typeface="Cambria" panose="02040503050406030204" pitchFamily="18" charset="0"/>
                <a:ea typeface="Cambria" panose="02040503050406030204" pitchFamily="18" charset="0"/>
              </a:rPr>
              <a:t>1</a:t>
            </a:r>
            <a:r>
              <a:rPr lang="en-US" sz="2400" b="1" dirty="0">
                <a:solidFill>
                  <a:prstClr val="black"/>
                </a:solidFill>
                <a:latin typeface="Cambria" panose="02040503050406030204" pitchFamily="18" charset="0"/>
                <a:ea typeface="Cambria" panose="02040503050406030204" pitchFamily="18" charset="0"/>
              </a:rPr>
              <a:t/>
            </a:r>
            <a:br>
              <a:rPr lang="en-US" sz="2400" b="1" dirty="0">
                <a:solidFill>
                  <a:prstClr val="black"/>
                </a:solidFill>
                <a:latin typeface="Cambria" panose="02040503050406030204" pitchFamily="18" charset="0"/>
                <a:ea typeface="Cambria" panose="02040503050406030204" pitchFamily="18" charset="0"/>
              </a:rPr>
            </a:br>
            <a:r>
              <a:rPr lang="en-US" sz="2400" b="1" dirty="0">
                <a:solidFill>
                  <a:prstClr val="black"/>
                </a:solidFill>
                <a:latin typeface="Cambria" panose="02040503050406030204" pitchFamily="18" charset="0"/>
                <a:ea typeface="Cambria" panose="02040503050406030204" pitchFamily="18" charset="0"/>
              </a:rPr>
              <a:t/>
            </a:r>
            <a:br>
              <a:rPr lang="en-US" sz="2400" b="1" dirty="0">
                <a:solidFill>
                  <a:prstClr val="black"/>
                </a:solidFill>
                <a:latin typeface="Cambria" panose="02040503050406030204" pitchFamily="18" charset="0"/>
                <a:ea typeface="Cambria" panose="02040503050406030204" pitchFamily="18" charset="0"/>
              </a:rPr>
            </a:br>
            <a:r>
              <a:rPr lang="en-US" sz="2800"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Digital Modulation Techniques: </a:t>
            </a:r>
            <a:endParaRPr lang="en-IN" dirty="0"/>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2</a:t>
            </a:fld>
            <a:endParaRPr lang="en-IN">
              <a:solidFill>
                <a:prstClr val="black">
                  <a:tint val="75000"/>
                </a:prstClr>
              </a:solidFill>
            </a:endParaRPr>
          </a:p>
        </p:txBody>
      </p:sp>
    </p:spTree>
    <p:extLst>
      <p:ext uri="{BB962C8B-B14F-4D97-AF65-F5344CB8AC3E}">
        <p14:creationId xmlns:p14="http://schemas.microsoft.com/office/powerpoint/2010/main" val="128768619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EB969-BFB1-4DB4-993C-39BD1A8D536A}"/>
              </a:ext>
            </a:extLst>
          </p:cNvPr>
          <p:cNvSpPr>
            <a:spLocks noGrp="1"/>
          </p:cNvSpPr>
          <p:nvPr>
            <p:ph type="title"/>
          </p:nvPr>
        </p:nvSpPr>
        <p:spPr>
          <a:xfrm>
            <a:off x="673593" y="992287"/>
            <a:ext cx="10383175" cy="687494"/>
          </a:xfrm>
        </p:spPr>
        <p:txBody>
          <a:bodyPr/>
          <a:lstStyle/>
          <a:p>
            <a:pPr lvl="0" algn="ctr">
              <a:spcBef>
                <a:spcPts val="1000"/>
              </a:spcBef>
            </a:pPr>
            <a:r>
              <a:rPr lang="en-US" sz="2200" b="1" dirty="0">
                <a:solidFill>
                  <a:srgbClr val="C00000"/>
                </a:solidFill>
                <a:latin typeface="+mn-lt"/>
                <a:cs typeface="Times New Roman" panose="02020603050405020304" pitchFamily="18" charset="0"/>
              </a:rPr>
              <a:t>Error Probability of Binary PSK</a:t>
            </a:r>
          </a:p>
        </p:txBody>
      </p:sp>
      <p:sp>
        <p:nvSpPr>
          <p:cNvPr id="3" name="Content Placeholder 2">
            <a:extLst>
              <a:ext uri="{FF2B5EF4-FFF2-40B4-BE49-F238E27FC236}">
                <a16:creationId xmlns:a16="http://schemas.microsoft.com/office/drawing/2014/main" id="{3F88149E-5F31-4726-9520-9DE95C0F7B8D}"/>
              </a:ext>
            </a:extLst>
          </p:cNvPr>
          <p:cNvSpPr>
            <a:spLocks noGrp="1"/>
          </p:cNvSpPr>
          <p:nvPr>
            <p:ph idx="1"/>
          </p:nvPr>
        </p:nvSpPr>
        <p:spPr>
          <a:xfrm>
            <a:off x="436115" y="1753826"/>
            <a:ext cx="11149245" cy="4214099"/>
          </a:xfrm>
        </p:spPr>
        <p:txBody>
          <a:bodyPr>
            <a:normAutofit/>
          </a:bodyPr>
          <a:lstStyle/>
          <a:p>
            <a:pPr marL="0" lvl="0" indent="0" algn="just">
              <a:lnSpc>
                <a:spcPct val="110000"/>
              </a:lnSpc>
              <a:buNone/>
            </a:pPr>
            <a:endParaRPr lang="en-US" sz="2000" dirty="0"/>
          </a:p>
          <a:p>
            <a:pPr marL="0" lvl="0" indent="0" algn="just">
              <a:lnSpc>
                <a:spcPct val="110000"/>
              </a:lnSpc>
              <a:buNone/>
            </a:pPr>
            <a:endParaRPr lang="en-US" sz="2000" dirty="0" smtClean="0"/>
          </a:p>
        </p:txBody>
      </p:sp>
      <p:sp>
        <p:nvSpPr>
          <p:cNvPr id="5" name="Footer Placeholder 4">
            <a:extLst>
              <a:ext uri="{FF2B5EF4-FFF2-40B4-BE49-F238E27FC236}">
                <a16:creationId xmlns:a16="http://schemas.microsoft.com/office/drawing/2014/main" id="{2D80A51D-5073-4F56-AD8F-12A2AAF89D53}"/>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7C6438AB-75BE-4C69-A84D-6848F0FCE5E1}"/>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20</a:t>
            </a:fld>
            <a:endParaRPr lang="en-IN">
              <a:solidFill>
                <a:prstClr val="black">
                  <a:tint val="75000"/>
                </a:prstClr>
              </a:solidFill>
            </a:endParaRPr>
          </a:p>
        </p:txBody>
      </p:sp>
      <mc:AlternateContent xmlns:mc="http://schemas.openxmlformats.org/markup-compatibility/2006" xmlns:a14="http://schemas.microsoft.com/office/drawing/2010/main">
        <mc:Choice Requires="a14">
          <p:sp>
            <p:nvSpPr>
              <p:cNvPr id="4" name="TextBox 3"/>
              <p:cNvSpPr txBox="1"/>
              <p:nvPr/>
            </p:nvSpPr>
            <p:spPr>
              <a:xfrm>
                <a:off x="1081966" y="1753826"/>
                <a:ext cx="10503394" cy="3021148"/>
              </a:xfrm>
              <a:prstGeom prst="rect">
                <a:avLst/>
              </a:prstGeom>
              <a:noFill/>
            </p:spPr>
            <p:txBody>
              <a:bodyPr wrap="square" rtlCol="0">
                <a:spAutoFit/>
              </a:bodyPr>
              <a:lstStyle/>
              <a:p>
                <a:pPr marL="285750" indent="-285750">
                  <a:buFont typeface="Wingdings" panose="05000000000000000000" pitchFamily="2" charset="2"/>
                  <a:buChar char="Ø"/>
                </a:pPr>
                <a:r>
                  <a:rPr lang="en-US" dirty="0" smtClean="0">
                    <a:solidFill>
                      <a:prstClr val="black"/>
                    </a:solidFill>
                  </a:rPr>
                  <a:t>Let the probability of transmitting symbol ‘0’ is  </a:t>
                </a:r>
                <a14:m>
                  <m:oMath xmlns:m="http://schemas.openxmlformats.org/officeDocument/2006/math">
                    <m:sSub>
                      <m:sSubPr>
                        <m:ctrlPr>
                          <a:rPr lang="en-US" sz="2100" i="1">
                            <a:solidFill>
                              <a:prstClr val="black"/>
                            </a:solidFill>
                            <a:latin typeface="Cambria Math" panose="02040503050406030204" pitchFamily="18" charset="0"/>
                          </a:rPr>
                        </m:ctrlPr>
                      </m:sSubPr>
                      <m:e>
                        <m:r>
                          <a:rPr lang="en-US" sz="2100" i="1">
                            <a:solidFill>
                              <a:prstClr val="black"/>
                            </a:solidFill>
                            <a:latin typeface="Cambria Math" panose="02040503050406030204" pitchFamily="18" charset="0"/>
                          </a:rPr>
                          <m:t>𝑃</m:t>
                        </m:r>
                      </m:e>
                      <m:sub>
                        <m:r>
                          <a:rPr lang="en-US" sz="2100" b="0" i="1" smtClean="0">
                            <a:solidFill>
                              <a:prstClr val="black"/>
                            </a:solidFill>
                            <a:latin typeface="Cambria Math" panose="02040503050406030204" pitchFamily="18" charset="0"/>
                          </a:rPr>
                          <m:t>(0)</m:t>
                        </m:r>
                      </m:sub>
                    </m:sSub>
                  </m:oMath>
                </a14:m>
                <a:r>
                  <a:rPr lang="en-US" dirty="0" smtClean="0">
                    <a:solidFill>
                      <a:prstClr val="black"/>
                    </a:solidFill>
                  </a:rPr>
                  <a:t> = </a:t>
                </a:r>
                <a14:m>
                  <m:oMath xmlns:m="http://schemas.openxmlformats.org/officeDocument/2006/math">
                    <m:f>
                      <m:fPr>
                        <m:ctrlPr>
                          <a:rPr lang="en-US" sz="2100" i="1">
                            <a:solidFill>
                              <a:prstClr val="black"/>
                            </a:solidFill>
                            <a:latin typeface="Cambria Math" panose="02040503050406030204" pitchFamily="18" charset="0"/>
                            <a:ea typeface="Cambria Math" panose="02040503050406030204" pitchFamily="18" charset="0"/>
                          </a:rPr>
                        </m:ctrlPr>
                      </m:fPr>
                      <m:num>
                        <m:r>
                          <a:rPr lang="en-US" sz="2100" b="0" i="1" smtClean="0">
                            <a:solidFill>
                              <a:prstClr val="black"/>
                            </a:solidFill>
                            <a:latin typeface="Cambria Math" panose="02040503050406030204" pitchFamily="18" charset="0"/>
                            <a:ea typeface="Cambria Math" panose="02040503050406030204" pitchFamily="18" charset="0"/>
                          </a:rPr>
                          <m:t>1</m:t>
                        </m:r>
                      </m:num>
                      <m:den>
                        <m:r>
                          <a:rPr lang="en-US" sz="2100" b="0" i="1" smtClean="0">
                            <a:solidFill>
                              <a:prstClr val="black"/>
                            </a:solidFill>
                            <a:latin typeface="Cambria Math" panose="02040503050406030204" pitchFamily="18" charset="0"/>
                            <a:ea typeface="Cambria Math" panose="02040503050406030204" pitchFamily="18" charset="0"/>
                          </a:rPr>
                          <m:t>2</m:t>
                        </m:r>
                      </m:den>
                    </m:f>
                  </m:oMath>
                </a14:m>
                <a:endParaRPr lang="en-US" dirty="0" smtClean="0">
                  <a:solidFill>
                    <a:prstClr val="black"/>
                  </a:solidFill>
                </a:endParaRPr>
              </a:p>
              <a:p>
                <a:pPr marL="285750" indent="-285750">
                  <a:buFont typeface="Wingdings" panose="05000000000000000000" pitchFamily="2" charset="2"/>
                  <a:buChar char="Ø"/>
                </a:pPr>
                <a:r>
                  <a:rPr lang="en-US" dirty="0">
                    <a:solidFill>
                      <a:prstClr val="black"/>
                    </a:solidFill>
                  </a:rPr>
                  <a:t>Let the probability of transmitting symbol </a:t>
                </a:r>
                <a:r>
                  <a:rPr lang="en-US" dirty="0" smtClean="0">
                    <a:solidFill>
                      <a:prstClr val="black"/>
                    </a:solidFill>
                  </a:rPr>
                  <a:t>‘1’ </a:t>
                </a:r>
                <a:r>
                  <a:rPr lang="en-US" dirty="0">
                    <a:solidFill>
                      <a:prstClr val="black"/>
                    </a:solidFill>
                  </a:rPr>
                  <a:t>is  </a:t>
                </a:r>
                <a14:m>
                  <m:oMath xmlns:m="http://schemas.openxmlformats.org/officeDocument/2006/math">
                    <m:sSub>
                      <m:sSubPr>
                        <m:ctrlPr>
                          <a:rPr lang="en-US" sz="2100" i="1">
                            <a:solidFill>
                              <a:prstClr val="black"/>
                            </a:solidFill>
                            <a:latin typeface="Cambria Math" panose="02040503050406030204" pitchFamily="18" charset="0"/>
                          </a:rPr>
                        </m:ctrlPr>
                      </m:sSubPr>
                      <m:e>
                        <m:r>
                          <a:rPr lang="en-US" sz="2100" i="1">
                            <a:solidFill>
                              <a:prstClr val="black"/>
                            </a:solidFill>
                            <a:latin typeface="Cambria Math" panose="02040503050406030204" pitchFamily="18" charset="0"/>
                          </a:rPr>
                          <m:t>𝑃</m:t>
                        </m:r>
                      </m:e>
                      <m:sub>
                        <m:r>
                          <a:rPr lang="en-US" sz="2100" i="1">
                            <a:solidFill>
                              <a:prstClr val="black"/>
                            </a:solidFill>
                            <a:latin typeface="Cambria Math" panose="02040503050406030204" pitchFamily="18" charset="0"/>
                          </a:rPr>
                          <m:t>(</m:t>
                        </m:r>
                        <m:r>
                          <a:rPr lang="en-US" sz="2100" b="0" i="1" smtClean="0">
                            <a:solidFill>
                              <a:prstClr val="black"/>
                            </a:solidFill>
                            <a:latin typeface="Cambria Math" panose="02040503050406030204" pitchFamily="18" charset="0"/>
                          </a:rPr>
                          <m:t>1</m:t>
                        </m:r>
                        <m:r>
                          <a:rPr lang="en-US" sz="2100" i="1">
                            <a:solidFill>
                              <a:prstClr val="black"/>
                            </a:solidFill>
                            <a:latin typeface="Cambria Math" panose="02040503050406030204" pitchFamily="18" charset="0"/>
                          </a:rPr>
                          <m:t>)</m:t>
                        </m:r>
                      </m:sub>
                    </m:sSub>
                  </m:oMath>
                </a14:m>
                <a:r>
                  <a:rPr lang="en-US" dirty="0">
                    <a:solidFill>
                      <a:prstClr val="black"/>
                    </a:solidFill>
                  </a:rPr>
                  <a:t> = </a:t>
                </a:r>
                <a14:m>
                  <m:oMath xmlns:m="http://schemas.openxmlformats.org/officeDocument/2006/math">
                    <m:f>
                      <m:fPr>
                        <m:ctrlPr>
                          <a:rPr lang="en-US" sz="2100" i="1">
                            <a:solidFill>
                              <a:prstClr val="black"/>
                            </a:solidFill>
                            <a:latin typeface="Cambria Math" panose="02040503050406030204" pitchFamily="18" charset="0"/>
                            <a:ea typeface="Cambria Math" panose="02040503050406030204" pitchFamily="18" charset="0"/>
                          </a:rPr>
                        </m:ctrlPr>
                      </m:fPr>
                      <m:num>
                        <m:r>
                          <a:rPr lang="en-US" sz="2100" i="1">
                            <a:solidFill>
                              <a:prstClr val="black"/>
                            </a:solidFill>
                            <a:latin typeface="Cambria Math" panose="02040503050406030204" pitchFamily="18" charset="0"/>
                            <a:ea typeface="Cambria Math" panose="02040503050406030204" pitchFamily="18" charset="0"/>
                          </a:rPr>
                          <m:t>1</m:t>
                        </m:r>
                      </m:num>
                      <m:den>
                        <m:r>
                          <a:rPr lang="en-US" sz="2100" i="1">
                            <a:solidFill>
                              <a:prstClr val="black"/>
                            </a:solidFill>
                            <a:latin typeface="Cambria Math" panose="02040503050406030204" pitchFamily="18" charset="0"/>
                            <a:ea typeface="Cambria Math" panose="02040503050406030204" pitchFamily="18" charset="0"/>
                          </a:rPr>
                          <m:t>2</m:t>
                        </m:r>
                      </m:den>
                    </m:f>
                  </m:oMath>
                </a14:m>
                <a:endParaRPr lang="en-US" dirty="0" smtClean="0">
                  <a:solidFill>
                    <a:prstClr val="black"/>
                  </a:solidFill>
                </a:endParaRPr>
              </a:p>
              <a:p>
                <a:pPr marL="285750" indent="-285750">
                  <a:buFont typeface="Wingdings" panose="05000000000000000000" pitchFamily="2" charset="2"/>
                  <a:buChar char="Ø"/>
                </a:pPr>
                <a:r>
                  <a:rPr lang="en-US" dirty="0" smtClean="0">
                    <a:solidFill>
                      <a:prstClr val="black"/>
                    </a:solidFill>
                  </a:rPr>
                  <a:t>The average  </a:t>
                </a:r>
                <a:r>
                  <a:rPr lang="en-US" dirty="0">
                    <a:solidFill>
                      <a:prstClr val="black"/>
                    </a:solidFill>
                  </a:rPr>
                  <a:t>probability </a:t>
                </a:r>
                <a:r>
                  <a:rPr lang="en-US" dirty="0" smtClean="0">
                    <a:solidFill>
                      <a:prstClr val="black"/>
                    </a:solidFill>
                  </a:rPr>
                  <a:t>error</a:t>
                </a:r>
              </a:p>
              <a:p>
                <a:pPr marL="342900" indent="-342900" algn="ctr">
                  <a:buFont typeface="Wingdings" panose="05000000000000000000" pitchFamily="2" charset="2"/>
                  <a:buChar char="Ø"/>
                </a:pPr>
                <a14:m>
                  <m:oMath xmlns:m="http://schemas.openxmlformats.org/officeDocument/2006/math">
                    <m:sSub>
                      <m:sSubPr>
                        <m:ctrlPr>
                          <a:rPr lang="en-US" sz="2100" i="1">
                            <a:solidFill>
                              <a:prstClr val="black"/>
                            </a:solidFill>
                            <a:latin typeface="Cambria Math" panose="02040503050406030204" pitchFamily="18" charset="0"/>
                          </a:rPr>
                        </m:ctrlPr>
                      </m:sSubPr>
                      <m:e>
                        <m:r>
                          <a:rPr lang="en-US" sz="2100" i="1">
                            <a:solidFill>
                              <a:prstClr val="black"/>
                            </a:solidFill>
                            <a:latin typeface="Cambria Math" panose="02040503050406030204" pitchFamily="18" charset="0"/>
                          </a:rPr>
                          <m:t>𝑃</m:t>
                        </m:r>
                      </m:e>
                      <m:sub>
                        <m:r>
                          <a:rPr lang="en-US" sz="2100" i="1">
                            <a:solidFill>
                              <a:prstClr val="black"/>
                            </a:solidFill>
                            <a:latin typeface="Cambria Math" panose="02040503050406030204" pitchFamily="18" charset="0"/>
                          </a:rPr>
                          <m:t>𝑒</m:t>
                        </m:r>
                      </m:sub>
                    </m:sSub>
                  </m:oMath>
                </a14:m>
                <a:r>
                  <a:rPr lang="en-US" dirty="0" smtClean="0">
                    <a:solidFill>
                      <a:prstClr val="black"/>
                    </a:solidFill>
                  </a:rPr>
                  <a:t>=</a:t>
                </a:r>
                <a14:m>
                  <m:oMath xmlns:m="http://schemas.openxmlformats.org/officeDocument/2006/math">
                    <m:sSub>
                      <m:sSubPr>
                        <m:ctrlPr>
                          <a:rPr lang="en-US" sz="2100" i="1">
                            <a:solidFill>
                              <a:prstClr val="black"/>
                            </a:solidFill>
                            <a:latin typeface="Cambria Math" panose="02040503050406030204" pitchFamily="18" charset="0"/>
                          </a:rPr>
                        </m:ctrlPr>
                      </m:sSubPr>
                      <m:e>
                        <m:sSub>
                          <m:sSubPr>
                            <m:ctrlPr>
                              <a:rPr lang="en-US" sz="2100" i="1">
                                <a:solidFill>
                                  <a:prstClr val="black"/>
                                </a:solidFill>
                                <a:latin typeface="Cambria Math" panose="02040503050406030204" pitchFamily="18" charset="0"/>
                              </a:rPr>
                            </m:ctrlPr>
                          </m:sSubPr>
                          <m:e>
                            <m:r>
                              <a:rPr lang="en-US" sz="2100" i="1">
                                <a:solidFill>
                                  <a:prstClr val="black"/>
                                </a:solidFill>
                                <a:latin typeface="Cambria Math" panose="02040503050406030204" pitchFamily="18" charset="0"/>
                              </a:rPr>
                              <m:t>𝑃</m:t>
                            </m:r>
                          </m:e>
                          <m:sub>
                            <m:r>
                              <a:rPr lang="en-US" sz="2100" i="1">
                                <a:solidFill>
                                  <a:prstClr val="black"/>
                                </a:solidFill>
                                <a:latin typeface="Cambria Math" panose="02040503050406030204" pitchFamily="18" charset="0"/>
                              </a:rPr>
                              <m:t>(0)</m:t>
                            </m:r>
                          </m:sub>
                        </m:sSub>
                        <m:r>
                          <a:rPr lang="en-US" sz="2100" i="1">
                            <a:solidFill>
                              <a:prstClr val="black"/>
                            </a:solidFill>
                            <a:latin typeface="Cambria Math" panose="02040503050406030204" pitchFamily="18" charset="0"/>
                          </a:rPr>
                          <m:t>𝑃</m:t>
                        </m:r>
                      </m:e>
                      <m:sub>
                        <m:r>
                          <a:rPr lang="en-US" sz="2100" i="1">
                            <a:solidFill>
                              <a:prstClr val="black"/>
                            </a:solidFill>
                            <a:latin typeface="Cambria Math" panose="02040503050406030204" pitchFamily="18" charset="0"/>
                          </a:rPr>
                          <m:t>𝑒</m:t>
                        </m:r>
                        <m:r>
                          <a:rPr lang="en-US" sz="2100" i="1">
                            <a:solidFill>
                              <a:prstClr val="black"/>
                            </a:solidFill>
                            <a:latin typeface="Cambria Math" panose="02040503050406030204" pitchFamily="18" charset="0"/>
                          </a:rPr>
                          <m:t>(0)</m:t>
                        </m:r>
                      </m:sub>
                    </m:sSub>
                  </m:oMath>
                </a14:m>
                <a:r>
                  <a:rPr lang="en-US" dirty="0" smtClean="0">
                    <a:solidFill>
                      <a:prstClr val="black"/>
                    </a:solidFill>
                  </a:rPr>
                  <a:t>+</a:t>
                </a:r>
                <a14:m>
                  <m:oMath xmlns:m="http://schemas.openxmlformats.org/officeDocument/2006/math">
                    <m:sSub>
                      <m:sSubPr>
                        <m:ctrlPr>
                          <a:rPr lang="en-US" sz="2100" i="1">
                            <a:solidFill>
                              <a:prstClr val="black"/>
                            </a:solidFill>
                            <a:latin typeface="Cambria Math" panose="02040503050406030204" pitchFamily="18" charset="0"/>
                          </a:rPr>
                        </m:ctrlPr>
                      </m:sSubPr>
                      <m:e>
                        <m:r>
                          <a:rPr lang="en-US" sz="2100" i="1">
                            <a:solidFill>
                              <a:prstClr val="black"/>
                            </a:solidFill>
                            <a:latin typeface="Cambria Math" panose="02040503050406030204" pitchFamily="18" charset="0"/>
                          </a:rPr>
                          <m:t>𝑃</m:t>
                        </m:r>
                      </m:e>
                      <m:sub>
                        <m:r>
                          <a:rPr lang="en-US" sz="2100" i="1">
                            <a:solidFill>
                              <a:prstClr val="black"/>
                            </a:solidFill>
                            <a:latin typeface="Cambria Math" panose="02040503050406030204" pitchFamily="18" charset="0"/>
                          </a:rPr>
                          <m:t>(1)</m:t>
                        </m:r>
                      </m:sub>
                    </m:sSub>
                    <m:sSub>
                      <m:sSubPr>
                        <m:ctrlPr>
                          <a:rPr lang="en-US" sz="2100" i="1">
                            <a:solidFill>
                              <a:prstClr val="black"/>
                            </a:solidFill>
                            <a:latin typeface="Cambria Math" panose="02040503050406030204" pitchFamily="18" charset="0"/>
                          </a:rPr>
                        </m:ctrlPr>
                      </m:sSubPr>
                      <m:e>
                        <m:r>
                          <a:rPr lang="en-US" sz="2100" i="1">
                            <a:solidFill>
                              <a:prstClr val="black"/>
                            </a:solidFill>
                            <a:latin typeface="Cambria Math" panose="02040503050406030204" pitchFamily="18" charset="0"/>
                          </a:rPr>
                          <m:t>𝑃</m:t>
                        </m:r>
                      </m:e>
                      <m:sub>
                        <m:r>
                          <a:rPr lang="en-US" sz="2100" i="1">
                            <a:solidFill>
                              <a:prstClr val="black"/>
                            </a:solidFill>
                            <a:latin typeface="Cambria Math" panose="02040503050406030204" pitchFamily="18" charset="0"/>
                          </a:rPr>
                          <m:t>𝑒</m:t>
                        </m:r>
                        <m:r>
                          <a:rPr lang="en-US" sz="2100" i="1">
                            <a:solidFill>
                              <a:prstClr val="black"/>
                            </a:solidFill>
                            <a:latin typeface="Cambria Math" panose="02040503050406030204" pitchFamily="18" charset="0"/>
                          </a:rPr>
                          <m:t>(1)</m:t>
                        </m:r>
                      </m:sub>
                    </m:sSub>
                  </m:oMath>
                </a14:m>
                <a:endParaRPr lang="en-US" dirty="0" smtClean="0">
                  <a:solidFill>
                    <a:prstClr val="black"/>
                  </a:solidFill>
                </a:endParaRPr>
              </a:p>
              <a:p>
                <a:pPr marL="285750" indent="-285750">
                  <a:buFont typeface="Wingdings" panose="05000000000000000000" pitchFamily="2" charset="2"/>
                  <a:buChar char="Ø"/>
                </a:pPr>
                <a:endParaRPr lang="en-US" dirty="0" smtClean="0">
                  <a:solidFill>
                    <a:prstClr val="black"/>
                  </a:solidFill>
                </a:endParaRPr>
              </a:p>
              <a:p>
                <a:pPr marL="285750" indent="-285750">
                  <a:buFont typeface="Wingdings" panose="05000000000000000000" pitchFamily="2" charset="2"/>
                  <a:buChar char="Ø"/>
                </a:pPr>
                <a:endParaRPr lang="en-US" dirty="0" smtClean="0">
                  <a:solidFill>
                    <a:prstClr val="black"/>
                  </a:solidFill>
                </a:endParaRPr>
              </a:p>
              <a:p>
                <a:pPr marL="285750" indent="-285750">
                  <a:buFont typeface="Wingdings" panose="05000000000000000000" pitchFamily="2" charset="2"/>
                  <a:buChar char="Ø"/>
                </a:pPr>
                <a:endParaRPr lang="en-US" dirty="0" smtClean="0">
                  <a:solidFill>
                    <a:prstClr val="black"/>
                  </a:solidFill>
                </a:endParaRPr>
              </a:p>
              <a:p>
                <a:pPr marL="285750" indent="-285750">
                  <a:buFont typeface="Wingdings" panose="05000000000000000000" pitchFamily="2" charset="2"/>
                  <a:buChar char="Ø"/>
                </a:pPr>
                <a:endParaRPr lang="en-US" dirty="0" smtClean="0">
                  <a:solidFill>
                    <a:prstClr val="black"/>
                  </a:solidFill>
                </a:endParaRPr>
              </a:p>
              <a:p>
                <a:pPr marL="285750" indent="-285750">
                  <a:buFont typeface="Wingdings" panose="05000000000000000000" pitchFamily="2" charset="2"/>
                  <a:buChar char="Ø"/>
                </a:pPr>
                <a:endParaRPr lang="en-US" dirty="0">
                  <a:solidFill>
                    <a:prstClr val="black"/>
                  </a:solidFill>
                </a:endParaRPr>
              </a:p>
            </p:txBody>
          </p:sp>
        </mc:Choice>
        <mc:Fallback xmlns="">
          <p:sp>
            <p:nvSpPr>
              <p:cNvPr id="4" name="TextBox 3"/>
              <p:cNvSpPr txBox="1">
                <a:spLocks noRot="1" noChangeAspect="1" noMove="1" noResize="1" noEditPoints="1" noAdjustHandles="1" noChangeArrowheads="1" noChangeShapeType="1" noTextEdit="1"/>
              </p:cNvSpPr>
              <p:nvPr/>
            </p:nvSpPr>
            <p:spPr>
              <a:xfrm>
                <a:off x="1081966" y="1753826"/>
                <a:ext cx="10503394" cy="3021148"/>
              </a:xfrm>
              <a:prstGeom prst="rect">
                <a:avLst/>
              </a:prstGeom>
              <a:blipFill rotWithShape="0">
                <a:blip r:embed="rId2"/>
                <a:stretch>
                  <a:fillRect l="-348"/>
                </a:stretch>
              </a:blipFill>
            </p:spPr>
            <p:txBody>
              <a:bodyPr/>
              <a:lstStyle/>
              <a:p>
                <a:r>
                  <a:rPr lang="en-US">
                    <a:noFill/>
                  </a:rPr>
                  <a:t> </a:t>
                </a:r>
              </a:p>
            </p:txBody>
          </p:sp>
        </mc:Fallback>
      </mc:AlternateContent>
      <p:pic>
        <p:nvPicPr>
          <p:cNvPr id="7" name="Picture 6"/>
          <p:cNvPicPr>
            <a:picLocks noChangeAspect="1"/>
          </p:cNvPicPr>
          <p:nvPr/>
        </p:nvPicPr>
        <p:blipFill>
          <a:blip r:embed="rId3"/>
          <a:stretch>
            <a:fillRect/>
          </a:stretch>
        </p:blipFill>
        <p:spPr>
          <a:xfrm>
            <a:off x="3096087" y="3527500"/>
            <a:ext cx="5829300" cy="666750"/>
          </a:xfrm>
          <a:prstGeom prst="rect">
            <a:avLst/>
          </a:prstGeom>
        </p:spPr>
      </p:pic>
      <p:pic>
        <p:nvPicPr>
          <p:cNvPr id="8" name="Picture 7"/>
          <p:cNvPicPr>
            <a:picLocks noChangeAspect="1"/>
          </p:cNvPicPr>
          <p:nvPr/>
        </p:nvPicPr>
        <p:blipFill>
          <a:blip r:embed="rId4"/>
          <a:stretch>
            <a:fillRect/>
          </a:stretch>
        </p:blipFill>
        <p:spPr>
          <a:xfrm>
            <a:off x="4762962" y="4474786"/>
            <a:ext cx="2495550" cy="590550"/>
          </a:xfrm>
          <a:prstGeom prst="rect">
            <a:avLst/>
          </a:prstGeom>
        </p:spPr>
      </p:pic>
      <mc:AlternateContent xmlns:mc="http://schemas.openxmlformats.org/markup-compatibility/2006" xmlns:a14="http://schemas.microsoft.com/office/drawing/2010/main">
        <mc:Choice Requires="a14">
          <p:sp>
            <p:nvSpPr>
              <p:cNvPr id="9" name="TextBox 8"/>
              <p:cNvSpPr txBox="1"/>
              <p:nvPr/>
            </p:nvSpPr>
            <p:spPr>
              <a:xfrm>
                <a:off x="798990" y="5345872"/>
                <a:ext cx="11097088" cy="704745"/>
              </a:xfrm>
              <a:prstGeom prst="rect">
                <a:avLst/>
              </a:prstGeom>
              <a:noFill/>
            </p:spPr>
            <p:txBody>
              <a:bodyPr wrap="square" rtlCol="0">
                <a:spAutoFit/>
              </a:bodyPr>
              <a:lstStyle/>
              <a:p>
                <a:pPr marL="285750" indent="-285750">
                  <a:buFont typeface="Wingdings" panose="05000000000000000000" pitchFamily="2" charset="2"/>
                  <a:buChar char="Ø"/>
                </a:pPr>
                <a:r>
                  <a:rPr lang="en-US" dirty="0" smtClean="0"/>
                  <a:t>So increasing the signal energy per bit makes the points </a:t>
                </a:r>
                <a14:m>
                  <m:oMath xmlns:m="http://schemas.openxmlformats.org/officeDocument/2006/math">
                    <m:r>
                      <a:rPr lang="en-US" b="0" i="1" smtClean="0">
                        <a:solidFill>
                          <a:prstClr val="black"/>
                        </a:solidFill>
                        <a:latin typeface="Cambria Math" panose="02040503050406030204" pitchFamily="18" charset="0"/>
                      </a:rPr>
                      <m:t>−</m:t>
                    </m:r>
                    <m:rad>
                      <m:radPr>
                        <m:degHide m:val="on"/>
                        <m:ctrlPr>
                          <a:rPr lang="en-US" i="1">
                            <a:solidFill>
                              <a:prstClr val="black"/>
                            </a:solidFill>
                            <a:latin typeface="Cambria Math" panose="02040503050406030204" pitchFamily="18" charset="0"/>
                          </a:rPr>
                        </m:ctrlPr>
                      </m:radPr>
                      <m:deg/>
                      <m:e>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𝐸</m:t>
                            </m:r>
                          </m:e>
                          <m:sub>
                            <m:r>
                              <a:rPr lang="en-US" i="1">
                                <a:solidFill>
                                  <a:prstClr val="black"/>
                                </a:solidFill>
                                <a:latin typeface="Cambria Math" panose="02040503050406030204" pitchFamily="18" charset="0"/>
                              </a:rPr>
                              <m:t>𝑏</m:t>
                            </m:r>
                          </m:sub>
                        </m:sSub>
                      </m:e>
                    </m:rad>
                  </m:oMath>
                </a14:m>
                <a:r>
                  <a:rPr lang="en-US" dirty="0" smtClean="0"/>
                  <a:t> and</a:t>
                </a:r>
                <a14:m>
                  <m:oMath xmlns:m="http://schemas.openxmlformats.org/officeDocument/2006/math">
                    <m:r>
                      <a:rPr lang="en-US" b="0" i="0" smtClean="0">
                        <a:solidFill>
                          <a:prstClr val="black"/>
                        </a:solidFill>
                        <a:latin typeface="Cambria Math" panose="02040503050406030204" pitchFamily="18" charset="0"/>
                      </a:rPr>
                      <m:t> </m:t>
                    </m:r>
                    <m:r>
                      <a:rPr lang="en-US" i="1">
                        <a:solidFill>
                          <a:prstClr val="black"/>
                        </a:solidFill>
                        <a:latin typeface="Cambria Math" panose="02040503050406030204" pitchFamily="18" charset="0"/>
                      </a:rPr>
                      <m:t>+</m:t>
                    </m:r>
                    <m:rad>
                      <m:radPr>
                        <m:degHide m:val="on"/>
                        <m:ctrlPr>
                          <a:rPr lang="en-US" i="1">
                            <a:solidFill>
                              <a:prstClr val="black"/>
                            </a:solidFill>
                            <a:latin typeface="Cambria Math" panose="02040503050406030204" pitchFamily="18" charset="0"/>
                          </a:rPr>
                        </m:ctrlPr>
                      </m:radPr>
                      <m:deg/>
                      <m:e>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𝐸</m:t>
                            </m:r>
                          </m:e>
                          <m:sub>
                            <m:r>
                              <a:rPr lang="en-US" i="1">
                                <a:solidFill>
                                  <a:prstClr val="black"/>
                                </a:solidFill>
                                <a:latin typeface="Cambria Math" panose="02040503050406030204" pitchFamily="18" charset="0"/>
                              </a:rPr>
                              <m:t>𝑏</m:t>
                            </m:r>
                          </m:sub>
                        </m:sSub>
                      </m:e>
                    </m:rad>
                  </m:oMath>
                </a14:m>
                <a:r>
                  <a:rPr lang="en-US" dirty="0"/>
                  <a:t> move farther apart which correspond to reducing the error probability</a:t>
                </a:r>
              </a:p>
            </p:txBody>
          </p:sp>
        </mc:Choice>
        <mc:Fallback xmlns="">
          <p:sp>
            <p:nvSpPr>
              <p:cNvPr id="9" name="TextBox 8"/>
              <p:cNvSpPr txBox="1">
                <a:spLocks noRot="1" noChangeAspect="1" noMove="1" noResize="1" noEditPoints="1" noAdjustHandles="1" noChangeArrowheads="1" noChangeShapeType="1" noTextEdit="1"/>
              </p:cNvSpPr>
              <p:nvPr/>
            </p:nvSpPr>
            <p:spPr>
              <a:xfrm>
                <a:off x="798990" y="5345872"/>
                <a:ext cx="11097088" cy="704745"/>
              </a:xfrm>
              <a:prstGeom prst="rect">
                <a:avLst/>
              </a:prstGeom>
              <a:blipFill rotWithShape="0">
                <a:blip r:embed="rId5"/>
                <a:stretch>
                  <a:fillRect l="-330" r="-824" b="-12931"/>
                </a:stretch>
              </a:blipFill>
            </p:spPr>
            <p:txBody>
              <a:bodyPr/>
              <a:lstStyle/>
              <a:p>
                <a:r>
                  <a:rPr lang="en-US">
                    <a:noFill/>
                  </a:rPr>
                  <a:t> </a:t>
                </a:r>
              </a:p>
            </p:txBody>
          </p:sp>
        </mc:Fallback>
      </mc:AlternateContent>
    </p:spTree>
    <p:extLst>
      <p:ext uri="{BB962C8B-B14F-4D97-AF65-F5344CB8AC3E}">
        <p14:creationId xmlns:p14="http://schemas.microsoft.com/office/powerpoint/2010/main" val="2714464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EB969-BFB1-4DB4-993C-39BD1A8D536A}"/>
              </a:ext>
            </a:extLst>
          </p:cNvPr>
          <p:cNvSpPr>
            <a:spLocks noGrp="1"/>
          </p:cNvSpPr>
          <p:nvPr>
            <p:ph type="title"/>
          </p:nvPr>
        </p:nvSpPr>
        <p:spPr>
          <a:xfrm>
            <a:off x="673593" y="992287"/>
            <a:ext cx="10383175" cy="687494"/>
          </a:xfrm>
        </p:spPr>
        <p:txBody>
          <a:bodyPr/>
          <a:lstStyle/>
          <a:p>
            <a:pPr lvl="0" algn="ctr">
              <a:spcBef>
                <a:spcPts val="1000"/>
              </a:spcBef>
            </a:pPr>
            <a:r>
              <a:rPr lang="en-US" sz="2200" b="1" dirty="0">
                <a:solidFill>
                  <a:srgbClr val="C00000"/>
                </a:solidFill>
                <a:latin typeface="+mn-lt"/>
                <a:cs typeface="Times New Roman" panose="02020603050405020304" pitchFamily="18" charset="0"/>
              </a:rPr>
              <a:t>Coherent Phase Shift Keying - QPSK</a:t>
            </a:r>
          </a:p>
        </p:txBody>
      </p:sp>
      <p:sp>
        <p:nvSpPr>
          <p:cNvPr id="3" name="Content Placeholder 2">
            <a:extLst>
              <a:ext uri="{FF2B5EF4-FFF2-40B4-BE49-F238E27FC236}">
                <a16:creationId xmlns:a16="http://schemas.microsoft.com/office/drawing/2014/main" id="{3F88149E-5F31-4726-9520-9DE95C0F7B8D}"/>
              </a:ext>
            </a:extLst>
          </p:cNvPr>
          <p:cNvSpPr>
            <a:spLocks noGrp="1"/>
          </p:cNvSpPr>
          <p:nvPr>
            <p:ph idx="1"/>
          </p:nvPr>
        </p:nvSpPr>
        <p:spPr>
          <a:xfrm>
            <a:off x="436115" y="1753826"/>
            <a:ext cx="11149245" cy="4214099"/>
          </a:xfrm>
        </p:spPr>
        <p:txBody>
          <a:bodyPr>
            <a:normAutofit/>
          </a:bodyPr>
          <a:lstStyle/>
          <a:p>
            <a:pPr marL="0" lvl="0" indent="0" algn="just">
              <a:lnSpc>
                <a:spcPct val="110000"/>
              </a:lnSpc>
              <a:buNone/>
            </a:pPr>
            <a:endParaRPr lang="en-US" sz="2000" dirty="0"/>
          </a:p>
          <a:p>
            <a:pPr marL="0" lvl="0" indent="0" algn="just">
              <a:lnSpc>
                <a:spcPct val="110000"/>
              </a:lnSpc>
              <a:buNone/>
            </a:pPr>
            <a:endParaRPr lang="en-US" sz="2000" dirty="0" smtClean="0"/>
          </a:p>
        </p:txBody>
      </p:sp>
      <p:sp>
        <p:nvSpPr>
          <p:cNvPr id="5" name="Footer Placeholder 4">
            <a:extLst>
              <a:ext uri="{FF2B5EF4-FFF2-40B4-BE49-F238E27FC236}">
                <a16:creationId xmlns:a16="http://schemas.microsoft.com/office/drawing/2014/main" id="{2D80A51D-5073-4F56-AD8F-12A2AAF89D53}"/>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7C6438AB-75BE-4C69-A84D-6848F0FCE5E1}"/>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21</a:t>
            </a:fld>
            <a:endParaRPr lang="en-IN">
              <a:solidFill>
                <a:prstClr val="black">
                  <a:tint val="75000"/>
                </a:prstClr>
              </a:solidFill>
            </a:endParaRPr>
          </a:p>
        </p:txBody>
      </p:sp>
      <p:sp>
        <p:nvSpPr>
          <p:cNvPr id="4" name="TextBox 3"/>
          <p:cNvSpPr txBox="1"/>
          <p:nvPr/>
        </p:nvSpPr>
        <p:spPr>
          <a:xfrm>
            <a:off x="1472583" y="2041573"/>
            <a:ext cx="10503394" cy="3139321"/>
          </a:xfrm>
          <a:prstGeom prst="rect">
            <a:avLst/>
          </a:prstGeom>
          <a:noFill/>
        </p:spPr>
        <p:txBody>
          <a:bodyPr wrap="square" rtlCol="0">
            <a:spAutoFit/>
          </a:bodyPr>
          <a:lstStyle/>
          <a:p>
            <a:pPr marL="285750" indent="-285750">
              <a:lnSpc>
                <a:spcPct val="150000"/>
              </a:lnSpc>
              <a:buFont typeface="Wingdings" panose="05000000000000000000" pitchFamily="2" charset="2"/>
              <a:buChar char="Ø"/>
            </a:pPr>
            <a:r>
              <a:rPr lang="en-US" sz="2000" dirty="0" smtClean="0">
                <a:solidFill>
                  <a:srgbClr val="FF0000"/>
                </a:solidFill>
              </a:rPr>
              <a:t>Bandwidth-conserving </a:t>
            </a:r>
            <a:r>
              <a:rPr lang="en-US" sz="2000" dirty="0">
                <a:solidFill>
                  <a:srgbClr val="FF0000"/>
                </a:solidFill>
              </a:rPr>
              <a:t>m</a:t>
            </a:r>
            <a:r>
              <a:rPr lang="en-US" sz="2000" dirty="0">
                <a:solidFill>
                  <a:prstClr val="black"/>
                </a:solidFill>
              </a:rPr>
              <a:t>odulation scheme known as </a:t>
            </a:r>
            <a:r>
              <a:rPr lang="en-US" sz="2000" dirty="0" err="1" smtClean="0">
                <a:solidFill>
                  <a:prstClr val="black"/>
                </a:solidFill>
              </a:rPr>
              <a:t>QuadriPhase</a:t>
            </a:r>
            <a:r>
              <a:rPr lang="en-US" sz="2000" dirty="0" smtClean="0">
                <a:solidFill>
                  <a:prstClr val="black"/>
                </a:solidFill>
              </a:rPr>
              <a:t>-Shift Keying </a:t>
            </a:r>
            <a:r>
              <a:rPr lang="en-US" sz="2000" dirty="0">
                <a:solidFill>
                  <a:prstClr val="black"/>
                </a:solidFill>
              </a:rPr>
              <a:t>(QPSK)</a:t>
            </a:r>
            <a:endParaRPr lang="en-US" sz="2000" dirty="0" smtClean="0">
              <a:solidFill>
                <a:prstClr val="black"/>
              </a:solidFill>
            </a:endParaRPr>
          </a:p>
          <a:p>
            <a:pPr marL="285750" indent="-285750">
              <a:lnSpc>
                <a:spcPct val="150000"/>
              </a:lnSpc>
              <a:buFont typeface="Wingdings" panose="05000000000000000000" pitchFamily="2" charset="2"/>
              <a:buChar char="Ø"/>
            </a:pPr>
            <a:r>
              <a:rPr lang="en-US" sz="2000" dirty="0" smtClean="0">
                <a:solidFill>
                  <a:prstClr val="black"/>
                </a:solidFill>
              </a:rPr>
              <a:t>Reliable </a:t>
            </a:r>
            <a:r>
              <a:rPr lang="en-US" sz="2000" dirty="0">
                <a:solidFill>
                  <a:prstClr val="black"/>
                </a:solidFill>
              </a:rPr>
              <a:t>performance</a:t>
            </a:r>
          </a:p>
          <a:p>
            <a:pPr marL="285750" indent="-285750">
              <a:lnSpc>
                <a:spcPct val="150000"/>
              </a:lnSpc>
              <a:buFont typeface="Arial" panose="020B0604020202020204" pitchFamily="34" charset="0"/>
              <a:buChar char="•"/>
            </a:pPr>
            <a:r>
              <a:rPr lang="en-US" sz="2000" dirty="0" smtClean="0">
                <a:solidFill>
                  <a:prstClr val="black"/>
                </a:solidFill>
              </a:rPr>
              <a:t>Very </a:t>
            </a:r>
            <a:r>
              <a:rPr lang="en-US" sz="2000" dirty="0">
                <a:solidFill>
                  <a:srgbClr val="FF0000"/>
                </a:solidFill>
              </a:rPr>
              <a:t>low probability of error</a:t>
            </a:r>
          </a:p>
          <a:p>
            <a:pPr marL="285750" indent="-285750">
              <a:lnSpc>
                <a:spcPct val="150000"/>
              </a:lnSpc>
              <a:buFont typeface="Wingdings" panose="05000000000000000000" pitchFamily="2" charset="2"/>
              <a:buChar char="Ø"/>
            </a:pPr>
            <a:r>
              <a:rPr lang="en-US" sz="2000" dirty="0" smtClean="0">
                <a:solidFill>
                  <a:srgbClr val="FF0000"/>
                </a:solidFill>
              </a:rPr>
              <a:t>Efficient </a:t>
            </a:r>
            <a:r>
              <a:rPr lang="en-US" sz="2000" dirty="0">
                <a:solidFill>
                  <a:srgbClr val="FF0000"/>
                </a:solidFill>
              </a:rPr>
              <a:t>utilization</a:t>
            </a:r>
            <a:r>
              <a:rPr lang="en-US" sz="2000" dirty="0">
                <a:solidFill>
                  <a:prstClr val="black"/>
                </a:solidFill>
              </a:rPr>
              <a:t> of channel bandwidth</a:t>
            </a:r>
          </a:p>
          <a:p>
            <a:pPr marL="285750" indent="-285750">
              <a:lnSpc>
                <a:spcPct val="150000"/>
              </a:lnSpc>
              <a:buFont typeface="Arial" panose="020B0604020202020204" pitchFamily="34" charset="0"/>
              <a:buChar char="•"/>
            </a:pPr>
            <a:r>
              <a:rPr lang="en-US" sz="2000" dirty="0" smtClean="0">
                <a:solidFill>
                  <a:prstClr val="black"/>
                </a:solidFill>
              </a:rPr>
              <a:t> Sending </a:t>
            </a:r>
            <a:r>
              <a:rPr lang="en-US" sz="2000" dirty="0">
                <a:solidFill>
                  <a:prstClr val="black"/>
                </a:solidFill>
              </a:rPr>
              <a:t>more then one bit in a </a:t>
            </a:r>
            <a:r>
              <a:rPr lang="en-US" sz="2000" dirty="0" smtClean="0">
                <a:solidFill>
                  <a:prstClr val="black"/>
                </a:solidFill>
              </a:rPr>
              <a:t>symbol</a:t>
            </a:r>
          </a:p>
          <a:p>
            <a:pPr marL="285750" indent="-285750">
              <a:lnSpc>
                <a:spcPct val="150000"/>
              </a:lnSpc>
              <a:buFont typeface="Wingdings" panose="05000000000000000000" pitchFamily="2" charset="2"/>
              <a:buChar char="Ø"/>
            </a:pPr>
            <a:endParaRPr lang="en-US" sz="2000" dirty="0" smtClean="0">
              <a:solidFill>
                <a:prstClr val="black"/>
              </a:solidFill>
            </a:endParaRPr>
          </a:p>
          <a:p>
            <a:pPr marL="285750" indent="-285750">
              <a:buFont typeface="Wingdings" panose="05000000000000000000" pitchFamily="2" charset="2"/>
              <a:buChar char="Ø"/>
            </a:pPr>
            <a:endParaRPr lang="en-US" dirty="0">
              <a:solidFill>
                <a:prstClr val="black"/>
              </a:solidFill>
            </a:endParaRPr>
          </a:p>
        </p:txBody>
      </p:sp>
    </p:spTree>
    <p:extLst>
      <p:ext uri="{BB962C8B-B14F-4D97-AF65-F5344CB8AC3E}">
        <p14:creationId xmlns:p14="http://schemas.microsoft.com/office/powerpoint/2010/main" val="60895288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EB969-BFB1-4DB4-993C-39BD1A8D536A}"/>
              </a:ext>
            </a:extLst>
          </p:cNvPr>
          <p:cNvSpPr>
            <a:spLocks noGrp="1"/>
          </p:cNvSpPr>
          <p:nvPr>
            <p:ph type="title"/>
          </p:nvPr>
        </p:nvSpPr>
        <p:spPr>
          <a:xfrm>
            <a:off x="673593" y="992287"/>
            <a:ext cx="10383175" cy="687494"/>
          </a:xfrm>
        </p:spPr>
        <p:txBody>
          <a:bodyPr/>
          <a:lstStyle/>
          <a:p>
            <a:pPr lvl="0" algn="ctr">
              <a:spcBef>
                <a:spcPts val="1000"/>
              </a:spcBef>
            </a:pPr>
            <a:r>
              <a:rPr lang="en-US" sz="2200" b="1" dirty="0">
                <a:solidFill>
                  <a:srgbClr val="C00000"/>
                </a:solidFill>
                <a:latin typeface="+mn-lt"/>
                <a:cs typeface="Times New Roman" panose="02020603050405020304" pitchFamily="18" charset="0"/>
              </a:rPr>
              <a:t>Coherent Phase Shift Keying - QPSK</a:t>
            </a:r>
          </a:p>
        </p:txBody>
      </p:sp>
      <p:sp>
        <p:nvSpPr>
          <p:cNvPr id="3" name="Content Placeholder 2">
            <a:extLst>
              <a:ext uri="{FF2B5EF4-FFF2-40B4-BE49-F238E27FC236}">
                <a16:creationId xmlns:a16="http://schemas.microsoft.com/office/drawing/2014/main" id="{3F88149E-5F31-4726-9520-9DE95C0F7B8D}"/>
              </a:ext>
            </a:extLst>
          </p:cNvPr>
          <p:cNvSpPr>
            <a:spLocks noGrp="1"/>
          </p:cNvSpPr>
          <p:nvPr>
            <p:ph idx="1"/>
          </p:nvPr>
        </p:nvSpPr>
        <p:spPr>
          <a:xfrm>
            <a:off x="436115" y="1753826"/>
            <a:ext cx="11149245" cy="4214099"/>
          </a:xfrm>
        </p:spPr>
        <p:txBody>
          <a:bodyPr>
            <a:normAutofit/>
          </a:bodyPr>
          <a:lstStyle/>
          <a:p>
            <a:pPr marL="0" lvl="0" indent="0" algn="just">
              <a:lnSpc>
                <a:spcPct val="110000"/>
              </a:lnSpc>
              <a:buNone/>
            </a:pPr>
            <a:endParaRPr lang="en-US" sz="2000" dirty="0"/>
          </a:p>
          <a:p>
            <a:pPr marL="0" lvl="0" indent="0" algn="just">
              <a:lnSpc>
                <a:spcPct val="110000"/>
              </a:lnSpc>
              <a:buNone/>
            </a:pPr>
            <a:endParaRPr lang="en-US" sz="2000" dirty="0" smtClean="0"/>
          </a:p>
        </p:txBody>
      </p:sp>
      <p:sp>
        <p:nvSpPr>
          <p:cNvPr id="5" name="Footer Placeholder 4">
            <a:extLst>
              <a:ext uri="{FF2B5EF4-FFF2-40B4-BE49-F238E27FC236}">
                <a16:creationId xmlns:a16="http://schemas.microsoft.com/office/drawing/2014/main" id="{2D80A51D-5073-4F56-AD8F-12A2AAF89D53}"/>
              </a:ext>
            </a:extLst>
          </p:cNvPr>
          <p:cNvSpPr>
            <a:spLocks noGrp="1"/>
          </p:cNvSpPr>
          <p:nvPr>
            <p:ph type="ftr" sz="quarter" idx="11"/>
          </p:nvPr>
        </p:nvSpPr>
        <p:spPr/>
        <p:txBody>
          <a:bodyPr/>
          <a:lstStyle/>
          <a:p>
            <a:r>
              <a:rPr lang="en-IN" dirty="0">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7C6438AB-75BE-4C69-A84D-6848F0FCE5E1}"/>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22</a:t>
            </a:fld>
            <a:endParaRPr lang="en-IN">
              <a:solidFill>
                <a:prstClr val="black">
                  <a:tint val="75000"/>
                </a:prstClr>
              </a:solidFill>
            </a:endParaRPr>
          </a:p>
        </p:txBody>
      </p:sp>
      <p:sp>
        <p:nvSpPr>
          <p:cNvPr id="4" name="TextBox 3"/>
          <p:cNvSpPr txBox="1"/>
          <p:nvPr/>
        </p:nvSpPr>
        <p:spPr>
          <a:xfrm>
            <a:off x="975434" y="1753826"/>
            <a:ext cx="10503394" cy="2215991"/>
          </a:xfrm>
          <a:prstGeom prst="rect">
            <a:avLst/>
          </a:prstGeom>
          <a:noFill/>
        </p:spPr>
        <p:txBody>
          <a:bodyPr wrap="square" rtlCol="0">
            <a:spAutoFit/>
          </a:bodyPr>
          <a:lstStyle/>
          <a:p>
            <a:pPr marL="285750" indent="-285750">
              <a:lnSpc>
                <a:spcPct val="150000"/>
              </a:lnSpc>
              <a:buFont typeface="Wingdings" panose="05000000000000000000" pitchFamily="2" charset="2"/>
              <a:buChar char="Ø"/>
            </a:pPr>
            <a:r>
              <a:rPr lang="en-US" sz="2000" dirty="0" err="1"/>
              <a:t>Quadriphase</a:t>
            </a:r>
            <a:r>
              <a:rPr lang="en-US" sz="2000" dirty="0"/>
              <a:t>-shift keying (QPSK</a:t>
            </a:r>
            <a:r>
              <a:rPr lang="en-US" sz="2000" dirty="0" smtClean="0"/>
              <a:t>)  Example </a:t>
            </a:r>
            <a:r>
              <a:rPr lang="en-US" sz="2000" dirty="0"/>
              <a:t>of </a:t>
            </a:r>
            <a:r>
              <a:rPr lang="en-US" sz="2000" dirty="0" smtClean="0"/>
              <a:t>quadrature  carrier </a:t>
            </a:r>
            <a:r>
              <a:rPr lang="en-US" sz="2000" dirty="0"/>
              <a:t>multiplexing </a:t>
            </a:r>
            <a:endParaRPr lang="en-US" sz="2000" dirty="0" smtClean="0"/>
          </a:p>
          <a:p>
            <a:pPr marL="342900" indent="-342900">
              <a:lnSpc>
                <a:spcPct val="150000"/>
              </a:lnSpc>
              <a:buFont typeface="Arial" panose="020B0604020202020204" pitchFamily="34" charset="0"/>
              <a:buChar char="•"/>
            </a:pPr>
            <a:r>
              <a:rPr lang="en-US" sz="2000" dirty="0" smtClean="0"/>
              <a:t>Information </a:t>
            </a:r>
            <a:r>
              <a:rPr lang="en-US" sz="2000" dirty="0"/>
              <a:t>is carried in the </a:t>
            </a:r>
            <a:r>
              <a:rPr lang="en-US" sz="2000" dirty="0" smtClean="0"/>
              <a:t>phase</a:t>
            </a:r>
          </a:p>
          <a:p>
            <a:pPr marL="342900" indent="-342900">
              <a:lnSpc>
                <a:spcPct val="150000"/>
              </a:lnSpc>
              <a:buFont typeface="Arial" panose="020B0604020202020204" pitchFamily="34" charset="0"/>
              <a:buChar char="•"/>
            </a:pPr>
            <a:r>
              <a:rPr lang="en-US" sz="2000" dirty="0" smtClean="0"/>
              <a:t> Phase can take one of four equally spaced values – π/4, 3π/4, 5π/4, 7π/4 </a:t>
            </a:r>
          </a:p>
          <a:p>
            <a:pPr marL="342900" indent="-342900">
              <a:lnSpc>
                <a:spcPct val="150000"/>
              </a:lnSpc>
              <a:buFont typeface="Arial" panose="020B0604020202020204" pitchFamily="34" charset="0"/>
              <a:buChar char="•"/>
            </a:pPr>
            <a:r>
              <a:rPr lang="en-US" sz="2000" dirty="0" smtClean="0"/>
              <a:t>Transmitted signal is defined as:</a:t>
            </a:r>
            <a:endParaRPr lang="en-US" sz="2000" dirty="0" smtClean="0">
              <a:solidFill>
                <a:prstClr val="black"/>
              </a:solidFill>
            </a:endParaRPr>
          </a:p>
          <a:p>
            <a:pPr marL="285750" indent="-285750">
              <a:buFont typeface="Arial" panose="020B0604020202020204" pitchFamily="34" charset="0"/>
              <a:buChar char="•"/>
            </a:pPr>
            <a:endParaRPr lang="en-US" dirty="0">
              <a:solidFill>
                <a:prstClr val="black"/>
              </a:solidFill>
            </a:endParaRPr>
          </a:p>
        </p:txBody>
      </p:sp>
      <p:pic>
        <p:nvPicPr>
          <p:cNvPr id="7" name="Picture 6"/>
          <p:cNvPicPr>
            <a:picLocks noChangeAspect="1"/>
          </p:cNvPicPr>
          <p:nvPr/>
        </p:nvPicPr>
        <p:blipFill>
          <a:blip r:embed="rId2"/>
          <a:stretch>
            <a:fillRect/>
          </a:stretch>
        </p:blipFill>
        <p:spPr>
          <a:xfrm>
            <a:off x="1603853" y="3701698"/>
            <a:ext cx="4623278" cy="1453755"/>
          </a:xfrm>
          <a:prstGeom prst="rect">
            <a:avLst/>
          </a:prstGeom>
        </p:spPr>
      </p:pic>
      <p:sp>
        <p:nvSpPr>
          <p:cNvPr id="8" name="Rectangle 7"/>
          <p:cNvSpPr/>
          <p:nvPr/>
        </p:nvSpPr>
        <p:spPr>
          <a:xfrm>
            <a:off x="6401539" y="3969817"/>
            <a:ext cx="4418121" cy="646331"/>
          </a:xfrm>
          <a:prstGeom prst="rect">
            <a:avLst/>
          </a:prstGeom>
        </p:spPr>
        <p:txBody>
          <a:bodyPr wrap="square">
            <a:spAutoFit/>
          </a:bodyPr>
          <a:lstStyle/>
          <a:p>
            <a:r>
              <a:rPr lang="en-US" dirty="0"/>
              <a:t>where E is the transmitted signal </a:t>
            </a:r>
            <a:r>
              <a:rPr lang="en-US" b="1" dirty="0">
                <a:solidFill>
                  <a:srgbClr val="0070C0"/>
                </a:solidFill>
              </a:rPr>
              <a:t>energy per symbol </a:t>
            </a:r>
            <a:r>
              <a:rPr lang="en-US" dirty="0"/>
              <a:t>and T is the </a:t>
            </a:r>
            <a:r>
              <a:rPr lang="en-US" b="1" dirty="0">
                <a:solidFill>
                  <a:srgbClr val="0070C0"/>
                </a:solidFill>
              </a:rPr>
              <a:t>symbol duration. </a:t>
            </a:r>
          </a:p>
        </p:txBody>
      </p:sp>
      <p:sp>
        <p:nvSpPr>
          <p:cNvPr id="9" name="Rectangle 8"/>
          <p:cNvSpPr/>
          <p:nvPr/>
        </p:nvSpPr>
        <p:spPr>
          <a:xfrm>
            <a:off x="816746" y="5271358"/>
            <a:ext cx="10955044" cy="923330"/>
          </a:xfrm>
          <a:prstGeom prst="rect">
            <a:avLst/>
          </a:prstGeom>
        </p:spPr>
        <p:txBody>
          <a:bodyPr wrap="square">
            <a:spAutoFit/>
          </a:bodyPr>
          <a:lstStyle/>
          <a:p>
            <a:pPr marL="285750" indent="-285750">
              <a:buFont typeface="Wingdings" panose="05000000000000000000" pitchFamily="2" charset="2"/>
              <a:buChar char="Ø"/>
            </a:pPr>
            <a:r>
              <a:rPr lang="en-US" dirty="0" smtClean="0"/>
              <a:t>Each </a:t>
            </a:r>
            <a:r>
              <a:rPr lang="en-US" dirty="0"/>
              <a:t>possible value of the phase corresponds to a unique </a:t>
            </a:r>
            <a:r>
              <a:rPr lang="en-US" dirty="0" err="1"/>
              <a:t>dibit</a:t>
            </a:r>
            <a:r>
              <a:rPr lang="en-US" dirty="0"/>
              <a:t> (i.e., pair of bits). </a:t>
            </a:r>
            <a:endParaRPr lang="en-US" dirty="0" smtClean="0"/>
          </a:p>
          <a:p>
            <a:pPr marL="285750" indent="-285750">
              <a:buFont typeface="Wingdings" panose="05000000000000000000" pitchFamily="2" charset="2"/>
              <a:buChar char="Ø"/>
            </a:pPr>
            <a:r>
              <a:rPr lang="en-US" dirty="0" smtClean="0"/>
              <a:t>A set </a:t>
            </a:r>
            <a:r>
              <a:rPr lang="en-US" dirty="0"/>
              <a:t>of phase values </a:t>
            </a:r>
            <a:r>
              <a:rPr lang="en-US" dirty="0" smtClean="0"/>
              <a:t>are used to </a:t>
            </a:r>
            <a:r>
              <a:rPr lang="en-US" dirty="0"/>
              <a:t>represent the Gray-encoded set of </a:t>
            </a:r>
            <a:r>
              <a:rPr lang="en-US" dirty="0" err="1"/>
              <a:t>dibits</a:t>
            </a:r>
            <a:r>
              <a:rPr lang="en-US" dirty="0"/>
              <a:t>, 10, 00, 01, and 11, where only a single bit is changed from one </a:t>
            </a:r>
            <a:r>
              <a:rPr lang="en-US" dirty="0" err="1"/>
              <a:t>dibit</a:t>
            </a:r>
            <a:r>
              <a:rPr lang="en-US" dirty="0"/>
              <a:t> to the next.</a:t>
            </a:r>
          </a:p>
        </p:txBody>
      </p:sp>
    </p:spTree>
    <p:extLst>
      <p:ext uri="{BB962C8B-B14F-4D97-AF65-F5344CB8AC3E}">
        <p14:creationId xmlns:p14="http://schemas.microsoft.com/office/powerpoint/2010/main" val="425128179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EB969-BFB1-4DB4-993C-39BD1A8D536A}"/>
              </a:ext>
            </a:extLst>
          </p:cNvPr>
          <p:cNvSpPr>
            <a:spLocks noGrp="1"/>
          </p:cNvSpPr>
          <p:nvPr>
            <p:ph type="title"/>
          </p:nvPr>
        </p:nvSpPr>
        <p:spPr>
          <a:xfrm>
            <a:off x="673593" y="872120"/>
            <a:ext cx="10383175" cy="687494"/>
          </a:xfrm>
        </p:spPr>
        <p:txBody>
          <a:bodyPr/>
          <a:lstStyle/>
          <a:p>
            <a:pPr lvl="0" algn="ctr">
              <a:spcBef>
                <a:spcPts val="1000"/>
              </a:spcBef>
            </a:pPr>
            <a:r>
              <a:rPr lang="en-US" sz="2200" b="1" dirty="0">
                <a:solidFill>
                  <a:srgbClr val="C00000"/>
                </a:solidFill>
                <a:latin typeface="+mn-lt"/>
                <a:cs typeface="Times New Roman" panose="02020603050405020304" pitchFamily="18" charset="0"/>
              </a:rPr>
              <a:t>Coherent Phase Shift Keying - QPSK</a:t>
            </a:r>
          </a:p>
        </p:txBody>
      </p:sp>
      <p:sp>
        <p:nvSpPr>
          <p:cNvPr id="3" name="Content Placeholder 2">
            <a:extLst>
              <a:ext uri="{FF2B5EF4-FFF2-40B4-BE49-F238E27FC236}">
                <a16:creationId xmlns:a16="http://schemas.microsoft.com/office/drawing/2014/main" id="{3F88149E-5F31-4726-9520-9DE95C0F7B8D}"/>
              </a:ext>
            </a:extLst>
          </p:cNvPr>
          <p:cNvSpPr>
            <a:spLocks noGrp="1"/>
          </p:cNvSpPr>
          <p:nvPr>
            <p:ph idx="1"/>
          </p:nvPr>
        </p:nvSpPr>
        <p:spPr>
          <a:xfrm>
            <a:off x="436115" y="1753826"/>
            <a:ext cx="11149245" cy="4214099"/>
          </a:xfrm>
        </p:spPr>
        <p:txBody>
          <a:bodyPr>
            <a:normAutofit/>
          </a:bodyPr>
          <a:lstStyle/>
          <a:p>
            <a:pPr marL="0" lvl="0" indent="0" algn="just">
              <a:lnSpc>
                <a:spcPct val="110000"/>
              </a:lnSpc>
              <a:buNone/>
            </a:pPr>
            <a:endParaRPr lang="en-US" sz="2000" dirty="0"/>
          </a:p>
          <a:p>
            <a:pPr marL="0" lvl="0" indent="0" algn="just">
              <a:lnSpc>
                <a:spcPct val="110000"/>
              </a:lnSpc>
              <a:buNone/>
            </a:pPr>
            <a:endParaRPr lang="en-US" sz="2000" dirty="0" smtClean="0"/>
          </a:p>
        </p:txBody>
      </p:sp>
      <p:sp>
        <p:nvSpPr>
          <p:cNvPr id="5" name="Footer Placeholder 4">
            <a:extLst>
              <a:ext uri="{FF2B5EF4-FFF2-40B4-BE49-F238E27FC236}">
                <a16:creationId xmlns:a16="http://schemas.microsoft.com/office/drawing/2014/main" id="{2D80A51D-5073-4F56-AD8F-12A2AAF89D53}"/>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7C6438AB-75BE-4C69-A84D-6848F0FCE5E1}"/>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23</a:t>
            </a:fld>
            <a:endParaRPr lang="en-IN">
              <a:solidFill>
                <a:prstClr val="black">
                  <a:tint val="75000"/>
                </a:prstClr>
              </a:solidFill>
            </a:endParaRPr>
          </a:p>
        </p:txBody>
      </p:sp>
      <p:sp>
        <p:nvSpPr>
          <p:cNvPr id="4" name="TextBox 3"/>
          <p:cNvSpPr txBox="1"/>
          <p:nvPr/>
        </p:nvSpPr>
        <p:spPr>
          <a:xfrm>
            <a:off x="759040" y="1549806"/>
            <a:ext cx="10503394" cy="4247317"/>
          </a:xfrm>
          <a:prstGeom prst="rect">
            <a:avLst/>
          </a:prstGeom>
          <a:noFill/>
        </p:spPr>
        <p:txBody>
          <a:bodyPr wrap="square" rtlCol="0">
            <a:spAutoFit/>
          </a:bodyPr>
          <a:lstStyle/>
          <a:p>
            <a:pPr>
              <a:lnSpc>
                <a:spcPct val="150000"/>
              </a:lnSpc>
            </a:pPr>
            <a:r>
              <a:rPr lang="en-US" sz="2000" b="1" dirty="0">
                <a:solidFill>
                  <a:srgbClr val="0070C0"/>
                </a:solidFill>
              </a:rPr>
              <a:t>Signal-Space Diagram of QPSK </a:t>
            </a:r>
            <a:r>
              <a:rPr lang="en-US" sz="2000" b="1" dirty="0" smtClean="0">
                <a:solidFill>
                  <a:srgbClr val="0070C0"/>
                </a:solidFill>
              </a:rPr>
              <a:t>Signals:</a:t>
            </a:r>
          </a:p>
          <a:p>
            <a:pPr>
              <a:lnSpc>
                <a:spcPct val="150000"/>
              </a:lnSpc>
            </a:pPr>
            <a:endParaRPr lang="en-US" sz="2000" b="1" dirty="0" smtClean="0">
              <a:solidFill>
                <a:srgbClr val="0070C0"/>
              </a:solidFill>
            </a:endParaRPr>
          </a:p>
          <a:p>
            <a:pPr>
              <a:lnSpc>
                <a:spcPct val="150000"/>
              </a:lnSpc>
            </a:pPr>
            <a:endParaRPr lang="en-US" sz="2000" b="1" dirty="0" smtClean="0">
              <a:solidFill>
                <a:srgbClr val="0070C0"/>
              </a:solidFill>
            </a:endParaRPr>
          </a:p>
          <a:p>
            <a:endParaRPr lang="en-US" dirty="0" smtClean="0"/>
          </a:p>
          <a:p>
            <a:endParaRPr lang="en-US" dirty="0"/>
          </a:p>
          <a:p>
            <a:r>
              <a:rPr lang="en-US" dirty="0" smtClean="0"/>
              <a:t>Using </a:t>
            </a:r>
            <a:r>
              <a:rPr lang="en-US" dirty="0"/>
              <a:t>a well-known trigonometric identity, we may expand </a:t>
            </a:r>
            <a:r>
              <a:rPr lang="en-US" dirty="0" smtClean="0"/>
              <a:t>the above equation to </a:t>
            </a:r>
            <a:r>
              <a:rPr lang="en-US" dirty="0"/>
              <a:t>redefine the transmitted signal in the canonical form</a:t>
            </a:r>
            <a:r>
              <a:rPr lang="en-US" dirty="0" smtClean="0"/>
              <a:t>:</a:t>
            </a:r>
          </a:p>
          <a:p>
            <a:endParaRPr lang="en-US" dirty="0"/>
          </a:p>
          <a:p>
            <a:endParaRPr lang="en-US" dirty="0" smtClean="0"/>
          </a:p>
          <a:p>
            <a:endParaRPr lang="en-US" dirty="0"/>
          </a:p>
          <a:p>
            <a:endParaRPr lang="en-US" dirty="0" smtClean="0"/>
          </a:p>
          <a:p>
            <a:r>
              <a:rPr lang="en-US" dirty="0" smtClean="0"/>
              <a:t>where </a:t>
            </a:r>
            <a:r>
              <a:rPr lang="en-US" dirty="0" err="1"/>
              <a:t>i</a:t>
            </a:r>
            <a:r>
              <a:rPr lang="en-US" dirty="0"/>
              <a:t> = 1, 2, 3, 4. Based on this representation, we make two observations</a:t>
            </a:r>
            <a:endParaRPr lang="en-US" dirty="0" smtClean="0"/>
          </a:p>
          <a:p>
            <a:endParaRPr lang="en-US" dirty="0">
              <a:solidFill>
                <a:prstClr val="black"/>
              </a:solidFill>
            </a:endParaRPr>
          </a:p>
        </p:txBody>
      </p:sp>
      <p:pic>
        <p:nvPicPr>
          <p:cNvPr id="7" name="Picture 6"/>
          <p:cNvPicPr>
            <a:picLocks noChangeAspect="1"/>
          </p:cNvPicPr>
          <p:nvPr/>
        </p:nvPicPr>
        <p:blipFill>
          <a:blip r:embed="rId2"/>
          <a:stretch>
            <a:fillRect/>
          </a:stretch>
        </p:blipFill>
        <p:spPr>
          <a:xfrm>
            <a:off x="3737980" y="2247108"/>
            <a:ext cx="3781408" cy="1190720"/>
          </a:xfrm>
          <a:prstGeom prst="rect">
            <a:avLst/>
          </a:prstGeom>
        </p:spPr>
      </p:pic>
      <p:pic>
        <p:nvPicPr>
          <p:cNvPr id="8" name="Picture 7"/>
          <p:cNvPicPr>
            <a:picLocks noChangeAspect="1"/>
          </p:cNvPicPr>
          <p:nvPr/>
        </p:nvPicPr>
        <p:blipFill>
          <a:blip r:embed="rId3"/>
          <a:stretch>
            <a:fillRect/>
          </a:stretch>
        </p:blipFill>
        <p:spPr>
          <a:xfrm>
            <a:off x="2399745" y="4025723"/>
            <a:ext cx="6743515" cy="1064091"/>
          </a:xfrm>
          <a:prstGeom prst="rect">
            <a:avLst/>
          </a:prstGeom>
        </p:spPr>
      </p:pic>
      <p:pic>
        <p:nvPicPr>
          <p:cNvPr id="9" name="Picture 8"/>
          <p:cNvPicPr>
            <a:picLocks noChangeAspect="1"/>
          </p:cNvPicPr>
          <p:nvPr/>
        </p:nvPicPr>
        <p:blipFill>
          <a:blip r:embed="rId4"/>
          <a:stretch>
            <a:fillRect/>
          </a:stretch>
        </p:blipFill>
        <p:spPr>
          <a:xfrm>
            <a:off x="8114930" y="3863798"/>
            <a:ext cx="3362325" cy="323850"/>
          </a:xfrm>
          <a:prstGeom prst="rect">
            <a:avLst/>
          </a:prstGeom>
        </p:spPr>
      </p:pic>
    </p:spTree>
    <p:extLst>
      <p:ext uri="{BB962C8B-B14F-4D97-AF65-F5344CB8AC3E}">
        <p14:creationId xmlns:p14="http://schemas.microsoft.com/office/powerpoint/2010/main" val="347770103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EB969-BFB1-4DB4-993C-39BD1A8D536A}"/>
              </a:ext>
            </a:extLst>
          </p:cNvPr>
          <p:cNvSpPr>
            <a:spLocks noGrp="1"/>
          </p:cNvSpPr>
          <p:nvPr>
            <p:ph type="title"/>
          </p:nvPr>
        </p:nvSpPr>
        <p:spPr>
          <a:xfrm>
            <a:off x="673593" y="872120"/>
            <a:ext cx="10383175" cy="687494"/>
          </a:xfrm>
        </p:spPr>
        <p:txBody>
          <a:bodyPr/>
          <a:lstStyle/>
          <a:p>
            <a:pPr lvl="0" algn="ctr">
              <a:spcBef>
                <a:spcPts val="1000"/>
              </a:spcBef>
            </a:pPr>
            <a:r>
              <a:rPr lang="en-US" sz="2200" b="1" dirty="0">
                <a:solidFill>
                  <a:srgbClr val="C00000"/>
                </a:solidFill>
                <a:latin typeface="+mn-lt"/>
                <a:cs typeface="Times New Roman" panose="02020603050405020304" pitchFamily="18" charset="0"/>
              </a:rPr>
              <a:t>Coherent Phase Shift Keying - QPSK</a:t>
            </a:r>
          </a:p>
        </p:txBody>
      </p:sp>
      <p:sp>
        <p:nvSpPr>
          <p:cNvPr id="3" name="Content Placeholder 2">
            <a:extLst>
              <a:ext uri="{FF2B5EF4-FFF2-40B4-BE49-F238E27FC236}">
                <a16:creationId xmlns:a16="http://schemas.microsoft.com/office/drawing/2014/main" id="{3F88149E-5F31-4726-9520-9DE95C0F7B8D}"/>
              </a:ext>
            </a:extLst>
          </p:cNvPr>
          <p:cNvSpPr>
            <a:spLocks noGrp="1"/>
          </p:cNvSpPr>
          <p:nvPr>
            <p:ph idx="1"/>
          </p:nvPr>
        </p:nvSpPr>
        <p:spPr>
          <a:xfrm>
            <a:off x="436115" y="1753826"/>
            <a:ext cx="11149245" cy="4214099"/>
          </a:xfrm>
        </p:spPr>
        <p:txBody>
          <a:bodyPr>
            <a:normAutofit/>
          </a:bodyPr>
          <a:lstStyle/>
          <a:p>
            <a:pPr marL="0" lvl="0" indent="0" algn="just">
              <a:lnSpc>
                <a:spcPct val="110000"/>
              </a:lnSpc>
              <a:buNone/>
            </a:pPr>
            <a:endParaRPr lang="en-US" sz="2000" dirty="0"/>
          </a:p>
          <a:p>
            <a:pPr marL="0" lvl="0" indent="0" algn="just">
              <a:lnSpc>
                <a:spcPct val="110000"/>
              </a:lnSpc>
              <a:buNone/>
            </a:pPr>
            <a:endParaRPr lang="en-US" sz="2000" dirty="0" smtClean="0"/>
          </a:p>
        </p:txBody>
      </p:sp>
      <p:sp>
        <p:nvSpPr>
          <p:cNvPr id="5" name="Footer Placeholder 4">
            <a:extLst>
              <a:ext uri="{FF2B5EF4-FFF2-40B4-BE49-F238E27FC236}">
                <a16:creationId xmlns:a16="http://schemas.microsoft.com/office/drawing/2014/main" id="{2D80A51D-5073-4F56-AD8F-12A2AAF89D53}"/>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7C6438AB-75BE-4C69-A84D-6848F0FCE5E1}"/>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24</a:t>
            </a:fld>
            <a:endParaRPr lang="en-IN">
              <a:solidFill>
                <a:prstClr val="black">
                  <a:tint val="75000"/>
                </a:prstClr>
              </a:solidFill>
            </a:endParaRPr>
          </a:p>
        </p:txBody>
      </p:sp>
      <p:sp>
        <p:nvSpPr>
          <p:cNvPr id="4" name="TextBox 3"/>
          <p:cNvSpPr txBox="1"/>
          <p:nvPr/>
        </p:nvSpPr>
        <p:spPr>
          <a:xfrm>
            <a:off x="759040" y="1549806"/>
            <a:ext cx="10503394" cy="2862322"/>
          </a:xfrm>
          <a:prstGeom prst="rect">
            <a:avLst/>
          </a:prstGeom>
          <a:noFill/>
        </p:spPr>
        <p:txBody>
          <a:bodyPr wrap="square" rtlCol="0">
            <a:spAutoFit/>
          </a:bodyPr>
          <a:lstStyle/>
          <a:p>
            <a:pPr>
              <a:lnSpc>
                <a:spcPct val="150000"/>
              </a:lnSpc>
            </a:pPr>
            <a:r>
              <a:rPr lang="en-US" sz="2000" b="1" dirty="0" smtClean="0">
                <a:solidFill>
                  <a:srgbClr val="0070C0"/>
                </a:solidFill>
              </a:rPr>
              <a:t>Signal-Space Diagram of QPSK Signals:</a:t>
            </a:r>
          </a:p>
          <a:p>
            <a:pPr>
              <a:lnSpc>
                <a:spcPct val="150000"/>
              </a:lnSpc>
            </a:pPr>
            <a:endParaRPr lang="en-US" sz="2000" b="1" dirty="0" smtClean="0">
              <a:solidFill>
                <a:srgbClr val="0070C0"/>
              </a:solidFill>
            </a:endParaRPr>
          </a:p>
          <a:p>
            <a:pPr>
              <a:lnSpc>
                <a:spcPct val="150000"/>
              </a:lnSpc>
            </a:pPr>
            <a:endParaRPr lang="en-US" sz="2000" b="1" dirty="0" smtClean="0">
              <a:solidFill>
                <a:srgbClr val="0070C0"/>
              </a:solidFill>
            </a:endParaRPr>
          </a:p>
          <a:p>
            <a:endParaRPr lang="en-US" dirty="0" smtClean="0">
              <a:solidFill>
                <a:prstClr val="black"/>
              </a:solidFill>
            </a:endParaRPr>
          </a:p>
          <a:p>
            <a:pPr>
              <a:lnSpc>
                <a:spcPct val="150000"/>
              </a:lnSpc>
            </a:pPr>
            <a:r>
              <a:rPr lang="en-US" dirty="0" smtClean="0">
                <a:solidFill>
                  <a:prstClr val="black"/>
                </a:solidFill>
              </a:rPr>
              <a:t>where </a:t>
            </a:r>
            <a:r>
              <a:rPr lang="en-US" dirty="0" err="1" smtClean="0">
                <a:solidFill>
                  <a:prstClr val="black"/>
                </a:solidFill>
              </a:rPr>
              <a:t>i</a:t>
            </a:r>
            <a:r>
              <a:rPr lang="en-US" dirty="0" smtClean="0">
                <a:solidFill>
                  <a:prstClr val="black"/>
                </a:solidFill>
              </a:rPr>
              <a:t> = 1, 2, 3, 4. </a:t>
            </a:r>
          </a:p>
          <a:p>
            <a:pPr>
              <a:lnSpc>
                <a:spcPct val="150000"/>
              </a:lnSpc>
            </a:pPr>
            <a:r>
              <a:rPr lang="en-US" dirty="0" smtClean="0">
                <a:solidFill>
                  <a:prstClr val="black"/>
                </a:solidFill>
              </a:rPr>
              <a:t>There </a:t>
            </a:r>
            <a:r>
              <a:rPr lang="en-US" dirty="0">
                <a:solidFill>
                  <a:prstClr val="black"/>
                </a:solidFill>
              </a:rPr>
              <a:t>are two orthonormal basis functions, defined by a pair of quadrature carriers</a:t>
            </a:r>
            <a:r>
              <a:rPr lang="en-US" dirty="0" smtClean="0">
                <a:solidFill>
                  <a:prstClr val="black"/>
                </a:solidFill>
              </a:rPr>
              <a:t>:</a:t>
            </a:r>
          </a:p>
          <a:p>
            <a:endParaRPr lang="en-US" dirty="0">
              <a:solidFill>
                <a:prstClr val="black"/>
              </a:solidFill>
            </a:endParaRPr>
          </a:p>
        </p:txBody>
      </p:sp>
      <p:pic>
        <p:nvPicPr>
          <p:cNvPr id="8" name="Picture 7"/>
          <p:cNvPicPr>
            <a:picLocks noChangeAspect="1"/>
          </p:cNvPicPr>
          <p:nvPr/>
        </p:nvPicPr>
        <p:blipFill>
          <a:blip r:embed="rId2"/>
          <a:stretch>
            <a:fillRect/>
          </a:stretch>
        </p:blipFill>
        <p:spPr>
          <a:xfrm>
            <a:off x="1254572" y="2117024"/>
            <a:ext cx="6743515" cy="1064091"/>
          </a:xfrm>
          <a:prstGeom prst="rect">
            <a:avLst/>
          </a:prstGeom>
        </p:spPr>
      </p:pic>
      <p:pic>
        <p:nvPicPr>
          <p:cNvPr id="10" name="Picture 9"/>
          <p:cNvPicPr>
            <a:picLocks noChangeAspect="1"/>
          </p:cNvPicPr>
          <p:nvPr/>
        </p:nvPicPr>
        <p:blipFill>
          <a:blip r:embed="rId3"/>
          <a:stretch>
            <a:fillRect/>
          </a:stretch>
        </p:blipFill>
        <p:spPr>
          <a:xfrm>
            <a:off x="932156" y="4199299"/>
            <a:ext cx="4083730" cy="990727"/>
          </a:xfrm>
          <a:prstGeom prst="rect">
            <a:avLst/>
          </a:prstGeom>
        </p:spPr>
      </p:pic>
      <p:pic>
        <p:nvPicPr>
          <p:cNvPr id="11" name="Picture 10"/>
          <p:cNvPicPr>
            <a:picLocks noChangeAspect="1"/>
          </p:cNvPicPr>
          <p:nvPr/>
        </p:nvPicPr>
        <p:blipFill>
          <a:blip r:embed="rId4"/>
          <a:stretch>
            <a:fillRect/>
          </a:stretch>
        </p:blipFill>
        <p:spPr>
          <a:xfrm>
            <a:off x="6055611" y="4245739"/>
            <a:ext cx="3884952" cy="780287"/>
          </a:xfrm>
          <a:prstGeom prst="rect">
            <a:avLst/>
          </a:prstGeom>
        </p:spPr>
      </p:pic>
      <p:sp>
        <p:nvSpPr>
          <p:cNvPr id="12" name="Rectangle 11"/>
          <p:cNvSpPr/>
          <p:nvPr/>
        </p:nvSpPr>
        <p:spPr>
          <a:xfrm>
            <a:off x="932156" y="5369392"/>
            <a:ext cx="7466120" cy="507625"/>
          </a:xfrm>
          <a:prstGeom prst="rect">
            <a:avLst/>
          </a:prstGeom>
        </p:spPr>
        <p:txBody>
          <a:bodyPr wrap="square">
            <a:spAutoFit/>
          </a:bodyPr>
          <a:lstStyle/>
          <a:p>
            <a:pPr>
              <a:lnSpc>
                <a:spcPct val="150000"/>
              </a:lnSpc>
            </a:pPr>
            <a:r>
              <a:rPr lang="en-US" dirty="0">
                <a:solidFill>
                  <a:prstClr val="black"/>
                </a:solidFill>
              </a:rPr>
              <a:t>Based on this representation, we make two observations</a:t>
            </a:r>
          </a:p>
        </p:txBody>
      </p:sp>
    </p:spTree>
    <p:extLst>
      <p:ext uri="{BB962C8B-B14F-4D97-AF65-F5344CB8AC3E}">
        <p14:creationId xmlns:p14="http://schemas.microsoft.com/office/powerpoint/2010/main" val="4135836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EB969-BFB1-4DB4-993C-39BD1A8D536A}"/>
              </a:ext>
            </a:extLst>
          </p:cNvPr>
          <p:cNvSpPr>
            <a:spLocks noGrp="1"/>
          </p:cNvSpPr>
          <p:nvPr>
            <p:ph type="title"/>
          </p:nvPr>
        </p:nvSpPr>
        <p:spPr>
          <a:xfrm>
            <a:off x="673593" y="872120"/>
            <a:ext cx="10383175" cy="687494"/>
          </a:xfrm>
        </p:spPr>
        <p:txBody>
          <a:bodyPr/>
          <a:lstStyle/>
          <a:p>
            <a:pPr lvl="0" algn="ctr">
              <a:spcBef>
                <a:spcPts val="1000"/>
              </a:spcBef>
            </a:pPr>
            <a:r>
              <a:rPr lang="en-US" sz="2200" b="1" dirty="0">
                <a:solidFill>
                  <a:srgbClr val="C00000"/>
                </a:solidFill>
                <a:latin typeface="+mn-lt"/>
                <a:cs typeface="Times New Roman" panose="02020603050405020304" pitchFamily="18" charset="0"/>
              </a:rPr>
              <a:t>Coherent Phase Shift Keying - QPSK</a:t>
            </a:r>
          </a:p>
        </p:txBody>
      </p:sp>
      <p:sp>
        <p:nvSpPr>
          <p:cNvPr id="3" name="Content Placeholder 2">
            <a:extLst>
              <a:ext uri="{FF2B5EF4-FFF2-40B4-BE49-F238E27FC236}">
                <a16:creationId xmlns:a16="http://schemas.microsoft.com/office/drawing/2014/main" id="{3F88149E-5F31-4726-9520-9DE95C0F7B8D}"/>
              </a:ext>
            </a:extLst>
          </p:cNvPr>
          <p:cNvSpPr>
            <a:spLocks noGrp="1"/>
          </p:cNvSpPr>
          <p:nvPr>
            <p:ph idx="1"/>
          </p:nvPr>
        </p:nvSpPr>
        <p:spPr>
          <a:xfrm>
            <a:off x="436115" y="1753826"/>
            <a:ext cx="11149245" cy="4214099"/>
          </a:xfrm>
        </p:spPr>
        <p:txBody>
          <a:bodyPr>
            <a:normAutofit/>
          </a:bodyPr>
          <a:lstStyle/>
          <a:p>
            <a:pPr marL="0" lvl="0" indent="0" algn="just">
              <a:lnSpc>
                <a:spcPct val="110000"/>
              </a:lnSpc>
              <a:buNone/>
            </a:pPr>
            <a:endParaRPr lang="en-US" sz="2000" dirty="0"/>
          </a:p>
          <a:p>
            <a:pPr marL="0" lvl="0" indent="0" algn="just">
              <a:lnSpc>
                <a:spcPct val="110000"/>
              </a:lnSpc>
              <a:buNone/>
            </a:pPr>
            <a:endParaRPr lang="en-US" sz="2000" dirty="0" smtClean="0"/>
          </a:p>
          <a:p>
            <a:pPr marL="0" lvl="0" indent="0" algn="just">
              <a:lnSpc>
                <a:spcPct val="110000"/>
              </a:lnSpc>
              <a:buNone/>
            </a:pPr>
            <a:endParaRPr lang="en-US" sz="2000" dirty="0" smtClean="0"/>
          </a:p>
        </p:txBody>
      </p:sp>
      <p:sp>
        <p:nvSpPr>
          <p:cNvPr id="5" name="Footer Placeholder 4">
            <a:extLst>
              <a:ext uri="{FF2B5EF4-FFF2-40B4-BE49-F238E27FC236}">
                <a16:creationId xmlns:a16="http://schemas.microsoft.com/office/drawing/2014/main" id="{2D80A51D-5073-4F56-AD8F-12A2AAF89D53}"/>
              </a:ext>
            </a:extLst>
          </p:cNvPr>
          <p:cNvSpPr>
            <a:spLocks noGrp="1"/>
          </p:cNvSpPr>
          <p:nvPr>
            <p:ph type="ftr" sz="quarter" idx="11"/>
          </p:nvPr>
        </p:nvSpPr>
        <p:spPr/>
        <p:txBody>
          <a:bodyPr/>
          <a:lstStyle/>
          <a:p>
            <a:r>
              <a:rPr lang="en-IN" dirty="0">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7C6438AB-75BE-4C69-A84D-6848F0FCE5E1}"/>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25</a:t>
            </a:fld>
            <a:endParaRPr lang="en-IN">
              <a:solidFill>
                <a:prstClr val="black">
                  <a:tint val="75000"/>
                </a:prstClr>
              </a:solidFill>
            </a:endParaRPr>
          </a:p>
        </p:txBody>
      </p:sp>
      <p:sp>
        <p:nvSpPr>
          <p:cNvPr id="4" name="TextBox 3"/>
          <p:cNvSpPr txBox="1"/>
          <p:nvPr/>
        </p:nvSpPr>
        <p:spPr>
          <a:xfrm>
            <a:off x="850406" y="1365401"/>
            <a:ext cx="10503394" cy="2031325"/>
          </a:xfrm>
          <a:prstGeom prst="rect">
            <a:avLst/>
          </a:prstGeom>
          <a:noFill/>
        </p:spPr>
        <p:txBody>
          <a:bodyPr wrap="square" rtlCol="0">
            <a:spAutoFit/>
          </a:bodyPr>
          <a:lstStyle/>
          <a:p>
            <a:pPr>
              <a:lnSpc>
                <a:spcPct val="150000"/>
              </a:lnSpc>
            </a:pPr>
            <a:r>
              <a:rPr lang="en-US" sz="2000" b="1" dirty="0" smtClean="0">
                <a:solidFill>
                  <a:srgbClr val="0070C0"/>
                </a:solidFill>
              </a:rPr>
              <a:t>Signal-Space Diagram of QPSK Signals:</a:t>
            </a:r>
          </a:p>
          <a:p>
            <a:pPr>
              <a:lnSpc>
                <a:spcPct val="150000"/>
              </a:lnSpc>
            </a:pPr>
            <a:endParaRPr lang="en-US" sz="2000" b="1" dirty="0" smtClean="0">
              <a:solidFill>
                <a:srgbClr val="0070C0"/>
              </a:solidFill>
            </a:endParaRPr>
          </a:p>
          <a:p>
            <a:pPr>
              <a:lnSpc>
                <a:spcPct val="150000"/>
              </a:lnSpc>
            </a:pPr>
            <a:endParaRPr lang="en-US" sz="2000" b="1" dirty="0" smtClean="0">
              <a:solidFill>
                <a:srgbClr val="0070C0"/>
              </a:solidFill>
            </a:endParaRPr>
          </a:p>
          <a:p>
            <a:endParaRPr lang="en-US" dirty="0" smtClean="0">
              <a:solidFill>
                <a:prstClr val="black"/>
              </a:solidFill>
            </a:endParaRPr>
          </a:p>
          <a:p>
            <a:endParaRPr lang="en-US" dirty="0">
              <a:solidFill>
                <a:prstClr val="black"/>
              </a:solidFill>
            </a:endParaRPr>
          </a:p>
        </p:txBody>
      </p:sp>
      <p:pic>
        <p:nvPicPr>
          <p:cNvPr id="10" name="Picture 9"/>
          <p:cNvPicPr>
            <a:picLocks noChangeAspect="1"/>
          </p:cNvPicPr>
          <p:nvPr/>
        </p:nvPicPr>
        <p:blipFill>
          <a:blip r:embed="rId2"/>
          <a:stretch>
            <a:fillRect/>
          </a:stretch>
        </p:blipFill>
        <p:spPr>
          <a:xfrm>
            <a:off x="1560724" y="2891484"/>
            <a:ext cx="3517039" cy="853246"/>
          </a:xfrm>
          <a:prstGeom prst="rect">
            <a:avLst/>
          </a:prstGeom>
        </p:spPr>
      </p:pic>
      <p:pic>
        <p:nvPicPr>
          <p:cNvPr id="11" name="Picture 10"/>
          <p:cNvPicPr>
            <a:picLocks noChangeAspect="1"/>
          </p:cNvPicPr>
          <p:nvPr/>
        </p:nvPicPr>
        <p:blipFill>
          <a:blip r:embed="rId3"/>
          <a:stretch>
            <a:fillRect/>
          </a:stretch>
        </p:blipFill>
        <p:spPr>
          <a:xfrm>
            <a:off x="5937541" y="2891484"/>
            <a:ext cx="3369116" cy="676682"/>
          </a:xfrm>
          <a:prstGeom prst="rect">
            <a:avLst/>
          </a:prstGeom>
        </p:spPr>
      </p:pic>
      <p:pic>
        <p:nvPicPr>
          <p:cNvPr id="14" name="Picture 13"/>
          <p:cNvPicPr>
            <a:picLocks noChangeAspect="1"/>
          </p:cNvPicPr>
          <p:nvPr/>
        </p:nvPicPr>
        <p:blipFill>
          <a:blip r:embed="rId4"/>
          <a:stretch>
            <a:fillRect/>
          </a:stretch>
        </p:blipFill>
        <p:spPr>
          <a:xfrm>
            <a:off x="1957619" y="1984331"/>
            <a:ext cx="6127125" cy="966828"/>
          </a:xfrm>
          <a:prstGeom prst="rect">
            <a:avLst/>
          </a:prstGeom>
        </p:spPr>
      </p:pic>
      <p:pic>
        <p:nvPicPr>
          <p:cNvPr id="7" name="Picture 6"/>
          <p:cNvPicPr>
            <a:picLocks noChangeAspect="1"/>
          </p:cNvPicPr>
          <p:nvPr/>
        </p:nvPicPr>
        <p:blipFill>
          <a:blip r:embed="rId5"/>
          <a:stretch>
            <a:fillRect/>
          </a:stretch>
        </p:blipFill>
        <p:spPr>
          <a:xfrm>
            <a:off x="1793612" y="5026856"/>
            <a:ext cx="4253339" cy="1420533"/>
          </a:xfrm>
          <a:prstGeom prst="rect">
            <a:avLst/>
          </a:prstGeom>
        </p:spPr>
      </p:pic>
      <p:pic>
        <p:nvPicPr>
          <p:cNvPr id="8" name="Picture 7"/>
          <p:cNvPicPr>
            <a:picLocks noChangeAspect="1"/>
          </p:cNvPicPr>
          <p:nvPr/>
        </p:nvPicPr>
        <p:blipFill>
          <a:blip r:embed="rId6"/>
          <a:stretch>
            <a:fillRect/>
          </a:stretch>
        </p:blipFill>
        <p:spPr>
          <a:xfrm>
            <a:off x="1520743" y="3556137"/>
            <a:ext cx="7000875" cy="828675"/>
          </a:xfrm>
          <a:prstGeom prst="rect">
            <a:avLst/>
          </a:prstGeom>
        </p:spPr>
      </p:pic>
      <p:pic>
        <p:nvPicPr>
          <p:cNvPr id="9" name="Picture 8"/>
          <p:cNvPicPr>
            <a:picLocks noChangeAspect="1"/>
          </p:cNvPicPr>
          <p:nvPr/>
        </p:nvPicPr>
        <p:blipFill>
          <a:blip r:embed="rId7"/>
          <a:stretch>
            <a:fillRect/>
          </a:stretch>
        </p:blipFill>
        <p:spPr>
          <a:xfrm>
            <a:off x="1890493" y="4534384"/>
            <a:ext cx="2857500" cy="342900"/>
          </a:xfrm>
          <a:prstGeom prst="rect">
            <a:avLst/>
          </a:prstGeom>
        </p:spPr>
      </p:pic>
    </p:spTree>
    <p:extLst>
      <p:ext uri="{BB962C8B-B14F-4D97-AF65-F5344CB8AC3E}">
        <p14:creationId xmlns:p14="http://schemas.microsoft.com/office/powerpoint/2010/main" val="239183822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23864" y="969632"/>
            <a:ext cx="10394133" cy="522791"/>
          </a:xfrm>
        </p:spPr>
        <p:txBody>
          <a:bodyPr/>
          <a:lstStyle/>
          <a:p>
            <a:pPr algn="ctr"/>
            <a:r>
              <a:rPr lang="en-US" sz="2200" b="1" dirty="0">
                <a:solidFill>
                  <a:srgbClr val="C00000"/>
                </a:solidFill>
                <a:latin typeface="Calibri"/>
                <a:cs typeface="Times New Roman" panose="02020603050405020304" pitchFamily="18" charset="0"/>
              </a:rPr>
              <a:t>Coherent Phase Shift Keying - QPSK</a:t>
            </a:r>
            <a:endParaRPr lang="en-US" dirty="0"/>
          </a:p>
        </p:txBody>
      </p:sp>
      <p:sp>
        <p:nvSpPr>
          <p:cNvPr id="4" name="Footer Placeholder 3"/>
          <p:cNvSpPr>
            <a:spLocks noGrp="1"/>
          </p:cNvSpPr>
          <p:nvPr>
            <p:ph type="ftr" sz="quarter" idx="11"/>
          </p:nvPr>
        </p:nvSpPr>
        <p:spPr>
          <a:xfrm>
            <a:off x="3913541" y="6492401"/>
            <a:ext cx="4114800" cy="365125"/>
          </a:xfrm>
        </p:spPr>
        <p:txBody>
          <a:bodyPr/>
          <a:lstStyle/>
          <a:p>
            <a:r>
              <a:rPr lang="en-IN" dirty="0" smtClean="0">
                <a:solidFill>
                  <a:prstClr val="black">
                    <a:tint val="75000"/>
                  </a:prstClr>
                </a:solidFill>
              </a:rPr>
              <a:t>Department of ECE</a:t>
            </a:r>
            <a:endParaRPr lang="en-IN" dirty="0">
              <a:solidFill>
                <a:prstClr val="black">
                  <a:tint val="75000"/>
                </a:prstClr>
              </a:solidFill>
            </a:endParaRPr>
          </a:p>
        </p:txBody>
      </p:sp>
      <p:sp>
        <p:nvSpPr>
          <p:cNvPr id="5" name="Slide Number Placeholder 4"/>
          <p:cNvSpPr>
            <a:spLocks noGrp="1"/>
          </p:cNvSpPr>
          <p:nvPr>
            <p:ph type="sldNum" sz="quarter" idx="12"/>
          </p:nvPr>
        </p:nvSpPr>
        <p:spPr>
          <a:xfrm>
            <a:off x="9448800" y="6521215"/>
            <a:ext cx="2743200" cy="365125"/>
          </a:xfrm>
        </p:spPr>
        <p:txBody>
          <a:bodyPr/>
          <a:lstStyle/>
          <a:p>
            <a:fld id="{D0437036-596D-4E08-B26D-B8A0A9E8EA4F}" type="slidenum">
              <a:rPr lang="en-IN" smtClean="0">
                <a:solidFill>
                  <a:prstClr val="black">
                    <a:tint val="75000"/>
                  </a:prstClr>
                </a:solidFill>
              </a:rPr>
              <a:pPr/>
              <a:t>26</a:t>
            </a:fld>
            <a:endParaRPr lang="en-IN" dirty="0">
              <a:solidFill>
                <a:prstClr val="black">
                  <a:tint val="75000"/>
                </a:prstClr>
              </a:solidFill>
            </a:endParaRPr>
          </a:p>
        </p:txBody>
      </p:sp>
      <p:pic>
        <p:nvPicPr>
          <p:cNvPr id="6" name="Content Placeholder 5"/>
          <p:cNvPicPr>
            <a:picLocks noGrp="1" noChangeAspect="1"/>
          </p:cNvPicPr>
          <p:nvPr>
            <p:ph idx="1"/>
          </p:nvPr>
        </p:nvPicPr>
        <p:blipFill>
          <a:blip r:embed="rId3"/>
          <a:stretch>
            <a:fillRect/>
          </a:stretch>
        </p:blipFill>
        <p:spPr>
          <a:xfrm>
            <a:off x="438385" y="1602599"/>
            <a:ext cx="4070241" cy="1359381"/>
          </a:xfrm>
          <a:prstGeom prst="rect">
            <a:avLst/>
          </a:prstGeom>
        </p:spPr>
      </p:pic>
      <p:pic>
        <p:nvPicPr>
          <p:cNvPr id="3" name="Picture 2"/>
          <p:cNvPicPr>
            <a:picLocks noChangeAspect="1"/>
          </p:cNvPicPr>
          <p:nvPr/>
        </p:nvPicPr>
        <p:blipFill>
          <a:blip r:embed="rId4"/>
          <a:stretch>
            <a:fillRect/>
          </a:stretch>
        </p:blipFill>
        <p:spPr>
          <a:xfrm>
            <a:off x="2633303" y="3298440"/>
            <a:ext cx="4752975" cy="2857500"/>
          </a:xfrm>
          <a:prstGeom prst="rect">
            <a:avLst/>
          </a:prstGeom>
        </p:spPr>
      </p:pic>
    </p:spTree>
    <p:extLst>
      <p:ext uri="{BB962C8B-B14F-4D97-AF65-F5344CB8AC3E}">
        <p14:creationId xmlns:p14="http://schemas.microsoft.com/office/powerpoint/2010/main" val="241057033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EB969-BFB1-4DB4-993C-39BD1A8D536A}"/>
              </a:ext>
            </a:extLst>
          </p:cNvPr>
          <p:cNvSpPr>
            <a:spLocks noGrp="1"/>
          </p:cNvSpPr>
          <p:nvPr>
            <p:ph type="title"/>
          </p:nvPr>
        </p:nvSpPr>
        <p:spPr>
          <a:xfrm>
            <a:off x="673593" y="872120"/>
            <a:ext cx="10383175" cy="687494"/>
          </a:xfrm>
        </p:spPr>
        <p:txBody>
          <a:bodyPr/>
          <a:lstStyle/>
          <a:p>
            <a:pPr lvl="0" algn="ctr">
              <a:spcBef>
                <a:spcPts val="1000"/>
              </a:spcBef>
            </a:pPr>
            <a:r>
              <a:rPr lang="en-US" sz="2200" b="1" dirty="0">
                <a:solidFill>
                  <a:srgbClr val="C00000"/>
                </a:solidFill>
                <a:latin typeface="+mn-lt"/>
                <a:cs typeface="Times New Roman" panose="02020603050405020304" pitchFamily="18" charset="0"/>
              </a:rPr>
              <a:t>Coherent Phase Shift Keying - QPSK</a:t>
            </a:r>
          </a:p>
        </p:txBody>
      </p:sp>
      <p:sp>
        <p:nvSpPr>
          <p:cNvPr id="3" name="Content Placeholder 2">
            <a:extLst>
              <a:ext uri="{FF2B5EF4-FFF2-40B4-BE49-F238E27FC236}">
                <a16:creationId xmlns:a16="http://schemas.microsoft.com/office/drawing/2014/main" id="{3F88149E-5F31-4726-9520-9DE95C0F7B8D}"/>
              </a:ext>
            </a:extLst>
          </p:cNvPr>
          <p:cNvSpPr>
            <a:spLocks noGrp="1"/>
          </p:cNvSpPr>
          <p:nvPr>
            <p:ph idx="1"/>
          </p:nvPr>
        </p:nvSpPr>
        <p:spPr>
          <a:xfrm>
            <a:off x="436115" y="1753826"/>
            <a:ext cx="11149245" cy="4214099"/>
          </a:xfrm>
        </p:spPr>
        <p:txBody>
          <a:bodyPr>
            <a:normAutofit/>
          </a:bodyPr>
          <a:lstStyle/>
          <a:p>
            <a:pPr marL="0" lvl="0" indent="0" algn="just">
              <a:lnSpc>
                <a:spcPct val="110000"/>
              </a:lnSpc>
              <a:buNone/>
            </a:pPr>
            <a:endParaRPr lang="en-US" sz="2000" dirty="0"/>
          </a:p>
          <a:p>
            <a:pPr marL="0" lvl="0" indent="0" algn="just">
              <a:lnSpc>
                <a:spcPct val="110000"/>
              </a:lnSpc>
              <a:buNone/>
            </a:pPr>
            <a:endParaRPr lang="en-US" sz="2000" dirty="0" smtClean="0"/>
          </a:p>
          <a:p>
            <a:pPr marL="0" lvl="0" indent="0" algn="just">
              <a:lnSpc>
                <a:spcPct val="110000"/>
              </a:lnSpc>
              <a:buNone/>
            </a:pPr>
            <a:endParaRPr lang="en-US" sz="2000" dirty="0" smtClean="0"/>
          </a:p>
        </p:txBody>
      </p:sp>
      <p:sp>
        <p:nvSpPr>
          <p:cNvPr id="5" name="Footer Placeholder 4">
            <a:extLst>
              <a:ext uri="{FF2B5EF4-FFF2-40B4-BE49-F238E27FC236}">
                <a16:creationId xmlns:a16="http://schemas.microsoft.com/office/drawing/2014/main" id="{2D80A51D-5073-4F56-AD8F-12A2AAF89D53}"/>
              </a:ext>
            </a:extLst>
          </p:cNvPr>
          <p:cNvSpPr>
            <a:spLocks noGrp="1"/>
          </p:cNvSpPr>
          <p:nvPr>
            <p:ph type="ftr" sz="quarter" idx="11"/>
          </p:nvPr>
        </p:nvSpPr>
        <p:spPr/>
        <p:txBody>
          <a:bodyPr/>
          <a:lstStyle/>
          <a:p>
            <a:r>
              <a:rPr lang="en-IN" dirty="0">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7C6438AB-75BE-4C69-A84D-6848F0FCE5E1}"/>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27</a:t>
            </a:fld>
            <a:endParaRPr lang="en-IN">
              <a:solidFill>
                <a:prstClr val="black">
                  <a:tint val="75000"/>
                </a:prstClr>
              </a:solidFill>
            </a:endParaRPr>
          </a:p>
        </p:txBody>
      </p:sp>
      <p:sp>
        <p:nvSpPr>
          <p:cNvPr id="4" name="TextBox 3"/>
          <p:cNvSpPr txBox="1"/>
          <p:nvPr/>
        </p:nvSpPr>
        <p:spPr>
          <a:xfrm>
            <a:off x="844303" y="1402578"/>
            <a:ext cx="10503394" cy="2031325"/>
          </a:xfrm>
          <a:prstGeom prst="rect">
            <a:avLst/>
          </a:prstGeom>
          <a:noFill/>
        </p:spPr>
        <p:txBody>
          <a:bodyPr wrap="square" rtlCol="0">
            <a:spAutoFit/>
          </a:bodyPr>
          <a:lstStyle/>
          <a:p>
            <a:pPr>
              <a:lnSpc>
                <a:spcPct val="150000"/>
              </a:lnSpc>
            </a:pPr>
            <a:r>
              <a:rPr lang="en-US" sz="2000" b="1" dirty="0" smtClean="0">
                <a:solidFill>
                  <a:srgbClr val="0070C0"/>
                </a:solidFill>
              </a:rPr>
              <a:t>Signal-Space Diagram of QPSK Signals:</a:t>
            </a:r>
          </a:p>
          <a:p>
            <a:pPr>
              <a:lnSpc>
                <a:spcPct val="150000"/>
              </a:lnSpc>
            </a:pPr>
            <a:endParaRPr lang="en-US" sz="2000" b="1" dirty="0" smtClean="0">
              <a:solidFill>
                <a:srgbClr val="0070C0"/>
              </a:solidFill>
            </a:endParaRPr>
          </a:p>
          <a:p>
            <a:pPr>
              <a:lnSpc>
                <a:spcPct val="150000"/>
              </a:lnSpc>
            </a:pPr>
            <a:endParaRPr lang="en-US" sz="2000" b="1" dirty="0" smtClean="0">
              <a:solidFill>
                <a:srgbClr val="0070C0"/>
              </a:solidFill>
            </a:endParaRPr>
          </a:p>
          <a:p>
            <a:endParaRPr lang="en-US" dirty="0" smtClean="0">
              <a:solidFill>
                <a:prstClr val="black"/>
              </a:solidFill>
            </a:endParaRPr>
          </a:p>
          <a:p>
            <a:endParaRPr lang="en-US" dirty="0">
              <a:solidFill>
                <a:prstClr val="black"/>
              </a:solidFill>
            </a:endParaRPr>
          </a:p>
        </p:txBody>
      </p:sp>
      <p:sp>
        <p:nvSpPr>
          <p:cNvPr id="12" name="Rectangle 11"/>
          <p:cNvSpPr/>
          <p:nvPr/>
        </p:nvSpPr>
        <p:spPr>
          <a:xfrm>
            <a:off x="145002" y="1948039"/>
            <a:ext cx="10911766" cy="1754326"/>
          </a:xfrm>
          <a:prstGeom prst="rect">
            <a:avLst/>
          </a:prstGeom>
        </p:spPr>
        <p:txBody>
          <a:bodyPr wrap="square">
            <a:spAutoFit/>
          </a:bodyPr>
          <a:lstStyle/>
          <a:p>
            <a:pPr>
              <a:lnSpc>
                <a:spcPct val="150000"/>
              </a:lnSpc>
            </a:pPr>
            <a:endParaRPr lang="en-US" dirty="0" smtClean="0">
              <a:solidFill>
                <a:prstClr val="black"/>
              </a:solidFill>
            </a:endParaRPr>
          </a:p>
          <a:p>
            <a:pPr>
              <a:lnSpc>
                <a:spcPct val="150000"/>
              </a:lnSpc>
            </a:pPr>
            <a:endParaRPr lang="en-US" dirty="0" smtClean="0">
              <a:solidFill>
                <a:prstClr val="black"/>
              </a:solidFill>
            </a:endParaRPr>
          </a:p>
          <a:p>
            <a:pPr>
              <a:lnSpc>
                <a:spcPct val="150000"/>
              </a:lnSpc>
            </a:pPr>
            <a:endParaRPr lang="en-US" dirty="0">
              <a:solidFill>
                <a:prstClr val="black"/>
              </a:solidFill>
            </a:endParaRPr>
          </a:p>
          <a:p>
            <a:pPr>
              <a:lnSpc>
                <a:spcPct val="150000"/>
              </a:lnSpc>
            </a:pPr>
            <a:endParaRPr lang="en-US" dirty="0">
              <a:solidFill>
                <a:prstClr val="black"/>
              </a:solidFill>
            </a:endParaRPr>
          </a:p>
        </p:txBody>
      </p:sp>
      <p:sp>
        <p:nvSpPr>
          <p:cNvPr id="8" name="Rectangle 7"/>
          <p:cNvSpPr/>
          <p:nvPr/>
        </p:nvSpPr>
        <p:spPr>
          <a:xfrm>
            <a:off x="6307820" y="1365401"/>
            <a:ext cx="6096000" cy="1711366"/>
          </a:xfrm>
          <a:prstGeom prst="rect">
            <a:avLst/>
          </a:prstGeom>
        </p:spPr>
        <p:txBody>
          <a:bodyPr>
            <a:spAutoFit/>
          </a:bodyPr>
          <a:lstStyle/>
          <a:p>
            <a:pPr>
              <a:lnSpc>
                <a:spcPct val="150000"/>
              </a:lnSpc>
            </a:pPr>
            <a:r>
              <a:rPr lang="en-US" dirty="0">
                <a:solidFill>
                  <a:prstClr val="black"/>
                </a:solidFill>
              </a:rPr>
              <a:t>Accordingly, a QPSK signal has a two-dimensional signal constellation (i.e., N = 2) and four message points (i.e., M = 4) whose phase angles increase in a counterclockwise direction, as illustrated in Figure </a:t>
            </a:r>
            <a:r>
              <a:rPr lang="en-US" dirty="0" smtClean="0">
                <a:solidFill>
                  <a:prstClr val="black"/>
                </a:solidFill>
              </a:rPr>
              <a:t>. </a:t>
            </a:r>
            <a:endParaRPr lang="en-US" dirty="0">
              <a:solidFill>
                <a:prstClr val="black"/>
              </a:solidFill>
            </a:endParaRPr>
          </a:p>
        </p:txBody>
      </p:sp>
      <p:pic>
        <p:nvPicPr>
          <p:cNvPr id="9" name="Picture 8"/>
          <p:cNvPicPr>
            <a:picLocks noChangeAspect="1"/>
          </p:cNvPicPr>
          <p:nvPr/>
        </p:nvPicPr>
        <p:blipFill>
          <a:blip r:embed="rId2"/>
          <a:stretch>
            <a:fillRect/>
          </a:stretch>
        </p:blipFill>
        <p:spPr>
          <a:xfrm>
            <a:off x="7566936" y="3206614"/>
            <a:ext cx="3168967" cy="2761309"/>
          </a:xfrm>
          <a:prstGeom prst="rect">
            <a:avLst/>
          </a:prstGeom>
        </p:spPr>
      </p:pic>
      <p:sp>
        <p:nvSpPr>
          <p:cNvPr id="10" name="Rectangle 9"/>
          <p:cNvSpPr/>
          <p:nvPr/>
        </p:nvSpPr>
        <p:spPr>
          <a:xfrm>
            <a:off x="7495760" y="6008248"/>
            <a:ext cx="3556936" cy="307777"/>
          </a:xfrm>
          <a:prstGeom prst="rect">
            <a:avLst/>
          </a:prstGeom>
        </p:spPr>
        <p:txBody>
          <a:bodyPr wrap="none">
            <a:spAutoFit/>
          </a:bodyPr>
          <a:lstStyle/>
          <a:p>
            <a:r>
              <a:rPr lang="en-US" sz="1400" dirty="0">
                <a:solidFill>
                  <a:srgbClr val="FF0000"/>
                </a:solidFill>
              </a:rPr>
              <a:t>Figure :</a:t>
            </a:r>
            <a:r>
              <a:rPr lang="en-US" sz="1400" dirty="0" smtClean="0">
                <a:solidFill>
                  <a:srgbClr val="FF0000"/>
                </a:solidFill>
              </a:rPr>
              <a:t> </a:t>
            </a:r>
            <a:r>
              <a:rPr lang="en-US" sz="1400" dirty="0">
                <a:solidFill>
                  <a:srgbClr val="FF0000"/>
                </a:solidFill>
              </a:rPr>
              <a:t>Signal-space diagram of QPSK system</a:t>
            </a:r>
          </a:p>
        </p:txBody>
      </p:sp>
      <p:sp>
        <p:nvSpPr>
          <p:cNvPr id="14" name="Rectangle 13"/>
          <p:cNvSpPr/>
          <p:nvPr/>
        </p:nvSpPr>
        <p:spPr>
          <a:xfrm>
            <a:off x="491315" y="1981000"/>
            <a:ext cx="5373865" cy="1295868"/>
          </a:xfrm>
          <a:prstGeom prst="rect">
            <a:avLst/>
          </a:prstGeom>
        </p:spPr>
        <p:txBody>
          <a:bodyPr wrap="square">
            <a:spAutoFit/>
          </a:bodyPr>
          <a:lstStyle/>
          <a:p>
            <a:pPr lvl="0">
              <a:lnSpc>
                <a:spcPct val="150000"/>
              </a:lnSpc>
            </a:pPr>
            <a:r>
              <a:rPr lang="en-US" dirty="0" smtClean="0">
                <a:solidFill>
                  <a:prstClr val="black"/>
                </a:solidFill>
              </a:rPr>
              <a:t>Elements </a:t>
            </a:r>
            <a:r>
              <a:rPr lang="en-US" dirty="0">
                <a:solidFill>
                  <a:prstClr val="black"/>
                </a:solidFill>
              </a:rPr>
              <a:t>of the signal vectors, namely si1 and si2, have their values summarized in Table; the first two columns give the associated </a:t>
            </a:r>
            <a:r>
              <a:rPr lang="en-US" dirty="0" err="1">
                <a:solidFill>
                  <a:prstClr val="black"/>
                </a:solidFill>
              </a:rPr>
              <a:t>dibit</a:t>
            </a:r>
            <a:r>
              <a:rPr lang="en-US" dirty="0">
                <a:solidFill>
                  <a:prstClr val="black"/>
                </a:solidFill>
              </a:rPr>
              <a:t> and phase of the QPSK signal.</a:t>
            </a:r>
          </a:p>
        </p:txBody>
      </p:sp>
      <p:pic>
        <p:nvPicPr>
          <p:cNvPr id="11" name="Picture 10"/>
          <p:cNvPicPr>
            <a:picLocks noChangeAspect="1"/>
          </p:cNvPicPr>
          <p:nvPr/>
        </p:nvPicPr>
        <p:blipFill>
          <a:blip r:embed="rId3"/>
          <a:stretch>
            <a:fillRect/>
          </a:stretch>
        </p:blipFill>
        <p:spPr>
          <a:xfrm>
            <a:off x="1112205" y="3498850"/>
            <a:ext cx="4752975" cy="2857500"/>
          </a:xfrm>
          <a:prstGeom prst="rect">
            <a:avLst/>
          </a:prstGeom>
        </p:spPr>
      </p:pic>
    </p:spTree>
    <p:extLst>
      <p:ext uri="{BB962C8B-B14F-4D97-AF65-F5344CB8AC3E}">
        <p14:creationId xmlns:p14="http://schemas.microsoft.com/office/powerpoint/2010/main" val="18162986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62000" y="990600"/>
            <a:ext cx="10591800" cy="700088"/>
          </a:xfrm>
        </p:spPr>
        <p:txBody>
          <a:bodyPr/>
          <a:lstStyle/>
          <a:p>
            <a:pPr algn="ctr"/>
            <a:r>
              <a:rPr lang="en-US" sz="2200" b="1" dirty="0">
                <a:solidFill>
                  <a:srgbClr val="C00000"/>
                </a:solidFill>
                <a:latin typeface="Calibri"/>
                <a:cs typeface="Times New Roman" panose="02020603050405020304" pitchFamily="18" charset="0"/>
              </a:rPr>
              <a:t>Generation and Detection </a:t>
            </a:r>
            <a:r>
              <a:rPr lang="en-US" sz="2200" b="1" dirty="0" smtClean="0">
                <a:solidFill>
                  <a:srgbClr val="C00000"/>
                </a:solidFill>
                <a:latin typeface="Calibri"/>
                <a:cs typeface="Times New Roman" panose="02020603050405020304" pitchFamily="18" charset="0"/>
              </a:rPr>
              <a:t>of QPSK </a:t>
            </a:r>
            <a:r>
              <a:rPr lang="en-US" sz="2200" b="1" dirty="0">
                <a:solidFill>
                  <a:srgbClr val="C00000"/>
                </a:solidFill>
                <a:latin typeface="Calibri"/>
                <a:cs typeface="Times New Roman" panose="02020603050405020304" pitchFamily="18" charset="0"/>
              </a:rPr>
              <a:t>Signals</a:t>
            </a:r>
            <a:endParaRPr lang="en-US" dirty="0"/>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28</a:t>
            </a:fld>
            <a:endParaRPr lang="en-IN">
              <a:solidFill>
                <a:prstClr val="black">
                  <a:tint val="75000"/>
                </a:prstClr>
              </a:solidFill>
            </a:endParaRPr>
          </a:p>
        </p:txBody>
      </p:sp>
      <p:pic>
        <p:nvPicPr>
          <p:cNvPr id="6" name="Content Placeholder 5"/>
          <p:cNvPicPr>
            <a:picLocks noGrp="1" noChangeAspect="1"/>
          </p:cNvPicPr>
          <p:nvPr>
            <p:ph idx="1"/>
          </p:nvPr>
        </p:nvPicPr>
        <p:blipFill>
          <a:blip r:embed="rId3"/>
          <a:stretch>
            <a:fillRect/>
          </a:stretch>
        </p:blipFill>
        <p:spPr>
          <a:xfrm>
            <a:off x="668867" y="1781227"/>
            <a:ext cx="7000875" cy="828675"/>
          </a:xfrm>
          <a:prstGeom prst="rect">
            <a:avLst/>
          </a:prstGeom>
        </p:spPr>
      </p:pic>
      <p:pic>
        <p:nvPicPr>
          <p:cNvPr id="7" name="Picture 6"/>
          <p:cNvPicPr>
            <a:picLocks noChangeAspect="1"/>
          </p:cNvPicPr>
          <p:nvPr/>
        </p:nvPicPr>
        <p:blipFill>
          <a:blip r:embed="rId4"/>
          <a:stretch>
            <a:fillRect/>
          </a:stretch>
        </p:blipFill>
        <p:spPr>
          <a:xfrm>
            <a:off x="981525" y="5458704"/>
            <a:ext cx="3615267" cy="461523"/>
          </a:xfrm>
          <a:prstGeom prst="rect">
            <a:avLst/>
          </a:prstGeom>
        </p:spPr>
      </p:pic>
      <p:pic>
        <p:nvPicPr>
          <p:cNvPr id="8" name="Picture 7"/>
          <p:cNvPicPr>
            <a:picLocks noChangeAspect="1"/>
          </p:cNvPicPr>
          <p:nvPr/>
        </p:nvPicPr>
        <p:blipFill>
          <a:blip r:embed="rId5"/>
          <a:stretch>
            <a:fillRect/>
          </a:stretch>
        </p:blipFill>
        <p:spPr>
          <a:xfrm>
            <a:off x="1147497" y="3549439"/>
            <a:ext cx="2327275" cy="564605"/>
          </a:xfrm>
          <a:prstGeom prst="rect">
            <a:avLst/>
          </a:prstGeom>
        </p:spPr>
      </p:pic>
      <p:pic>
        <p:nvPicPr>
          <p:cNvPr id="9" name="Picture 8"/>
          <p:cNvPicPr>
            <a:picLocks noChangeAspect="1"/>
          </p:cNvPicPr>
          <p:nvPr/>
        </p:nvPicPr>
        <p:blipFill>
          <a:blip r:embed="rId6"/>
          <a:stretch>
            <a:fillRect/>
          </a:stretch>
        </p:blipFill>
        <p:spPr>
          <a:xfrm>
            <a:off x="1147497" y="4054567"/>
            <a:ext cx="2425076" cy="487073"/>
          </a:xfrm>
          <a:prstGeom prst="rect">
            <a:avLst/>
          </a:prstGeom>
        </p:spPr>
      </p:pic>
      <p:sp>
        <p:nvSpPr>
          <p:cNvPr id="10" name="Rectangle 9"/>
          <p:cNvSpPr/>
          <p:nvPr/>
        </p:nvSpPr>
        <p:spPr>
          <a:xfrm>
            <a:off x="872067" y="2728305"/>
            <a:ext cx="4631268" cy="646331"/>
          </a:xfrm>
          <a:prstGeom prst="rect">
            <a:avLst/>
          </a:prstGeom>
        </p:spPr>
        <p:txBody>
          <a:bodyPr wrap="square">
            <a:spAutoFit/>
          </a:bodyPr>
          <a:lstStyle/>
          <a:p>
            <a:pPr marL="285750" lvl="0" indent="-285750">
              <a:buFont typeface="Wingdings" panose="05000000000000000000" pitchFamily="2" charset="2"/>
              <a:buChar char="Ø"/>
            </a:pPr>
            <a:r>
              <a:rPr lang="en-US" dirty="0" smtClean="0">
                <a:solidFill>
                  <a:prstClr val="black"/>
                </a:solidFill>
              </a:rPr>
              <a:t>The two </a:t>
            </a:r>
            <a:r>
              <a:rPr lang="en-US" dirty="0">
                <a:solidFill>
                  <a:prstClr val="black"/>
                </a:solidFill>
              </a:rPr>
              <a:t>orthonormal basis functions, defined by a pair of quadrature carriers:</a:t>
            </a:r>
          </a:p>
        </p:txBody>
      </p:sp>
      <p:sp>
        <p:nvSpPr>
          <p:cNvPr id="12" name="Rectangle 11"/>
          <p:cNvSpPr/>
          <p:nvPr/>
        </p:nvSpPr>
        <p:spPr>
          <a:xfrm>
            <a:off x="981525" y="4693970"/>
            <a:ext cx="4649258" cy="646331"/>
          </a:xfrm>
          <a:prstGeom prst="rect">
            <a:avLst/>
          </a:prstGeom>
        </p:spPr>
        <p:txBody>
          <a:bodyPr wrap="square">
            <a:spAutoFit/>
          </a:bodyPr>
          <a:lstStyle/>
          <a:p>
            <a:pPr lvl="0"/>
            <a:r>
              <a:rPr lang="en-US" dirty="0" smtClean="0">
                <a:solidFill>
                  <a:prstClr val="black"/>
                </a:solidFill>
              </a:rPr>
              <a:t>As an example consider the case </a:t>
            </a:r>
            <a:r>
              <a:rPr lang="en-US" dirty="0" err="1" smtClean="0">
                <a:solidFill>
                  <a:prstClr val="black"/>
                </a:solidFill>
              </a:rPr>
              <a:t>i</a:t>
            </a:r>
            <a:r>
              <a:rPr lang="en-US" dirty="0" smtClean="0">
                <a:solidFill>
                  <a:prstClr val="black"/>
                </a:solidFill>
              </a:rPr>
              <a:t>=1 or </a:t>
            </a:r>
            <a:r>
              <a:rPr lang="en-US" dirty="0" err="1" smtClean="0">
                <a:solidFill>
                  <a:prstClr val="black"/>
                </a:solidFill>
              </a:rPr>
              <a:t>dibit</a:t>
            </a:r>
            <a:r>
              <a:rPr lang="en-US" dirty="0" smtClean="0">
                <a:solidFill>
                  <a:prstClr val="black"/>
                </a:solidFill>
              </a:rPr>
              <a:t> 01 and nothing that E = 2</a:t>
            </a:r>
            <a:endParaRPr lang="en-US" dirty="0">
              <a:solidFill>
                <a:prstClr val="black"/>
              </a:solidFill>
            </a:endParaRPr>
          </a:p>
        </p:txBody>
      </p:sp>
      <mc:AlternateContent xmlns:mc="http://schemas.openxmlformats.org/markup-compatibility/2006" xmlns:a14="http://schemas.microsoft.com/office/drawing/2010/main">
        <mc:Choice Requires="a14">
          <p:sp>
            <p:nvSpPr>
              <p:cNvPr id="13" name="Rectangle 12"/>
              <p:cNvSpPr/>
              <p:nvPr/>
            </p:nvSpPr>
            <p:spPr>
              <a:xfrm>
                <a:off x="3080803" y="4988369"/>
                <a:ext cx="450701"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smtClean="0">
                              <a:solidFill>
                                <a:prstClr val="black"/>
                              </a:solidFill>
                              <a:latin typeface="Cambria Math" panose="02040503050406030204" pitchFamily="18" charset="0"/>
                            </a:rPr>
                          </m:ctrlPr>
                        </m:sSubPr>
                        <m:e>
                          <m:r>
                            <a:rPr lang="en-US" sz="1600" b="0" i="1" smtClean="0">
                              <a:solidFill>
                                <a:prstClr val="black"/>
                              </a:solidFill>
                              <a:latin typeface="Cambria Math" panose="02040503050406030204" pitchFamily="18" charset="0"/>
                            </a:rPr>
                            <m:t>𝐸</m:t>
                          </m:r>
                        </m:e>
                        <m:sub>
                          <m:r>
                            <a:rPr lang="en-US" sz="1600" b="0" i="1" smtClean="0">
                              <a:solidFill>
                                <a:prstClr val="black"/>
                              </a:solidFill>
                              <a:latin typeface="Cambria Math" panose="02040503050406030204" pitchFamily="18" charset="0"/>
                            </a:rPr>
                            <m:t>𝑏</m:t>
                          </m:r>
                        </m:sub>
                      </m:sSub>
                    </m:oMath>
                  </m:oMathPara>
                </a14:m>
                <a:endParaRPr lang="en-US" sz="1600" dirty="0"/>
              </a:p>
            </p:txBody>
          </p:sp>
        </mc:Choice>
        <mc:Fallback xmlns="">
          <p:sp>
            <p:nvSpPr>
              <p:cNvPr id="13" name="Rectangle 12"/>
              <p:cNvSpPr>
                <a:spLocks noRot="1" noChangeAspect="1" noMove="1" noResize="1" noEditPoints="1" noAdjustHandles="1" noChangeArrowheads="1" noChangeShapeType="1" noTextEdit="1"/>
              </p:cNvSpPr>
              <p:nvPr/>
            </p:nvSpPr>
            <p:spPr>
              <a:xfrm>
                <a:off x="3080803" y="4988369"/>
                <a:ext cx="450701" cy="338554"/>
              </a:xfrm>
              <a:prstGeom prst="rect">
                <a:avLst/>
              </a:prstGeom>
              <a:blipFill rotWithShape="0">
                <a:blip r:embed="rId7"/>
                <a:stretch>
                  <a:fillRect/>
                </a:stretch>
              </a:blipFill>
            </p:spPr>
            <p:txBody>
              <a:bodyPr/>
              <a:lstStyle/>
              <a:p>
                <a:r>
                  <a:rPr lang="en-US">
                    <a:noFill/>
                  </a:rPr>
                  <a:t> </a:t>
                </a:r>
              </a:p>
            </p:txBody>
          </p:sp>
        </mc:Fallback>
      </mc:AlternateContent>
      <p:pic>
        <p:nvPicPr>
          <p:cNvPr id="15" name="Picture 14"/>
          <p:cNvPicPr>
            <a:picLocks noChangeAspect="1"/>
          </p:cNvPicPr>
          <p:nvPr/>
        </p:nvPicPr>
        <p:blipFill>
          <a:blip r:embed="rId8"/>
          <a:stretch>
            <a:fillRect/>
          </a:stretch>
        </p:blipFill>
        <p:spPr>
          <a:xfrm>
            <a:off x="5630783" y="2635382"/>
            <a:ext cx="5461530" cy="2085078"/>
          </a:xfrm>
          <a:prstGeom prst="rect">
            <a:avLst/>
          </a:prstGeom>
        </p:spPr>
      </p:pic>
      <p:sp>
        <p:nvSpPr>
          <p:cNvPr id="16" name="Rectangle 15"/>
          <p:cNvSpPr/>
          <p:nvPr/>
        </p:nvSpPr>
        <p:spPr>
          <a:xfrm>
            <a:off x="6696070" y="5120420"/>
            <a:ext cx="4522263" cy="338554"/>
          </a:xfrm>
          <a:prstGeom prst="rect">
            <a:avLst/>
          </a:prstGeom>
        </p:spPr>
        <p:txBody>
          <a:bodyPr wrap="square">
            <a:spAutoFit/>
          </a:bodyPr>
          <a:lstStyle/>
          <a:p>
            <a:r>
              <a:rPr lang="en-US" sz="1600" dirty="0">
                <a:solidFill>
                  <a:srgbClr val="FF0000"/>
                </a:solidFill>
              </a:rPr>
              <a:t>Figure </a:t>
            </a:r>
            <a:r>
              <a:rPr lang="en-US" sz="1600" dirty="0" smtClean="0">
                <a:solidFill>
                  <a:srgbClr val="FF0000"/>
                </a:solidFill>
              </a:rPr>
              <a:t>: </a:t>
            </a:r>
            <a:r>
              <a:rPr lang="en-US" sz="1600" dirty="0">
                <a:solidFill>
                  <a:srgbClr val="FF0000"/>
                </a:solidFill>
              </a:rPr>
              <a:t>Block diagram of </a:t>
            </a:r>
            <a:r>
              <a:rPr lang="en-US" sz="1600" dirty="0" smtClean="0">
                <a:solidFill>
                  <a:srgbClr val="FF0000"/>
                </a:solidFill>
              </a:rPr>
              <a:t>QPSK </a:t>
            </a:r>
            <a:r>
              <a:rPr lang="en-US" sz="1600" dirty="0">
                <a:solidFill>
                  <a:srgbClr val="FF0000"/>
                </a:solidFill>
              </a:rPr>
              <a:t>transmitter </a:t>
            </a:r>
          </a:p>
        </p:txBody>
      </p:sp>
    </p:spTree>
    <p:extLst>
      <p:ext uri="{BB962C8B-B14F-4D97-AF65-F5344CB8AC3E}">
        <p14:creationId xmlns:p14="http://schemas.microsoft.com/office/powerpoint/2010/main" val="140547616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62335" y="895622"/>
            <a:ext cx="10591800" cy="700088"/>
          </a:xfrm>
        </p:spPr>
        <p:txBody>
          <a:bodyPr/>
          <a:lstStyle/>
          <a:p>
            <a:pPr algn="ctr"/>
            <a:r>
              <a:rPr lang="en-US" sz="2200" b="1" dirty="0">
                <a:solidFill>
                  <a:srgbClr val="C00000"/>
                </a:solidFill>
                <a:latin typeface="Calibri"/>
                <a:cs typeface="Times New Roman" panose="02020603050405020304" pitchFamily="18" charset="0"/>
              </a:rPr>
              <a:t>Generation and Detection </a:t>
            </a:r>
            <a:r>
              <a:rPr lang="en-US" sz="2200" b="1" dirty="0" smtClean="0">
                <a:solidFill>
                  <a:srgbClr val="C00000"/>
                </a:solidFill>
                <a:latin typeface="Calibri"/>
                <a:cs typeface="Times New Roman" panose="02020603050405020304" pitchFamily="18" charset="0"/>
              </a:rPr>
              <a:t>of QPSK </a:t>
            </a:r>
            <a:r>
              <a:rPr lang="en-US" sz="2200" b="1" dirty="0">
                <a:solidFill>
                  <a:srgbClr val="C00000"/>
                </a:solidFill>
                <a:latin typeface="Calibri"/>
                <a:cs typeface="Times New Roman" panose="02020603050405020304" pitchFamily="18" charset="0"/>
              </a:rPr>
              <a:t>Signals</a:t>
            </a:r>
            <a:endParaRPr lang="en-US" dirty="0"/>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29</a:t>
            </a:fld>
            <a:endParaRPr lang="en-IN">
              <a:solidFill>
                <a:prstClr val="black">
                  <a:tint val="75000"/>
                </a:prstClr>
              </a:solidFill>
            </a:endParaRPr>
          </a:p>
        </p:txBody>
      </p:sp>
      <p:sp>
        <p:nvSpPr>
          <p:cNvPr id="10" name="Rectangle 9"/>
          <p:cNvSpPr/>
          <p:nvPr/>
        </p:nvSpPr>
        <p:spPr>
          <a:xfrm>
            <a:off x="474134" y="1516703"/>
            <a:ext cx="4631268" cy="4801314"/>
          </a:xfrm>
          <a:prstGeom prst="rect">
            <a:avLst/>
          </a:prstGeom>
        </p:spPr>
        <p:txBody>
          <a:bodyPr wrap="square">
            <a:spAutoFit/>
          </a:bodyPr>
          <a:lstStyle/>
          <a:p>
            <a:pPr algn="just"/>
            <a:r>
              <a:rPr lang="en-US" b="1" u="sng" dirty="0" smtClean="0">
                <a:solidFill>
                  <a:srgbClr val="0070C0"/>
                </a:solidFill>
              </a:rPr>
              <a:t>Transmitter:</a:t>
            </a:r>
          </a:p>
          <a:p>
            <a:pPr marL="285750" indent="-285750" algn="just">
              <a:buFont typeface="Wingdings" panose="05000000000000000000" pitchFamily="2" charset="2"/>
              <a:buChar char="Ø"/>
            </a:pPr>
            <a:r>
              <a:rPr lang="en-US" dirty="0" smtClean="0"/>
              <a:t> Input </a:t>
            </a:r>
            <a:r>
              <a:rPr lang="en-US" dirty="0"/>
              <a:t>binary data sequence transformed into polar form (</a:t>
            </a:r>
            <a:r>
              <a:rPr lang="en-US" dirty="0" err="1"/>
              <a:t>nonreturn</a:t>
            </a:r>
            <a:r>
              <a:rPr lang="en-US" dirty="0"/>
              <a:t>-to-zero </a:t>
            </a:r>
            <a:r>
              <a:rPr lang="en-US" dirty="0" smtClean="0"/>
              <a:t>encoder).</a:t>
            </a:r>
          </a:p>
          <a:p>
            <a:pPr marL="285750" indent="-285750" algn="just">
              <a:buFont typeface="Wingdings" panose="05000000000000000000" pitchFamily="2" charset="2"/>
              <a:buChar char="Ø"/>
            </a:pPr>
            <a:r>
              <a:rPr lang="en-US" dirty="0" smtClean="0"/>
              <a:t>Symbols </a:t>
            </a:r>
            <a:r>
              <a:rPr lang="en-US" dirty="0"/>
              <a:t>1 and 0 are represented by +√E/2 and -√E/2</a:t>
            </a:r>
            <a:r>
              <a:rPr lang="en-US" dirty="0" smtClean="0">
                <a:solidFill>
                  <a:prstClr val="black"/>
                </a:solidFill>
              </a:rPr>
              <a:t>The two </a:t>
            </a:r>
            <a:r>
              <a:rPr lang="en-US" dirty="0">
                <a:solidFill>
                  <a:prstClr val="black"/>
                </a:solidFill>
              </a:rPr>
              <a:t>orthonormal basis functions, defined by a pair of quadrature </a:t>
            </a:r>
            <a:r>
              <a:rPr lang="en-US" dirty="0" smtClean="0">
                <a:solidFill>
                  <a:prstClr val="black"/>
                </a:solidFill>
              </a:rPr>
              <a:t>carriers</a:t>
            </a:r>
            <a:r>
              <a:rPr lang="en-US" dirty="0">
                <a:solidFill>
                  <a:prstClr val="black"/>
                </a:solidFill>
              </a:rPr>
              <a:t>.</a:t>
            </a:r>
            <a:endParaRPr lang="en-US" dirty="0" smtClean="0">
              <a:solidFill>
                <a:prstClr val="black"/>
              </a:solidFill>
            </a:endParaRPr>
          </a:p>
          <a:p>
            <a:pPr marL="285750" indent="-285750" algn="just">
              <a:buFont typeface="Wingdings" panose="05000000000000000000" pitchFamily="2" charset="2"/>
              <a:buChar char="Ø"/>
            </a:pPr>
            <a:r>
              <a:rPr lang="en-US" dirty="0" smtClean="0"/>
              <a:t>Divided </a:t>
            </a:r>
            <a:r>
              <a:rPr lang="en-US" dirty="0"/>
              <a:t>into two streams by a </a:t>
            </a:r>
            <a:r>
              <a:rPr lang="en-US" dirty="0" err="1"/>
              <a:t>demultiplexer</a:t>
            </a:r>
            <a:r>
              <a:rPr lang="en-US" dirty="0"/>
              <a:t> (odd and even numbered bits) </a:t>
            </a:r>
            <a:r>
              <a:rPr lang="en-US" dirty="0" smtClean="0"/>
              <a:t>a1 </a:t>
            </a:r>
            <a:r>
              <a:rPr lang="en-US" dirty="0"/>
              <a:t>(t) and a2 (t</a:t>
            </a:r>
            <a:r>
              <a:rPr lang="en-US" dirty="0" smtClean="0"/>
              <a:t>)</a:t>
            </a:r>
          </a:p>
          <a:p>
            <a:pPr marL="285750" indent="-285750" algn="just">
              <a:buFont typeface="Wingdings" panose="05000000000000000000" pitchFamily="2" charset="2"/>
              <a:buChar char="Ø"/>
            </a:pPr>
            <a:r>
              <a:rPr lang="en-US" dirty="0" smtClean="0"/>
              <a:t> In </a:t>
            </a:r>
            <a:r>
              <a:rPr lang="en-US" dirty="0"/>
              <a:t>any signaling interval the amplitudes of a1 (t) and a2 (t) equal si1 and si2 depending on the particular bit that is </a:t>
            </a:r>
            <a:r>
              <a:rPr lang="en-US" dirty="0" smtClean="0"/>
              <a:t>sent. </a:t>
            </a:r>
          </a:p>
          <a:p>
            <a:pPr marL="285750" indent="-285750" algn="just">
              <a:buFont typeface="Wingdings" panose="05000000000000000000" pitchFamily="2" charset="2"/>
              <a:buChar char="Ø"/>
            </a:pPr>
            <a:r>
              <a:rPr lang="en-US" dirty="0" smtClean="0"/>
              <a:t> </a:t>
            </a:r>
            <a:r>
              <a:rPr lang="en-US" dirty="0"/>
              <a:t>a1 (t) and a2 (t) modulate a pair of quadrature carriers (orthogonal basis functions φ1 (t) = √2/</a:t>
            </a:r>
            <a:r>
              <a:rPr lang="en-US" dirty="0" err="1"/>
              <a:t>Tcos</a:t>
            </a:r>
            <a:r>
              <a:rPr lang="en-US" dirty="0"/>
              <a:t>(2πfc t) and φ2 (t)= √2/</a:t>
            </a:r>
            <a:r>
              <a:rPr lang="en-US" dirty="0" err="1"/>
              <a:t>Tsin</a:t>
            </a:r>
            <a:r>
              <a:rPr lang="en-US" dirty="0"/>
              <a:t>(2πfc t) )</a:t>
            </a:r>
            <a:endParaRPr lang="en-US" dirty="0">
              <a:solidFill>
                <a:prstClr val="black"/>
              </a:solidFill>
            </a:endParaRPr>
          </a:p>
        </p:txBody>
      </p:sp>
      <p:pic>
        <p:nvPicPr>
          <p:cNvPr id="15" name="Picture 14"/>
          <p:cNvPicPr>
            <a:picLocks noChangeAspect="1"/>
          </p:cNvPicPr>
          <p:nvPr/>
        </p:nvPicPr>
        <p:blipFill>
          <a:blip r:embed="rId3"/>
          <a:stretch>
            <a:fillRect/>
          </a:stretch>
        </p:blipFill>
        <p:spPr>
          <a:xfrm>
            <a:off x="5575035" y="2338081"/>
            <a:ext cx="5461530" cy="2085078"/>
          </a:xfrm>
          <a:prstGeom prst="rect">
            <a:avLst/>
          </a:prstGeom>
        </p:spPr>
      </p:pic>
      <p:sp>
        <p:nvSpPr>
          <p:cNvPr id="16" name="Rectangle 15"/>
          <p:cNvSpPr/>
          <p:nvPr/>
        </p:nvSpPr>
        <p:spPr>
          <a:xfrm>
            <a:off x="6349468" y="4449240"/>
            <a:ext cx="4522263" cy="338554"/>
          </a:xfrm>
          <a:prstGeom prst="rect">
            <a:avLst/>
          </a:prstGeom>
        </p:spPr>
        <p:txBody>
          <a:bodyPr wrap="square">
            <a:spAutoFit/>
          </a:bodyPr>
          <a:lstStyle/>
          <a:p>
            <a:r>
              <a:rPr lang="en-US" sz="1600" dirty="0">
                <a:solidFill>
                  <a:srgbClr val="FF0000"/>
                </a:solidFill>
              </a:rPr>
              <a:t>Figure </a:t>
            </a:r>
            <a:r>
              <a:rPr lang="en-US" sz="1600" dirty="0" smtClean="0">
                <a:solidFill>
                  <a:srgbClr val="FF0000"/>
                </a:solidFill>
              </a:rPr>
              <a:t>: </a:t>
            </a:r>
            <a:r>
              <a:rPr lang="en-US" sz="1600" dirty="0">
                <a:solidFill>
                  <a:srgbClr val="FF0000"/>
                </a:solidFill>
              </a:rPr>
              <a:t>Block diagram of </a:t>
            </a:r>
            <a:r>
              <a:rPr lang="en-US" sz="1600" dirty="0" smtClean="0">
                <a:solidFill>
                  <a:srgbClr val="FF0000"/>
                </a:solidFill>
              </a:rPr>
              <a:t>QPSK </a:t>
            </a:r>
            <a:r>
              <a:rPr lang="en-US" sz="1600" dirty="0">
                <a:solidFill>
                  <a:srgbClr val="FF0000"/>
                </a:solidFill>
              </a:rPr>
              <a:t>transmitter </a:t>
            </a:r>
          </a:p>
        </p:txBody>
      </p:sp>
      <p:sp>
        <p:nvSpPr>
          <p:cNvPr id="11" name="Rectangle 10"/>
          <p:cNvSpPr/>
          <p:nvPr/>
        </p:nvSpPr>
        <p:spPr>
          <a:xfrm>
            <a:off x="5257800" y="4976237"/>
            <a:ext cx="6096000" cy="1200329"/>
          </a:xfrm>
          <a:prstGeom prst="rect">
            <a:avLst/>
          </a:prstGeom>
        </p:spPr>
        <p:txBody>
          <a:bodyPr>
            <a:spAutoFit/>
          </a:bodyPr>
          <a:lstStyle/>
          <a:p>
            <a:pPr marL="285750" indent="-285750" algn="just">
              <a:buFont typeface="Wingdings" panose="05000000000000000000" pitchFamily="2" charset="2"/>
              <a:buChar char="Ø"/>
            </a:pPr>
            <a:r>
              <a:rPr lang="en-US" dirty="0"/>
              <a:t>The QPSK transmitter may be viewed as two binary PSK generators that work in parallel, each at a bit rate equal to one-half the bit rate of the original binary sequence at the QPSK transmitter input</a:t>
            </a:r>
          </a:p>
        </p:txBody>
      </p:sp>
      <p:pic>
        <p:nvPicPr>
          <p:cNvPr id="9" name="Content Placeholder 5"/>
          <p:cNvPicPr>
            <a:picLocks noGrp="1" noChangeAspect="1"/>
          </p:cNvPicPr>
          <p:nvPr>
            <p:ph idx="1"/>
          </p:nvPr>
        </p:nvPicPr>
        <p:blipFill>
          <a:blip r:embed="rId4"/>
          <a:stretch>
            <a:fillRect/>
          </a:stretch>
        </p:blipFill>
        <p:spPr>
          <a:xfrm>
            <a:off x="5257800" y="1495022"/>
            <a:ext cx="5146007" cy="609119"/>
          </a:xfrm>
          <a:prstGeom prst="rect">
            <a:avLst/>
          </a:prstGeom>
        </p:spPr>
      </p:pic>
    </p:spTree>
    <p:extLst>
      <p:ext uri="{BB962C8B-B14F-4D97-AF65-F5344CB8AC3E}">
        <p14:creationId xmlns:p14="http://schemas.microsoft.com/office/powerpoint/2010/main" val="208736113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EB969-BFB1-4DB4-993C-39BD1A8D536A}"/>
              </a:ext>
            </a:extLst>
          </p:cNvPr>
          <p:cNvSpPr>
            <a:spLocks noGrp="1"/>
          </p:cNvSpPr>
          <p:nvPr>
            <p:ph type="title"/>
          </p:nvPr>
        </p:nvSpPr>
        <p:spPr>
          <a:xfrm>
            <a:off x="838200" y="1434269"/>
            <a:ext cx="10515600" cy="1325563"/>
          </a:xfrm>
        </p:spPr>
        <p:txBody>
          <a:bodyPr/>
          <a:lstStyle/>
          <a:p>
            <a:pPr lvl="0" algn="ctr">
              <a:spcBef>
                <a:spcPts val="1000"/>
              </a:spcBef>
            </a:pPr>
            <a:r>
              <a:rPr lang="en-US" sz="2200" b="1" dirty="0">
                <a:solidFill>
                  <a:srgbClr val="C00000"/>
                </a:solidFill>
                <a:latin typeface="Times New Roman" panose="02020603050405020304" pitchFamily="18" charset="0"/>
                <a:cs typeface="Times New Roman" panose="02020603050405020304" pitchFamily="18" charset="0"/>
              </a:rPr>
              <a:t>Module </a:t>
            </a:r>
            <a:r>
              <a:rPr lang="en-US" sz="2200" b="1" dirty="0">
                <a:solidFill>
                  <a:srgbClr val="C00000"/>
                </a:solidFill>
                <a:latin typeface="Times New Roman" panose="02020603050405020304" pitchFamily="18" charset="0"/>
                <a:cs typeface="Times New Roman" panose="02020603050405020304" pitchFamily="18" charset="0"/>
              </a:rPr>
              <a:t>1</a:t>
            </a:r>
            <a:endParaRPr lang="en-US" sz="2200" b="1" dirty="0">
              <a:solidFill>
                <a:srgbClr val="C00000"/>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3F88149E-5F31-4726-9520-9DE95C0F7B8D}"/>
              </a:ext>
            </a:extLst>
          </p:cNvPr>
          <p:cNvSpPr>
            <a:spLocks noGrp="1"/>
          </p:cNvSpPr>
          <p:nvPr>
            <p:ph idx="1"/>
          </p:nvPr>
        </p:nvSpPr>
        <p:spPr>
          <a:xfrm>
            <a:off x="838200" y="2759832"/>
            <a:ext cx="10515600" cy="3053935"/>
          </a:xfrm>
        </p:spPr>
        <p:txBody>
          <a:bodyPr>
            <a:normAutofit lnSpcReduction="10000"/>
          </a:bodyPr>
          <a:lstStyle/>
          <a:p>
            <a:pPr marL="0" lvl="0" indent="0" algn="just">
              <a:lnSpc>
                <a:spcPct val="150000"/>
              </a:lnSpc>
              <a:buNone/>
            </a:pPr>
            <a:r>
              <a:rPr lang="en-US" sz="2000" b="1" dirty="0" smtClean="0">
                <a:solidFill>
                  <a:srgbClr val="002060"/>
                </a:solidFill>
                <a:latin typeface="Times New Roman" panose="02020603050405020304" pitchFamily="18" charset="0"/>
                <a:cs typeface="Times New Roman" panose="02020603050405020304" pitchFamily="18" charset="0"/>
              </a:rPr>
              <a:t>Digital </a:t>
            </a:r>
            <a:r>
              <a:rPr lang="en-US" sz="2000" b="1" dirty="0">
                <a:solidFill>
                  <a:srgbClr val="002060"/>
                </a:solidFill>
                <a:latin typeface="Times New Roman" panose="02020603050405020304" pitchFamily="18" charset="0"/>
                <a:cs typeface="Times New Roman" panose="02020603050405020304" pitchFamily="18" charset="0"/>
              </a:rPr>
              <a:t>Modulation Techniques: </a:t>
            </a:r>
            <a:r>
              <a:rPr lang="en-US" sz="2000" dirty="0">
                <a:solidFill>
                  <a:srgbClr val="002060"/>
                </a:solidFill>
                <a:latin typeface="Times New Roman" panose="02020603050405020304" pitchFamily="18" charset="0"/>
                <a:cs typeface="Times New Roman" panose="02020603050405020304" pitchFamily="18" charset="0"/>
              </a:rPr>
              <a:t> Phase shift Keying techniques using coherent detection: generation, detection and error probabilities of BPSK and QPSK, M–</a:t>
            </a:r>
            <a:r>
              <a:rPr lang="en-US" sz="2000" dirty="0" err="1">
                <a:solidFill>
                  <a:srgbClr val="002060"/>
                </a:solidFill>
                <a:latin typeface="Times New Roman" panose="02020603050405020304" pitchFamily="18" charset="0"/>
                <a:cs typeface="Times New Roman" panose="02020603050405020304" pitchFamily="18" charset="0"/>
              </a:rPr>
              <a:t>ary</a:t>
            </a:r>
            <a:r>
              <a:rPr lang="en-US" sz="2000" dirty="0">
                <a:solidFill>
                  <a:srgbClr val="002060"/>
                </a:solidFill>
                <a:latin typeface="Times New Roman" panose="02020603050405020304" pitchFamily="18" charset="0"/>
                <a:cs typeface="Times New Roman" panose="02020603050405020304" pitchFamily="18" charset="0"/>
              </a:rPr>
              <a:t> PSK, M–</a:t>
            </a:r>
            <a:r>
              <a:rPr lang="en-US" sz="2000" dirty="0" err="1">
                <a:solidFill>
                  <a:srgbClr val="002060"/>
                </a:solidFill>
                <a:latin typeface="Times New Roman" panose="02020603050405020304" pitchFamily="18" charset="0"/>
                <a:cs typeface="Times New Roman" panose="02020603050405020304" pitchFamily="18" charset="0"/>
              </a:rPr>
              <a:t>ary</a:t>
            </a:r>
            <a:r>
              <a:rPr lang="en-US" sz="2000" dirty="0">
                <a:solidFill>
                  <a:srgbClr val="002060"/>
                </a:solidFill>
                <a:latin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cs typeface="Times New Roman" panose="02020603050405020304" pitchFamily="18" charset="0"/>
              </a:rPr>
              <a:t>QAMFrequency</a:t>
            </a:r>
            <a:r>
              <a:rPr lang="en-US" sz="2000" dirty="0">
                <a:solidFill>
                  <a:srgbClr val="002060"/>
                </a:solidFill>
                <a:latin typeface="Times New Roman" panose="02020603050405020304" pitchFamily="18" charset="0"/>
                <a:cs typeface="Times New Roman" panose="02020603050405020304" pitchFamily="18" charset="0"/>
              </a:rPr>
              <a:t> shift keying techniques using Coherent detection: BFSK generation, detection and error probability.</a:t>
            </a:r>
          </a:p>
          <a:p>
            <a:pPr marL="0" lvl="0" indent="0" algn="just">
              <a:lnSpc>
                <a:spcPct val="100000"/>
              </a:lnSpc>
              <a:buNone/>
            </a:pPr>
            <a:r>
              <a:rPr lang="en-US" sz="2000" dirty="0">
                <a:solidFill>
                  <a:srgbClr val="002060"/>
                </a:solidFill>
                <a:latin typeface="Times New Roman" panose="02020603050405020304" pitchFamily="18" charset="0"/>
                <a:cs typeface="Times New Roman" panose="02020603050405020304" pitchFamily="18" charset="0"/>
              </a:rPr>
              <a:t> </a:t>
            </a:r>
            <a:r>
              <a:rPr lang="fr-FR" sz="2000" b="1" dirty="0">
                <a:solidFill>
                  <a:srgbClr val="002060"/>
                </a:solidFill>
                <a:latin typeface="Times New Roman" panose="02020603050405020304" pitchFamily="18" charset="0"/>
                <a:cs typeface="Times New Roman" panose="02020603050405020304" pitchFamily="18" charset="0"/>
              </a:rPr>
              <a:t>Non </a:t>
            </a:r>
            <a:r>
              <a:rPr lang="fr-FR" sz="2000" b="1" dirty="0" err="1">
                <a:solidFill>
                  <a:srgbClr val="002060"/>
                </a:solidFill>
                <a:latin typeface="Times New Roman" panose="02020603050405020304" pitchFamily="18" charset="0"/>
                <a:cs typeface="Times New Roman" panose="02020603050405020304" pitchFamily="18" charset="0"/>
              </a:rPr>
              <a:t>coherent</a:t>
            </a:r>
            <a:r>
              <a:rPr lang="fr-FR" sz="2000" b="1" dirty="0">
                <a:solidFill>
                  <a:srgbClr val="002060"/>
                </a:solidFill>
                <a:latin typeface="Times New Roman" panose="02020603050405020304" pitchFamily="18" charset="0"/>
                <a:cs typeface="Times New Roman" panose="02020603050405020304" pitchFamily="18" charset="0"/>
              </a:rPr>
              <a:t> orthogonal modulation techniques: </a:t>
            </a:r>
            <a:r>
              <a:rPr lang="en-US" sz="2000" dirty="0">
                <a:solidFill>
                  <a:srgbClr val="002060"/>
                </a:solidFill>
                <a:latin typeface="Times New Roman" panose="02020603050405020304" pitchFamily="18" charset="0"/>
                <a:cs typeface="Times New Roman" panose="02020603050405020304" pitchFamily="18" charset="0"/>
              </a:rPr>
              <a:t> : BFSK, DPSK Symbol representation, Block </a:t>
            </a:r>
          </a:p>
          <a:p>
            <a:pPr marL="0" lvl="0" indent="0" algn="just">
              <a:lnSpc>
                <a:spcPct val="100000"/>
              </a:lnSpc>
              <a:buNone/>
            </a:pPr>
            <a:r>
              <a:rPr lang="en-US" sz="2000" dirty="0">
                <a:solidFill>
                  <a:srgbClr val="002060"/>
                </a:solidFill>
                <a:latin typeface="Times New Roman" panose="02020603050405020304" pitchFamily="18" charset="0"/>
                <a:cs typeface="Times New Roman" panose="02020603050405020304" pitchFamily="18" charset="0"/>
              </a:rPr>
              <a:t>diagrams treatment of Transmitter and Receiver, Probability of error (without derivation of  probability of error equation) </a:t>
            </a:r>
            <a:endParaRPr lang="en-IN" sz="2000" dirty="0">
              <a:solidFill>
                <a:prstClr val="black"/>
              </a:solidFill>
              <a:latin typeface="Times New Roman" panose="02020603050405020304" pitchFamily="18" charset="0"/>
              <a:cs typeface="Times New Roman" panose="02020603050405020304" pitchFamily="18" charset="0"/>
            </a:endParaRPr>
          </a:p>
        </p:txBody>
      </p:sp>
      <p:sp>
        <p:nvSpPr>
          <p:cNvPr id="5" name="Footer Placeholder 4">
            <a:extLst>
              <a:ext uri="{FF2B5EF4-FFF2-40B4-BE49-F238E27FC236}">
                <a16:creationId xmlns:a16="http://schemas.microsoft.com/office/drawing/2014/main" id="{2D80A51D-5073-4F56-AD8F-12A2AAF89D53}"/>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7C6438AB-75BE-4C69-A84D-6848F0FCE5E1}"/>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3</a:t>
            </a:fld>
            <a:endParaRPr lang="en-IN">
              <a:solidFill>
                <a:prstClr val="black">
                  <a:tint val="75000"/>
                </a:prstClr>
              </a:solidFill>
            </a:endParaRPr>
          </a:p>
        </p:txBody>
      </p:sp>
    </p:spTree>
    <p:extLst>
      <p:ext uri="{BB962C8B-B14F-4D97-AF65-F5344CB8AC3E}">
        <p14:creationId xmlns:p14="http://schemas.microsoft.com/office/powerpoint/2010/main" val="3931073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41868" y="602752"/>
            <a:ext cx="10591800" cy="700088"/>
          </a:xfrm>
        </p:spPr>
        <p:txBody>
          <a:bodyPr/>
          <a:lstStyle/>
          <a:p>
            <a:pPr algn="ctr"/>
            <a:r>
              <a:rPr lang="en-US" sz="2200" b="1" dirty="0">
                <a:solidFill>
                  <a:srgbClr val="C00000"/>
                </a:solidFill>
                <a:latin typeface="Calibri"/>
                <a:cs typeface="Times New Roman" panose="02020603050405020304" pitchFamily="18" charset="0"/>
              </a:rPr>
              <a:t>Generation and Detection </a:t>
            </a:r>
            <a:r>
              <a:rPr lang="en-US" sz="2200" b="1" dirty="0" smtClean="0">
                <a:solidFill>
                  <a:srgbClr val="C00000"/>
                </a:solidFill>
                <a:latin typeface="Calibri"/>
                <a:cs typeface="Times New Roman" panose="02020603050405020304" pitchFamily="18" charset="0"/>
              </a:rPr>
              <a:t>of QPSK </a:t>
            </a:r>
            <a:r>
              <a:rPr lang="en-US" sz="2200" b="1" dirty="0">
                <a:solidFill>
                  <a:srgbClr val="C00000"/>
                </a:solidFill>
                <a:latin typeface="Calibri"/>
                <a:cs typeface="Times New Roman" panose="02020603050405020304" pitchFamily="18" charset="0"/>
              </a:rPr>
              <a:t>Signals</a:t>
            </a:r>
            <a:endParaRPr lang="en-US" dirty="0"/>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30</a:t>
            </a:fld>
            <a:endParaRPr lang="en-IN">
              <a:solidFill>
                <a:prstClr val="black">
                  <a:tint val="75000"/>
                </a:prstClr>
              </a:solidFill>
            </a:endParaRPr>
          </a:p>
        </p:txBody>
      </p:sp>
      <mc:AlternateContent xmlns:mc="http://schemas.openxmlformats.org/markup-compatibility/2006" xmlns:a14="http://schemas.microsoft.com/office/drawing/2010/main">
        <mc:Choice Requires="a14">
          <p:sp>
            <p:nvSpPr>
              <p:cNvPr id="10" name="Rectangle 9"/>
              <p:cNvSpPr/>
              <p:nvPr/>
            </p:nvSpPr>
            <p:spPr>
              <a:xfrm>
                <a:off x="541868" y="1151805"/>
                <a:ext cx="4631268" cy="5658985"/>
              </a:xfrm>
              <a:prstGeom prst="rect">
                <a:avLst/>
              </a:prstGeom>
            </p:spPr>
            <p:txBody>
              <a:bodyPr wrap="square">
                <a:spAutoFit/>
              </a:bodyPr>
              <a:lstStyle/>
              <a:p>
                <a:pPr algn="just"/>
                <a:r>
                  <a:rPr lang="en-US" b="1" u="sng" dirty="0" smtClean="0">
                    <a:solidFill>
                      <a:srgbClr val="0070C0"/>
                    </a:solidFill>
                  </a:rPr>
                  <a:t>Receiver:</a:t>
                </a:r>
              </a:p>
              <a:p>
                <a:pPr marL="285750" indent="-285750" algn="just">
                  <a:buFont typeface="Wingdings" panose="05000000000000000000" pitchFamily="2" charset="2"/>
                  <a:buChar char="Ø"/>
                </a:pPr>
                <a:r>
                  <a:rPr lang="en-US" dirty="0"/>
                  <a:t> </a:t>
                </a:r>
                <a:r>
                  <a:rPr lang="en-US" dirty="0" smtClean="0"/>
                  <a:t>Pair </a:t>
                </a:r>
                <a:r>
                  <a:rPr lang="en-US" dirty="0"/>
                  <a:t>of </a:t>
                </a:r>
                <a:r>
                  <a:rPr lang="en-US" dirty="0" err="1"/>
                  <a:t>correlators</a:t>
                </a:r>
                <a:r>
                  <a:rPr lang="en-US" dirty="0"/>
                  <a:t>, which have a common input x(t). The two </a:t>
                </a:r>
                <a:r>
                  <a:rPr lang="en-US" dirty="0" err="1"/>
                  <a:t>correlators</a:t>
                </a:r>
                <a:r>
                  <a:rPr lang="en-US" dirty="0"/>
                  <a:t> </a:t>
                </a:r>
                <a:r>
                  <a:rPr lang="en-US" dirty="0" smtClean="0"/>
                  <a:t>are supplied </a:t>
                </a:r>
                <a:r>
                  <a:rPr lang="en-US" dirty="0"/>
                  <a:t>with a pair of locally generated orthonormal basis functions </a:t>
                </a:r>
                <a14:m>
                  <m:oMath xmlns:m="http://schemas.openxmlformats.org/officeDocument/2006/math">
                    <m:sSub>
                      <m:sSubPr>
                        <m:ctrlPr>
                          <a:rPr lang="en-US" i="1">
                            <a:solidFill>
                              <a:prstClr val="black"/>
                            </a:solidFill>
                            <a:latin typeface="Cambria Math" panose="02040503050406030204" pitchFamily="18" charset="0"/>
                          </a:rPr>
                        </m:ctrlPr>
                      </m:sSubPr>
                      <m:e>
                        <m:r>
                          <a:rPr lang="en-US" sz="1400" i="1">
                            <a:solidFill>
                              <a:prstClr val="black"/>
                            </a:solidFill>
                            <a:latin typeface="Cambria Math" panose="02040503050406030204" pitchFamily="18" charset="0"/>
                            <a:ea typeface="Cambria Math" panose="02040503050406030204" pitchFamily="18" charset="0"/>
                          </a:rPr>
                          <m:t>𝜑</m:t>
                        </m:r>
                      </m:e>
                      <m:sub>
                        <m:r>
                          <a:rPr lang="en-US" i="1">
                            <a:solidFill>
                              <a:prstClr val="black"/>
                            </a:solidFill>
                            <a:latin typeface="Cambria Math" panose="02040503050406030204" pitchFamily="18" charset="0"/>
                          </a:rPr>
                          <m:t>1(</m:t>
                        </m:r>
                        <m:r>
                          <a:rPr lang="en-US" i="1">
                            <a:solidFill>
                              <a:prstClr val="black"/>
                            </a:solidFill>
                            <a:latin typeface="Cambria Math" panose="02040503050406030204" pitchFamily="18" charset="0"/>
                          </a:rPr>
                          <m:t>𝑡</m:t>
                        </m:r>
                        <m:r>
                          <a:rPr lang="en-US" i="1">
                            <a:solidFill>
                              <a:prstClr val="black"/>
                            </a:solidFill>
                            <a:latin typeface="Cambria Math" panose="02040503050406030204" pitchFamily="18" charset="0"/>
                          </a:rPr>
                          <m:t>)</m:t>
                        </m:r>
                      </m:sub>
                    </m:sSub>
                  </m:oMath>
                </a14:m>
                <a:r>
                  <a:rPr lang="en-US" dirty="0" smtClean="0"/>
                  <a:t>and </a:t>
                </a:r>
                <a14:m>
                  <m:oMath xmlns:m="http://schemas.openxmlformats.org/officeDocument/2006/math">
                    <m:sSub>
                      <m:sSubPr>
                        <m:ctrlPr>
                          <a:rPr lang="en-US" i="1">
                            <a:solidFill>
                              <a:prstClr val="black"/>
                            </a:solidFill>
                            <a:latin typeface="Cambria Math" panose="02040503050406030204" pitchFamily="18" charset="0"/>
                          </a:rPr>
                        </m:ctrlPr>
                      </m:sSubPr>
                      <m:e>
                        <m:r>
                          <a:rPr lang="en-US" sz="1400" i="1">
                            <a:solidFill>
                              <a:prstClr val="black"/>
                            </a:solidFill>
                            <a:latin typeface="Cambria Math" panose="02040503050406030204" pitchFamily="18" charset="0"/>
                            <a:ea typeface="Cambria Math" panose="02040503050406030204" pitchFamily="18" charset="0"/>
                          </a:rPr>
                          <m:t>𝜑</m:t>
                        </m:r>
                      </m:e>
                      <m:sub>
                        <m:r>
                          <a:rPr lang="en-US" b="0" i="1" smtClean="0">
                            <a:solidFill>
                              <a:prstClr val="black"/>
                            </a:solidFill>
                            <a:latin typeface="Cambria Math" panose="02040503050406030204" pitchFamily="18" charset="0"/>
                          </a:rPr>
                          <m:t>2</m:t>
                        </m:r>
                        <m:r>
                          <a:rPr lang="en-US" i="1">
                            <a:solidFill>
                              <a:prstClr val="black"/>
                            </a:solidFill>
                            <a:latin typeface="Cambria Math" panose="02040503050406030204" pitchFamily="18" charset="0"/>
                          </a:rPr>
                          <m:t>(</m:t>
                        </m:r>
                        <m:r>
                          <a:rPr lang="en-US" i="1">
                            <a:solidFill>
                              <a:prstClr val="black"/>
                            </a:solidFill>
                            <a:latin typeface="Cambria Math" panose="02040503050406030204" pitchFamily="18" charset="0"/>
                          </a:rPr>
                          <m:t>𝑡</m:t>
                        </m:r>
                        <m:r>
                          <a:rPr lang="en-US" i="1">
                            <a:solidFill>
                              <a:prstClr val="black"/>
                            </a:solidFill>
                            <a:latin typeface="Cambria Math" panose="02040503050406030204" pitchFamily="18" charset="0"/>
                          </a:rPr>
                          <m:t>)</m:t>
                        </m:r>
                      </m:sub>
                    </m:sSub>
                  </m:oMath>
                </a14:m>
                <a:r>
                  <a:rPr lang="en-US" dirty="0" smtClean="0"/>
                  <a:t>which </a:t>
                </a:r>
                <a:r>
                  <a:rPr lang="en-US" dirty="0"/>
                  <a:t>means that the receiver is synchronized with the transmitter. The </a:t>
                </a:r>
                <a:r>
                  <a:rPr lang="en-US" dirty="0" err="1" smtClean="0"/>
                  <a:t>correlator</a:t>
                </a:r>
                <a:r>
                  <a:rPr lang="en-US" dirty="0" smtClean="0"/>
                  <a:t> outputs</a:t>
                </a:r>
                <a:r>
                  <a:rPr lang="en-US" dirty="0"/>
                  <a:t>, produced in response to the received signal x(t), are denoted by x1 and x2</a:t>
                </a:r>
                <a:r>
                  <a:rPr lang="en-US" dirty="0" smtClean="0"/>
                  <a:t>, respectively.</a:t>
                </a:r>
              </a:p>
              <a:p>
                <a:pPr marL="285750" indent="-285750" algn="just">
                  <a:buFont typeface="Wingdings" panose="05000000000000000000" pitchFamily="2" charset="2"/>
                  <a:buChar char="Ø"/>
                </a:pPr>
                <a:r>
                  <a:rPr lang="en-US" dirty="0"/>
                  <a:t> Pair of decision devices, which act on the </a:t>
                </a:r>
                <a:r>
                  <a:rPr lang="en-US" dirty="0" err="1"/>
                  <a:t>correlator</a:t>
                </a:r>
                <a:r>
                  <a:rPr lang="en-US" dirty="0"/>
                  <a:t> outputs x1 and x2 by comparing each one with a zero-threshold; here, it is assumed that the symbols 1 and 0 in the original binary stream at the transmitter input are equally likely. If x1 &gt; 0, a decision is made in favor of symbol 1 for the in-phase channel output; on the other hand, if </a:t>
                </a:r>
                <a:r>
                  <a:rPr lang="en-US" dirty="0" smtClean="0"/>
                  <a:t>x1&lt;0</a:t>
                </a:r>
                <a:r>
                  <a:rPr lang="en-US" dirty="0"/>
                  <a:t>, then a decision is made in favor of symbol 0. Similar binary decisions are made for the quadrature channel.</a:t>
                </a:r>
                <a:endParaRPr lang="en-US" dirty="0">
                  <a:solidFill>
                    <a:prstClr val="black"/>
                  </a:solidFill>
                </a:endParaRPr>
              </a:p>
            </p:txBody>
          </p:sp>
        </mc:Choice>
        <mc:Fallback xmlns="">
          <p:sp>
            <p:nvSpPr>
              <p:cNvPr id="10" name="Rectangle 9"/>
              <p:cNvSpPr>
                <a:spLocks noRot="1" noChangeAspect="1" noMove="1" noResize="1" noEditPoints="1" noAdjustHandles="1" noChangeArrowheads="1" noChangeShapeType="1" noTextEdit="1"/>
              </p:cNvSpPr>
              <p:nvPr/>
            </p:nvSpPr>
            <p:spPr>
              <a:xfrm>
                <a:off x="541868" y="1151805"/>
                <a:ext cx="4631268" cy="5658985"/>
              </a:xfrm>
              <a:prstGeom prst="rect">
                <a:avLst/>
              </a:prstGeom>
              <a:blipFill rotWithShape="0">
                <a:blip r:embed="rId3"/>
                <a:stretch>
                  <a:fillRect l="-1184" t="-647" r="-1053" b="-754"/>
                </a:stretch>
              </a:blipFill>
            </p:spPr>
            <p:txBody>
              <a:bodyPr/>
              <a:lstStyle/>
              <a:p>
                <a:r>
                  <a:rPr lang="en-US">
                    <a:noFill/>
                  </a:rPr>
                  <a:t> </a:t>
                </a:r>
              </a:p>
            </p:txBody>
          </p:sp>
        </mc:Fallback>
      </mc:AlternateContent>
      <p:sp>
        <p:nvSpPr>
          <p:cNvPr id="16" name="Rectangle 15"/>
          <p:cNvSpPr/>
          <p:nvPr/>
        </p:nvSpPr>
        <p:spPr>
          <a:xfrm>
            <a:off x="6349468" y="4040476"/>
            <a:ext cx="4522263" cy="338554"/>
          </a:xfrm>
          <a:prstGeom prst="rect">
            <a:avLst/>
          </a:prstGeom>
        </p:spPr>
        <p:txBody>
          <a:bodyPr wrap="square">
            <a:spAutoFit/>
          </a:bodyPr>
          <a:lstStyle/>
          <a:p>
            <a:r>
              <a:rPr lang="en-US" sz="1600" dirty="0">
                <a:solidFill>
                  <a:srgbClr val="FF0000"/>
                </a:solidFill>
              </a:rPr>
              <a:t>Figure </a:t>
            </a:r>
            <a:r>
              <a:rPr lang="en-US" sz="1600" dirty="0" smtClean="0">
                <a:solidFill>
                  <a:srgbClr val="FF0000"/>
                </a:solidFill>
              </a:rPr>
              <a:t>: </a:t>
            </a:r>
            <a:r>
              <a:rPr lang="en-US" sz="1600" dirty="0">
                <a:solidFill>
                  <a:srgbClr val="FF0000"/>
                </a:solidFill>
              </a:rPr>
              <a:t>Block diagram of coherent QPSK receiver.</a:t>
            </a:r>
          </a:p>
        </p:txBody>
      </p:sp>
      <p:sp>
        <p:nvSpPr>
          <p:cNvPr id="11" name="Rectangle 10"/>
          <p:cNvSpPr/>
          <p:nvPr/>
        </p:nvSpPr>
        <p:spPr>
          <a:xfrm>
            <a:off x="5562599" y="4673922"/>
            <a:ext cx="6096000" cy="1477328"/>
          </a:xfrm>
          <a:prstGeom prst="rect">
            <a:avLst/>
          </a:prstGeom>
        </p:spPr>
        <p:txBody>
          <a:bodyPr>
            <a:spAutoFit/>
          </a:bodyPr>
          <a:lstStyle/>
          <a:p>
            <a:pPr marL="285750" indent="-285750" algn="just">
              <a:buFont typeface="Wingdings" panose="05000000000000000000" pitchFamily="2" charset="2"/>
              <a:buChar char="Ø"/>
            </a:pPr>
            <a:r>
              <a:rPr lang="en-US" dirty="0"/>
              <a:t>Multiplexer, the function of which is to combine the two binary sequences produced by the pair of decision devices. The resulting binary sequence so produced provides an estimate of the original binary stream at the transmitter input.</a:t>
            </a:r>
          </a:p>
        </p:txBody>
      </p:sp>
      <p:pic>
        <p:nvPicPr>
          <p:cNvPr id="3" name="Picture 2"/>
          <p:cNvPicPr>
            <a:picLocks noChangeAspect="1"/>
          </p:cNvPicPr>
          <p:nvPr/>
        </p:nvPicPr>
        <p:blipFill>
          <a:blip r:embed="rId4"/>
          <a:stretch>
            <a:fillRect/>
          </a:stretch>
        </p:blipFill>
        <p:spPr>
          <a:xfrm>
            <a:off x="5964767" y="1302840"/>
            <a:ext cx="5257075" cy="2740717"/>
          </a:xfrm>
          <a:prstGeom prst="rect">
            <a:avLst/>
          </a:prstGeom>
        </p:spPr>
      </p:pic>
    </p:spTree>
    <p:extLst>
      <p:ext uri="{BB962C8B-B14F-4D97-AF65-F5344CB8AC3E}">
        <p14:creationId xmlns:p14="http://schemas.microsoft.com/office/powerpoint/2010/main" val="344068000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3" name="Slide Number Placeholder 2"/>
          <p:cNvSpPr>
            <a:spLocks noGrp="1"/>
          </p:cNvSpPr>
          <p:nvPr>
            <p:ph type="sldNum" sz="quarter" idx="12"/>
          </p:nvPr>
        </p:nvSpPr>
        <p:spPr/>
        <p:txBody>
          <a:bodyPr/>
          <a:lstStyle/>
          <a:p>
            <a:fld id="{D0437036-596D-4E08-B26D-B8A0A9E8EA4F}" type="slidenum">
              <a:rPr lang="en-IN" smtClean="0">
                <a:solidFill>
                  <a:prstClr val="black">
                    <a:tint val="75000"/>
                  </a:prstClr>
                </a:solidFill>
              </a:rPr>
              <a:pPr/>
              <a:t>31</a:t>
            </a:fld>
            <a:endParaRPr lang="en-IN">
              <a:solidFill>
                <a:prstClr val="black">
                  <a:tint val="75000"/>
                </a:prstClr>
              </a:solidFill>
            </a:endParaRPr>
          </a:p>
        </p:txBody>
      </p:sp>
      <p:pic>
        <p:nvPicPr>
          <p:cNvPr id="4" name="Picture 3"/>
          <p:cNvPicPr>
            <a:picLocks noChangeAspect="1"/>
          </p:cNvPicPr>
          <p:nvPr/>
        </p:nvPicPr>
        <p:blipFill>
          <a:blip r:embed="rId2"/>
          <a:stretch>
            <a:fillRect/>
          </a:stretch>
        </p:blipFill>
        <p:spPr>
          <a:xfrm>
            <a:off x="1897039" y="1302840"/>
            <a:ext cx="9324803" cy="4861381"/>
          </a:xfrm>
          <a:prstGeom prst="rect">
            <a:avLst/>
          </a:prstGeom>
        </p:spPr>
      </p:pic>
    </p:spTree>
    <p:extLst>
      <p:ext uri="{BB962C8B-B14F-4D97-AF65-F5344CB8AC3E}">
        <p14:creationId xmlns:p14="http://schemas.microsoft.com/office/powerpoint/2010/main" val="198578066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EB969-BFB1-4DB4-993C-39BD1A8D536A}"/>
              </a:ext>
            </a:extLst>
          </p:cNvPr>
          <p:cNvSpPr>
            <a:spLocks noGrp="1"/>
          </p:cNvSpPr>
          <p:nvPr>
            <p:ph type="title"/>
          </p:nvPr>
        </p:nvSpPr>
        <p:spPr>
          <a:xfrm>
            <a:off x="461397" y="820070"/>
            <a:ext cx="10383175" cy="687494"/>
          </a:xfrm>
        </p:spPr>
        <p:txBody>
          <a:bodyPr/>
          <a:lstStyle/>
          <a:p>
            <a:pPr lvl="0" algn="ctr">
              <a:spcBef>
                <a:spcPts val="1000"/>
              </a:spcBef>
            </a:pPr>
            <a:r>
              <a:rPr lang="en-US" sz="2200" b="1" dirty="0">
                <a:solidFill>
                  <a:srgbClr val="C00000"/>
                </a:solidFill>
                <a:latin typeface="+mn-lt"/>
                <a:cs typeface="Times New Roman" panose="02020603050405020304" pitchFamily="18" charset="0"/>
              </a:rPr>
              <a:t>Error Probability of </a:t>
            </a:r>
            <a:r>
              <a:rPr lang="en-US" sz="2200" b="1" dirty="0" smtClean="0">
                <a:solidFill>
                  <a:srgbClr val="C00000"/>
                </a:solidFill>
                <a:latin typeface="+mn-lt"/>
                <a:cs typeface="Times New Roman" panose="02020603050405020304" pitchFamily="18" charset="0"/>
              </a:rPr>
              <a:t>QPSK</a:t>
            </a:r>
            <a:endParaRPr lang="en-US" sz="2200" b="1" dirty="0">
              <a:solidFill>
                <a:srgbClr val="C00000"/>
              </a:solidFill>
              <a:latin typeface="+mn-lt"/>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3F88149E-5F31-4726-9520-9DE95C0F7B8D}"/>
                  </a:ext>
                </a:extLst>
              </p:cNvPr>
              <p:cNvSpPr>
                <a:spLocks noGrp="1"/>
              </p:cNvSpPr>
              <p:nvPr>
                <p:ph idx="1"/>
              </p:nvPr>
            </p:nvSpPr>
            <p:spPr>
              <a:xfrm>
                <a:off x="407533" y="1465272"/>
                <a:ext cx="11149245" cy="4214099"/>
              </a:xfrm>
            </p:spPr>
            <p:txBody>
              <a:bodyPr>
                <a:normAutofit/>
              </a:bodyPr>
              <a:lstStyle/>
              <a:p>
                <a:pPr lvl="0" algn="just">
                  <a:lnSpc>
                    <a:spcPct val="110000"/>
                  </a:lnSpc>
                  <a:buFont typeface="Wingdings" panose="05000000000000000000" pitchFamily="2" charset="2"/>
                  <a:buChar char="Ø"/>
                </a:pPr>
                <a:r>
                  <a:rPr lang="en-US" sz="2000" dirty="0" smtClean="0"/>
                  <a:t>The received signal x(t) is defined as</a:t>
                </a:r>
              </a:p>
              <a:p>
                <a:pPr lvl="0" algn="just">
                  <a:lnSpc>
                    <a:spcPct val="110000"/>
                  </a:lnSpc>
                  <a:buFont typeface="Wingdings" panose="05000000000000000000" pitchFamily="2" charset="2"/>
                  <a:buChar char="Ø"/>
                </a:pPr>
                <a:r>
                  <a:rPr lang="en-US" sz="2000" dirty="0" smtClean="0"/>
                  <a:t>The </a:t>
                </a:r>
                <a:r>
                  <a:rPr lang="en-US" sz="2000" dirty="0"/>
                  <a:t>observed element is the two </a:t>
                </a:r>
                <a:r>
                  <a:rPr lang="en-US" sz="2000" dirty="0" err="1"/>
                  <a:t>correlator</a:t>
                </a:r>
                <a:r>
                  <a:rPr lang="en-US" sz="2000" dirty="0"/>
                  <a:t> outputs</a:t>
                </a:r>
                <a:r>
                  <a:rPr lang="en-US" sz="2000" dirty="0" smtClean="0"/>
                  <a:t>,</a:t>
                </a:r>
              </a:p>
              <a:p>
                <a:pPr marL="0" lvl="0" indent="0" algn="just">
                  <a:lnSpc>
                    <a:spcPct val="110000"/>
                  </a:lnSpc>
                  <a:buNone/>
                </a:pPr>
                <a:r>
                  <a:rPr lang="en-US" sz="2000" dirty="0"/>
                  <a:t> </a:t>
                </a:r>
                <a:r>
                  <a:rPr lang="en-US" sz="2000" dirty="0" smtClean="0"/>
                  <a:t>   x1 </a:t>
                </a:r>
                <a:r>
                  <a:rPr lang="en-US" sz="2000" dirty="0"/>
                  <a:t>and x2, are respectively defined as follows</a:t>
                </a:r>
                <a:r>
                  <a:rPr lang="en-US" sz="2000" dirty="0" smtClean="0"/>
                  <a:t>:</a:t>
                </a:r>
              </a:p>
              <a:p>
                <a:pPr lvl="0" algn="just">
                  <a:lnSpc>
                    <a:spcPct val="110000"/>
                  </a:lnSpc>
                  <a:buFont typeface="Wingdings" panose="05000000000000000000" pitchFamily="2" charset="2"/>
                  <a:buChar char="Ø"/>
                </a:pPr>
                <a:endParaRPr lang="en-US" sz="2000" dirty="0"/>
              </a:p>
              <a:p>
                <a:pPr lvl="0" algn="just">
                  <a:lnSpc>
                    <a:spcPct val="110000"/>
                  </a:lnSpc>
                  <a:buFont typeface="Wingdings" panose="05000000000000000000" pitchFamily="2" charset="2"/>
                  <a:buChar char="Ø"/>
                </a:pPr>
                <a:endParaRPr lang="en-US" sz="2000" dirty="0" smtClean="0"/>
              </a:p>
              <a:p>
                <a:pPr lvl="0" algn="just">
                  <a:lnSpc>
                    <a:spcPct val="110000"/>
                  </a:lnSpc>
                  <a:buFont typeface="Wingdings" panose="05000000000000000000" pitchFamily="2" charset="2"/>
                  <a:buChar char="Ø"/>
                </a:pPr>
                <a:endParaRPr lang="en-US" sz="2000" dirty="0" smtClean="0"/>
              </a:p>
              <a:p>
                <a:pPr lvl="0" algn="just">
                  <a:lnSpc>
                    <a:spcPct val="110000"/>
                  </a:lnSpc>
                  <a:buFont typeface="Wingdings" panose="05000000000000000000" pitchFamily="2" charset="2"/>
                  <a:buChar char="Ø"/>
                </a:pPr>
                <a:endParaRPr lang="en-US" sz="2000" dirty="0"/>
              </a:p>
              <a:p>
                <a:pPr lvl="0" algn="just">
                  <a:lnSpc>
                    <a:spcPct val="110000"/>
                  </a:lnSpc>
                  <a:buFont typeface="Wingdings" panose="05000000000000000000" pitchFamily="2" charset="2"/>
                  <a:buChar char="Ø"/>
                </a:pPr>
                <a:r>
                  <a:rPr lang="en-US" sz="2000" dirty="0" smtClean="0"/>
                  <a:t>Consider transmission of symbol </a:t>
                </a:r>
                <a14:m>
                  <m:oMath xmlns:m="http://schemas.openxmlformats.org/officeDocument/2006/math">
                    <m:sSub>
                      <m:sSubPr>
                        <m:ctrlPr>
                          <a:rPr lang="en-US" sz="1800" i="1">
                            <a:solidFill>
                              <a:prstClr val="black"/>
                            </a:solidFill>
                            <a:latin typeface="Cambria Math" panose="02040503050406030204" pitchFamily="18" charset="0"/>
                          </a:rPr>
                        </m:ctrlPr>
                      </m:sSubPr>
                      <m:e>
                        <m:r>
                          <a:rPr lang="en-US" sz="1400" b="0" i="1" smtClean="0">
                            <a:solidFill>
                              <a:prstClr val="black"/>
                            </a:solidFill>
                            <a:latin typeface="Cambria Math" panose="02040503050406030204" pitchFamily="18" charset="0"/>
                            <a:ea typeface="Cambria Math" panose="02040503050406030204" pitchFamily="18" charset="0"/>
                          </a:rPr>
                          <m:t>𝑠</m:t>
                        </m:r>
                      </m:e>
                      <m:sub>
                        <m:r>
                          <a:rPr lang="en-US" sz="1800" b="0" i="1" smtClean="0">
                            <a:solidFill>
                              <a:prstClr val="black"/>
                            </a:solidFill>
                            <a:latin typeface="Cambria Math" panose="02040503050406030204" pitchFamily="18" charset="0"/>
                          </a:rPr>
                          <m:t>4</m:t>
                        </m:r>
                        <m:r>
                          <a:rPr lang="en-US" sz="1800" i="1">
                            <a:solidFill>
                              <a:prstClr val="black"/>
                            </a:solidFill>
                            <a:latin typeface="Cambria Math" panose="02040503050406030204" pitchFamily="18" charset="0"/>
                          </a:rPr>
                          <m:t>(</m:t>
                        </m:r>
                        <m:r>
                          <a:rPr lang="en-US" sz="1800" i="1">
                            <a:solidFill>
                              <a:prstClr val="black"/>
                            </a:solidFill>
                            <a:latin typeface="Cambria Math" panose="02040503050406030204" pitchFamily="18" charset="0"/>
                          </a:rPr>
                          <m:t>𝑡</m:t>
                        </m:r>
                        <m:r>
                          <a:rPr lang="en-US" sz="1800" i="1">
                            <a:solidFill>
                              <a:prstClr val="black"/>
                            </a:solidFill>
                            <a:latin typeface="Cambria Math" panose="02040503050406030204" pitchFamily="18" charset="0"/>
                          </a:rPr>
                          <m:t>)</m:t>
                        </m:r>
                      </m:sub>
                    </m:sSub>
                  </m:oMath>
                </a14:m>
                <a:r>
                  <a:rPr lang="en-US" sz="2000" dirty="0" smtClean="0"/>
                  <a:t> then the output of top </a:t>
                </a:r>
                <a:r>
                  <a:rPr lang="en-US" sz="2000" dirty="0" err="1" smtClean="0"/>
                  <a:t>correlator</a:t>
                </a:r>
                <a:r>
                  <a:rPr lang="en-US" sz="2000" dirty="0" smtClean="0"/>
                  <a:t> </a:t>
                </a:r>
                <a14:m>
                  <m:oMath xmlns:m="http://schemas.openxmlformats.org/officeDocument/2006/math">
                    <m:sSub>
                      <m:sSubPr>
                        <m:ctrlPr>
                          <a:rPr lang="en-US" sz="2000" i="1">
                            <a:solidFill>
                              <a:prstClr val="black"/>
                            </a:solidFill>
                            <a:latin typeface="Cambria Math" panose="02040503050406030204" pitchFamily="18" charset="0"/>
                          </a:rPr>
                        </m:ctrlPr>
                      </m:sSubPr>
                      <m:e>
                        <m:r>
                          <a:rPr lang="en-US" sz="2000" b="0" i="1" smtClean="0">
                            <a:solidFill>
                              <a:prstClr val="black"/>
                            </a:solidFill>
                            <a:latin typeface="Cambria Math" panose="02040503050406030204" pitchFamily="18" charset="0"/>
                            <a:ea typeface="Cambria Math" panose="02040503050406030204" pitchFamily="18" charset="0"/>
                          </a:rPr>
                          <m:t>𝑥</m:t>
                        </m:r>
                      </m:e>
                      <m:sub>
                        <m:r>
                          <a:rPr lang="en-US" sz="2000" b="0" i="1" smtClean="0">
                            <a:solidFill>
                              <a:prstClr val="black"/>
                            </a:solidFill>
                            <a:latin typeface="Cambria Math" panose="02040503050406030204" pitchFamily="18" charset="0"/>
                          </a:rPr>
                          <m:t>1</m:t>
                        </m:r>
                      </m:sub>
                    </m:sSub>
                  </m:oMath>
                </a14:m>
                <a:r>
                  <a:rPr lang="en-US" sz="2000" dirty="0" smtClean="0"/>
                  <a:t>  and bottom correlotor</a:t>
                </a:r>
                <a14:m>
                  <m:oMath xmlns:m="http://schemas.openxmlformats.org/officeDocument/2006/math">
                    <m:sSub>
                      <m:sSubPr>
                        <m:ctrlPr>
                          <a:rPr lang="en-US" sz="2000" i="1">
                            <a:solidFill>
                              <a:prstClr val="black"/>
                            </a:solidFill>
                            <a:latin typeface="Cambria Math" panose="02040503050406030204" pitchFamily="18" charset="0"/>
                          </a:rPr>
                        </m:ctrlPr>
                      </m:sSubPr>
                      <m:e>
                        <m:r>
                          <a:rPr lang="en-US" sz="2000" b="0" i="1" smtClean="0">
                            <a:solidFill>
                              <a:prstClr val="black"/>
                            </a:solidFill>
                            <a:latin typeface="Cambria Math" panose="02040503050406030204" pitchFamily="18" charset="0"/>
                          </a:rPr>
                          <m:t> </m:t>
                        </m:r>
                        <m:r>
                          <a:rPr lang="en-US" sz="2000" i="1">
                            <a:solidFill>
                              <a:prstClr val="black"/>
                            </a:solidFill>
                            <a:latin typeface="Cambria Math" panose="02040503050406030204" pitchFamily="18" charset="0"/>
                            <a:ea typeface="Cambria Math" panose="02040503050406030204" pitchFamily="18" charset="0"/>
                          </a:rPr>
                          <m:t>𝑥</m:t>
                        </m:r>
                      </m:e>
                      <m:sub>
                        <m:r>
                          <a:rPr lang="en-US" sz="2000" b="0" i="1" smtClean="0">
                            <a:solidFill>
                              <a:prstClr val="black"/>
                            </a:solidFill>
                            <a:latin typeface="Cambria Math" panose="02040503050406030204" pitchFamily="18" charset="0"/>
                          </a:rPr>
                          <m:t>2</m:t>
                        </m:r>
                      </m:sub>
                    </m:sSub>
                  </m:oMath>
                </a14:m>
                <a:r>
                  <a:rPr lang="en-US" sz="2000" dirty="0" smtClean="0"/>
                  <a:t> is given by</a:t>
                </a:r>
              </a:p>
            </p:txBody>
          </p:sp>
        </mc:Choice>
        <mc:Fallback xmlns="">
          <p:sp>
            <p:nvSpPr>
              <p:cNvPr id="3" name="Content Placeholder 2">
                <a:extLst>
                  <a:ext uri="{FF2B5EF4-FFF2-40B4-BE49-F238E27FC236}">
                    <a16:creationId xmlns="" xmlns:a16="http://schemas.microsoft.com/office/drawing/2014/main" xmlns:a14="http://schemas.microsoft.com/office/drawing/2010/main" id="{3F88149E-5F31-4726-9520-9DE95C0F7B8D}"/>
                  </a:ext>
                </a:extLst>
              </p:cNvPr>
              <p:cNvSpPr>
                <a:spLocks noGrp="1" noRot="1" noChangeAspect="1" noMove="1" noResize="1" noEditPoints="1" noAdjustHandles="1" noChangeArrowheads="1" noChangeShapeType="1" noTextEdit="1"/>
              </p:cNvSpPr>
              <p:nvPr>
                <p:ph idx="1"/>
              </p:nvPr>
            </p:nvSpPr>
            <p:spPr>
              <a:xfrm>
                <a:off x="407533" y="1465272"/>
                <a:ext cx="11149245" cy="4214099"/>
              </a:xfrm>
              <a:blipFill rotWithShape="0">
                <a:blip r:embed="rId2"/>
                <a:stretch>
                  <a:fillRect l="-492" t="-434" r="-547"/>
                </a:stretch>
              </a:blipFill>
            </p:spPr>
            <p:txBody>
              <a:bodyPr/>
              <a:lstStyle/>
              <a:p>
                <a:r>
                  <a:rPr lang="en-US">
                    <a:noFill/>
                  </a:rPr>
                  <a:t> </a:t>
                </a:r>
              </a:p>
            </p:txBody>
          </p:sp>
        </mc:Fallback>
      </mc:AlternateContent>
      <p:sp>
        <p:nvSpPr>
          <p:cNvPr id="5" name="Footer Placeholder 4">
            <a:extLst>
              <a:ext uri="{FF2B5EF4-FFF2-40B4-BE49-F238E27FC236}">
                <a16:creationId xmlns:a16="http://schemas.microsoft.com/office/drawing/2014/main" id="{2D80A51D-5073-4F56-AD8F-12A2AAF89D53}"/>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7C6438AB-75BE-4C69-A84D-6848F0FCE5E1}"/>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32</a:t>
            </a:fld>
            <a:endParaRPr lang="en-IN">
              <a:solidFill>
                <a:prstClr val="black">
                  <a:tint val="75000"/>
                </a:prstClr>
              </a:solidFill>
            </a:endParaRPr>
          </a:p>
        </p:txBody>
      </p:sp>
      <p:pic>
        <p:nvPicPr>
          <p:cNvPr id="10" name="Picture 9"/>
          <p:cNvPicPr>
            <a:picLocks noChangeAspect="1"/>
          </p:cNvPicPr>
          <p:nvPr/>
        </p:nvPicPr>
        <p:blipFill>
          <a:blip r:embed="rId3"/>
          <a:stretch>
            <a:fillRect/>
          </a:stretch>
        </p:blipFill>
        <p:spPr>
          <a:xfrm>
            <a:off x="4867481" y="1277423"/>
            <a:ext cx="3782835" cy="732549"/>
          </a:xfrm>
          <a:prstGeom prst="rect">
            <a:avLst/>
          </a:prstGeom>
        </p:spPr>
      </p:pic>
      <p:pic>
        <p:nvPicPr>
          <p:cNvPr id="15" name="Picture 14"/>
          <p:cNvPicPr>
            <a:picLocks noChangeAspect="1"/>
          </p:cNvPicPr>
          <p:nvPr/>
        </p:nvPicPr>
        <p:blipFill>
          <a:blip r:embed="rId4"/>
          <a:stretch>
            <a:fillRect/>
          </a:stretch>
        </p:blipFill>
        <p:spPr>
          <a:xfrm>
            <a:off x="879540" y="2853011"/>
            <a:ext cx="2762250" cy="1676400"/>
          </a:xfrm>
          <a:prstGeom prst="rect">
            <a:avLst/>
          </a:prstGeom>
        </p:spPr>
      </p:pic>
      <p:pic>
        <p:nvPicPr>
          <p:cNvPr id="16" name="Picture 15"/>
          <p:cNvPicPr>
            <a:picLocks noChangeAspect="1"/>
          </p:cNvPicPr>
          <p:nvPr/>
        </p:nvPicPr>
        <p:blipFill>
          <a:blip r:embed="rId5"/>
          <a:stretch>
            <a:fillRect/>
          </a:stretch>
        </p:blipFill>
        <p:spPr>
          <a:xfrm>
            <a:off x="3922184" y="2854784"/>
            <a:ext cx="2571750" cy="1657350"/>
          </a:xfrm>
          <a:prstGeom prst="rect">
            <a:avLst/>
          </a:prstGeom>
        </p:spPr>
      </p:pic>
      <p:pic>
        <p:nvPicPr>
          <p:cNvPr id="22" name="Picture 21"/>
          <p:cNvPicPr>
            <a:picLocks noChangeAspect="1"/>
          </p:cNvPicPr>
          <p:nvPr/>
        </p:nvPicPr>
        <p:blipFill>
          <a:blip r:embed="rId6"/>
          <a:stretch>
            <a:fillRect/>
          </a:stretch>
        </p:blipFill>
        <p:spPr>
          <a:xfrm>
            <a:off x="1382713" y="5375263"/>
            <a:ext cx="1704975" cy="390525"/>
          </a:xfrm>
          <a:prstGeom prst="rect">
            <a:avLst/>
          </a:prstGeom>
        </p:spPr>
      </p:pic>
      <p:pic>
        <p:nvPicPr>
          <p:cNvPr id="23" name="Picture 22"/>
          <p:cNvPicPr>
            <a:picLocks noChangeAspect="1"/>
          </p:cNvPicPr>
          <p:nvPr/>
        </p:nvPicPr>
        <p:blipFill>
          <a:blip r:embed="rId7"/>
          <a:stretch>
            <a:fillRect/>
          </a:stretch>
        </p:blipFill>
        <p:spPr>
          <a:xfrm>
            <a:off x="3484034" y="5382767"/>
            <a:ext cx="1724025" cy="400050"/>
          </a:xfrm>
          <a:prstGeom prst="rect">
            <a:avLst/>
          </a:prstGeom>
        </p:spPr>
      </p:pic>
      <p:pic>
        <p:nvPicPr>
          <p:cNvPr id="26" name="Picture 25"/>
          <p:cNvPicPr>
            <a:picLocks noChangeAspect="1"/>
          </p:cNvPicPr>
          <p:nvPr/>
        </p:nvPicPr>
        <p:blipFill>
          <a:blip r:embed="rId8"/>
          <a:stretch>
            <a:fillRect/>
          </a:stretch>
        </p:blipFill>
        <p:spPr>
          <a:xfrm>
            <a:off x="3604580" y="5866734"/>
            <a:ext cx="1762125" cy="838200"/>
          </a:xfrm>
          <a:prstGeom prst="rect">
            <a:avLst/>
          </a:prstGeom>
        </p:spPr>
      </p:pic>
      <p:pic>
        <p:nvPicPr>
          <p:cNvPr id="27" name="Picture 26"/>
          <p:cNvPicPr>
            <a:picLocks noChangeAspect="1"/>
          </p:cNvPicPr>
          <p:nvPr/>
        </p:nvPicPr>
        <p:blipFill>
          <a:blip r:embed="rId9"/>
          <a:stretch>
            <a:fillRect/>
          </a:stretch>
        </p:blipFill>
        <p:spPr>
          <a:xfrm>
            <a:off x="1266560" y="5866734"/>
            <a:ext cx="1752600" cy="838200"/>
          </a:xfrm>
          <a:prstGeom prst="rect">
            <a:avLst/>
          </a:prstGeom>
        </p:spPr>
      </p:pic>
      <mc:AlternateContent xmlns:mc="http://schemas.openxmlformats.org/markup-compatibility/2006" xmlns:a14="http://schemas.microsoft.com/office/drawing/2010/main">
        <mc:Choice Requires="a14">
          <p:sp>
            <p:nvSpPr>
              <p:cNvPr id="28" name="Rectangle 27"/>
              <p:cNvSpPr/>
              <p:nvPr/>
            </p:nvSpPr>
            <p:spPr>
              <a:xfrm>
                <a:off x="5652985" y="5104227"/>
                <a:ext cx="6096000" cy="1258743"/>
              </a:xfrm>
              <a:prstGeom prst="rect">
                <a:avLst/>
              </a:prstGeom>
            </p:spPr>
            <p:txBody>
              <a:bodyPr>
                <a:spAutoFit/>
              </a:bodyPr>
              <a:lstStyle/>
              <a:p>
                <a:pPr algn="just"/>
                <a:r>
                  <a:rPr lang="en-US" dirty="0" smtClean="0"/>
                  <a:t>Thus, the observable elements x1 and x2 are sample values of independent Gaussian random variables with mean values equal to </a:t>
                </a:r>
                <a14:m>
                  <m:oMath xmlns:m="http://schemas.openxmlformats.org/officeDocument/2006/math">
                    <m:r>
                      <a:rPr lang="en-US" i="1" smtClean="0">
                        <a:latin typeface="Cambria Math" panose="02040503050406030204" pitchFamily="18" charset="0"/>
                        <a:ea typeface="Cambria Math" panose="02040503050406030204" pitchFamily="18" charset="0"/>
                      </a:rPr>
                      <m:t>±</m:t>
                    </m:r>
                    <m:rad>
                      <m:radPr>
                        <m:degHide m:val="on"/>
                        <m:ctrlPr>
                          <a:rPr lang="en-US" i="1" smtClean="0">
                            <a:latin typeface="Cambria Math" panose="02040503050406030204" pitchFamily="18" charset="0"/>
                          </a:rPr>
                        </m:ctrlPr>
                      </m:radPr>
                      <m:deg/>
                      <m:e>
                        <m:f>
                          <m:fPr>
                            <m:type m:val="skw"/>
                            <m:ctrlPr>
                              <a:rPr lang="en-US" i="1" smtClean="0">
                                <a:latin typeface="Cambria Math" panose="02040503050406030204" pitchFamily="18" charset="0"/>
                              </a:rPr>
                            </m:ctrlPr>
                          </m:fPr>
                          <m:num>
                            <m:r>
                              <a:rPr lang="en-US" b="0" i="1" smtClean="0">
                                <a:latin typeface="Cambria Math" panose="02040503050406030204" pitchFamily="18" charset="0"/>
                              </a:rPr>
                              <m:t>𝐸</m:t>
                            </m:r>
                          </m:num>
                          <m:den>
                            <m:r>
                              <a:rPr lang="en-US" b="0" i="1" smtClean="0">
                                <a:latin typeface="Cambria Math" panose="02040503050406030204" pitchFamily="18" charset="0"/>
                              </a:rPr>
                              <m:t>2 </m:t>
                            </m:r>
                          </m:den>
                        </m:f>
                      </m:e>
                    </m:rad>
                  </m:oMath>
                </a14:m>
                <a:r>
                  <a:rPr lang="en-US" dirty="0" smtClean="0"/>
                  <a:t>and</a:t>
                </a:r>
                <a14:m>
                  <m:oMath xmlns:m="http://schemas.openxmlformats.org/officeDocument/2006/math">
                    <m:r>
                      <a:rPr lang="en-US" i="1" dirty="0" smtClean="0">
                        <a:latin typeface="Cambria Math" panose="02040503050406030204" pitchFamily="18" charset="0"/>
                        <a:ea typeface="Cambria Math" panose="02040503050406030204" pitchFamily="18" charset="0"/>
                      </a:rPr>
                      <m:t>∓</m:t>
                    </m:r>
                  </m:oMath>
                </a14:m>
                <a:r>
                  <a:rPr lang="en-US" dirty="0" smtClean="0"/>
                  <a:t> </a:t>
                </a:r>
                <a14:m>
                  <m:oMath xmlns:m="http://schemas.openxmlformats.org/officeDocument/2006/math">
                    <m:rad>
                      <m:radPr>
                        <m:degHide m:val="on"/>
                        <m:ctrlPr>
                          <a:rPr lang="en-US" i="1">
                            <a:solidFill>
                              <a:prstClr val="black"/>
                            </a:solidFill>
                            <a:latin typeface="Cambria Math" panose="02040503050406030204" pitchFamily="18" charset="0"/>
                          </a:rPr>
                        </m:ctrlPr>
                      </m:radPr>
                      <m:deg/>
                      <m:e>
                        <m:f>
                          <m:fPr>
                            <m:type m:val="skw"/>
                            <m:ctrlPr>
                              <a:rPr lang="en-US" i="1">
                                <a:solidFill>
                                  <a:prstClr val="black"/>
                                </a:solidFill>
                                <a:latin typeface="Cambria Math" panose="02040503050406030204" pitchFamily="18" charset="0"/>
                              </a:rPr>
                            </m:ctrlPr>
                          </m:fPr>
                          <m:num>
                            <m:r>
                              <a:rPr lang="en-US" i="1">
                                <a:solidFill>
                                  <a:prstClr val="black"/>
                                </a:solidFill>
                                <a:latin typeface="Cambria Math" panose="02040503050406030204" pitchFamily="18" charset="0"/>
                              </a:rPr>
                              <m:t>𝐸</m:t>
                            </m:r>
                          </m:num>
                          <m:den>
                            <m:r>
                              <a:rPr lang="en-US" i="1">
                                <a:solidFill>
                                  <a:prstClr val="black"/>
                                </a:solidFill>
                                <a:latin typeface="Cambria Math" panose="02040503050406030204" pitchFamily="18" charset="0"/>
                              </a:rPr>
                              <m:t>2 </m:t>
                            </m:r>
                          </m:den>
                        </m:f>
                      </m:e>
                    </m:rad>
                  </m:oMath>
                </a14:m>
                <a:r>
                  <a:rPr lang="en-US" dirty="0" smtClean="0"/>
                  <a:t>, </a:t>
                </a:r>
                <a:r>
                  <a:rPr lang="en-US" dirty="0"/>
                  <a:t>respectively, and with a common variance equal to </a:t>
                </a:r>
                <a:r>
                  <a:rPr lang="en-US" dirty="0" smtClean="0"/>
                  <a:t>N0/2</a:t>
                </a:r>
                <a:endParaRPr lang="en-US" dirty="0"/>
              </a:p>
            </p:txBody>
          </p:sp>
        </mc:Choice>
        <mc:Fallback xmlns="">
          <p:sp>
            <p:nvSpPr>
              <p:cNvPr id="28" name="Rectangle 27"/>
              <p:cNvSpPr>
                <a:spLocks noRot="1" noChangeAspect="1" noMove="1" noResize="1" noEditPoints="1" noAdjustHandles="1" noChangeArrowheads="1" noChangeShapeType="1" noTextEdit="1"/>
              </p:cNvSpPr>
              <p:nvPr/>
            </p:nvSpPr>
            <p:spPr>
              <a:xfrm>
                <a:off x="5652985" y="5104227"/>
                <a:ext cx="6096000" cy="1258743"/>
              </a:xfrm>
              <a:prstGeom prst="rect">
                <a:avLst/>
              </a:prstGeom>
              <a:blipFill rotWithShape="0">
                <a:blip r:embed="rId10"/>
                <a:stretch>
                  <a:fillRect l="-800" t="-2415" r="-900" b="-28986"/>
                </a:stretch>
              </a:blipFill>
            </p:spPr>
            <p:txBody>
              <a:bodyPr/>
              <a:lstStyle/>
              <a:p>
                <a:r>
                  <a:rPr lang="en-US">
                    <a:noFill/>
                  </a:rPr>
                  <a:t> </a:t>
                </a:r>
              </a:p>
            </p:txBody>
          </p:sp>
        </mc:Fallback>
      </mc:AlternateContent>
      <p:pic>
        <p:nvPicPr>
          <p:cNvPr id="30" name="Picture 29"/>
          <p:cNvPicPr>
            <a:picLocks noChangeAspect="1"/>
          </p:cNvPicPr>
          <p:nvPr/>
        </p:nvPicPr>
        <p:blipFill>
          <a:blip r:embed="rId11"/>
          <a:stretch>
            <a:fillRect/>
          </a:stretch>
        </p:blipFill>
        <p:spPr>
          <a:xfrm>
            <a:off x="7177532" y="2127545"/>
            <a:ext cx="4782096" cy="2493092"/>
          </a:xfrm>
          <a:prstGeom prst="rect">
            <a:avLst/>
          </a:prstGeom>
        </p:spPr>
      </p:pic>
    </p:spTree>
    <p:extLst>
      <p:ext uri="{BB962C8B-B14F-4D97-AF65-F5344CB8AC3E}">
        <p14:creationId xmlns:p14="http://schemas.microsoft.com/office/powerpoint/2010/main" val="327498388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68867" y="605832"/>
            <a:ext cx="10591800" cy="700088"/>
          </a:xfrm>
        </p:spPr>
        <p:txBody>
          <a:bodyPr/>
          <a:lstStyle/>
          <a:p>
            <a:pPr algn="ctr"/>
            <a:r>
              <a:rPr lang="en-US" sz="2200" b="1" dirty="0">
                <a:solidFill>
                  <a:srgbClr val="C00000"/>
                </a:solidFill>
                <a:latin typeface="Calibri"/>
                <a:cs typeface="Times New Roman" panose="02020603050405020304" pitchFamily="18" charset="0"/>
              </a:rPr>
              <a:t>Error Probability of QPSK</a:t>
            </a:r>
            <a:endParaRPr lang="en-US" dirty="0"/>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33</a:t>
            </a:fld>
            <a:endParaRPr lang="en-IN">
              <a:solidFill>
                <a:prstClr val="black">
                  <a:tint val="75000"/>
                </a:prstClr>
              </a:solidFill>
            </a:endParaRPr>
          </a:p>
        </p:txBody>
      </p:sp>
      <mc:AlternateContent xmlns:mc="http://schemas.openxmlformats.org/markup-compatibility/2006" xmlns:a14="http://schemas.microsoft.com/office/drawing/2010/main">
        <mc:Choice Requires="a14">
          <p:sp>
            <p:nvSpPr>
              <p:cNvPr id="11" name="Rectangle 10"/>
              <p:cNvSpPr/>
              <p:nvPr/>
            </p:nvSpPr>
            <p:spPr>
              <a:xfrm>
                <a:off x="990599" y="1305920"/>
                <a:ext cx="10634133" cy="801951"/>
              </a:xfrm>
              <a:prstGeom prst="rect">
                <a:avLst/>
              </a:prstGeom>
            </p:spPr>
            <p:txBody>
              <a:bodyPr wrap="square">
                <a:spAutoFit/>
              </a:bodyPr>
              <a:lstStyle/>
              <a:p>
                <a:pPr marL="228600" lvl="0" indent="-228600" algn="just">
                  <a:lnSpc>
                    <a:spcPct val="110000"/>
                  </a:lnSpc>
                  <a:spcBef>
                    <a:spcPts val="1000"/>
                  </a:spcBef>
                  <a:buFont typeface="Wingdings" panose="05000000000000000000" pitchFamily="2" charset="2"/>
                  <a:buChar char="Ø"/>
                </a:pPr>
                <a:r>
                  <a:rPr lang="en-US" sz="2000" dirty="0" smtClean="0">
                    <a:solidFill>
                      <a:prstClr val="black"/>
                    </a:solidFill>
                  </a:rPr>
                  <a:t>When the </a:t>
                </a:r>
                <a:r>
                  <a:rPr lang="en-US" sz="2000" dirty="0">
                    <a:solidFill>
                      <a:prstClr val="black"/>
                    </a:solidFill>
                  </a:rPr>
                  <a:t>symbol </a:t>
                </a:r>
                <a14:m>
                  <m:oMath xmlns:m="http://schemas.openxmlformats.org/officeDocument/2006/math">
                    <m:sSub>
                      <m:sSubPr>
                        <m:ctrlPr>
                          <a:rPr lang="en-US" sz="2000" i="1">
                            <a:solidFill>
                              <a:prstClr val="black"/>
                            </a:solidFill>
                            <a:latin typeface="Cambria Math" panose="02040503050406030204" pitchFamily="18" charset="0"/>
                          </a:rPr>
                        </m:ctrlPr>
                      </m:sSubPr>
                      <m:e>
                        <m:r>
                          <a:rPr lang="en-US" sz="2000" i="1">
                            <a:solidFill>
                              <a:prstClr val="black"/>
                            </a:solidFill>
                            <a:latin typeface="Cambria Math" panose="02040503050406030204" pitchFamily="18" charset="0"/>
                            <a:ea typeface="Cambria Math" panose="02040503050406030204" pitchFamily="18" charset="0"/>
                          </a:rPr>
                          <m:t>𝑠</m:t>
                        </m:r>
                      </m:e>
                      <m:sub>
                        <m:r>
                          <a:rPr lang="en-US" sz="2000" i="1">
                            <a:solidFill>
                              <a:prstClr val="black"/>
                            </a:solidFill>
                            <a:latin typeface="Cambria Math" panose="02040503050406030204" pitchFamily="18" charset="0"/>
                          </a:rPr>
                          <m:t>4(</m:t>
                        </m:r>
                        <m:r>
                          <a:rPr lang="en-US" sz="2000" i="1">
                            <a:solidFill>
                              <a:prstClr val="black"/>
                            </a:solidFill>
                            <a:latin typeface="Cambria Math" panose="02040503050406030204" pitchFamily="18" charset="0"/>
                          </a:rPr>
                          <m:t>𝑡</m:t>
                        </m:r>
                        <m:r>
                          <a:rPr lang="en-US" sz="2000" i="1">
                            <a:solidFill>
                              <a:prstClr val="black"/>
                            </a:solidFill>
                            <a:latin typeface="Cambria Math" panose="02040503050406030204" pitchFamily="18" charset="0"/>
                          </a:rPr>
                          <m:t>)</m:t>
                        </m:r>
                      </m:sub>
                    </m:sSub>
                  </m:oMath>
                </a14:m>
                <a:r>
                  <a:rPr lang="en-US" sz="2000" dirty="0">
                    <a:solidFill>
                      <a:prstClr val="black"/>
                    </a:solidFill>
                  </a:rPr>
                  <a:t> </a:t>
                </a:r>
                <a:r>
                  <a:rPr lang="en-US" sz="2000" dirty="0" smtClean="0">
                    <a:solidFill>
                      <a:prstClr val="black"/>
                    </a:solidFill>
                  </a:rPr>
                  <a:t>is transmitted, the received signal point lies in the decision region             the conditional probability is given by   </a:t>
                </a:r>
                <a:endParaRPr lang="en-US" sz="2000" dirty="0">
                  <a:solidFill>
                    <a:prstClr val="black"/>
                  </a:solidFill>
                </a:endParaRPr>
              </a:p>
            </p:txBody>
          </p:sp>
        </mc:Choice>
        <mc:Fallback xmlns="">
          <p:sp>
            <p:nvSpPr>
              <p:cNvPr id="11" name="Rectangle 10"/>
              <p:cNvSpPr>
                <a:spLocks noRot="1" noChangeAspect="1" noMove="1" noResize="1" noEditPoints="1" noAdjustHandles="1" noChangeArrowheads="1" noChangeShapeType="1" noTextEdit="1"/>
              </p:cNvSpPr>
              <p:nvPr/>
            </p:nvSpPr>
            <p:spPr>
              <a:xfrm>
                <a:off x="990599" y="1305920"/>
                <a:ext cx="10634133" cy="801951"/>
              </a:xfrm>
              <a:prstGeom prst="rect">
                <a:avLst/>
              </a:prstGeom>
              <a:blipFill rotWithShape="0">
                <a:blip r:embed="rId3"/>
                <a:stretch>
                  <a:fillRect l="-458" r="-573" b="-1060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Rectangle 5"/>
              <p:cNvSpPr/>
              <p:nvPr/>
            </p:nvSpPr>
            <p:spPr>
              <a:xfrm>
                <a:off x="11582399" y="1306785"/>
                <a:ext cx="506805" cy="400110"/>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000" i="1" smtClean="0">
                              <a:solidFill>
                                <a:prstClr val="black"/>
                              </a:solidFill>
                              <a:latin typeface="Cambria Math" panose="02040503050406030204" pitchFamily="18" charset="0"/>
                            </a:rPr>
                          </m:ctrlPr>
                        </m:sSubPr>
                        <m:e>
                          <m:r>
                            <a:rPr lang="en-US" sz="2000" b="0" i="1" smtClean="0">
                              <a:solidFill>
                                <a:prstClr val="black"/>
                              </a:solidFill>
                              <a:latin typeface="Cambria Math" panose="02040503050406030204" pitchFamily="18" charset="0"/>
                              <a:ea typeface="Cambria Math" panose="02040503050406030204" pitchFamily="18" charset="0"/>
                            </a:rPr>
                            <m:t>𝑍</m:t>
                          </m:r>
                        </m:e>
                        <m:sub>
                          <m:r>
                            <a:rPr lang="en-US" sz="2000" i="1">
                              <a:solidFill>
                                <a:prstClr val="black"/>
                              </a:solidFill>
                              <a:latin typeface="Cambria Math" panose="02040503050406030204" pitchFamily="18" charset="0"/>
                            </a:rPr>
                            <m:t>4</m:t>
                          </m:r>
                        </m:sub>
                      </m:sSub>
                    </m:oMath>
                  </m:oMathPara>
                </a14:m>
                <a:endParaRPr lang="en-US" dirty="0"/>
              </a:p>
            </p:txBody>
          </p:sp>
        </mc:Choice>
        <mc:Fallback xmlns="">
          <p:sp>
            <p:nvSpPr>
              <p:cNvPr id="6" name="Rectangle 5"/>
              <p:cNvSpPr>
                <a:spLocks noRot="1" noChangeAspect="1" noMove="1" noResize="1" noEditPoints="1" noAdjustHandles="1" noChangeArrowheads="1" noChangeShapeType="1" noTextEdit="1"/>
              </p:cNvSpPr>
              <p:nvPr/>
            </p:nvSpPr>
            <p:spPr>
              <a:xfrm>
                <a:off x="11582399" y="1306785"/>
                <a:ext cx="506805" cy="400110"/>
              </a:xfrm>
              <a:prstGeom prst="rect">
                <a:avLst/>
              </a:prstGeom>
              <a:blipFill rotWithShape="0">
                <a:blip r:embed="rId4"/>
                <a:stretch>
                  <a:fillRect/>
                </a:stretch>
              </a:blipFill>
            </p:spPr>
            <p:txBody>
              <a:bodyPr/>
              <a:lstStyle/>
              <a:p>
                <a:r>
                  <a:rPr lang="en-US">
                    <a:noFill/>
                  </a:rPr>
                  <a:t> </a:t>
                </a:r>
              </a:p>
            </p:txBody>
          </p:sp>
        </mc:Fallback>
      </mc:AlternateContent>
      <p:pic>
        <p:nvPicPr>
          <p:cNvPr id="7" name="Picture 6"/>
          <p:cNvPicPr>
            <a:picLocks noChangeAspect="1"/>
          </p:cNvPicPr>
          <p:nvPr/>
        </p:nvPicPr>
        <p:blipFill>
          <a:blip r:embed="rId5"/>
          <a:stretch>
            <a:fillRect/>
          </a:stretch>
        </p:blipFill>
        <p:spPr>
          <a:xfrm>
            <a:off x="1221315" y="2311929"/>
            <a:ext cx="3926418" cy="639697"/>
          </a:xfrm>
          <a:prstGeom prst="rect">
            <a:avLst/>
          </a:prstGeom>
        </p:spPr>
      </p:pic>
      <p:pic>
        <p:nvPicPr>
          <p:cNvPr id="12" name="Picture 11"/>
          <p:cNvPicPr>
            <a:picLocks noChangeAspect="1"/>
          </p:cNvPicPr>
          <p:nvPr/>
        </p:nvPicPr>
        <p:blipFill>
          <a:blip r:embed="rId6"/>
          <a:stretch>
            <a:fillRect/>
          </a:stretch>
        </p:blipFill>
        <p:spPr>
          <a:xfrm>
            <a:off x="6335183" y="1988596"/>
            <a:ext cx="4696883" cy="963030"/>
          </a:xfrm>
          <a:prstGeom prst="rect">
            <a:avLst/>
          </a:prstGeom>
        </p:spPr>
      </p:pic>
      <p:pic>
        <p:nvPicPr>
          <p:cNvPr id="13" name="Picture 12"/>
          <p:cNvPicPr>
            <a:picLocks noChangeAspect="1"/>
          </p:cNvPicPr>
          <p:nvPr/>
        </p:nvPicPr>
        <p:blipFill>
          <a:blip r:embed="rId7"/>
          <a:stretch>
            <a:fillRect/>
          </a:stretch>
        </p:blipFill>
        <p:spPr>
          <a:xfrm>
            <a:off x="787399" y="3339085"/>
            <a:ext cx="4648199" cy="876602"/>
          </a:xfrm>
          <a:prstGeom prst="rect">
            <a:avLst/>
          </a:prstGeom>
        </p:spPr>
      </p:pic>
      <p:pic>
        <p:nvPicPr>
          <p:cNvPr id="14" name="Picture 13"/>
          <p:cNvPicPr>
            <a:picLocks noChangeAspect="1"/>
          </p:cNvPicPr>
          <p:nvPr/>
        </p:nvPicPr>
        <p:blipFill>
          <a:blip r:embed="rId8"/>
          <a:stretch>
            <a:fillRect/>
          </a:stretch>
        </p:blipFill>
        <p:spPr>
          <a:xfrm>
            <a:off x="6307665" y="3224423"/>
            <a:ext cx="5188792" cy="953043"/>
          </a:xfrm>
          <a:prstGeom prst="rect">
            <a:avLst/>
          </a:prstGeom>
        </p:spPr>
      </p:pic>
      <p:pic>
        <p:nvPicPr>
          <p:cNvPr id="15" name="Picture 14"/>
          <p:cNvPicPr>
            <a:picLocks noChangeAspect="1"/>
          </p:cNvPicPr>
          <p:nvPr/>
        </p:nvPicPr>
        <p:blipFill>
          <a:blip r:embed="rId9"/>
          <a:stretch>
            <a:fillRect/>
          </a:stretch>
        </p:blipFill>
        <p:spPr>
          <a:xfrm>
            <a:off x="733425" y="4495383"/>
            <a:ext cx="5362575" cy="771525"/>
          </a:xfrm>
          <a:prstGeom prst="rect">
            <a:avLst/>
          </a:prstGeom>
        </p:spPr>
      </p:pic>
      <p:cxnSp>
        <p:nvCxnSpPr>
          <p:cNvPr id="8" name="Straight Connector 7"/>
          <p:cNvCxnSpPr/>
          <p:nvPr/>
        </p:nvCxnSpPr>
        <p:spPr>
          <a:xfrm>
            <a:off x="6096000" y="1988596"/>
            <a:ext cx="0" cy="3832782"/>
          </a:xfrm>
          <a:prstGeom prst="line">
            <a:avLst/>
          </a:prstGeom>
          <a:ln w="57150"/>
        </p:spPr>
        <p:style>
          <a:lnRef idx="3">
            <a:schemeClr val="accent2"/>
          </a:lnRef>
          <a:fillRef idx="0">
            <a:schemeClr val="accent2"/>
          </a:fillRef>
          <a:effectRef idx="2">
            <a:schemeClr val="accent2"/>
          </a:effectRef>
          <a:fontRef idx="minor">
            <a:schemeClr val="tx1"/>
          </a:fontRef>
        </p:style>
      </p:cxnSp>
      <p:pic>
        <p:nvPicPr>
          <p:cNvPr id="16" name="Picture 15"/>
          <p:cNvPicPr>
            <a:picLocks noChangeAspect="1"/>
          </p:cNvPicPr>
          <p:nvPr/>
        </p:nvPicPr>
        <p:blipFill>
          <a:blip r:embed="rId10"/>
          <a:stretch>
            <a:fillRect/>
          </a:stretch>
        </p:blipFill>
        <p:spPr>
          <a:xfrm>
            <a:off x="6335183" y="4485858"/>
            <a:ext cx="5362575" cy="781050"/>
          </a:xfrm>
          <a:prstGeom prst="rect">
            <a:avLst/>
          </a:prstGeom>
        </p:spPr>
      </p:pic>
      <p:cxnSp>
        <p:nvCxnSpPr>
          <p:cNvPr id="19" name="Straight Connector 18"/>
          <p:cNvCxnSpPr/>
          <p:nvPr/>
        </p:nvCxnSpPr>
        <p:spPr>
          <a:xfrm flipV="1">
            <a:off x="3675707" y="72428"/>
            <a:ext cx="362893" cy="2716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44411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68867" y="605832"/>
            <a:ext cx="10591800" cy="700088"/>
          </a:xfrm>
        </p:spPr>
        <p:txBody>
          <a:bodyPr/>
          <a:lstStyle/>
          <a:p>
            <a:pPr algn="ctr"/>
            <a:r>
              <a:rPr lang="en-US" sz="2200" b="1" dirty="0">
                <a:solidFill>
                  <a:srgbClr val="C00000"/>
                </a:solidFill>
                <a:latin typeface="Calibri"/>
                <a:cs typeface="Times New Roman" panose="02020603050405020304" pitchFamily="18" charset="0"/>
              </a:rPr>
              <a:t>Error Probability of QPSK</a:t>
            </a:r>
            <a:endParaRPr lang="en-US" dirty="0"/>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34</a:t>
            </a:fld>
            <a:endParaRPr lang="en-IN">
              <a:solidFill>
                <a:prstClr val="black">
                  <a:tint val="75000"/>
                </a:prstClr>
              </a:solidFill>
            </a:endParaRPr>
          </a:p>
        </p:txBody>
      </p:sp>
      <mc:AlternateContent xmlns:mc="http://schemas.openxmlformats.org/markup-compatibility/2006" xmlns:a14="http://schemas.microsoft.com/office/drawing/2010/main">
        <mc:Choice Requires="a14">
          <p:sp>
            <p:nvSpPr>
              <p:cNvPr id="11" name="Rectangle 10"/>
              <p:cNvSpPr/>
              <p:nvPr/>
            </p:nvSpPr>
            <p:spPr>
              <a:xfrm>
                <a:off x="751417" y="1487279"/>
                <a:ext cx="10689165" cy="801951"/>
              </a:xfrm>
              <a:prstGeom prst="rect">
                <a:avLst/>
              </a:prstGeom>
            </p:spPr>
            <p:txBody>
              <a:bodyPr wrap="square">
                <a:spAutoFit/>
              </a:bodyPr>
              <a:lstStyle/>
              <a:p>
                <a:pPr marL="228600" indent="-228600" algn="just">
                  <a:lnSpc>
                    <a:spcPct val="110000"/>
                  </a:lnSpc>
                  <a:spcBef>
                    <a:spcPts val="1000"/>
                  </a:spcBef>
                  <a:buFont typeface="Wingdings" panose="05000000000000000000" pitchFamily="2" charset="2"/>
                  <a:buChar char="Ø"/>
                </a:pPr>
                <a:r>
                  <a:rPr lang="en-US" sz="2000" dirty="0" smtClean="0">
                    <a:solidFill>
                      <a:prstClr val="black"/>
                    </a:solidFill>
                  </a:rPr>
                  <a:t>When the </a:t>
                </a:r>
                <a:r>
                  <a:rPr lang="en-US" sz="2000" dirty="0">
                    <a:solidFill>
                      <a:prstClr val="black"/>
                    </a:solidFill>
                  </a:rPr>
                  <a:t>symbol </a:t>
                </a:r>
                <a14:m>
                  <m:oMath xmlns:m="http://schemas.openxmlformats.org/officeDocument/2006/math">
                    <m:sSub>
                      <m:sSubPr>
                        <m:ctrlPr>
                          <a:rPr lang="en-US" sz="2000" i="1">
                            <a:solidFill>
                              <a:prstClr val="black"/>
                            </a:solidFill>
                            <a:latin typeface="Cambria Math" panose="02040503050406030204" pitchFamily="18" charset="0"/>
                          </a:rPr>
                        </m:ctrlPr>
                      </m:sSubPr>
                      <m:e>
                        <m:r>
                          <a:rPr lang="en-US" sz="2000" i="1">
                            <a:solidFill>
                              <a:prstClr val="black"/>
                            </a:solidFill>
                            <a:latin typeface="Cambria Math" panose="02040503050406030204" pitchFamily="18" charset="0"/>
                            <a:ea typeface="Cambria Math" panose="02040503050406030204" pitchFamily="18" charset="0"/>
                          </a:rPr>
                          <m:t>𝑠</m:t>
                        </m:r>
                      </m:e>
                      <m:sub>
                        <m:r>
                          <a:rPr lang="en-US" sz="2000" i="1">
                            <a:solidFill>
                              <a:prstClr val="black"/>
                            </a:solidFill>
                            <a:latin typeface="Cambria Math" panose="02040503050406030204" pitchFamily="18" charset="0"/>
                          </a:rPr>
                          <m:t>4(</m:t>
                        </m:r>
                        <m:r>
                          <a:rPr lang="en-US" sz="2000" i="1">
                            <a:solidFill>
                              <a:prstClr val="black"/>
                            </a:solidFill>
                            <a:latin typeface="Cambria Math" panose="02040503050406030204" pitchFamily="18" charset="0"/>
                          </a:rPr>
                          <m:t>𝑡</m:t>
                        </m:r>
                        <m:r>
                          <a:rPr lang="en-US" sz="2000" i="1">
                            <a:solidFill>
                              <a:prstClr val="black"/>
                            </a:solidFill>
                            <a:latin typeface="Cambria Math" panose="02040503050406030204" pitchFamily="18" charset="0"/>
                          </a:rPr>
                          <m:t>)</m:t>
                        </m:r>
                      </m:sub>
                    </m:sSub>
                  </m:oMath>
                </a14:m>
                <a:r>
                  <a:rPr lang="en-US" sz="2000" dirty="0">
                    <a:solidFill>
                      <a:prstClr val="black"/>
                    </a:solidFill>
                  </a:rPr>
                  <a:t> </a:t>
                </a:r>
                <a:r>
                  <a:rPr lang="en-US" sz="2000" dirty="0" smtClean="0">
                    <a:solidFill>
                      <a:prstClr val="black"/>
                    </a:solidFill>
                  </a:rPr>
                  <a:t>is transmitted, the received signal point lies in the decision region             ,then </a:t>
                </a:r>
                <a14:m>
                  <m:oMath xmlns:m="http://schemas.openxmlformats.org/officeDocument/2006/math">
                    <m:sSub>
                      <m:sSubPr>
                        <m:ctrlPr>
                          <a:rPr lang="en-US" sz="2000" i="1">
                            <a:solidFill>
                              <a:prstClr val="black"/>
                            </a:solidFill>
                            <a:latin typeface="Cambria Math" panose="02040503050406030204" pitchFamily="18" charset="0"/>
                          </a:rPr>
                        </m:ctrlPr>
                      </m:sSubPr>
                      <m:e>
                        <m:r>
                          <a:rPr lang="en-US" sz="2000" b="0" i="1" smtClean="0">
                            <a:solidFill>
                              <a:prstClr val="black"/>
                            </a:solidFill>
                            <a:latin typeface="Cambria Math" panose="02040503050406030204" pitchFamily="18" charset="0"/>
                            <a:ea typeface="Cambria Math" panose="02040503050406030204" pitchFamily="18" charset="0"/>
                          </a:rPr>
                          <m:t>𝑥</m:t>
                        </m:r>
                      </m:e>
                      <m:sub>
                        <m:r>
                          <a:rPr lang="en-US" sz="2000" b="0" i="1" smtClean="0">
                            <a:solidFill>
                              <a:prstClr val="black"/>
                            </a:solidFill>
                            <a:latin typeface="Cambria Math" panose="02040503050406030204" pitchFamily="18" charset="0"/>
                          </a:rPr>
                          <m:t>1</m:t>
                        </m:r>
                      </m:sub>
                    </m:sSub>
                  </m:oMath>
                </a14:m>
                <a:r>
                  <a:rPr lang="en-US" sz="2000" dirty="0" smtClean="0">
                    <a:solidFill>
                      <a:prstClr val="black"/>
                    </a:solidFill>
                  </a:rPr>
                  <a:t> and </a:t>
                </a:r>
                <a14:m>
                  <m:oMath xmlns:m="http://schemas.openxmlformats.org/officeDocument/2006/math">
                    <m:sSub>
                      <m:sSubPr>
                        <m:ctrlPr>
                          <a:rPr lang="en-US" sz="2000" i="1">
                            <a:solidFill>
                              <a:prstClr val="black"/>
                            </a:solidFill>
                            <a:latin typeface="Cambria Math" panose="02040503050406030204" pitchFamily="18" charset="0"/>
                          </a:rPr>
                        </m:ctrlPr>
                      </m:sSubPr>
                      <m:e>
                        <m:r>
                          <a:rPr lang="en-US" sz="2000" i="1">
                            <a:solidFill>
                              <a:prstClr val="black"/>
                            </a:solidFill>
                            <a:latin typeface="Cambria Math" panose="02040503050406030204" pitchFamily="18" charset="0"/>
                            <a:ea typeface="Cambria Math" panose="02040503050406030204" pitchFamily="18" charset="0"/>
                          </a:rPr>
                          <m:t>𝑥</m:t>
                        </m:r>
                      </m:e>
                      <m:sub>
                        <m:r>
                          <a:rPr lang="en-US" sz="2000" i="1">
                            <a:solidFill>
                              <a:prstClr val="black"/>
                            </a:solidFill>
                            <a:latin typeface="Cambria Math" panose="02040503050406030204" pitchFamily="18" charset="0"/>
                          </a:rPr>
                          <m:t>1</m:t>
                        </m:r>
                        <m:r>
                          <a:rPr lang="en-US" sz="2000" b="0" i="1" smtClean="0">
                            <a:solidFill>
                              <a:prstClr val="black"/>
                            </a:solidFill>
                            <a:latin typeface="Cambria Math" panose="02040503050406030204" pitchFamily="18" charset="0"/>
                          </a:rPr>
                          <m:t>2 </m:t>
                        </m:r>
                      </m:sub>
                    </m:sSub>
                  </m:oMath>
                </a14:m>
                <a:r>
                  <a:rPr lang="en-US" sz="2000" dirty="0">
                    <a:solidFill>
                      <a:prstClr val="black"/>
                    </a:solidFill>
                  </a:rPr>
                  <a:t> </a:t>
                </a:r>
                <a14:m>
                  <m:oMath xmlns:m="http://schemas.openxmlformats.org/officeDocument/2006/math">
                    <m:r>
                      <a:rPr lang="en-US" sz="2000" i="1">
                        <a:solidFill>
                          <a:prstClr val="black"/>
                        </a:solidFill>
                        <a:latin typeface="Cambria Math" panose="02040503050406030204" pitchFamily="18" charset="0"/>
                      </a:rPr>
                      <m:t>𝑠h𝑜𝑢𝑙𝑑</m:t>
                    </m:r>
                    <m:r>
                      <a:rPr lang="en-US" sz="2000" i="1">
                        <a:solidFill>
                          <a:prstClr val="black"/>
                        </a:solidFill>
                        <a:latin typeface="Cambria Math" panose="02040503050406030204" pitchFamily="18" charset="0"/>
                      </a:rPr>
                      <m:t> </m:t>
                    </m:r>
                    <m:r>
                      <a:rPr lang="en-US" sz="2000" i="1">
                        <a:solidFill>
                          <a:prstClr val="black"/>
                        </a:solidFill>
                        <a:latin typeface="Cambria Math" panose="02040503050406030204" pitchFamily="18" charset="0"/>
                      </a:rPr>
                      <m:t>𝑏𝑒</m:t>
                    </m:r>
                    <m:r>
                      <a:rPr lang="en-US" sz="2000" i="1">
                        <a:solidFill>
                          <a:prstClr val="black"/>
                        </a:solidFill>
                        <a:latin typeface="Cambria Math" panose="02040503050406030204" pitchFamily="18" charset="0"/>
                      </a:rPr>
                      <m:t> </m:t>
                    </m:r>
                    <m:r>
                      <a:rPr lang="en-US" sz="2000" i="1">
                        <a:solidFill>
                          <a:prstClr val="black"/>
                        </a:solidFill>
                        <a:latin typeface="Cambria Math" panose="02040503050406030204" pitchFamily="18" charset="0"/>
                      </a:rPr>
                      <m:t>𝑝𝑜𝑠𝑖𝑡𝑖𝑣𝑒</m:t>
                    </m:r>
                  </m:oMath>
                </a14:m>
                <a:r>
                  <a:rPr lang="en-US" sz="2000" dirty="0" smtClean="0">
                    <a:solidFill>
                      <a:prstClr val="black"/>
                    </a:solidFill>
                  </a:rPr>
                  <a:t>.</a:t>
                </a:r>
                <a:endParaRPr lang="en-US" sz="2000" dirty="0">
                  <a:solidFill>
                    <a:prstClr val="black"/>
                  </a:solidFill>
                </a:endParaRPr>
              </a:p>
            </p:txBody>
          </p:sp>
        </mc:Choice>
        <mc:Fallback xmlns="">
          <p:sp>
            <p:nvSpPr>
              <p:cNvPr id="11" name="Rectangle 10"/>
              <p:cNvSpPr>
                <a:spLocks noRot="1" noChangeAspect="1" noMove="1" noResize="1" noEditPoints="1" noAdjustHandles="1" noChangeArrowheads="1" noChangeShapeType="1" noTextEdit="1"/>
              </p:cNvSpPr>
              <p:nvPr/>
            </p:nvSpPr>
            <p:spPr>
              <a:xfrm>
                <a:off x="751417" y="1487279"/>
                <a:ext cx="10689165" cy="801951"/>
              </a:xfrm>
              <a:prstGeom prst="rect">
                <a:avLst/>
              </a:prstGeom>
              <a:blipFill rotWithShape="0">
                <a:blip r:embed="rId3"/>
                <a:stretch>
                  <a:fillRect l="-513" r="-570" b="-1060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Rectangle 5"/>
              <p:cNvSpPr/>
              <p:nvPr/>
            </p:nvSpPr>
            <p:spPr>
              <a:xfrm>
                <a:off x="11347449" y="1488144"/>
                <a:ext cx="506805" cy="400110"/>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000" i="1" smtClean="0">
                              <a:solidFill>
                                <a:prstClr val="black"/>
                              </a:solidFill>
                              <a:latin typeface="Cambria Math" panose="02040503050406030204" pitchFamily="18" charset="0"/>
                            </a:rPr>
                          </m:ctrlPr>
                        </m:sSubPr>
                        <m:e>
                          <m:r>
                            <a:rPr lang="en-US" sz="2000" i="1" smtClean="0">
                              <a:solidFill>
                                <a:prstClr val="black"/>
                              </a:solidFill>
                              <a:latin typeface="Cambria Math" panose="02040503050406030204" pitchFamily="18" charset="0"/>
                              <a:ea typeface="Cambria Math" panose="02040503050406030204" pitchFamily="18" charset="0"/>
                            </a:rPr>
                            <m:t>𝑍</m:t>
                          </m:r>
                        </m:e>
                        <m:sub>
                          <m:r>
                            <a:rPr lang="en-US" sz="2000" i="1">
                              <a:solidFill>
                                <a:prstClr val="black"/>
                              </a:solidFill>
                              <a:latin typeface="Cambria Math" panose="02040503050406030204" pitchFamily="18" charset="0"/>
                            </a:rPr>
                            <m:t>4</m:t>
                          </m:r>
                        </m:sub>
                      </m:sSub>
                    </m:oMath>
                  </m:oMathPara>
                </a14:m>
                <a:endParaRPr lang="en-US" dirty="0">
                  <a:solidFill>
                    <a:prstClr val="black"/>
                  </a:solidFill>
                </a:endParaRPr>
              </a:p>
            </p:txBody>
          </p:sp>
        </mc:Choice>
        <mc:Fallback xmlns="">
          <p:sp>
            <p:nvSpPr>
              <p:cNvPr id="6" name="Rectangle 5"/>
              <p:cNvSpPr>
                <a:spLocks noRot="1" noChangeAspect="1" noMove="1" noResize="1" noEditPoints="1" noAdjustHandles="1" noChangeArrowheads="1" noChangeShapeType="1" noTextEdit="1"/>
              </p:cNvSpPr>
              <p:nvPr/>
            </p:nvSpPr>
            <p:spPr>
              <a:xfrm>
                <a:off x="11347449" y="1488144"/>
                <a:ext cx="506805" cy="400110"/>
              </a:xfrm>
              <a:prstGeom prst="rect">
                <a:avLst/>
              </a:prstGeom>
              <a:blipFill rotWithShape="0">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Rectangle 9"/>
              <p:cNvSpPr/>
              <p:nvPr/>
            </p:nvSpPr>
            <p:spPr>
              <a:xfrm>
                <a:off x="893234" y="2470589"/>
                <a:ext cx="4809066" cy="2234971"/>
              </a:xfrm>
              <a:prstGeom prst="rect">
                <a:avLst/>
              </a:prstGeom>
            </p:spPr>
            <p:txBody>
              <a:bodyPr wrap="square">
                <a:spAutoFit/>
              </a:bodyPr>
              <a:lstStyle/>
              <a:p>
                <a:pPr marL="228600" indent="-228600" algn="just">
                  <a:lnSpc>
                    <a:spcPct val="110000"/>
                  </a:lnSpc>
                  <a:spcBef>
                    <a:spcPts val="1000"/>
                  </a:spcBef>
                  <a:buFont typeface="Wingdings" panose="05000000000000000000" pitchFamily="2" charset="2"/>
                  <a:buChar char="Ø"/>
                </a:pPr>
                <a:r>
                  <a:rPr lang="en-US" sz="2000" dirty="0">
                    <a:solidFill>
                      <a:prstClr val="black"/>
                    </a:solidFill>
                  </a:rPr>
                  <a:t>The probability of correct decision  is equal to the  probability of joint event  </a:t>
                </a:r>
                <a14:m>
                  <m:oMath xmlns:m="http://schemas.openxmlformats.org/officeDocument/2006/math">
                    <m:sSub>
                      <m:sSubPr>
                        <m:ctrlPr>
                          <a:rPr lang="en-US" sz="2000" i="1">
                            <a:solidFill>
                              <a:prstClr val="black"/>
                            </a:solidFill>
                            <a:latin typeface="Cambria Math" panose="02040503050406030204" pitchFamily="18" charset="0"/>
                          </a:rPr>
                        </m:ctrlPr>
                      </m:sSubPr>
                      <m:e>
                        <m:r>
                          <a:rPr lang="en-US" sz="2000">
                            <a:solidFill>
                              <a:prstClr val="black"/>
                            </a:solidFill>
                            <a:latin typeface="Cambria Math" panose="02040503050406030204" pitchFamily="18" charset="0"/>
                          </a:rPr>
                          <m:t>𝑥</m:t>
                        </m:r>
                      </m:e>
                      <m:sub>
                        <m:r>
                          <a:rPr lang="en-US" sz="2000">
                            <a:solidFill>
                              <a:prstClr val="black"/>
                            </a:solidFill>
                            <a:latin typeface="Cambria Math" panose="02040503050406030204" pitchFamily="18" charset="0"/>
                          </a:rPr>
                          <m:t>1</m:t>
                        </m:r>
                      </m:sub>
                    </m:sSub>
                  </m:oMath>
                </a14:m>
                <a:r>
                  <a:rPr lang="en-US" sz="2000" dirty="0">
                    <a:solidFill>
                      <a:prstClr val="black"/>
                    </a:solidFill>
                  </a:rPr>
                  <a:t>&gt; 0 and </a:t>
                </a:r>
                <a14:m>
                  <m:oMath xmlns:m="http://schemas.openxmlformats.org/officeDocument/2006/math">
                    <m:sSub>
                      <m:sSubPr>
                        <m:ctrlPr>
                          <a:rPr lang="en-US" sz="2000" i="1">
                            <a:solidFill>
                              <a:prstClr val="black"/>
                            </a:solidFill>
                            <a:latin typeface="Cambria Math" panose="02040503050406030204" pitchFamily="18" charset="0"/>
                          </a:rPr>
                        </m:ctrlPr>
                      </m:sSubPr>
                      <m:e>
                        <m:r>
                          <a:rPr lang="en-US" sz="2000">
                            <a:solidFill>
                              <a:prstClr val="black"/>
                            </a:solidFill>
                            <a:latin typeface="Cambria Math" panose="02040503050406030204" pitchFamily="18" charset="0"/>
                          </a:rPr>
                          <m:t>𝑥</m:t>
                        </m:r>
                      </m:e>
                      <m:sub>
                        <m:r>
                          <a:rPr lang="en-US" sz="2000">
                            <a:solidFill>
                              <a:prstClr val="black"/>
                            </a:solidFill>
                            <a:latin typeface="Cambria Math" panose="02040503050406030204" pitchFamily="18" charset="0"/>
                          </a:rPr>
                          <m:t>2</m:t>
                        </m:r>
                      </m:sub>
                    </m:sSub>
                  </m:oMath>
                </a14:m>
                <a:r>
                  <a:rPr lang="en-US" sz="2000" dirty="0">
                    <a:solidFill>
                      <a:prstClr val="black"/>
                    </a:solidFill>
                  </a:rPr>
                  <a:t>&gt; 0 .</a:t>
                </a:r>
              </a:p>
              <a:p>
                <a:pPr marL="228600" indent="-228600" algn="just">
                  <a:lnSpc>
                    <a:spcPct val="110000"/>
                  </a:lnSpc>
                  <a:spcBef>
                    <a:spcPts val="1000"/>
                  </a:spcBef>
                  <a:buFont typeface="Wingdings" panose="05000000000000000000" pitchFamily="2" charset="2"/>
                  <a:buChar char="Ø"/>
                </a:pPr>
                <a:r>
                  <a:rPr lang="en-US" sz="2000" dirty="0">
                    <a:solidFill>
                      <a:prstClr val="black"/>
                    </a:solidFill>
                  </a:rPr>
                  <a:t>Since the two events are independent we can write the probability of correct decision </a:t>
                </a:r>
              </a:p>
            </p:txBody>
          </p:sp>
        </mc:Choice>
        <mc:Fallback xmlns="">
          <p:sp>
            <p:nvSpPr>
              <p:cNvPr id="10" name="Rectangle 9"/>
              <p:cNvSpPr>
                <a:spLocks noRot="1" noChangeAspect="1" noMove="1" noResize="1" noEditPoints="1" noAdjustHandles="1" noChangeArrowheads="1" noChangeShapeType="1" noTextEdit="1"/>
              </p:cNvSpPr>
              <p:nvPr/>
            </p:nvSpPr>
            <p:spPr>
              <a:xfrm>
                <a:off x="893234" y="2470589"/>
                <a:ext cx="4809066" cy="2234971"/>
              </a:xfrm>
              <a:prstGeom prst="rect">
                <a:avLst/>
              </a:prstGeom>
              <a:blipFill rotWithShape="0">
                <a:blip r:embed="rId7"/>
                <a:stretch>
                  <a:fillRect l="-1142" t="-817" r="-1396" b="-3815"/>
                </a:stretch>
              </a:blipFill>
            </p:spPr>
            <p:txBody>
              <a:bodyPr/>
              <a:lstStyle/>
              <a:p>
                <a:r>
                  <a:rPr lang="en-US">
                    <a:noFill/>
                  </a:rPr>
                  <a:t> </a:t>
                </a:r>
              </a:p>
            </p:txBody>
          </p:sp>
        </mc:Fallback>
      </mc:AlternateContent>
      <p:pic>
        <p:nvPicPr>
          <p:cNvPr id="18" name="Picture 17"/>
          <p:cNvPicPr>
            <a:picLocks noChangeAspect="1"/>
          </p:cNvPicPr>
          <p:nvPr/>
        </p:nvPicPr>
        <p:blipFill>
          <a:blip r:embed="rId8"/>
          <a:stretch>
            <a:fillRect/>
          </a:stretch>
        </p:blipFill>
        <p:spPr>
          <a:xfrm>
            <a:off x="1160992" y="4664180"/>
            <a:ext cx="8210550" cy="1733550"/>
          </a:xfrm>
          <a:prstGeom prst="rect">
            <a:avLst/>
          </a:prstGeom>
        </p:spPr>
      </p:pic>
      <p:pic>
        <p:nvPicPr>
          <p:cNvPr id="13" name="Picture 12"/>
          <p:cNvPicPr>
            <a:picLocks noChangeAspect="1"/>
          </p:cNvPicPr>
          <p:nvPr/>
        </p:nvPicPr>
        <p:blipFill>
          <a:blip r:embed="rId9"/>
          <a:stretch>
            <a:fillRect/>
          </a:stretch>
        </p:blipFill>
        <p:spPr>
          <a:xfrm>
            <a:off x="6208643" y="2025413"/>
            <a:ext cx="5438775" cy="2286000"/>
          </a:xfrm>
          <a:prstGeom prst="rect">
            <a:avLst/>
          </a:prstGeom>
        </p:spPr>
      </p:pic>
    </p:spTree>
    <p:extLst>
      <p:ext uri="{BB962C8B-B14F-4D97-AF65-F5344CB8AC3E}">
        <p14:creationId xmlns:p14="http://schemas.microsoft.com/office/powerpoint/2010/main" val="221368041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3" name="Slide Number Placeholder 2"/>
          <p:cNvSpPr>
            <a:spLocks noGrp="1"/>
          </p:cNvSpPr>
          <p:nvPr>
            <p:ph type="sldNum" sz="quarter" idx="12"/>
          </p:nvPr>
        </p:nvSpPr>
        <p:spPr/>
        <p:txBody>
          <a:bodyPr/>
          <a:lstStyle/>
          <a:p>
            <a:fld id="{D0437036-596D-4E08-B26D-B8A0A9E8EA4F}" type="slidenum">
              <a:rPr lang="en-IN" smtClean="0">
                <a:solidFill>
                  <a:prstClr val="black">
                    <a:tint val="75000"/>
                  </a:prstClr>
                </a:solidFill>
              </a:rPr>
              <a:pPr/>
              <a:t>35</a:t>
            </a:fld>
            <a:endParaRPr lang="en-IN">
              <a:solidFill>
                <a:prstClr val="black">
                  <a:tint val="75000"/>
                </a:prstClr>
              </a:solidFill>
            </a:endParaRPr>
          </a:p>
        </p:txBody>
      </p:sp>
      <p:pic>
        <p:nvPicPr>
          <p:cNvPr id="4" name="Picture 3"/>
          <p:cNvPicPr>
            <a:picLocks noChangeAspect="1"/>
          </p:cNvPicPr>
          <p:nvPr/>
        </p:nvPicPr>
        <p:blipFill>
          <a:blip r:embed="rId2"/>
          <a:stretch>
            <a:fillRect/>
          </a:stretch>
        </p:blipFill>
        <p:spPr>
          <a:xfrm>
            <a:off x="2852383" y="2025413"/>
            <a:ext cx="8795036" cy="3696688"/>
          </a:xfrm>
          <a:prstGeom prst="rect">
            <a:avLst/>
          </a:prstGeom>
        </p:spPr>
      </p:pic>
    </p:spTree>
    <p:extLst>
      <p:ext uri="{BB962C8B-B14F-4D97-AF65-F5344CB8AC3E}">
        <p14:creationId xmlns:p14="http://schemas.microsoft.com/office/powerpoint/2010/main" val="6966276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68867" y="605832"/>
            <a:ext cx="10591800" cy="700088"/>
          </a:xfrm>
        </p:spPr>
        <p:txBody>
          <a:bodyPr/>
          <a:lstStyle/>
          <a:p>
            <a:pPr algn="ctr"/>
            <a:r>
              <a:rPr lang="en-US" sz="2200" b="1" dirty="0">
                <a:solidFill>
                  <a:srgbClr val="C00000"/>
                </a:solidFill>
                <a:latin typeface="Calibri"/>
                <a:cs typeface="Times New Roman" panose="02020603050405020304" pitchFamily="18" charset="0"/>
              </a:rPr>
              <a:t>Error Probability of QPSK</a:t>
            </a:r>
            <a:endParaRPr lang="en-US" dirty="0"/>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36</a:t>
            </a:fld>
            <a:endParaRPr lang="en-IN">
              <a:solidFill>
                <a:prstClr val="black">
                  <a:tint val="75000"/>
                </a:prstClr>
              </a:solidFill>
            </a:endParaRPr>
          </a:p>
        </p:txBody>
      </p:sp>
      <p:pic>
        <p:nvPicPr>
          <p:cNvPr id="7" name="Picture 6"/>
          <p:cNvPicPr>
            <a:picLocks noChangeAspect="1"/>
          </p:cNvPicPr>
          <p:nvPr/>
        </p:nvPicPr>
        <p:blipFill>
          <a:blip r:embed="rId3"/>
          <a:stretch>
            <a:fillRect/>
          </a:stretch>
        </p:blipFill>
        <p:spPr>
          <a:xfrm>
            <a:off x="1704105" y="1121272"/>
            <a:ext cx="8153400" cy="1381125"/>
          </a:xfrm>
          <a:prstGeom prst="rect">
            <a:avLst/>
          </a:prstGeom>
        </p:spPr>
      </p:pic>
      <p:pic>
        <p:nvPicPr>
          <p:cNvPr id="9" name="Picture 8"/>
          <p:cNvPicPr>
            <a:picLocks noChangeAspect="1"/>
          </p:cNvPicPr>
          <p:nvPr/>
        </p:nvPicPr>
        <p:blipFill>
          <a:blip r:embed="rId4"/>
          <a:stretch>
            <a:fillRect/>
          </a:stretch>
        </p:blipFill>
        <p:spPr>
          <a:xfrm>
            <a:off x="1341966" y="2768801"/>
            <a:ext cx="2809875" cy="962025"/>
          </a:xfrm>
          <a:prstGeom prst="rect">
            <a:avLst/>
          </a:prstGeom>
        </p:spPr>
      </p:pic>
      <p:pic>
        <p:nvPicPr>
          <p:cNvPr id="12" name="Picture 11"/>
          <p:cNvPicPr>
            <a:picLocks noChangeAspect="1"/>
          </p:cNvPicPr>
          <p:nvPr/>
        </p:nvPicPr>
        <p:blipFill>
          <a:blip r:embed="rId5"/>
          <a:stretch>
            <a:fillRect/>
          </a:stretch>
        </p:blipFill>
        <p:spPr>
          <a:xfrm>
            <a:off x="7305146" y="2758947"/>
            <a:ext cx="2085975" cy="885825"/>
          </a:xfrm>
          <a:prstGeom prst="rect">
            <a:avLst/>
          </a:prstGeom>
        </p:spPr>
      </p:pic>
      <p:pic>
        <p:nvPicPr>
          <p:cNvPr id="13" name="Picture 12"/>
          <p:cNvPicPr>
            <a:picLocks noChangeAspect="1"/>
          </p:cNvPicPr>
          <p:nvPr/>
        </p:nvPicPr>
        <p:blipFill>
          <a:blip r:embed="rId6"/>
          <a:stretch>
            <a:fillRect/>
          </a:stretch>
        </p:blipFill>
        <p:spPr>
          <a:xfrm>
            <a:off x="2231496" y="3774280"/>
            <a:ext cx="1514475" cy="638175"/>
          </a:xfrm>
          <a:prstGeom prst="rect">
            <a:avLst/>
          </a:prstGeom>
        </p:spPr>
      </p:pic>
      <p:pic>
        <p:nvPicPr>
          <p:cNvPr id="14" name="Picture 13"/>
          <p:cNvPicPr>
            <a:picLocks noChangeAspect="1"/>
          </p:cNvPicPr>
          <p:nvPr/>
        </p:nvPicPr>
        <p:blipFill>
          <a:blip r:embed="rId7"/>
          <a:stretch>
            <a:fillRect/>
          </a:stretch>
        </p:blipFill>
        <p:spPr>
          <a:xfrm>
            <a:off x="7862887" y="3730826"/>
            <a:ext cx="1495425" cy="714375"/>
          </a:xfrm>
          <a:prstGeom prst="rect">
            <a:avLst/>
          </a:prstGeom>
        </p:spPr>
      </p:pic>
      <p:pic>
        <p:nvPicPr>
          <p:cNvPr id="15" name="Picture 14"/>
          <p:cNvPicPr>
            <a:picLocks noChangeAspect="1"/>
          </p:cNvPicPr>
          <p:nvPr/>
        </p:nvPicPr>
        <p:blipFill>
          <a:blip r:embed="rId8"/>
          <a:stretch>
            <a:fillRect/>
          </a:stretch>
        </p:blipFill>
        <p:spPr>
          <a:xfrm>
            <a:off x="3954992" y="3883225"/>
            <a:ext cx="1657350" cy="409575"/>
          </a:xfrm>
          <a:prstGeom prst="rect">
            <a:avLst/>
          </a:prstGeom>
        </p:spPr>
      </p:pic>
      <p:pic>
        <p:nvPicPr>
          <p:cNvPr id="17" name="Picture 16"/>
          <p:cNvPicPr>
            <a:picLocks noChangeAspect="1"/>
          </p:cNvPicPr>
          <p:nvPr/>
        </p:nvPicPr>
        <p:blipFill>
          <a:blip r:embed="rId9"/>
          <a:stretch>
            <a:fillRect/>
          </a:stretch>
        </p:blipFill>
        <p:spPr>
          <a:xfrm>
            <a:off x="9729258" y="3668876"/>
            <a:ext cx="1819275" cy="466725"/>
          </a:xfrm>
          <a:prstGeom prst="rect">
            <a:avLst/>
          </a:prstGeom>
        </p:spPr>
      </p:pic>
      <p:pic>
        <p:nvPicPr>
          <p:cNvPr id="18" name="Picture 17"/>
          <p:cNvPicPr>
            <a:picLocks noChangeAspect="1"/>
          </p:cNvPicPr>
          <p:nvPr/>
        </p:nvPicPr>
        <p:blipFill>
          <a:blip r:embed="rId10"/>
          <a:stretch>
            <a:fillRect/>
          </a:stretch>
        </p:blipFill>
        <p:spPr>
          <a:xfrm>
            <a:off x="4151841" y="5005488"/>
            <a:ext cx="1866900" cy="790575"/>
          </a:xfrm>
          <a:prstGeom prst="rect">
            <a:avLst/>
          </a:prstGeom>
        </p:spPr>
      </p:pic>
      <p:pic>
        <p:nvPicPr>
          <p:cNvPr id="19" name="Picture 18"/>
          <p:cNvPicPr>
            <a:picLocks noChangeAspect="1"/>
          </p:cNvPicPr>
          <p:nvPr/>
        </p:nvPicPr>
        <p:blipFill>
          <a:blip r:embed="rId11"/>
          <a:stretch>
            <a:fillRect/>
          </a:stretch>
        </p:blipFill>
        <p:spPr>
          <a:xfrm>
            <a:off x="762000" y="4532112"/>
            <a:ext cx="3276600" cy="1409700"/>
          </a:xfrm>
          <a:prstGeom prst="rect">
            <a:avLst/>
          </a:prstGeom>
        </p:spPr>
      </p:pic>
      <p:pic>
        <p:nvPicPr>
          <p:cNvPr id="20" name="Picture 19"/>
          <p:cNvPicPr>
            <a:picLocks noChangeAspect="1"/>
          </p:cNvPicPr>
          <p:nvPr/>
        </p:nvPicPr>
        <p:blipFill>
          <a:blip r:embed="rId12"/>
          <a:stretch>
            <a:fillRect/>
          </a:stretch>
        </p:blipFill>
        <p:spPr>
          <a:xfrm>
            <a:off x="6943724" y="4484650"/>
            <a:ext cx="3333750" cy="1562100"/>
          </a:xfrm>
          <a:prstGeom prst="rect">
            <a:avLst/>
          </a:prstGeom>
        </p:spPr>
      </p:pic>
      <p:pic>
        <p:nvPicPr>
          <p:cNvPr id="21" name="Picture 20"/>
          <p:cNvPicPr>
            <a:picLocks noChangeAspect="1"/>
          </p:cNvPicPr>
          <p:nvPr/>
        </p:nvPicPr>
        <p:blipFill>
          <a:blip r:embed="rId13"/>
          <a:stretch>
            <a:fillRect/>
          </a:stretch>
        </p:blipFill>
        <p:spPr>
          <a:xfrm>
            <a:off x="10454744" y="4703233"/>
            <a:ext cx="1495425" cy="838200"/>
          </a:xfrm>
          <a:prstGeom prst="rect">
            <a:avLst/>
          </a:prstGeom>
        </p:spPr>
      </p:pic>
      <p:cxnSp>
        <p:nvCxnSpPr>
          <p:cNvPr id="6" name="Straight Connector 5"/>
          <p:cNvCxnSpPr/>
          <p:nvPr/>
        </p:nvCxnSpPr>
        <p:spPr>
          <a:xfrm flipH="1">
            <a:off x="6152713" y="2468562"/>
            <a:ext cx="18107" cy="3778329"/>
          </a:xfrm>
          <a:prstGeom prst="line">
            <a:avLst/>
          </a:prstGeom>
          <a:ln w="5715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03584077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68867" y="605832"/>
            <a:ext cx="10591800" cy="700088"/>
          </a:xfrm>
        </p:spPr>
        <p:txBody>
          <a:bodyPr/>
          <a:lstStyle/>
          <a:p>
            <a:pPr algn="ctr"/>
            <a:r>
              <a:rPr lang="en-US" sz="2200" b="1" dirty="0">
                <a:solidFill>
                  <a:srgbClr val="C00000"/>
                </a:solidFill>
                <a:latin typeface="Calibri"/>
                <a:cs typeface="Times New Roman" panose="02020603050405020304" pitchFamily="18" charset="0"/>
              </a:rPr>
              <a:t>Error Probability of QPSK</a:t>
            </a:r>
            <a:endParaRPr lang="en-US" dirty="0"/>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37</a:t>
            </a:fld>
            <a:endParaRPr lang="en-IN">
              <a:solidFill>
                <a:prstClr val="black">
                  <a:tint val="75000"/>
                </a:prstClr>
              </a:solidFill>
            </a:endParaRPr>
          </a:p>
        </p:txBody>
      </p:sp>
      <p:pic>
        <p:nvPicPr>
          <p:cNvPr id="3" name="Picture 2"/>
          <p:cNvPicPr>
            <a:picLocks noChangeAspect="1"/>
          </p:cNvPicPr>
          <p:nvPr/>
        </p:nvPicPr>
        <p:blipFill>
          <a:blip r:embed="rId3"/>
          <a:stretch>
            <a:fillRect/>
          </a:stretch>
        </p:blipFill>
        <p:spPr>
          <a:xfrm>
            <a:off x="1573212" y="1169741"/>
            <a:ext cx="7572375" cy="1323975"/>
          </a:xfrm>
          <a:prstGeom prst="rect">
            <a:avLst/>
          </a:prstGeom>
        </p:spPr>
      </p:pic>
      <p:pic>
        <p:nvPicPr>
          <p:cNvPr id="6" name="Picture 5"/>
          <p:cNvPicPr>
            <a:picLocks noChangeAspect="1"/>
          </p:cNvPicPr>
          <p:nvPr/>
        </p:nvPicPr>
        <p:blipFill>
          <a:blip r:embed="rId4"/>
          <a:stretch>
            <a:fillRect/>
          </a:stretch>
        </p:blipFill>
        <p:spPr>
          <a:xfrm>
            <a:off x="1891769" y="2723238"/>
            <a:ext cx="7019925" cy="1181100"/>
          </a:xfrm>
          <a:prstGeom prst="rect">
            <a:avLst/>
          </a:prstGeom>
        </p:spPr>
      </p:pic>
      <p:pic>
        <p:nvPicPr>
          <p:cNvPr id="11" name="Picture 10"/>
          <p:cNvPicPr>
            <a:picLocks noChangeAspect="1"/>
          </p:cNvPicPr>
          <p:nvPr/>
        </p:nvPicPr>
        <p:blipFill>
          <a:blip r:embed="rId5"/>
          <a:stretch>
            <a:fillRect/>
          </a:stretch>
        </p:blipFill>
        <p:spPr>
          <a:xfrm>
            <a:off x="2105025" y="4287837"/>
            <a:ext cx="6048375" cy="1076325"/>
          </a:xfrm>
          <a:prstGeom prst="rect">
            <a:avLst/>
          </a:prstGeom>
        </p:spPr>
      </p:pic>
    </p:spTree>
    <p:extLst>
      <p:ext uri="{BB962C8B-B14F-4D97-AF65-F5344CB8AC3E}">
        <p14:creationId xmlns:p14="http://schemas.microsoft.com/office/powerpoint/2010/main" val="379579622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68867" y="605832"/>
            <a:ext cx="10591800" cy="700088"/>
          </a:xfrm>
        </p:spPr>
        <p:txBody>
          <a:bodyPr/>
          <a:lstStyle/>
          <a:p>
            <a:pPr algn="ctr"/>
            <a:r>
              <a:rPr lang="en-US" sz="2200" b="1" dirty="0">
                <a:solidFill>
                  <a:srgbClr val="C00000"/>
                </a:solidFill>
                <a:latin typeface="Calibri"/>
                <a:cs typeface="Times New Roman" panose="02020603050405020304" pitchFamily="18" charset="0"/>
              </a:rPr>
              <a:t>Error Probability of QPSK</a:t>
            </a:r>
            <a:endParaRPr lang="en-US" dirty="0"/>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38</a:t>
            </a:fld>
            <a:endParaRPr lang="en-IN">
              <a:solidFill>
                <a:prstClr val="black">
                  <a:tint val="75000"/>
                </a:prstClr>
              </a:solidFill>
            </a:endParaRPr>
          </a:p>
        </p:txBody>
      </p:sp>
      <p:pic>
        <p:nvPicPr>
          <p:cNvPr id="11" name="Picture 10"/>
          <p:cNvPicPr>
            <a:picLocks noChangeAspect="1"/>
          </p:cNvPicPr>
          <p:nvPr/>
        </p:nvPicPr>
        <p:blipFill>
          <a:blip r:embed="rId3"/>
          <a:stretch>
            <a:fillRect/>
          </a:stretch>
        </p:blipFill>
        <p:spPr>
          <a:xfrm>
            <a:off x="2689225" y="1502304"/>
            <a:ext cx="6048375" cy="1076325"/>
          </a:xfrm>
          <a:prstGeom prst="rect">
            <a:avLst/>
          </a:prstGeom>
        </p:spPr>
      </p:pic>
      <p:pic>
        <p:nvPicPr>
          <p:cNvPr id="7" name="Picture 6"/>
          <p:cNvPicPr>
            <a:picLocks noChangeAspect="1"/>
          </p:cNvPicPr>
          <p:nvPr/>
        </p:nvPicPr>
        <p:blipFill>
          <a:blip r:embed="rId4"/>
          <a:stretch>
            <a:fillRect/>
          </a:stretch>
        </p:blipFill>
        <p:spPr>
          <a:xfrm>
            <a:off x="1421342" y="2821591"/>
            <a:ext cx="4543425" cy="952500"/>
          </a:xfrm>
          <a:prstGeom prst="rect">
            <a:avLst/>
          </a:prstGeom>
        </p:spPr>
      </p:pic>
      <p:pic>
        <p:nvPicPr>
          <p:cNvPr id="9" name="Picture 8"/>
          <p:cNvPicPr>
            <a:picLocks noChangeAspect="1"/>
          </p:cNvPicPr>
          <p:nvPr/>
        </p:nvPicPr>
        <p:blipFill>
          <a:blip r:embed="rId5"/>
          <a:stretch>
            <a:fillRect/>
          </a:stretch>
        </p:blipFill>
        <p:spPr>
          <a:xfrm>
            <a:off x="7219950" y="2775013"/>
            <a:ext cx="2781300" cy="685800"/>
          </a:xfrm>
          <a:prstGeom prst="rect">
            <a:avLst/>
          </a:prstGeom>
        </p:spPr>
      </p:pic>
      <p:pic>
        <p:nvPicPr>
          <p:cNvPr id="10" name="Picture 9"/>
          <p:cNvPicPr>
            <a:picLocks noChangeAspect="1"/>
          </p:cNvPicPr>
          <p:nvPr/>
        </p:nvPicPr>
        <p:blipFill>
          <a:blip r:embed="rId6"/>
          <a:stretch>
            <a:fillRect/>
          </a:stretch>
        </p:blipFill>
        <p:spPr>
          <a:xfrm>
            <a:off x="1709208" y="3996669"/>
            <a:ext cx="4286250" cy="771525"/>
          </a:xfrm>
          <a:prstGeom prst="rect">
            <a:avLst/>
          </a:prstGeom>
        </p:spPr>
      </p:pic>
      <p:pic>
        <p:nvPicPr>
          <p:cNvPr id="12" name="Picture 11"/>
          <p:cNvPicPr>
            <a:picLocks noChangeAspect="1"/>
          </p:cNvPicPr>
          <p:nvPr/>
        </p:nvPicPr>
        <p:blipFill>
          <a:blip r:embed="rId7"/>
          <a:stretch>
            <a:fillRect/>
          </a:stretch>
        </p:blipFill>
        <p:spPr>
          <a:xfrm>
            <a:off x="711200" y="4990772"/>
            <a:ext cx="6838950" cy="571500"/>
          </a:xfrm>
          <a:prstGeom prst="rect">
            <a:avLst/>
          </a:prstGeom>
        </p:spPr>
      </p:pic>
      <p:pic>
        <p:nvPicPr>
          <p:cNvPr id="13" name="Picture 12"/>
          <p:cNvPicPr>
            <a:picLocks noChangeAspect="1"/>
          </p:cNvPicPr>
          <p:nvPr/>
        </p:nvPicPr>
        <p:blipFill>
          <a:blip r:embed="rId8"/>
          <a:stretch>
            <a:fillRect/>
          </a:stretch>
        </p:blipFill>
        <p:spPr>
          <a:xfrm>
            <a:off x="1709208" y="5665661"/>
            <a:ext cx="5505450" cy="590550"/>
          </a:xfrm>
          <a:prstGeom prst="rect">
            <a:avLst/>
          </a:prstGeom>
        </p:spPr>
      </p:pic>
    </p:spTree>
    <p:extLst>
      <p:ext uri="{BB962C8B-B14F-4D97-AF65-F5344CB8AC3E}">
        <p14:creationId xmlns:p14="http://schemas.microsoft.com/office/powerpoint/2010/main" val="42916737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62000" y="646971"/>
            <a:ext cx="10591800" cy="700088"/>
          </a:xfrm>
        </p:spPr>
        <p:txBody>
          <a:bodyPr/>
          <a:lstStyle/>
          <a:p>
            <a:pPr algn="ctr"/>
            <a:r>
              <a:rPr lang="en-US" sz="2200" b="1" dirty="0">
                <a:solidFill>
                  <a:srgbClr val="C00000"/>
                </a:solidFill>
                <a:latin typeface="Calibri"/>
                <a:cs typeface="Times New Roman" panose="02020603050405020304" pitchFamily="18" charset="0"/>
              </a:rPr>
              <a:t>Error Probability of QPSK</a:t>
            </a:r>
            <a:endParaRPr lang="en-US" dirty="0"/>
          </a:p>
        </p:txBody>
      </p:sp>
      <p:sp>
        <p:nvSpPr>
          <p:cNvPr id="4" name="Footer Placeholder 3"/>
          <p:cNvSpPr>
            <a:spLocks noGrp="1"/>
          </p:cNvSpPr>
          <p:nvPr>
            <p:ph type="ftr" sz="quarter" idx="11"/>
          </p:nvPr>
        </p:nvSpPr>
        <p:spPr/>
        <p:txBody>
          <a:bodyPr/>
          <a:lstStyle/>
          <a:p>
            <a:r>
              <a:rPr lang="en-IN" dirty="0" smtClean="0">
                <a:solidFill>
                  <a:prstClr val="black">
                    <a:tint val="75000"/>
                  </a:prstClr>
                </a:solidFill>
              </a:rPr>
              <a:t>Department of ECE</a:t>
            </a:r>
            <a:endParaRPr lang="en-IN"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39</a:t>
            </a:fld>
            <a:endParaRPr lang="en-IN">
              <a:solidFill>
                <a:prstClr val="black">
                  <a:tint val="75000"/>
                </a:prstClr>
              </a:solidFill>
            </a:endParaRPr>
          </a:p>
        </p:txBody>
      </p:sp>
      <p:pic>
        <p:nvPicPr>
          <p:cNvPr id="3" name="Picture 2"/>
          <p:cNvPicPr>
            <a:picLocks noChangeAspect="1"/>
          </p:cNvPicPr>
          <p:nvPr/>
        </p:nvPicPr>
        <p:blipFill>
          <a:blip r:embed="rId3"/>
          <a:stretch>
            <a:fillRect/>
          </a:stretch>
        </p:blipFill>
        <p:spPr>
          <a:xfrm>
            <a:off x="1782234" y="2631077"/>
            <a:ext cx="6019800" cy="600075"/>
          </a:xfrm>
          <a:prstGeom prst="rect">
            <a:avLst/>
          </a:prstGeom>
        </p:spPr>
      </p:pic>
      <p:pic>
        <p:nvPicPr>
          <p:cNvPr id="6" name="Picture 5"/>
          <p:cNvPicPr>
            <a:picLocks noChangeAspect="1"/>
          </p:cNvPicPr>
          <p:nvPr/>
        </p:nvPicPr>
        <p:blipFill>
          <a:blip r:embed="rId4"/>
          <a:stretch>
            <a:fillRect/>
          </a:stretch>
        </p:blipFill>
        <p:spPr>
          <a:xfrm>
            <a:off x="1490662" y="3441669"/>
            <a:ext cx="6162675" cy="476250"/>
          </a:xfrm>
          <a:prstGeom prst="rect">
            <a:avLst/>
          </a:prstGeom>
        </p:spPr>
      </p:pic>
      <p:pic>
        <p:nvPicPr>
          <p:cNvPr id="8" name="Picture 7"/>
          <p:cNvPicPr>
            <a:picLocks noChangeAspect="1"/>
          </p:cNvPicPr>
          <p:nvPr/>
        </p:nvPicPr>
        <p:blipFill>
          <a:blip r:embed="rId5"/>
          <a:stretch>
            <a:fillRect/>
          </a:stretch>
        </p:blipFill>
        <p:spPr>
          <a:xfrm>
            <a:off x="2678694" y="4594343"/>
            <a:ext cx="2371725" cy="400050"/>
          </a:xfrm>
          <a:prstGeom prst="rect">
            <a:avLst/>
          </a:prstGeom>
        </p:spPr>
      </p:pic>
      <p:pic>
        <p:nvPicPr>
          <p:cNvPr id="14" name="Picture 13"/>
          <p:cNvPicPr>
            <a:picLocks noChangeAspect="1"/>
          </p:cNvPicPr>
          <p:nvPr/>
        </p:nvPicPr>
        <p:blipFill>
          <a:blip r:embed="rId6"/>
          <a:stretch>
            <a:fillRect/>
          </a:stretch>
        </p:blipFill>
        <p:spPr>
          <a:xfrm>
            <a:off x="2420409" y="5551580"/>
            <a:ext cx="2457450" cy="714375"/>
          </a:xfrm>
          <a:prstGeom prst="rect">
            <a:avLst/>
          </a:prstGeom>
        </p:spPr>
      </p:pic>
      <p:sp>
        <p:nvSpPr>
          <p:cNvPr id="15" name="Rectangle 14"/>
          <p:cNvSpPr/>
          <p:nvPr/>
        </p:nvSpPr>
        <p:spPr>
          <a:xfrm>
            <a:off x="956733" y="1413939"/>
            <a:ext cx="9956800" cy="369332"/>
          </a:xfrm>
          <a:prstGeom prst="rect">
            <a:avLst/>
          </a:prstGeom>
        </p:spPr>
        <p:txBody>
          <a:bodyPr wrap="square">
            <a:spAutoFit/>
          </a:bodyPr>
          <a:lstStyle/>
          <a:p>
            <a:r>
              <a:rPr lang="en-US" dirty="0"/>
              <a:t>Thus the average probability for a symbol error for coherent QPSK can be written as: </a:t>
            </a:r>
          </a:p>
        </p:txBody>
      </p:sp>
      <p:pic>
        <p:nvPicPr>
          <p:cNvPr id="17" name="Picture 16"/>
          <p:cNvPicPr>
            <a:picLocks noChangeAspect="1"/>
          </p:cNvPicPr>
          <p:nvPr/>
        </p:nvPicPr>
        <p:blipFill>
          <a:blip r:embed="rId7"/>
          <a:stretch>
            <a:fillRect/>
          </a:stretch>
        </p:blipFill>
        <p:spPr>
          <a:xfrm>
            <a:off x="1128712" y="2030398"/>
            <a:ext cx="1800755" cy="547366"/>
          </a:xfrm>
          <a:prstGeom prst="rect">
            <a:avLst/>
          </a:prstGeom>
        </p:spPr>
      </p:pic>
      <mc:AlternateContent xmlns:mc="http://schemas.openxmlformats.org/markup-compatibility/2006" xmlns:a14="http://schemas.microsoft.com/office/drawing/2010/main">
        <mc:Choice Requires="a14">
          <p:sp>
            <p:nvSpPr>
              <p:cNvPr id="18" name="Rectangle 17"/>
              <p:cNvSpPr/>
              <p:nvPr/>
            </p:nvSpPr>
            <p:spPr>
              <a:xfrm>
                <a:off x="1128712" y="4151932"/>
                <a:ext cx="5763694" cy="369332"/>
              </a:xfrm>
              <a:prstGeom prst="rect">
                <a:avLst/>
              </a:prstGeom>
            </p:spPr>
            <p:txBody>
              <a:bodyPr wrap="none">
                <a:spAutoFit/>
              </a:bodyPr>
              <a:lstStyle/>
              <a:p>
                <a:r>
                  <a:rPr lang="en-US" dirty="0" smtClean="0"/>
                  <a:t>The term </a:t>
                </a:r>
                <a14:m>
                  <m:oMath xmlns:m="http://schemas.openxmlformats.org/officeDocument/2006/math">
                    <m:sSup>
                      <m:sSupPr>
                        <m:ctrlPr>
                          <a:rPr lang="en-US" i="1" dirty="0" smtClean="0">
                            <a:latin typeface="Cambria Math" panose="02040503050406030204" pitchFamily="18" charset="0"/>
                          </a:rPr>
                        </m:ctrlPr>
                      </m:sSupPr>
                      <m:e>
                        <m:r>
                          <a:rPr lang="en-US" b="0" i="1" dirty="0" smtClean="0">
                            <a:latin typeface="Cambria Math" panose="02040503050406030204" pitchFamily="18" charset="0"/>
                          </a:rPr>
                          <m:t>𝑒𝑟𝑓𝑐</m:t>
                        </m:r>
                      </m:e>
                      <m:sup>
                        <m:r>
                          <a:rPr lang="en-US" b="0" i="1" dirty="0" smtClean="0">
                            <a:latin typeface="Cambria Math" panose="02040503050406030204" pitchFamily="18" charset="0"/>
                          </a:rPr>
                          <m:t>2</m:t>
                        </m:r>
                      </m:sup>
                    </m:sSup>
                    <m:r>
                      <a:rPr lang="en-US" i="1" dirty="0" smtClean="0">
                        <a:latin typeface="Cambria Math" panose="02040503050406030204" pitchFamily="18" charset="0"/>
                      </a:rPr>
                      <m:t> </m:t>
                    </m:r>
                  </m:oMath>
                </a14:m>
                <a:r>
                  <a:rPr lang="en-US" dirty="0"/>
                  <a:t>(√E/2N0 )&lt;&lt; 1 so it can be ignored, then: </a:t>
                </a:r>
              </a:p>
            </p:txBody>
          </p:sp>
        </mc:Choice>
        <mc:Fallback xmlns="">
          <p:sp>
            <p:nvSpPr>
              <p:cNvPr id="18" name="Rectangle 17"/>
              <p:cNvSpPr>
                <a:spLocks noRot="1" noChangeAspect="1" noMove="1" noResize="1" noEditPoints="1" noAdjustHandles="1" noChangeArrowheads="1" noChangeShapeType="1" noTextEdit="1"/>
              </p:cNvSpPr>
              <p:nvPr/>
            </p:nvSpPr>
            <p:spPr>
              <a:xfrm>
                <a:off x="1128712" y="4151932"/>
                <a:ext cx="5763694" cy="369332"/>
              </a:xfrm>
              <a:prstGeom prst="rect">
                <a:avLst/>
              </a:prstGeom>
              <a:blipFill rotWithShape="0">
                <a:blip r:embed="rId8"/>
                <a:stretch>
                  <a:fillRect l="-846" t="-8197" b="-24590"/>
                </a:stretch>
              </a:blipFill>
            </p:spPr>
            <p:txBody>
              <a:bodyPr/>
              <a:lstStyle/>
              <a:p>
                <a:r>
                  <a:rPr lang="en-US">
                    <a:noFill/>
                  </a:rPr>
                  <a:t> </a:t>
                </a:r>
              </a:p>
            </p:txBody>
          </p:sp>
        </mc:Fallback>
      </mc:AlternateContent>
      <p:sp>
        <p:nvSpPr>
          <p:cNvPr id="19" name="Rectangle 18"/>
          <p:cNvSpPr/>
          <p:nvPr/>
        </p:nvSpPr>
        <p:spPr>
          <a:xfrm>
            <a:off x="990599" y="4906259"/>
            <a:ext cx="10549467" cy="646331"/>
          </a:xfrm>
          <a:prstGeom prst="rect">
            <a:avLst/>
          </a:prstGeom>
        </p:spPr>
        <p:txBody>
          <a:bodyPr wrap="square">
            <a:spAutoFit/>
          </a:bodyPr>
          <a:lstStyle/>
          <a:p>
            <a:r>
              <a:rPr lang="en-US" dirty="0"/>
              <a:t>Since there are two bits per symbol in the QPSK system, the energy per symbol is related to the energy per bit in the following way:</a:t>
            </a:r>
          </a:p>
        </p:txBody>
      </p:sp>
      <p:pic>
        <p:nvPicPr>
          <p:cNvPr id="20" name="Picture 19"/>
          <p:cNvPicPr>
            <a:picLocks noChangeAspect="1"/>
          </p:cNvPicPr>
          <p:nvPr/>
        </p:nvPicPr>
        <p:blipFill>
          <a:blip r:embed="rId9"/>
          <a:stretch>
            <a:fillRect/>
          </a:stretch>
        </p:blipFill>
        <p:spPr>
          <a:xfrm>
            <a:off x="3334861" y="5186890"/>
            <a:ext cx="1059392" cy="337079"/>
          </a:xfrm>
          <a:prstGeom prst="rect">
            <a:avLst/>
          </a:prstGeom>
        </p:spPr>
      </p:pic>
    </p:spTree>
    <p:extLst>
      <p:ext uri="{BB962C8B-B14F-4D97-AF65-F5344CB8AC3E}">
        <p14:creationId xmlns:p14="http://schemas.microsoft.com/office/powerpoint/2010/main" val="48776895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EB969-BFB1-4DB4-993C-39BD1A8D536A}"/>
              </a:ext>
            </a:extLst>
          </p:cNvPr>
          <p:cNvSpPr>
            <a:spLocks noGrp="1"/>
          </p:cNvSpPr>
          <p:nvPr>
            <p:ph type="title"/>
          </p:nvPr>
        </p:nvSpPr>
        <p:spPr>
          <a:xfrm>
            <a:off x="753492" y="1400505"/>
            <a:ext cx="10383175" cy="687494"/>
          </a:xfrm>
        </p:spPr>
        <p:txBody>
          <a:bodyPr/>
          <a:lstStyle/>
          <a:p>
            <a:pPr lvl="0" algn="ctr">
              <a:spcBef>
                <a:spcPts val="1000"/>
              </a:spcBef>
            </a:pPr>
            <a:r>
              <a:rPr lang="en-US" sz="2200" b="1" dirty="0">
                <a:solidFill>
                  <a:srgbClr val="C00000"/>
                </a:solidFill>
                <a:latin typeface="Times New Roman" panose="02020603050405020304" pitchFamily="18" charset="0"/>
                <a:cs typeface="Times New Roman" panose="02020603050405020304" pitchFamily="18" charset="0"/>
              </a:rPr>
              <a:t>Introduction</a:t>
            </a:r>
          </a:p>
        </p:txBody>
      </p:sp>
      <p:sp>
        <p:nvSpPr>
          <p:cNvPr id="3" name="Content Placeholder 2">
            <a:extLst>
              <a:ext uri="{FF2B5EF4-FFF2-40B4-BE49-F238E27FC236}">
                <a16:creationId xmlns:a16="http://schemas.microsoft.com/office/drawing/2014/main" id="{3F88149E-5F31-4726-9520-9DE95C0F7B8D}"/>
              </a:ext>
            </a:extLst>
          </p:cNvPr>
          <p:cNvSpPr>
            <a:spLocks noGrp="1"/>
          </p:cNvSpPr>
          <p:nvPr>
            <p:ph idx="1"/>
          </p:nvPr>
        </p:nvSpPr>
        <p:spPr>
          <a:xfrm>
            <a:off x="1235106" y="2351460"/>
            <a:ext cx="9721788" cy="3053935"/>
          </a:xfrm>
        </p:spPr>
        <p:txBody>
          <a:bodyPr>
            <a:normAutofit fontScale="92500" lnSpcReduction="20000"/>
          </a:bodyPr>
          <a:lstStyle/>
          <a:p>
            <a:pPr lvl="0" algn="just">
              <a:lnSpc>
                <a:spcPct val="150000"/>
              </a:lnSpc>
              <a:buFont typeface="Wingdings" panose="05000000000000000000" pitchFamily="2" charset="2"/>
              <a:buChar char="Ø"/>
            </a:pPr>
            <a:r>
              <a:rPr lang="en-US" sz="2000" b="1" dirty="0" smtClean="0">
                <a:solidFill>
                  <a:srgbClr val="0070C0"/>
                </a:solidFill>
              </a:rPr>
              <a:t>Digital </a:t>
            </a:r>
            <a:r>
              <a:rPr lang="en-US" sz="2000" b="1" dirty="0">
                <a:solidFill>
                  <a:srgbClr val="0070C0"/>
                </a:solidFill>
              </a:rPr>
              <a:t>baseband transmission </a:t>
            </a:r>
            <a:r>
              <a:rPr lang="en-US" sz="2000" dirty="0"/>
              <a:t>where the generated data stream, represented in the form of </a:t>
            </a:r>
            <a:r>
              <a:rPr lang="en-US" sz="2000" b="1" dirty="0">
                <a:solidFill>
                  <a:srgbClr val="FF0000"/>
                </a:solidFill>
              </a:rPr>
              <a:t>discrete pulse-amplitude modulated signal</a:t>
            </a:r>
            <a:r>
              <a:rPr lang="en-US" sz="2000" b="1" dirty="0">
                <a:solidFill>
                  <a:srgbClr val="0070C0"/>
                </a:solidFill>
              </a:rPr>
              <a:t> </a:t>
            </a:r>
            <a:r>
              <a:rPr lang="en-US" sz="2000" dirty="0"/>
              <a:t>(PAM) is transmitted </a:t>
            </a:r>
            <a:r>
              <a:rPr lang="en-US" sz="2000" b="1" dirty="0">
                <a:solidFill>
                  <a:srgbClr val="FF0000"/>
                </a:solidFill>
              </a:rPr>
              <a:t>directly over a low-pass channel. </a:t>
            </a:r>
            <a:endParaRPr lang="en-US" sz="2000" b="1" dirty="0" smtClean="0">
              <a:solidFill>
                <a:srgbClr val="FF0000"/>
              </a:solidFill>
            </a:endParaRPr>
          </a:p>
          <a:p>
            <a:pPr lvl="0" algn="just">
              <a:lnSpc>
                <a:spcPct val="150000"/>
              </a:lnSpc>
              <a:buFont typeface="Wingdings" panose="05000000000000000000" pitchFamily="2" charset="2"/>
              <a:buChar char="Ø"/>
            </a:pPr>
            <a:r>
              <a:rPr lang="en-US" sz="2000" b="1" dirty="0" smtClean="0">
                <a:solidFill>
                  <a:srgbClr val="0070C0"/>
                </a:solidFill>
              </a:rPr>
              <a:t>Digital </a:t>
            </a:r>
            <a:r>
              <a:rPr lang="en-US" sz="2000" b="1" dirty="0">
                <a:solidFill>
                  <a:srgbClr val="0070C0"/>
                </a:solidFill>
              </a:rPr>
              <a:t>pass-band transmission </a:t>
            </a:r>
            <a:r>
              <a:rPr lang="en-US" sz="2000" dirty="0"/>
              <a:t>where the incoming digital signal is </a:t>
            </a:r>
            <a:r>
              <a:rPr lang="en-US" sz="2000" b="1" dirty="0">
                <a:solidFill>
                  <a:srgbClr val="FF0000"/>
                </a:solidFill>
              </a:rPr>
              <a:t>modulated onto a carrier </a:t>
            </a:r>
            <a:r>
              <a:rPr lang="en-US" sz="2000" dirty="0"/>
              <a:t>(usually sinusoidal) with fixed frequency limits imposed by the </a:t>
            </a:r>
            <a:r>
              <a:rPr lang="en-US" sz="2000" dirty="0" err="1" smtClean="0"/>
              <a:t>bandpass</a:t>
            </a:r>
            <a:r>
              <a:rPr lang="en-US" sz="2000" dirty="0" smtClean="0"/>
              <a:t> </a:t>
            </a:r>
            <a:r>
              <a:rPr lang="en-US" sz="2000" dirty="0"/>
              <a:t>channel available </a:t>
            </a:r>
            <a:endParaRPr lang="en-US" sz="2000" dirty="0" smtClean="0"/>
          </a:p>
          <a:p>
            <a:pPr lvl="0" algn="just">
              <a:lnSpc>
                <a:spcPct val="150000"/>
              </a:lnSpc>
              <a:buFont typeface="Wingdings" panose="05000000000000000000" pitchFamily="2" charset="2"/>
              <a:buChar char="Ø"/>
            </a:pPr>
            <a:r>
              <a:rPr lang="en-US" sz="2000" dirty="0" smtClean="0"/>
              <a:t>The </a:t>
            </a:r>
            <a:r>
              <a:rPr lang="en-US" sz="2000" b="1" dirty="0">
                <a:solidFill>
                  <a:srgbClr val="0070C0"/>
                </a:solidFill>
              </a:rPr>
              <a:t>communication channel </a:t>
            </a:r>
            <a:r>
              <a:rPr lang="en-US" sz="2000" dirty="0"/>
              <a:t>used in pass-band digital transmission may be </a:t>
            </a:r>
            <a:r>
              <a:rPr lang="en-US" sz="2000" b="1" dirty="0">
                <a:solidFill>
                  <a:srgbClr val="FF0000"/>
                </a:solidFill>
              </a:rPr>
              <a:t>microwave radio link, satellite channel etc. </a:t>
            </a:r>
            <a:endParaRPr lang="en-IN" sz="2000" b="1" dirty="0">
              <a:solidFill>
                <a:srgbClr val="FF0000"/>
              </a:solidFill>
              <a:latin typeface="Times New Roman" panose="02020603050405020304" pitchFamily="18" charset="0"/>
              <a:cs typeface="Times New Roman" panose="02020603050405020304" pitchFamily="18" charset="0"/>
            </a:endParaRPr>
          </a:p>
        </p:txBody>
      </p:sp>
      <p:sp>
        <p:nvSpPr>
          <p:cNvPr id="5" name="Footer Placeholder 4">
            <a:extLst>
              <a:ext uri="{FF2B5EF4-FFF2-40B4-BE49-F238E27FC236}">
                <a16:creationId xmlns:a16="http://schemas.microsoft.com/office/drawing/2014/main" id="{2D80A51D-5073-4F56-AD8F-12A2AAF89D53}"/>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7C6438AB-75BE-4C69-A84D-6848F0FCE5E1}"/>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4</a:t>
            </a:fld>
            <a:endParaRPr lang="en-IN">
              <a:solidFill>
                <a:prstClr val="black">
                  <a:tint val="75000"/>
                </a:prstClr>
              </a:solidFill>
            </a:endParaRPr>
          </a:p>
        </p:txBody>
      </p:sp>
    </p:spTree>
    <p:extLst>
      <p:ext uri="{BB962C8B-B14F-4D97-AF65-F5344CB8AC3E}">
        <p14:creationId xmlns:p14="http://schemas.microsoft.com/office/powerpoint/2010/main" val="1336675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983457"/>
            <a:ext cx="9566429" cy="738812"/>
          </a:xfrm>
        </p:spPr>
        <p:txBody>
          <a:bodyPr>
            <a:noAutofit/>
          </a:bodyPr>
          <a:lstStyle/>
          <a:p>
            <a:pPr lvl="0" algn="ctr" fontAlgn="base">
              <a:spcAft>
                <a:spcPct val="0"/>
              </a:spcAft>
            </a:pPr>
            <a:r>
              <a:rPr lang="en-US" sz="3200" b="1" dirty="0" smtClean="0">
                <a:solidFill>
                  <a:srgbClr val="C00000"/>
                </a:solidFill>
                <a:latin typeface="Calibri"/>
                <a:cs typeface="Times New Roman" panose="02020603050405020304" pitchFamily="18" charset="0"/>
              </a:rPr>
              <a:t>BPSK</a:t>
            </a:r>
            <a:r>
              <a:rPr lang="en-US" sz="3200" b="1" dirty="0">
                <a:solidFill>
                  <a:srgbClr val="C00000"/>
                </a:solidFill>
                <a:latin typeface="Calibri"/>
                <a:cs typeface="Times New Roman" panose="02020603050405020304" pitchFamily="18" charset="0"/>
              </a:rPr>
              <a:t/>
            </a:r>
            <a:br>
              <a:rPr lang="en-US" sz="3200" b="1" dirty="0">
                <a:solidFill>
                  <a:srgbClr val="C00000"/>
                </a:solidFill>
                <a:latin typeface="Calibri"/>
                <a:cs typeface="Times New Roman" panose="02020603050405020304" pitchFamily="18" charset="0"/>
              </a:rPr>
            </a:br>
            <a:endParaRPr lang="en-US" sz="3200" b="1" dirty="0">
              <a:solidFill>
                <a:srgbClr val="C00000"/>
              </a:solidFill>
              <a:latin typeface="Calibri"/>
              <a:cs typeface="Times New Roman" panose="02020603050405020304" pitchFamily="18" charset="0"/>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40</a:t>
            </a:fld>
            <a:endParaRPr lang="en-IN">
              <a:solidFill>
                <a:prstClr val="black">
                  <a:tint val="75000"/>
                </a:prstClr>
              </a:solidFill>
            </a:endParaRPr>
          </a:p>
        </p:txBody>
      </p:sp>
      <p:pic>
        <p:nvPicPr>
          <p:cNvPr id="7" name="Picture 6"/>
          <p:cNvPicPr>
            <a:picLocks noChangeAspect="1"/>
          </p:cNvPicPr>
          <p:nvPr/>
        </p:nvPicPr>
        <p:blipFill>
          <a:blip r:embed="rId3"/>
          <a:stretch>
            <a:fillRect/>
          </a:stretch>
        </p:blipFill>
        <p:spPr>
          <a:xfrm>
            <a:off x="1602418" y="2051409"/>
            <a:ext cx="2924175" cy="819150"/>
          </a:xfrm>
          <a:prstGeom prst="rect">
            <a:avLst/>
          </a:prstGeom>
        </p:spPr>
      </p:pic>
      <p:pic>
        <p:nvPicPr>
          <p:cNvPr id="8" name="Picture 7"/>
          <p:cNvPicPr>
            <a:picLocks noChangeAspect="1"/>
          </p:cNvPicPr>
          <p:nvPr/>
        </p:nvPicPr>
        <p:blipFill>
          <a:blip r:embed="rId4"/>
          <a:stretch>
            <a:fillRect/>
          </a:stretch>
        </p:blipFill>
        <p:spPr>
          <a:xfrm>
            <a:off x="5159406" y="1913282"/>
            <a:ext cx="6400800" cy="1057275"/>
          </a:xfrm>
          <a:prstGeom prst="rect">
            <a:avLst/>
          </a:prstGeom>
        </p:spPr>
      </p:pic>
      <p:pic>
        <p:nvPicPr>
          <p:cNvPr id="9" name="Picture 8"/>
          <p:cNvPicPr>
            <a:picLocks noChangeAspect="1"/>
          </p:cNvPicPr>
          <p:nvPr/>
        </p:nvPicPr>
        <p:blipFill>
          <a:blip r:embed="rId5"/>
          <a:stretch>
            <a:fillRect/>
          </a:stretch>
        </p:blipFill>
        <p:spPr>
          <a:xfrm>
            <a:off x="3544549" y="3291057"/>
            <a:ext cx="2886075" cy="981075"/>
          </a:xfrm>
          <a:prstGeom prst="rect">
            <a:avLst/>
          </a:prstGeom>
        </p:spPr>
      </p:pic>
      <p:pic>
        <p:nvPicPr>
          <p:cNvPr id="10" name="Picture 9"/>
          <p:cNvPicPr>
            <a:picLocks noChangeAspect="1"/>
          </p:cNvPicPr>
          <p:nvPr/>
        </p:nvPicPr>
        <p:blipFill>
          <a:blip r:embed="rId6"/>
          <a:stretch>
            <a:fillRect/>
          </a:stretch>
        </p:blipFill>
        <p:spPr>
          <a:xfrm>
            <a:off x="1682781" y="5235189"/>
            <a:ext cx="3476625" cy="466725"/>
          </a:xfrm>
          <a:prstGeom prst="rect">
            <a:avLst/>
          </a:prstGeom>
        </p:spPr>
      </p:pic>
      <p:pic>
        <p:nvPicPr>
          <p:cNvPr id="11" name="Picture 10"/>
          <p:cNvPicPr>
            <a:picLocks noChangeAspect="1"/>
          </p:cNvPicPr>
          <p:nvPr/>
        </p:nvPicPr>
        <p:blipFill>
          <a:blip r:embed="rId7"/>
          <a:stretch>
            <a:fillRect/>
          </a:stretch>
        </p:blipFill>
        <p:spPr>
          <a:xfrm>
            <a:off x="5987249" y="5210729"/>
            <a:ext cx="3552825" cy="466725"/>
          </a:xfrm>
          <a:prstGeom prst="rect">
            <a:avLst/>
          </a:prstGeom>
        </p:spPr>
      </p:pic>
      <p:sp>
        <p:nvSpPr>
          <p:cNvPr id="13" name="TextBox 12"/>
          <p:cNvSpPr txBox="1"/>
          <p:nvPr/>
        </p:nvSpPr>
        <p:spPr>
          <a:xfrm>
            <a:off x="838200" y="4453626"/>
            <a:ext cx="5149049" cy="369332"/>
          </a:xfrm>
          <a:prstGeom prst="rect">
            <a:avLst/>
          </a:prstGeom>
          <a:noFill/>
        </p:spPr>
        <p:txBody>
          <a:bodyPr wrap="square" rtlCol="0">
            <a:spAutoFit/>
          </a:bodyPr>
          <a:lstStyle/>
          <a:p>
            <a:r>
              <a:rPr lang="en-US" dirty="0" smtClean="0"/>
              <a:t>Signal Expressed in terms of Basis Function </a:t>
            </a:r>
            <a:endParaRPr lang="en-US" dirty="0"/>
          </a:p>
        </p:txBody>
      </p:sp>
      <p:sp>
        <p:nvSpPr>
          <p:cNvPr id="14" name="TextBox 13"/>
          <p:cNvSpPr txBox="1"/>
          <p:nvPr/>
        </p:nvSpPr>
        <p:spPr>
          <a:xfrm>
            <a:off x="1056441" y="1543950"/>
            <a:ext cx="1997475" cy="369332"/>
          </a:xfrm>
          <a:prstGeom prst="rect">
            <a:avLst/>
          </a:prstGeom>
          <a:noFill/>
        </p:spPr>
        <p:txBody>
          <a:bodyPr wrap="square" rtlCol="0">
            <a:spAutoFit/>
          </a:bodyPr>
          <a:lstStyle/>
          <a:p>
            <a:r>
              <a:rPr lang="en-US" dirty="0" smtClean="0"/>
              <a:t>Coherent BPSK</a:t>
            </a:r>
            <a:endParaRPr lang="en-US" dirty="0"/>
          </a:p>
        </p:txBody>
      </p:sp>
      <p:pic>
        <p:nvPicPr>
          <p:cNvPr id="15" name="Picture 14"/>
          <p:cNvPicPr>
            <a:picLocks noChangeAspect="1"/>
          </p:cNvPicPr>
          <p:nvPr/>
        </p:nvPicPr>
        <p:blipFill>
          <a:blip r:embed="rId8"/>
          <a:stretch>
            <a:fillRect/>
          </a:stretch>
        </p:blipFill>
        <p:spPr>
          <a:xfrm>
            <a:off x="1030962" y="3252585"/>
            <a:ext cx="2048434" cy="499915"/>
          </a:xfrm>
          <a:prstGeom prst="rect">
            <a:avLst/>
          </a:prstGeom>
        </p:spPr>
      </p:pic>
    </p:spTree>
    <p:extLst>
      <p:ext uri="{BB962C8B-B14F-4D97-AF65-F5344CB8AC3E}">
        <p14:creationId xmlns:p14="http://schemas.microsoft.com/office/powerpoint/2010/main" val="349544436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983457"/>
            <a:ext cx="9566429" cy="738812"/>
          </a:xfrm>
        </p:spPr>
        <p:txBody>
          <a:bodyPr>
            <a:noAutofit/>
          </a:bodyPr>
          <a:lstStyle/>
          <a:p>
            <a:pPr lvl="0" algn="ctr" fontAlgn="base">
              <a:spcAft>
                <a:spcPct val="0"/>
              </a:spcAft>
            </a:pPr>
            <a:r>
              <a:rPr lang="en-US" sz="3200" b="1" dirty="0" smtClean="0">
                <a:solidFill>
                  <a:srgbClr val="C00000"/>
                </a:solidFill>
                <a:latin typeface="Calibri"/>
                <a:cs typeface="Times New Roman" panose="02020603050405020304" pitchFamily="18" charset="0"/>
              </a:rPr>
              <a:t>QPSK</a:t>
            </a:r>
            <a:r>
              <a:rPr lang="en-US" sz="3200" b="1" dirty="0">
                <a:solidFill>
                  <a:srgbClr val="C00000"/>
                </a:solidFill>
                <a:latin typeface="Calibri"/>
                <a:cs typeface="Times New Roman" panose="02020603050405020304" pitchFamily="18" charset="0"/>
              </a:rPr>
              <a:t/>
            </a:r>
            <a:br>
              <a:rPr lang="en-US" sz="3200" b="1" dirty="0">
                <a:solidFill>
                  <a:srgbClr val="C00000"/>
                </a:solidFill>
                <a:latin typeface="Calibri"/>
                <a:cs typeface="Times New Roman" panose="02020603050405020304" pitchFamily="18" charset="0"/>
              </a:rPr>
            </a:br>
            <a:endParaRPr lang="en-US" sz="3200" b="1" dirty="0">
              <a:solidFill>
                <a:srgbClr val="C00000"/>
              </a:solidFill>
              <a:latin typeface="Calibri"/>
              <a:cs typeface="Times New Roman" panose="02020603050405020304" pitchFamily="18" charset="0"/>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41</a:t>
            </a:fld>
            <a:endParaRPr lang="en-IN">
              <a:solidFill>
                <a:prstClr val="black">
                  <a:tint val="75000"/>
                </a:prstClr>
              </a:solidFill>
            </a:endParaRPr>
          </a:p>
        </p:txBody>
      </p:sp>
      <p:sp>
        <p:nvSpPr>
          <p:cNvPr id="13" name="TextBox 12"/>
          <p:cNvSpPr txBox="1"/>
          <p:nvPr/>
        </p:nvSpPr>
        <p:spPr>
          <a:xfrm>
            <a:off x="838199" y="3525114"/>
            <a:ext cx="5818111" cy="646331"/>
          </a:xfrm>
          <a:prstGeom prst="rect">
            <a:avLst/>
          </a:prstGeom>
          <a:noFill/>
        </p:spPr>
        <p:txBody>
          <a:bodyPr wrap="square" rtlCol="0">
            <a:spAutoFit/>
          </a:bodyPr>
          <a:lstStyle/>
          <a:p>
            <a:r>
              <a:rPr lang="en-US" dirty="0" smtClean="0">
                <a:solidFill>
                  <a:prstClr val="black"/>
                </a:solidFill>
              </a:rPr>
              <a:t>Each possible value of phase corresponds to symbol represented by unique pair of bits called </a:t>
            </a:r>
            <a:r>
              <a:rPr lang="en-US" dirty="0" err="1" smtClean="0">
                <a:solidFill>
                  <a:prstClr val="black"/>
                </a:solidFill>
              </a:rPr>
              <a:t>dibits</a:t>
            </a:r>
            <a:r>
              <a:rPr lang="en-US" dirty="0" smtClean="0">
                <a:solidFill>
                  <a:prstClr val="black"/>
                </a:solidFill>
              </a:rPr>
              <a:t> </a:t>
            </a:r>
            <a:endParaRPr lang="en-US" dirty="0">
              <a:solidFill>
                <a:prstClr val="black"/>
              </a:solidFill>
            </a:endParaRPr>
          </a:p>
        </p:txBody>
      </p:sp>
      <p:sp>
        <p:nvSpPr>
          <p:cNvPr id="14" name="TextBox 13"/>
          <p:cNvSpPr txBox="1"/>
          <p:nvPr/>
        </p:nvSpPr>
        <p:spPr>
          <a:xfrm>
            <a:off x="949910" y="1352863"/>
            <a:ext cx="1997475" cy="369332"/>
          </a:xfrm>
          <a:prstGeom prst="rect">
            <a:avLst/>
          </a:prstGeom>
          <a:noFill/>
        </p:spPr>
        <p:txBody>
          <a:bodyPr wrap="square" rtlCol="0">
            <a:spAutoFit/>
          </a:bodyPr>
          <a:lstStyle/>
          <a:p>
            <a:r>
              <a:rPr lang="en-US" dirty="0" smtClean="0">
                <a:solidFill>
                  <a:prstClr val="black"/>
                </a:solidFill>
              </a:rPr>
              <a:t>Coherent QPSK</a:t>
            </a:r>
            <a:endParaRPr lang="en-US" dirty="0">
              <a:solidFill>
                <a:prstClr val="black"/>
              </a:solidFill>
            </a:endParaRPr>
          </a:p>
        </p:txBody>
      </p:sp>
      <p:pic>
        <p:nvPicPr>
          <p:cNvPr id="3" name="Picture 2"/>
          <p:cNvPicPr>
            <a:picLocks noChangeAspect="1"/>
          </p:cNvPicPr>
          <p:nvPr/>
        </p:nvPicPr>
        <p:blipFill>
          <a:blip r:embed="rId3"/>
          <a:stretch>
            <a:fillRect/>
          </a:stretch>
        </p:blipFill>
        <p:spPr>
          <a:xfrm>
            <a:off x="2396231" y="1775511"/>
            <a:ext cx="5943600" cy="1266825"/>
          </a:xfrm>
          <a:prstGeom prst="rect">
            <a:avLst/>
          </a:prstGeom>
        </p:spPr>
      </p:pic>
      <p:pic>
        <p:nvPicPr>
          <p:cNvPr id="6" name="Picture 5"/>
          <p:cNvPicPr>
            <a:picLocks noChangeAspect="1"/>
          </p:cNvPicPr>
          <p:nvPr/>
        </p:nvPicPr>
        <p:blipFill>
          <a:blip r:embed="rId4"/>
          <a:stretch>
            <a:fillRect/>
          </a:stretch>
        </p:blipFill>
        <p:spPr>
          <a:xfrm>
            <a:off x="367221" y="5312878"/>
            <a:ext cx="8439150" cy="723900"/>
          </a:xfrm>
          <a:prstGeom prst="rect">
            <a:avLst/>
          </a:prstGeom>
        </p:spPr>
      </p:pic>
      <p:pic>
        <p:nvPicPr>
          <p:cNvPr id="12" name="Picture 11"/>
          <p:cNvPicPr>
            <a:picLocks noChangeAspect="1"/>
          </p:cNvPicPr>
          <p:nvPr/>
        </p:nvPicPr>
        <p:blipFill>
          <a:blip r:embed="rId5"/>
          <a:stretch>
            <a:fillRect/>
          </a:stretch>
        </p:blipFill>
        <p:spPr>
          <a:xfrm>
            <a:off x="6745781" y="2944937"/>
            <a:ext cx="4121180" cy="2477663"/>
          </a:xfrm>
          <a:prstGeom prst="rect">
            <a:avLst/>
          </a:prstGeom>
        </p:spPr>
      </p:pic>
    </p:spTree>
    <p:extLst>
      <p:ext uri="{BB962C8B-B14F-4D97-AF65-F5344CB8AC3E}">
        <p14:creationId xmlns:p14="http://schemas.microsoft.com/office/powerpoint/2010/main" val="97320700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983457"/>
            <a:ext cx="9566429" cy="738812"/>
          </a:xfrm>
        </p:spPr>
        <p:txBody>
          <a:bodyPr>
            <a:noAutofit/>
          </a:bodyPr>
          <a:lstStyle/>
          <a:p>
            <a:pPr lvl="0" algn="ctr" fontAlgn="base">
              <a:spcAft>
                <a:spcPct val="0"/>
              </a:spcAft>
            </a:pPr>
            <a:r>
              <a:rPr lang="en-US" sz="3200" b="1" dirty="0">
                <a:solidFill>
                  <a:srgbClr val="C00000"/>
                </a:solidFill>
                <a:latin typeface="Calibri"/>
                <a:cs typeface="Times New Roman" panose="02020603050405020304" pitchFamily="18" charset="0"/>
              </a:rPr>
              <a:t>M-</a:t>
            </a:r>
            <a:r>
              <a:rPr lang="en-US" sz="3200" b="1" dirty="0" err="1">
                <a:solidFill>
                  <a:srgbClr val="C00000"/>
                </a:solidFill>
                <a:latin typeface="Calibri"/>
                <a:cs typeface="Times New Roman" panose="02020603050405020304" pitchFamily="18" charset="0"/>
              </a:rPr>
              <a:t>ary</a:t>
            </a:r>
            <a:r>
              <a:rPr lang="en-US" sz="3200" b="1" dirty="0">
                <a:solidFill>
                  <a:srgbClr val="C00000"/>
                </a:solidFill>
                <a:latin typeface="Calibri"/>
                <a:cs typeface="Times New Roman" panose="02020603050405020304" pitchFamily="18" charset="0"/>
              </a:rPr>
              <a:t> PSK</a:t>
            </a:r>
            <a:br>
              <a:rPr lang="en-US" sz="3200" b="1" dirty="0">
                <a:solidFill>
                  <a:srgbClr val="C00000"/>
                </a:solidFill>
                <a:latin typeface="Calibri"/>
                <a:cs typeface="Times New Roman" panose="02020603050405020304" pitchFamily="18" charset="0"/>
              </a:rPr>
            </a:br>
            <a:endParaRPr lang="en-US" sz="3200" b="1" dirty="0">
              <a:solidFill>
                <a:srgbClr val="C00000"/>
              </a:solidFill>
              <a:latin typeface="Calibri"/>
              <a:cs typeface="Times New Roman" panose="02020603050405020304" pitchFamily="18" charset="0"/>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42</a:t>
            </a:fld>
            <a:endParaRPr lang="en-IN">
              <a:solidFill>
                <a:prstClr val="black">
                  <a:tint val="75000"/>
                </a:prstClr>
              </a:solidFill>
            </a:endParaRPr>
          </a:p>
        </p:txBody>
      </p:sp>
      <p:sp>
        <p:nvSpPr>
          <p:cNvPr id="6" name="Text Box 4"/>
          <p:cNvSpPr txBox="1">
            <a:spLocks noGrp="1" noChangeArrowheads="1"/>
          </p:cNvSpPr>
          <p:nvPr>
            <p:ph idx="1"/>
          </p:nvPr>
        </p:nvSpPr>
        <p:spPr bwMode="auto">
          <a:xfrm>
            <a:off x="903832" y="1722269"/>
            <a:ext cx="10515600" cy="4351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ormAutofit/>
          </a:bodyPr>
          <a:lstStyle>
            <a:lvl1pPr marL="341313" indent="-341313">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anose="02020603050405020304" pitchFamily="18" charset="0"/>
                <a:ea typeface="Microsoft YaHei" panose="020B0503020204020204" pitchFamily="34" charset="-122"/>
              </a:defRPr>
            </a:lvl1pPr>
            <a:lvl2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anose="02020603050405020304" pitchFamily="18" charset="0"/>
                <a:ea typeface="Microsoft YaHei" panose="020B0503020204020204" pitchFamily="34" charset="-122"/>
              </a:defRPr>
            </a:lvl2pPr>
            <a:lvl3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anose="02020603050405020304" pitchFamily="18" charset="0"/>
                <a:ea typeface="Microsoft YaHei" panose="020B0503020204020204" pitchFamily="34" charset="-122"/>
              </a:defRPr>
            </a:lvl3pPr>
            <a:lvl4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anose="02020603050405020304" pitchFamily="18" charset="0"/>
                <a:ea typeface="Microsoft YaHei" panose="020B0503020204020204" pitchFamily="34" charset="-122"/>
              </a:defRPr>
            </a:lvl4pPr>
            <a:lvl5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anose="02020603050405020304" pitchFamily="18" charset="0"/>
                <a:ea typeface="Microsoft YaHei" panose="020B0503020204020204" pitchFamily="34"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anose="02020603050405020304" pitchFamily="18" charset="0"/>
                <a:ea typeface="Microsoft YaHei" panose="020B0503020204020204" pitchFamily="34"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anose="02020603050405020304" pitchFamily="18" charset="0"/>
                <a:ea typeface="Microsoft YaHei" panose="020B0503020204020204" pitchFamily="34"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anose="02020603050405020304" pitchFamily="18" charset="0"/>
                <a:ea typeface="Microsoft YaHei" panose="020B0503020204020204" pitchFamily="34"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anose="02020603050405020304" pitchFamily="18" charset="0"/>
                <a:ea typeface="Microsoft YaHei" panose="020B0503020204020204" pitchFamily="34" charset="-122"/>
              </a:defRPr>
            </a:lvl9pPr>
          </a:lstStyle>
          <a:p>
            <a:pPr>
              <a:spcBef>
                <a:spcPts val="700"/>
              </a:spcBef>
              <a:buFont typeface="Wingdings" panose="05000000000000000000" pitchFamily="2" charset="2"/>
              <a:buChar char="Ø"/>
            </a:pPr>
            <a:r>
              <a:rPr lang="en-US" dirty="0">
                <a:solidFill>
                  <a:schemeClr val="tx1"/>
                </a:solidFill>
                <a:latin typeface="+mn-lt"/>
                <a:ea typeface="+mn-ea"/>
              </a:rPr>
              <a:t>More general case than QPSK</a:t>
            </a:r>
          </a:p>
          <a:p>
            <a:pPr>
              <a:spcBef>
                <a:spcPts val="700"/>
              </a:spcBef>
              <a:buFont typeface="Wingdings" panose="05000000000000000000" pitchFamily="2" charset="2"/>
              <a:buChar char="Ø"/>
            </a:pPr>
            <a:r>
              <a:rPr lang="en-US" dirty="0">
                <a:solidFill>
                  <a:schemeClr val="tx1"/>
                </a:solidFill>
                <a:latin typeface="+mn-lt"/>
                <a:ea typeface="+mn-ea"/>
              </a:rPr>
              <a:t>Phase carrier takes one of M possible values, </a:t>
            </a:r>
            <a:r>
              <a:rPr lang="en-US" dirty="0" smtClean="0">
                <a:solidFill>
                  <a:schemeClr val="tx1"/>
                </a:solidFill>
                <a:latin typeface="+mn-lt"/>
                <a:ea typeface="+mn-ea"/>
              </a:rPr>
              <a:t>  </a:t>
            </a:r>
            <a:r>
              <a:rPr lang="el-GR" dirty="0">
                <a:solidFill>
                  <a:schemeClr val="tx1"/>
                </a:solidFill>
                <a:latin typeface="+mn-lt"/>
                <a:ea typeface="+mn-ea"/>
              </a:rPr>
              <a:t>θ</a:t>
            </a:r>
            <a:r>
              <a:rPr lang="en-US" dirty="0" err="1">
                <a:solidFill>
                  <a:schemeClr val="tx1"/>
                </a:solidFill>
                <a:latin typeface="+mn-lt"/>
                <a:ea typeface="+mn-ea"/>
              </a:rPr>
              <a:t>i</a:t>
            </a:r>
            <a:r>
              <a:rPr lang="en-US" dirty="0">
                <a:solidFill>
                  <a:schemeClr val="tx1"/>
                </a:solidFill>
                <a:latin typeface="+mn-lt"/>
                <a:ea typeface="+mn-ea"/>
              </a:rPr>
              <a:t>= 2(i-1)</a:t>
            </a:r>
            <a:r>
              <a:rPr lang="el-GR" dirty="0">
                <a:solidFill>
                  <a:schemeClr val="tx1"/>
                </a:solidFill>
                <a:latin typeface="+mn-lt"/>
                <a:ea typeface="+mn-ea"/>
              </a:rPr>
              <a:t>π</a:t>
            </a:r>
            <a:r>
              <a:rPr lang="en-US" dirty="0">
                <a:solidFill>
                  <a:schemeClr val="tx1"/>
                </a:solidFill>
                <a:latin typeface="+mn-lt"/>
                <a:ea typeface="+mn-ea"/>
              </a:rPr>
              <a:t>/M, where </a:t>
            </a:r>
            <a:r>
              <a:rPr lang="en-US" dirty="0" err="1">
                <a:solidFill>
                  <a:schemeClr val="tx1"/>
                </a:solidFill>
                <a:latin typeface="+mn-lt"/>
                <a:ea typeface="+mn-ea"/>
              </a:rPr>
              <a:t>i</a:t>
            </a:r>
            <a:r>
              <a:rPr lang="en-US" dirty="0">
                <a:solidFill>
                  <a:schemeClr val="tx1"/>
                </a:solidFill>
                <a:latin typeface="+mn-lt"/>
                <a:ea typeface="+mn-ea"/>
              </a:rPr>
              <a:t> = 1,2,…</a:t>
            </a:r>
            <a:r>
              <a:rPr lang="en-US" dirty="0" smtClean="0">
                <a:solidFill>
                  <a:schemeClr val="tx1"/>
                </a:solidFill>
                <a:latin typeface="+mn-lt"/>
                <a:ea typeface="+mn-ea"/>
              </a:rPr>
              <a:t>M-1</a:t>
            </a:r>
            <a:endParaRPr lang="en-US" dirty="0">
              <a:solidFill>
                <a:schemeClr val="tx1"/>
              </a:solidFill>
              <a:latin typeface="+mn-lt"/>
              <a:ea typeface="+mn-ea"/>
            </a:endParaRPr>
          </a:p>
          <a:p>
            <a:pPr>
              <a:spcBef>
                <a:spcPts val="700"/>
              </a:spcBef>
              <a:buFont typeface="Wingdings" panose="05000000000000000000" pitchFamily="2" charset="2"/>
              <a:buChar char="Ø"/>
            </a:pPr>
            <a:r>
              <a:rPr lang="en-US" dirty="0">
                <a:solidFill>
                  <a:schemeClr val="tx1"/>
                </a:solidFill>
                <a:latin typeface="+mn-lt"/>
                <a:ea typeface="+mn-ea"/>
              </a:rPr>
              <a:t>During each signaling interval </a:t>
            </a:r>
            <a:r>
              <a:rPr lang="en-US" dirty="0" smtClean="0">
                <a:solidFill>
                  <a:schemeClr val="tx1"/>
                </a:solidFill>
                <a:latin typeface="+mn-lt"/>
                <a:ea typeface="+mn-ea"/>
              </a:rPr>
              <a:t>of duration T the M-</a:t>
            </a:r>
            <a:r>
              <a:rPr lang="en-US" dirty="0" err="1" smtClean="0">
                <a:solidFill>
                  <a:schemeClr val="tx1"/>
                </a:solidFill>
                <a:latin typeface="+mn-lt"/>
                <a:ea typeface="+mn-ea"/>
              </a:rPr>
              <a:t>ary</a:t>
            </a:r>
            <a:r>
              <a:rPr lang="en-US" dirty="0" smtClean="0">
                <a:solidFill>
                  <a:schemeClr val="tx1"/>
                </a:solidFill>
                <a:latin typeface="+mn-lt"/>
                <a:ea typeface="+mn-ea"/>
              </a:rPr>
              <a:t> PSK waveform is given by</a:t>
            </a:r>
            <a:endParaRPr lang="en-US" dirty="0">
              <a:solidFill>
                <a:schemeClr val="tx1"/>
              </a:solidFill>
              <a:latin typeface="+mn-lt"/>
              <a:ea typeface="+mn-ea"/>
            </a:endParaRPr>
          </a:p>
        </p:txBody>
      </p:sp>
      <p:pic>
        <p:nvPicPr>
          <p:cNvPr id="12" name="Picture 11"/>
          <p:cNvPicPr>
            <a:picLocks noChangeAspect="1"/>
          </p:cNvPicPr>
          <p:nvPr/>
        </p:nvPicPr>
        <p:blipFill>
          <a:blip r:embed="rId3"/>
          <a:stretch>
            <a:fillRect/>
          </a:stretch>
        </p:blipFill>
        <p:spPr>
          <a:xfrm>
            <a:off x="1611389" y="3154988"/>
            <a:ext cx="6200961" cy="1148872"/>
          </a:xfrm>
          <a:prstGeom prst="rect">
            <a:avLst/>
          </a:prstGeom>
        </p:spPr>
      </p:pic>
      <p:pic>
        <p:nvPicPr>
          <p:cNvPr id="3" name="Picture 2"/>
          <p:cNvPicPr>
            <a:picLocks noChangeAspect="1"/>
          </p:cNvPicPr>
          <p:nvPr/>
        </p:nvPicPr>
        <p:blipFill>
          <a:blip r:embed="rId4"/>
          <a:stretch>
            <a:fillRect/>
          </a:stretch>
        </p:blipFill>
        <p:spPr>
          <a:xfrm>
            <a:off x="6999903" y="4156958"/>
            <a:ext cx="4619625" cy="409575"/>
          </a:xfrm>
          <a:prstGeom prst="rect">
            <a:avLst/>
          </a:prstGeom>
        </p:spPr>
      </p:pic>
      <p:pic>
        <p:nvPicPr>
          <p:cNvPr id="7" name="Picture 6"/>
          <p:cNvPicPr>
            <a:picLocks noChangeAspect="1"/>
          </p:cNvPicPr>
          <p:nvPr/>
        </p:nvPicPr>
        <p:blipFill>
          <a:blip r:embed="rId5"/>
          <a:stretch>
            <a:fillRect/>
          </a:stretch>
        </p:blipFill>
        <p:spPr>
          <a:xfrm>
            <a:off x="1611389" y="4974081"/>
            <a:ext cx="8730396" cy="662527"/>
          </a:xfrm>
          <a:prstGeom prst="rect">
            <a:avLst/>
          </a:prstGeom>
        </p:spPr>
      </p:pic>
    </p:spTree>
    <p:extLst>
      <p:ext uri="{BB962C8B-B14F-4D97-AF65-F5344CB8AC3E}">
        <p14:creationId xmlns:p14="http://schemas.microsoft.com/office/powerpoint/2010/main" val="204837924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983457"/>
            <a:ext cx="9566429" cy="738812"/>
          </a:xfrm>
        </p:spPr>
        <p:txBody>
          <a:bodyPr>
            <a:noAutofit/>
          </a:bodyPr>
          <a:lstStyle/>
          <a:p>
            <a:pPr lvl="0" algn="ctr" fontAlgn="base">
              <a:spcAft>
                <a:spcPct val="0"/>
              </a:spcAft>
            </a:pPr>
            <a:r>
              <a:rPr lang="en-US" sz="3200" b="1" dirty="0">
                <a:solidFill>
                  <a:srgbClr val="C00000"/>
                </a:solidFill>
                <a:latin typeface="Calibri"/>
                <a:cs typeface="Times New Roman" panose="02020603050405020304" pitchFamily="18" charset="0"/>
              </a:rPr>
              <a:t>M-</a:t>
            </a:r>
            <a:r>
              <a:rPr lang="en-US" sz="3200" b="1" dirty="0" err="1">
                <a:solidFill>
                  <a:srgbClr val="C00000"/>
                </a:solidFill>
                <a:latin typeface="Calibri"/>
                <a:cs typeface="Times New Roman" panose="02020603050405020304" pitchFamily="18" charset="0"/>
              </a:rPr>
              <a:t>ary</a:t>
            </a:r>
            <a:r>
              <a:rPr lang="en-US" sz="3200" b="1" dirty="0">
                <a:solidFill>
                  <a:srgbClr val="C00000"/>
                </a:solidFill>
                <a:latin typeface="Calibri"/>
                <a:cs typeface="Times New Roman" panose="02020603050405020304" pitchFamily="18" charset="0"/>
              </a:rPr>
              <a:t> PSK</a:t>
            </a:r>
            <a:br>
              <a:rPr lang="en-US" sz="3200" b="1" dirty="0">
                <a:solidFill>
                  <a:srgbClr val="C00000"/>
                </a:solidFill>
                <a:latin typeface="Calibri"/>
                <a:cs typeface="Times New Roman" panose="02020603050405020304" pitchFamily="18" charset="0"/>
              </a:rPr>
            </a:br>
            <a:endParaRPr lang="en-US" sz="3200" b="1" dirty="0">
              <a:solidFill>
                <a:srgbClr val="C00000"/>
              </a:solidFill>
              <a:latin typeface="Calibri"/>
              <a:cs typeface="Times New Roman" panose="02020603050405020304" pitchFamily="18" charset="0"/>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43</a:t>
            </a:fld>
            <a:endParaRPr lang="en-IN">
              <a:solidFill>
                <a:prstClr val="black">
                  <a:tint val="75000"/>
                </a:prstClr>
              </a:solidFill>
            </a:endParaRPr>
          </a:p>
        </p:txBody>
      </p:sp>
      <p:sp>
        <p:nvSpPr>
          <p:cNvPr id="6" name="Text Box 4"/>
          <p:cNvSpPr txBox="1">
            <a:spLocks noGrp="1" noChangeArrowheads="1"/>
          </p:cNvSpPr>
          <p:nvPr>
            <p:ph idx="1"/>
          </p:nvPr>
        </p:nvSpPr>
        <p:spPr bwMode="auto">
          <a:xfrm>
            <a:off x="903832" y="1722269"/>
            <a:ext cx="10515600" cy="4351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ormAutofit/>
          </a:bodyPr>
          <a:lstStyle>
            <a:lvl1pPr marL="341313" indent="-341313">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anose="02020603050405020304" pitchFamily="18" charset="0"/>
                <a:ea typeface="Microsoft YaHei" panose="020B0503020204020204" pitchFamily="34" charset="-122"/>
              </a:defRPr>
            </a:lvl1pPr>
            <a:lvl2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anose="02020603050405020304" pitchFamily="18" charset="0"/>
                <a:ea typeface="Microsoft YaHei" panose="020B0503020204020204" pitchFamily="34" charset="-122"/>
              </a:defRPr>
            </a:lvl2pPr>
            <a:lvl3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anose="02020603050405020304" pitchFamily="18" charset="0"/>
                <a:ea typeface="Microsoft YaHei" panose="020B0503020204020204" pitchFamily="34" charset="-122"/>
              </a:defRPr>
            </a:lvl3pPr>
            <a:lvl4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anose="02020603050405020304" pitchFamily="18" charset="0"/>
                <a:ea typeface="Microsoft YaHei" panose="020B0503020204020204" pitchFamily="34" charset="-122"/>
              </a:defRPr>
            </a:lvl4pPr>
            <a:lvl5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anose="02020603050405020304" pitchFamily="18" charset="0"/>
                <a:ea typeface="Microsoft YaHei" panose="020B0503020204020204" pitchFamily="34"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anose="02020603050405020304" pitchFamily="18" charset="0"/>
                <a:ea typeface="Microsoft YaHei" panose="020B0503020204020204" pitchFamily="34"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anose="02020603050405020304" pitchFamily="18" charset="0"/>
                <a:ea typeface="Microsoft YaHei" panose="020B0503020204020204" pitchFamily="34"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anose="02020603050405020304" pitchFamily="18" charset="0"/>
                <a:ea typeface="Microsoft YaHei" panose="020B0503020204020204" pitchFamily="34"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anose="02020603050405020304" pitchFamily="18" charset="0"/>
                <a:ea typeface="Microsoft YaHei" panose="020B0503020204020204" pitchFamily="34" charset="-122"/>
              </a:defRPr>
            </a:lvl9pPr>
          </a:lstStyle>
          <a:p>
            <a:pPr>
              <a:spcBef>
                <a:spcPts val="700"/>
              </a:spcBef>
              <a:buFont typeface="Wingdings" panose="05000000000000000000" pitchFamily="2" charset="2"/>
              <a:buChar char="Ø"/>
            </a:pPr>
            <a:endParaRPr lang="en-US" dirty="0" smtClean="0">
              <a:solidFill>
                <a:schemeClr val="tx1"/>
              </a:solidFill>
              <a:latin typeface="+mn-lt"/>
              <a:ea typeface="+mn-ea"/>
            </a:endParaRPr>
          </a:p>
          <a:p>
            <a:pPr>
              <a:spcBef>
                <a:spcPts val="700"/>
              </a:spcBef>
              <a:buFont typeface="Wingdings" panose="05000000000000000000" pitchFamily="2" charset="2"/>
              <a:buChar char="Ø"/>
            </a:pPr>
            <a:endParaRPr lang="en-US" dirty="0">
              <a:solidFill>
                <a:schemeClr val="tx1"/>
              </a:solidFill>
              <a:latin typeface="+mn-lt"/>
              <a:ea typeface="+mn-ea"/>
            </a:endParaRPr>
          </a:p>
          <a:p>
            <a:pPr>
              <a:spcBef>
                <a:spcPts val="700"/>
              </a:spcBef>
              <a:buFont typeface="Wingdings" panose="05000000000000000000" pitchFamily="2" charset="2"/>
              <a:buChar char="Ø"/>
            </a:pPr>
            <a:endParaRPr lang="en-US" dirty="0" smtClean="0">
              <a:solidFill>
                <a:schemeClr val="tx1"/>
              </a:solidFill>
              <a:latin typeface="+mn-lt"/>
              <a:ea typeface="+mn-ea"/>
            </a:endParaRPr>
          </a:p>
          <a:p>
            <a:pPr>
              <a:spcBef>
                <a:spcPts val="700"/>
              </a:spcBef>
              <a:buFont typeface="Wingdings" panose="05000000000000000000" pitchFamily="2" charset="2"/>
              <a:buChar char="Ø"/>
            </a:pPr>
            <a:r>
              <a:rPr lang="en-US" dirty="0" err="1" smtClean="0">
                <a:solidFill>
                  <a:schemeClr val="tx1"/>
                </a:solidFill>
                <a:latin typeface="+mn-lt"/>
                <a:ea typeface="+mn-ea"/>
              </a:rPr>
              <a:t>si</a:t>
            </a:r>
            <a:r>
              <a:rPr lang="en-US" dirty="0" smtClean="0">
                <a:solidFill>
                  <a:schemeClr val="tx1"/>
                </a:solidFill>
                <a:latin typeface="+mn-lt"/>
                <a:ea typeface="+mn-ea"/>
              </a:rPr>
              <a:t>(t</a:t>
            </a:r>
            <a:r>
              <a:rPr lang="en-US" dirty="0">
                <a:solidFill>
                  <a:schemeClr val="tx1"/>
                </a:solidFill>
                <a:latin typeface="+mn-lt"/>
                <a:ea typeface="+mn-ea"/>
              </a:rPr>
              <a:t>) </a:t>
            </a:r>
            <a:r>
              <a:rPr lang="en-US" dirty="0" smtClean="0">
                <a:solidFill>
                  <a:schemeClr val="tx1"/>
                </a:solidFill>
                <a:latin typeface="+mn-lt"/>
                <a:ea typeface="+mn-ea"/>
              </a:rPr>
              <a:t>can </a:t>
            </a:r>
            <a:r>
              <a:rPr lang="en-US" dirty="0">
                <a:solidFill>
                  <a:schemeClr val="tx1"/>
                </a:solidFill>
                <a:latin typeface="+mn-lt"/>
                <a:ea typeface="+mn-ea"/>
              </a:rPr>
              <a:t>be expanded using the </a:t>
            </a:r>
            <a:r>
              <a:rPr lang="en-US" dirty="0" smtClean="0">
                <a:solidFill>
                  <a:schemeClr val="tx1"/>
                </a:solidFill>
                <a:latin typeface="+mn-lt"/>
                <a:ea typeface="+mn-ea"/>
              </a:rPr>
              <a:t>basis φ1(t</a:t>
            </a:r>
            <a:r>
              <a:rPr lang="en-US" dirty="0">
                <a:solidFill>
                  <a:schemeClr val="tx1"/>
                </a:solidFill>
                <a:latin typeface="+mn-lt"/>
                <a:ea typeface="+mn-ea"/>
              </a:rPr>
              <a:t>) and  φ2(t</a:t>
            </a:r>
            <a:r>
              <a:rPr lang="en-US" dirty="0" smtClean="0">
                <a:solidFill>
                  <a:schemeClr val="tx1"/>
                </a:solidFill>
                <a:latin typeface="+mn-lt"/>
                <a:ea typeface="+mn-ea"/>
              </a:rPr>
              <a:t>)</a:t>
            </a:r>
          </a:p>
          <a:p>
            <a:pPr>
              <a:spcBef>
                <a:spcPts val="700"/>
              </a:spcBef>
              <a:buFont typeface="Wingdings" panose="05000000000000000000" pitchFamily="2" charset="2"/>
              <a:buChar char="Ø"/>
            </a:pPr>
            <a:endParaRPr lang="en-US" dirty="0" smtClean="0">
              <a:solidFill>
                <a:schemeClr val="tx1"/>
              </a:solidFill>
              <a:latin typeface="+mn-lt"/>
              <a:ea typeface="+mn-ea"/>
            </a:endParaRPr>
          </a:p>
          <a:p>
            <a:pPr>
              <a:spcBef>
                <a:spcPts val="700"/>
              </a:spcBef>
              <a:buFont typeface="Wingdings" panose="05000000000000000000" pitchFamily="2" charset="2"/>
              <a:buChar char="Ø"/>
            </a:pPr>
            <a:endParaRPr lang="en-US" dirty="0">
              <a:solidFill>
                <a:schemeClr val="tx1"/>
              </a:solidFill>
              <a:latin typeface="+mn-lt"/>
              <a:ea typeface="+mn-ea"/>
            </a:endParaRPr>
          </a:p>
          <a:p>
            <a:pPr>
              <a:spcBef>
                <a:spcPts val="700"/>
              </a:spcBef>
              <a:buFont typeface="Wingdings" panose="05000000000000000000" pitchFamily="2" charset="2"/>
              <a:buChar char="Ø"/>
            </a:pPr>
            <a:endParaRPr lang="en-US" dirty="0" smtClean="0">
              <a:solidFill>
                <a:schemeClr val="tx1"/>
              </a:solidFill>
              <a:latin typeface="+mn-lt"/>
              <a:ea typeface="+mn-ea"/>
            </a:endParaRPr>
          </a:p>
          <a:p>
            <a:pPr>
              <a:spcBef>
                <a:spcPts val="700"/>
              </a:spcBef>
              <a:buFont typeface="Wingdings" panose="05000000000000000000" pitchFamily="2" charset="2"/>
              <a:buChar char="Ø"/>
            </a:pPr>
            <a:r>
              <a:rPr lang="en-US" dirty="0" smtClean="0">
                <a:solidFill>
                  <a:schemeClr val="tx1"/>
                </a:solidFill>
                <a:latin typeface="+mn-lt"/>
                <a:ea typeface="+mn-ea"/>
              </a:rPr>
              <a:t>Thus we may express the transmitted signal </a:t>
            </a:r>
            <a:r>
              <a:rPr lang="en-US" dirty="0" err="1" smtClean="0">
                <a:solidFill>
                  <a:schemeClr val="tx1"/>
                </a:solidFill>
                <a:latin typeface="+mn-lt"/>
                <a:ea typeface="+mn-ea"/>
              </a:rPr>
              <a:t>si</a:t>
            </a:r>
            <a:r>
              <a:rPr lang="en-US" dirty="0" smtClean="0">
                <a:solidFill>
                  <a:schemeClr val="tx1"/>
                </a:solidFill>
                <a:latin typeface="+mn-lt"/>
                <a:ea typeface="+mn-ea"/>
              </a:rPr>
              <a:t>(t) in terms of basis function as follows:</a:t>
            </a:r>
            <a:endParaRPr lang="en-US" dirty="0">
              <a:solidFill>
                <a:schemeClr val="tx1"/>
              </a:solidFill>
              <a:latin typeface="+mn-lt"/>
              <a:ea typeface="+mn-ea"/>
            </a:endParaRPr>
          </a:p>
        </p:txBody>
      </p:sp>
      <p:pic>
        <p:nvPicPr>
          <p:cNvPr id="3" name="Picture 2"/>
          <p:cNvPicPr>
            <a:picLocks noChangeAspect="1"/>
          </p:cNvPicPr>
          <p:nvPr/>
        </p:nvPicPr>
        <p:blipFill>
          <a:blip r:embed="rId3"/>
          <a:stretch>
            <a:fillRect/>
          </a:stretch>
        </p:blipFill>
        <p:spPr>
          <a:xfrm>
            <a:off x="2174216" y="3484746"/>
            <a:ext cx="2871313" cy="978492"/>
          </a:xfrm>
          <a:prstGeom prst="rect">
            <a:avLst/>
          </a:prstGeom>
        </p:spPr>
      </p:pic>
      <p:pic>
        <p:nvPicPr>
          <p:cNvPr id="7" name="Picture 6"/>
          <p:cNvPicPr>
            <a:picLocks noChangeAspect="1"/>
          </p:cNvPicPr>
          <p:nvPr/>
        </p:nvPicPr>
        <p:blipFill>
          <a:blip r:embed="rId4"/>
          <a:stretch>
            <a:fillRect/>
          </a:stretch>
        </p:blipFill>
        <p:spPr>
          <a:xfrm>
            <a:off x="5776923" y="3484746"/>
            <a:ext cx="3472687" cy="978492"/>
          </a:xfrm>
          <a:prstGeom prst="rect">
            <a:avLst/>
          </a:prstGeom>
        </p:spPr>
      </p:pic>
      <p:pic>
        <p:nvPicPr>
          <p:cNvPr id="8" name="Picture 7"/>
          <p:cNvPicPr>
            <a:picLocks noChangeAspect="1"/>
          </p:cNvPicPr>
          <p:nvPr/>
        </p:nvPicPr>
        <p:blipFill>
          <a:blip r:embed="rId5"/>
          <a:stretch>
            <a:fillRect/>
          </a:stretch>
        </p:blipFill>
        <p:spPr>
          <a:xfrm>
            <a:off x="913304" y="1722269"/>
            <a:ext cx="9727237" cy="738175"/>
          </a:xfrm>
          <a:prstGeom prst="rect">
            <a:avLst/>
          </a:prstGeom>
        </p:spPr>
      </p:pic>
      <p:pic>
        <p:nvPicPr>
          <p:cNvPr id="9" name="Picture 8"/>
          <p:cNvPicPr>
            <a:picLocks noChangeAspect="1"/>
          </p:cNvPicPr>
          <p:nvPr/>
        </p:nvPicPr>
        <p:blipFill>
          <a:blip r:embed="rId6"/>
          <a:stretch>
            <a:fillRect/>
          </a:stretch>
        </p:blipFill>
        <p:spPr>
          <a:xfrm>
            <a:off x="2514600" y="5257716"/>
            <a:ext cx="7494814" cy="1046151"/>
          </a:xfrm>
          <a:prstGeom prst="rect">
            <a:avLst/>
          </a:prstGeom>
        </p:spPr>
      </p:pic>
    </p:spTree>
    <p:extLst>
      <p:ext uri="{BB962C8B-B14F-4D97-AF65-F5344CB8AC3E}">
        <p14:creationId xmlns:p14="http://schemas.microsoft.com/office/powerpoint/2010/main" val="420562715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73710" y="976343"/>
            <a:ext cx="9566429" cy="738812"/>
          </a:xfrm>
        </p:spPr>
        <p:txBody>
          <a:bodyPr>
            <a:noAutofit/>
          </a:bodyPr>
          <a:lstStyle/>
          <a:p>
            <a:pPr lvl="0" algn="ctr" fontAlgn="base">
              <a:spcAft>
                <a:spcPct val="0"/>
              </a:spcAft>
            </a:pPr>
            <a:r>
              <a:rPr lang="en-US" sz="3200" b="1" dirty="0">
                <a:solidFill>
                  <a:srgbClr val="C00000"/>
                </a:solidFill>
                <a:latin typeface="Calibri"/>
                <a:cs typeface="Times New Roman" panose="02020603050405020304" pitchFamily="18" charset="0"/>
              </a:rPr>
              <a:t>M-</a:t>
            </a:r>
            <a:r>
              <a:rPr lang="en-US" sz="3200" b="1" dirty="0" err="1">
                <a:solidFill>
                  <a:srgbClr val="C00000"/>
                </a:solidFill>
                <a:latin typeface="Calibri"/>
                <a:cs typeface="Times New Roman" panose="02020603050405020304" pitchFamily="18" charset="0"/>
              </a:rPr>
              <a:t>ary</a:t>
            </a:r>
            <a:r>
              <a:rPr lang="en-US" sz="3200" b="1" dirty="0">
                <a:solidFill>
                  <a:srgbClr val="C00000"/>
                </a:solidFill>
                <a:latin typeface="Calibri"/>
                <a:cs typeface="Times New Roman" panose="02020603050405020304" pitchFamily="18" charset="0"/>
              </a:rPr>
              <a:t> PSK </a:t>
            </a:r>
            <a:r>
              <a:rPr lang="en-US" sz="3200" b="1" dirty="0" smtClean="0">
                <a:solidFill>
                  <a:srgbClr val="C00000"/>
                </a:solidFill>
                <a:latin typeface="Calibri"/>
                <a:cs typeface="Times New Roman" panose="02020603050405020304" pitchFamily="18" charset="0"/>
              </a:rPr>
              <a:t>:signal constellation Diagram</a:t>
            </a:r>
            <a:endParaRPr lang="en-US" sz="3200" b="1" dirty="0">
              <a:solidFill>
                <a:srgbClr val="C00000"/>
              </a:solidFill>
              <a:latin typeface="Calibri"/>
              <a:cs typeface="Times New Roman" panose="02020603050405020304" pitchFamily="18" charset="0"/>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44</a:t>
            </a:fld>
            <a:endParaRPr lang="en-IN">
              <a:solidFill>
                <a:prstClr val="black">
                  <a:tint val="75000"/>
                </a:prstClr>
              </a:solidFill>
            </a:endParaRPr>
          </a:p>
        </p:txBody>
      </p:sp>
      <p:pic>
        <p:nvPicPr>
          <p:cNvPr id="8" name="Content Placeholder 7"/>
          <p:cNvPicPr>
            <a:picLocks noGrp="1" noChangeAspect="1"/>
          </p:cNvPicPr>
          <p:nvPr>
            <p:ph idx="1"/>
          </p:nvPr>
        </p:nvPicPr>
        <p:blipFill>
          <a:blip r:embed="rId3"/>
          <a:stretch>
            <a:fillRect/>
          </a:stretch>
        </p:blipFill>
        <p:spPr>
          <a:xfrm>
            <a:off x="7415708" y="1659272"/>
            <a:ext cx="4581525" cy="4000500"/>
          </a:xfrm>
          <a:prstGeom prst="rect">
            <a:avLst/>
          </a:prstGeom>
        </p:spPr>
      </p:pic>
      <mc:AlternateContent xmlns:mc="http://schemas.openxmlformats.org/markup-compatibility/2006" xmlns:a14="http://schemas.microsoft.com/office/drawing/2010/main">
        <mc:Choice Requires="a14">
          <p:sp>
            <p:nvSpPr>
              <p:cNvPr id="9" name="Rectangle 8"/>
              <p:cNvSpPr/>
              <p:nvPr/>
            </p:nvSpPr>
            <p:spPr>
              <a:xfrm>
                <a:off x="747482" y="1640774"/>
                <a:ext cx="6582235" cy="4701993"/>
              </a:xfrm>
              <a:prstGeom prst="rect">
                <a:avLst/>
              </a:prstGeom>
            </p:spPr>
            <p:txBody>
              <a:bodyPr wrap="square">
                <a:spAutoFit/>
              </a:bodyPr>
              <a:lstStyle/>
              <a:p>
                <a:pPr marL="285750" indent="-285750">
                  <a:lnSpc>
                    <a:spcPct val="150000"/>
                  </a:lnSpc>
                  <a:buFont typeface="Wingdings" panose="05000000000000000000" pitchFamily="2" charset="2"/>
                  <a:buChar char="Ø"/>
                </a:pPr>
                <a:r>
                  <a:rPr lang="en-US" dirty="0" smtClean="0"/>
                  <a:t>The Figure shows </a:t>
                </a:r>
                <a:r>
                  <a:rPr lang="en-US" dirty="0"/>
                  <a:t>a constellation </a:t>
                </a:r>
                <a:r>
                  <a:rPr lang="en-US" dirty="0" smtClean="0"/>
                  <a:t>diagram for  </a:t>
                </a:r>
                <a:r>
                  <a:rPr lang="en-US" dirty="0" err="1" smtClean="0"/>
                  <a:t>octaphase</a:t>
                </a:r>
                <a:r>
                  <a:rPr lang="en-US" dirty="0" smtClean="0"/>
                  <a:t>-shift-keying </a:t>
                </a:r>
                <a:r>
                  <a:rPr lang="en-US" dirty="0"/>
                  <a:t>(i.e., M = 8</a:t>
                </a:r>
                <a:r>
                  <a:rPr lang="en-US" dirty="0" smtClean="0"/>
                  <a:t>).</a:t>
                </a:r>
              </a:p>
              <a:p>
                <a:pPr marL="285750" indent="-285750">
                  <a:lnSpc>
                    <a:spcPct val="150000"/>
                  </a:lnSpc>
                  <a:buFont typeface="Wingdings" panose="05000000000000000000" pitchFamily="2" charset="2"/>
                  <a:buChar char="Ø"/>
                </a:pPr>
                <a:endParaRPr lang="en-US" dirty="0" smtClean="0"/>
              </a:p>
              <a:p>
                <a:pPr marL="285750" indent="-285750">
                  <a:lnSpc>
                    <a:spcPct val="150000"/>
                  </a:lnSpc>
                  <a:buFont typeface="Wingdings" panose="05000000000000000000" pitchFamily="2" charset="2"/>
                  <a:buChar char="Ø"/>
                </a:pPr>
                <a:endParaRPr lang="en-US" dirty="0" smtClean="0"/>
              </a:p>
              <a:p>
                <a:pPr marL="285750" indent="-285750">
                  <a:lnSpc>
                    <a:spcPct val="150000"/>
                  </a:lnSpc>
                  <a:buFont typeface="Wingdings" panose="05000000000000000000" pitchFamily="2" charset="2"/>
                  <a:buChar char="Ø"/>
                </a:pPr>
                <a:r>
                  <a:rPr lang="en-US" dirty="0" smtClean="0"/>
                  <a:t>The </a:t>
                </a:r>
                <a:r>
                  <a:rPr lang="en-US" dirty="0"/>
                  <a:t>signal constellation is two dimensional.</a:t>
                </a:r>
              </a:p>
              <a:p>
                <a:pPr marL="285750" indent="-285750">
                  <a:lnSpc>
                    <a:spcPct val="150000"/>
                  </a:lnSpc>
                  <a:buFont typeface="Wingdings" panose="05000000000000000000" pitchFamily="2" charset="2"/>
                  <a:buChar char="Ø"/>
                </a:pPr>
                <a:endParaRPr lang="en-US" dirty="0" smtClean="0"/>
              </a:p>
              <a:p>
                <a:pPr marL="285750" indent="-285750">
                  <a:lnSpc>
                    <a:spcPct val="150000"/>
                  </a:lnSpc>
                  <a:buFont typeface="Wingdings" panose="05000000000000000000" pitchFamily="2" charset="2"/>
                  <a:buChar char="Ø"/>
                </a:pPr>
                <a:endParaRPr lang="en-US" dirty="0"/>
              </a:p>
              <a:p>
                <a:pPr marL="285750" indent="-285750">
                  <a:lnSpc>
                    <a:spcPct val="150000"/>
                  </a:lnSpc>
                  <a:buFont typeface="Wingdings" panose="05000000000000000000" pitchFamily="2" charset="2"/>
                  <a:buChar char="Ø"/>
                </a:pPr>
                <a:endParaRPr lang="en-US" dirty="0" smtClean="0"/>
              </a:p>
              <a:p>
                <a:pPr marL="285750" indent="-285750">
                  <a:lnSpc>
                    <a:spcPct val="150000"/>
                  </a:lnSpc>
                  <a:buFont typeface="Wingdings" panose="05000000000000000000" pitchFamily="2" charset="2"/>
                  <a:buChar char="Ø"/>
                </a:pPr>
                <a:r>
                  <a:rPr lang="en-US" dirty="0" smtClean="0"/>
                  <a:t>The </a:t>
                </a:r>
                <a:r>
                  <a:rPr lang="en-US" dirty="0"/>
                  <a:t>M message points are equally spaced on a circle of radius </a:t>
                </a:r>
                <a14:m>
                  <m:oMath xmlns:m="http://schemas.openxmlformats.org/officeDocument/2006/math">
                    <m:rad>
                      <m:radPr>
                        <m:degHide m:val="on"/>
                        <m:ctrlPr>
                          <a:rPr lang="en-US" i="1" smtClean="0">
                            <a:latin typeface="Cambria Math" panose="02040503050406030204" pitchFamily="18" charset="0"/>
                          </a:rPr>
                        </m:ctrlPr>
                      </m:radPr>
                      <m:deg/>
                      <m:e>
                        <m:r>
                          <a:rPr lang="en-US" b="0" i="1" smtClean="0">
                            <a:latin typeface="Cambria Math" panose="02040503050406030204" pitchFamily="18" charset="0"/>
                          </a:rPr>
                          <m:t>𝐸</m:t>
                        </m:r>
                      </m:e>
                    </m:rad>
                  </m:oMath>
                </a14:m>
                <a:r>
                  <a:rPr lang="en-US" dirty="0" smtClean="0"/>
                  <a:t> and centered </a:t>
                </a:r>
                <a:r>
                  <a:rPr lang="en-US" dirty="0"/>
                  <a:t>at the </a:t>
                </a:r>
                <a:r>
                  <a:rPr lang="en-US" dirty="0" smtClean="0"/>
                  <a:t>origin.</a:t>
                </a:r>
              </a:p>
              <a:p>
                <a:pPr marL="285750" indent="-285750">
                  <a:lnSpc>
                    <a:spcPct val="150000"/>
                  </a:lnSpc>
                  <a:buFont typeface="Wingdings" panose="05000000000000000000" pitchFamily="2" charset="2"/>
                  <a:buChar char="Ø"/>
                </a:pPr>
                <a:r>
                  <a:rPr lang="en-US" dirty="0" smtClean="0"/>
                  <a:t>The decision boundary is shown by dashed lines.</a:t>
                </a:r>
                <a:endParaRPr lang="en-US" dirty="0"/>
              </a:p>
            </p:txBody>
          </p:sp>
        </mc:Choice>
        <mc:Fallback xmlns="">
          <p:sp>
            <p:nvSpPr>
              <p:cNvPr id="9" name="Rectangle 8"/>
              <p:cNvSpPr>
                <a:spLocks noRot="1" noChangeAspect="1" noMove="1" noResize="1" noEditPoints="1" noAdjustHandles="1" noChangeArrowheads="1" noChangeShapeType="1" noTextEdit="1"/>
              </p:cNvSpPr>
              <p:nvPr/>
            </p:nvSpPr>
            <p:spPr>
              <a:xfrm>
                <a:off x="747482" y="1640774"/>
                <a:ext cx="6582235" cy="4701993"/>
              </a:xfrm>
              <a:prstGeom prst="rect">
                <a:avLst/>
              </a:prstGeom>
              <a:blipFill rotWithShape="0">
                <a:blip r:embed="rId4"/>
                <a:stretch>
                  <a:fillRect l="-649" b="-259"/>
                </a:stretch>
              </a:blipFill>
            </p:spPr>
            <p:txBody>
              <a:bodyPr/>
              <a:lstStyle/>
              <a:p>
                <a:r>
                  <a:rPr lang="en-US">
                    <a:noFill/>
                  </a:rPr>
                  <a:t> </a:t>
                </a:r>
              </a:p>
            </p:txBody>
          </p:sp>
        </mc:Fallback>
      </mc:AlternateContent>
      <p:pic>
        <p:nvPicPr>
          <p:cNvPr id="3" name="Picture 2"/>
          <p:cNvPicPr>
            <a:picLocks noChangeAspect="1"/>
          </p:cNvPicPr>
          <p:nvPr/>
        </p:nvPicPr>
        <p:blipFill>
          <a:blip r:embed="rId5"/>
          <a:stretch>
            <a:fillRect/>
          </a:stretch>
        </p:blipFill>
        <p:spPr>
          <a:xfrm>
            <a:off x="1660652" y="3709792"/>
            <a:ext cx="3513800" cy="1272487"/>
          </a:xfrm>
          <a:prstGeom prst="rect">
            <a:avLst/>
          </a:prstGeom>
        </p:spPr>
      </p:pic>
      <p:sp>
        <p:nvSpPr>
          <p:cNvPr id="6" name="Rectangle 5"/>
          <p:cNvSpPr/>
          <p:nvPr/>
        </p:nvSpPr>
        <p:spPr>
          <a:xfrm>
            <a:off x="8128246" y="5758660"/>
            <a:ext cx="3707907" cy="646331"/>
          </a:xfrm>
          <a:prstGeom prst="rect">
            <a:avLst/>
          </a:prstGeom>
        </p:spPr>
        <p:txBody>
          <a:bodyPr wrap="square">
            <a:spAutoFit/>
          </a:bodyPr>
          <a:lstStyle/>
          <a:p>
            <a:r>
              <a:rPr lang="en-US" sz="1200" i="1" dirty="0">
                <a:solidFill>
                  <a:srgbClr val="FF0000"/>
                </a:solidFill>
                <a:latin typeface="Arial" panose="020B0604020202020204" pitchFamily="34" charset="0"/>
              </a:rPr>
              <a:t>Figure </a:t>
            </a:r>
            <a:r>
              <a:rPr lang="en-US" sz="1200" i="1" dirty="0" smtClean="0">
                <a:solidFill>
                  <a:srgbClr val="FF0000"/>
                </a:solidFill>
                <a:latin typeface="Arial" panose="020B0604020202020204" pitchFamily="34" charset="0"/>
              </a:rPr>
              <a:t>:(</a:t>
            </a:r>
            <a:r>
              <a:rPr lang="en-US" sz="1200" dirty="0">
                <a:solidFill>
                  <a:srgbClr val="FF0000"/>
                </a:solidFill>
                <a:latin typeface="Arial" panose="020B0604020202020204" pitchFamily="34" charset="0"/>
              </a:rPr>
              <a:t>a</a:t>
            </a:r>
            <a:r>
              <a:rPr lang="en-US" sz="1200" i="1" dirty="0">
                <a:solidFill>
                  <a:srgbClr val="FF0000"/>
                </a:solidFill>
                <a:latin typeface="Arial" panose="020B0604020202020204" pitchFamily="34" charset="0"/>
              </a:rPr>
              <a:t>) Signal-space diagram for </a:t>
            </a:r>
            <a:r>
              <a:rPr lang="en-US" sz="1200" i="1" dirty="0" err="1">
                <a:solidFill>
                  <a:srgbClr val="FF0000"/>
                </a:solidFill>
                <a:latin typeface="Arial" panose="020B0604020202020204" pitchFamily="34" charset="0"/>
              </a:rPr>
              <a:t>octaphase</a:t>
            </a:r>
            <a:r>
              <a:rPr lang="en-US" sz="1200" i="1" dirty="0">
                <a:solidFill>
                  <a:srgbClr val="FF0000"/>
                </a:solidFill>
                <a:latin typeface="Arial" panose="020B0604020202020204" pitchFamily="34" charset="0"/>
              </a:rPr>
              <a:t>-shift keying (i.e., </a:t>
            </a:r>
            <a:r>
              <a:rPr lang="en-US" sz="1200" dirty="0">
                <a:solidFill>
                  <a:srgbClr val="FF0000"/>
                </a:solidFill>
                <a:latin typeface="Arial" panose="020B0604020202020204" pitchFamily="34" charset="0"/>
              </a:rPr>
              <a:t>M</a:t>
            </a:r>
            <a:r>
              <a:rPr lang="en-US" sz="1200" i="1" dirty="0">
                <a:solidFill>
                  <a:srgbClr val="FF0000"/>
                </a:solidFill>
                <a:latin typeface="Arial" panose="020B0604020202020204" pitchFamily="34" charset="0"/>
              </a:rPr>
              <a:t> </a:t>
            </a:r>
            <a:r>
              <a:rPr lang="en-US" sz="1200" i="1" dirty="0">
                <a:solidFill>
                  <a:srgbClr val="FF0000"/>
                </a:solidFill>
                <a:latin typeface="Symbol" panose="05050102010706020507" pitchFamily="18" charset="2"/>
              </a:rPr>
              <a:t></a:t>
            </a:r>
            <a:r>
              <a:rPr lang="en-US" sz="1200" i="1" dirty="0">
                <a:solidFill>
                  <a:srgbClr val="FF0000"/>
                </a:solidFill>
                <a:latin typeface="Arial" panose="020B0604020202020204" pitchFamily="34" charset="0"/>
              </a:rPr>
              <a:t> 8). The decision boundaries are shown as dashed lines. </a:t>
            </a:r>
            <a:endParaRPr lang="en-US" sz="1200" dirty="0">
              <a:solidFill>
                <a:srgbClr val="FF0000"/>
              </a:solidFill>
            </a:endParaRPr>
          </a:p>
        </p:txBody>
      </p:sp>
      <p:pic>
        <p:nvPicPr>
          <p:cNvPr id="10" name="Picture 9"/>
          <p:cNvPicPr>
            <a:picLocks noChangeAspect="1"/>
          </p:cNvPicPr>
          <p:nvPr/>
        </p:nvPicPr>
        <p:blipFill>
          <a:blip r:embed="rId6"/>
          <a:stretch>
            <a:fillRect/>
          </a:stretch>
        </p:blipFill>
        <p:spPr>
          <a:xfrm>
            <a:off x="1506881" y="2628641"/>
            <a:ext cx="5036654" cy="703033"/>
          </a:xfrm>
          <a:prstGeom prst="rect">
            <a:avLst/>
          </a:prstGeom>
        </p:spPr>
      </p:pic>
    </p:spTree>
    <p:extLst>
      <p:ext uri="{BB962C8B-B14F-4D97-AF65-F5344CB8AC3E}">
        <p14:creationId xmlns:p14="http://schemas.microsoft.com/office/powerpoint/2010/main" val="377090724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917664" y="1133314"/>
            <a:ext cx="7461726" cy="456623"/>
          </a:xfrm>
        </p:spPr>
        <p:txBody>
          <a:bodyPr>
            <a:normAutofit fontScale="90000"/>
          </a:bodyPr>
          <a:lstStyle/>
          <a:p>
            <a:pPr lvl="0" algn="ctr" defTabSz="449263" eaLnBrk="0" fontAlgn="base" hangingPunct="0">
              <a:lnSpc>
                <a:spcPct val="100000"/>
              </a:lnSpc>
              <a:spcAft>
                <a:spcPct val="0"/>
              </a:spcAft>
            </a:pPr>
            <a:r>
              <a:rPr lang="en-US" sz="2400" b="1" dirty="0" smtClean="0">
                <a:solidFill>
                  <a:srgbClr val="C00000"/>
                </a:solidFill>
                <a:latin typeface="Calibri"/>
                <a:cs typeface="Times New Roman" panose="02020603050405020304" pitchFamily="18" charset="0"/>
              </a:rPr>
              <a:t/>
            </a:r>
            <a:br>
              <a:rPr lang="en-US" sz="2400" b="1" dirty="0" smtClean="0">
                <a:solidFill>
                  <a:srgbClr val="C00000"/>
                </a:solidFill>
                <a:latin typeface="Calibri"/>
                <a:cs typeface="Times New Roman" panose="02020603050405020304" pitchFamily="18" charset="0"/>
              </a:rPr>
            </a:br>
            <a:r>
              <a:rPr lang="en-US" sz="2400" b="1" dirty="0">
                <a:solidFill>
                  <a:srgbClr val="C00000"/>
                </a:solidFill>
                <a:latin typeface="Calibri"/>
                <a:cs typeface="Times New Roman" panose="02020603050405020304" pitchFamily="18" charset="0"/>
              </a:rPr>
              <a:t/>
            </a:r>
            <a:br>
              <a:rPr lang="en-US" sz="2400" b="1" dirty="0">
                <a:solidFill>
                  <a:srgbClr val="C00000"/>
                </a:solidFill>
                <a:latin typeface="Calibri"/>
                <a:cs typeface="Times New Roman" panose="02020603050405020304" pitchFamily="18" charset="0"/>
              </a:rPr>
            </a:br>
            <a:r>
              <a:rPr lang="en-US" sz="2400" b="1" dirty="0" smtClean="0">
                <a:solidFill>
                  <a:srgbClr val="C00000"/>
                </a:solidFill>
                <a:latin typeface="Calibri"/>
                <a:cs typeface="Times New Roman" panose="02020603050405020304" pitchFamily="18" charset="0"/>
              </a:rPr>
              <a:t>Error </a:t>
            </a:r>
            <a:r>
              <a:rPr lang="en-US" sz="2400" b="1" dirty="0">
                <a:solidFill>
                  <a:srgbClr val="C00000"/>
                </a:solidFill>
                <a:latin typeface="Calibri"/>
                <a:cs typeface="Times New Roman" panose="02020603050405020304" pitchFamily="18" charset="0"/>
              </a:rPr>
              <a:t>Probability of M-</a:t>
            </a:r>
            <a:r>
              <a:rPr lang="en-US" sz="2400" b="1" dirty="0" err="1">
                <a:solidFill>
                  <a:srgbClr val="C00000"/>
                </a:solidFill>
                <a:latin typeface="Calibri"/>
                <a:cs typeface="Times New Roman" panose="02020603050405020304" pitchFamily="18" charset="0"/>
              </a:rPr>
              <a:t>ary</a:t>
            </a:r>
            <a:r>
              <a:rPr lang="en-US" sz="2400" b="1" dirty="0">
                <a:solidFill>
                  <a:srgbClr val="C00000"/>
                </a:solidFill>
                <a:latin typeface="Calibri"/>
                <a:cs typeface="Times New Roman" panose="02020603050405020304" pitchFamily="18" charset="0"/>
              </a:rPr>
              <a:t> PSK:</a:t>
            </a:r>
            <a:br>
              <a:rPr lang="en-US" sz="2400" b="1" dirty="0">
                <a:solidFill>
                  <a:srgbClr val="C00000"/>
                </a:solidFill>
                <a:latin typeface="Calibri"/>
                <a:cs typeface="Times New Roman" panose="02020603050405020304" pitchFamily="18" charset="0"/>
              </a:rPr>
            </a:br>
            <a:endParaRPr lang="en-US" dirty="0"/>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45</a:t>
            </a:fld>
            <a:endParaRPr lang="en-IN">
              <a:solidFill>
                <a:prstClr val="black">
                  <a:tint val="75000"/>
                </a:prstClr>
              </a:solidFill>
            </a:endParaRPr>
          </a:p>
        </p:txBody>
      </p:sp>
      <p:sp>
        <p:nvSpPr>
          <p:cNvPr id="8" name="Text Box 3"/>
          <p:cNvSpPr txBox="1">
            <a:spLocks noChangeArrowheads="1"/>
          </p:cNvSpPr>
          <p:nvPr/>
        </p:nvSpPr>
        <p:spPr bwMode="auto">
          <a:xfrm>
            <a:off x="1478769" y="3923052"/>
            <a:ext cx="9939311" cy="457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160" tIns="46080" rIns="92160" bIns="46080"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icrosoft YaHei" panose="020B0503020204020204" pitchFamily="34"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icrosoft YaHei" panose="020B0503020204020204" pitchFamily="34"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icrosoft YaHei" panose="020B0503020204020204" pitchFamily="34"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icrosoft YaHei" panose="020B0503020204020204" pitchFamily="34"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icrosoft YaHei" panose="020B0503020204020204" pitchFamily="34" charset="-122"/>
              </a:defRPr>
            </a:lvl9pPr>
          </a:lstStyle>
          <a:p>
            <a:pPr>
              <a:buClrTx/>
              <a:buFontTx/>
              <a:buNone/>
            </a:pPr>
            <a:r>
              <a:rPr lang="en-US" sz="1200" i="1" dirty="0">
                <a:solidFill>
                  <a:srgbClr val="FF0000"/>
                </a:solidFill>
                <a:latin typeface="Arial" panose="020B0604020202020204" pitchFamily="34" charset="0"/>
              </a:rPr>
              <a:t>Figure </a:t>
            </a:r>
            <a:r>
              <a:rPr lang="en-US" sz="1200" i="1" dirty="0" smtClean="0">
                <a:solidFill>
                  <a:srgbClr val="FF0000"/>
                </a:solidFill>
                <a:latin typeface="Arial" panose="020B0604020202020204" pitchFamily="34" charset="0"/>
              </a:rPr>
              <a:t>:(</a:t>
            </a:r>
            <a:r>
              <a:rPr lang="en-US" sz="1200" dirty="0">
                <a:solidFill>
                  <a:srgbClr val="FF0000"/>
                </a:solidFill>
                <a:latin typeface="Arial" panose="020B0604020202020204" pitchFamily="34" charset="0"/>
              </a:rPr>
              <a:t>a</a:t>
            </a:r>
            <a:r>
              <a:rPr lang="en-US" sz="1200" i="1" dirty="0">
                <a:solidFill>
                  <a:srgbClr val="FF0000"/>
                </a:solidFill>
                <a:latin typeface="Arial" panose="020B0604020202020204" pitchFamily="34" charset="0"/>
              </a:rPr>
              <a:t>) Signal-space diagram for </a:t>
            </a:r>
            <a:r>
              <a:rPr lang="en-US" sz="1200" i="1" dirty="0" err="1">
                <a:solidFill>
                  <a:srgbClr val="FF0000"/>
                </a:solidFill>
                <a:latin typeface="Arial" panose="020B0604020202020204" pitchFamily="34" charset="0"/>
              </a:rPr>
              <a:t>octaphase</a:t>
            </a:r>
            <a:r>
              <a:rPr lang="en-US" sz="1200" i="1" dirty="0">
                <a:solidFill>
                  <a:srgbClr val="FF0000"/>
                </a:solidFill>
                <a:latin typeface="Arial" panose="020B0604020202020204" pitchFamily="34" charset="0"/>
              </a:rPr>
              <a:t>-shift keying (i.e., </a:t>
            </a:r>
            <a:r>
              <a:rPr lang="en-US" sz="1200" dirty="0">
                <a:solidFill>
                  <a:srgbClr val="FF0000"/>
                </a:solidFill>
                <a:latin typeface="Arial" panose="020B0604020202020204" pitchFamily="34" charset="0"/>
              </a:rPr>
              <a:t>M</a:t>
            </a:r>
            <a:r>
              <a:rPr lang="en-US" sz="1200" i="1" dirty="0">
                <a:solidFill>
                  <a:srgbClr val="FF0000"/>
                </a:solidFill>
                <a:latin typeface="Arial" panose="020B0604020202020204" pitchFamily="34" charset="0"/>
              </a:rPr>
              <a:t> </a:t>
            </a:r>
            <a:r>
              <a:rPr lang="en-US" sz="1200" i="1" dirty="0">
                <a:solidFill>
                  <a:srgbClr val="FF0000"/>
                </a:solidFill>
                <a:latin typeface="Symbol" panose="05050102010706020507" pitchFamily="18" charset="2"/>
              </a:rPr>
              <a:t></a:t>
            </a:r>
            <a:r>
              <a:rPr lang="en-US" sz="1200" i="1" dirty="0">
                <a:solidFill>
                  <a:srgbClr val="FF0000"/>
                </a:solidFill>
                <a:latin typeface="Arial" panose="020B0604020202020204" pitchFamily="34" charset="0"/>
              </a:rPr>
              <a:t> 8). The decision boundaries are shown as dashed lines. (</a:t>
            </a:r>
            <a:r>
              <a:rPr lang="en-US" sz="1200" dirty="0">
                <a:solidFill>
                  <a:srgbClr val="FF0000"/>
                </a:solidFill>
                <a:latin typeface="Arial" panose="020B0604020202020204" pitchFamily="34" charset="0"/>
              </a:rPr>
              <a:t>b</a:t>
            </a:r>
            <a:r>
              <a:rPr lang="en-US" sz="1200" i="1" dirty="0">
                <a:solidFill>
                  <a:srgbClr val="FF0000"/>
                </a:solidFill>
                <a:latin typeface="Arial" panose="020B0604020202020204" pitchFamily="34" charset="0"/>
              </a:rPr>
              <a:t>) Signal-space diagram illustrating the application of the union bound for </a:t>
            </a:r>
            <a:r>
              <a:rPr lang="en-US" sz="1200" i="1" dirty="0" err="1">
                <a:solidFill>
                  <a:srgbClr val="FF0000"/>
                </a:solidFill>
                <a:latin typeface="Arial" panose="020B0604020202020204" pitchFamily="34" charset="0"/>
              </a:rPr>
              <a:t>octaphase</a:t>
            </a:r>
            <a:r>
              <a:rPr lang="en-US" sz="1200" i="1" dirty="0">
                <a:solidFill>
                  <a:srgbClr val="FF0000"/>
                </a:solidFill>
                <a:latin typeface="Arial" panose="020B0604020202020204" pitchFamily="34" charset="0"/>
              </a:rPr>
              <a:t>-shift keying.</a:t>
            </a:r>
          </a:p>
        </p:txBody>
      </p:sp>
      <p:pic>
        <p:nvPicPr>
          <p:cNvPr id="10" name="Picture 9"/>
          <p:cNvPicPr>
            <a:picLocks noChangeAspect="1"/>
          </p:cNvPicPr>
          <p:nvPr/>
        </p:nvPicPr>
        <p:blipFill>
          <a:blip r:embed="rId3"/>
          <a:stretch>
            <a:fillRect/>
          </a:stretch>
        </p:blipFill>
        <p:spPr>
          <a:xfrm>
            <a:off x="948352" y="1732643"/>
            <a:ext cx="4371975" cy="4133850"/>
          </a:xfrm>
          <a:prstGeom prst="rect">
            <a:avLst/>
          </a:prstGeom>
        </p:spPr>
      </p:pic>
      <p:pic>
        <p:nvPicPr>
          <p:cNvPr id="11" name="Picture 10"/>
          <p:cNvPicPr>
            <a:picLocks noChangeAspect="1"/>
          </p:cNvPicPr>
          <p:nvPr/>
        </p:nvPicPr>
        <p:blipFill>
          <a:blip r:embed="rId4"/>
          <a:stretch>
            <a:fillRect/>
          </a:stretch>
        </p:blipFill>
        <p:spPr>
          <a:xfrm>
            <a:off x="6638548" y="1775164"/>
            <a:ext cx="4324350" cy="4295775"/>
          </a:xfrm>
          <a:prstGeom prst="rect">
            <a:avLst/>
          </a:prstGeom>
        </p:spPr>
      </p:pic>
    </p:spTree>
    <p:extLst>
      <p:ext uri="{BB962C8B-B14F-4D97-AF65-F5344CB8AC3E}">
        <p14:creationId xmlns:p14="http://schemas.microsoft.com/office/powerpoint/2010/main" val="245177247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11040" y="983457"/>
            <a:ext cx="9292627" cy="456069"/>
          </a:xfrm>
        </p:spPr>
        <p:txBody>
          <a:bodyPr>
            <a:noAutofit/>
          </a:bodyPr>
          <a:lstStyle/>
          <a:p>
            <a:pPr lvl="0" algn="ctr" fontAlgn="base">
              <a:spcAft>
                <a:spcPct val="0"/>
              </a:spcAft>
            </a:pPr>
            <a:r>
              <a:rPr lang="en-US" sz="2200" b="1" dirty="0" smtClean="0">
                <a:solidFill>
                  <a:srgbClr val="C00000"/>
                </a:solidFill>
                <a:latin typeface="Calibri"/>
                <a:cs typeface="Times New Roman" panose="02020603050405020304" pitchFamily="18" charset="0"/>
              </a:rPr>
              <a:t/>
            </a:r>
            <a:br>
              <a:rPr lang="en-US" sz="2200" b="1" dirty="0" smtClean="0">
                <a:solidFill>
                  <a:srgbClr val="C00000"/>
                </a:solidFill>
                <a:latin typeface="Calibri"/>
                <a:cs typeface="Times New Roman" panose="02020603050405020304" pitchFamily="18" charset="0"/>
              </a:rPr>
            </a:br>
            <a:r>
              <a:rPr lang="en-US" sz="2400" b="1" dirty="0" smtClean="0">
                <a:solidFill>
                  <a:srgbClr val="C00000"/>
                </a:solidFill>
                <a:latin typeface="Calibri"/>
                <a:cs typeface="Times New Roman" panose="02020603050405020304" pitchFamily="18" charset="0"/>
              </a:rPr>
              <a:t>Error </a:t>
            </a:r>
            <a:r>
              <a:rPr lang="en-US" sz="2400" b="1" dirty="0">
                <a:solidFill>
                  <a:srgbClr val="C00000"/>
                </a:solidFill>
                <a:latin typeface="Calibri"/>
                <a:cs typeface="Times New Roman" panose="02020603050405020304" pitchFamily="18" charset="0"/>
              </a:rPr>
              <a:t>Probability of M-</a:t>
            </a:r>
            <a:r>
              <a:rPr lang="en-US" sz="2400" b="1" dirty="0" err="1">
                <a:solidFill>
                  <a:srgbClr val="C00000"/>
                </a:solidFill>
                <a:latin typeface="Calibri"/>
                <a:cs typeface="Times New Roman" panose="02020603050405020304" pitchFamily="18" charset="0"/>
              </a:rPr>
              <a:t>ary</a:t>
            </a:r>
            <a:r>
              <a:rPr lang="en-US" sz="2400" b="1" dirty="0">
                <a:solidFill>
                  <a:srgbClr val="C00000"/>
                </a:solidFill>
                <a:latin typeface="Calibri"/>
                <a:cs typeface="Times New Roman" panose="02020603050405020304" pitchFamily="18" charset="0"/>
              </a:rPr>
              <a:t> PSK:</a:t>
            </a:r>
            <a:br>
              <a:rPr lang="en-US" sz="2400" b="1" dirty="0">
                <a:solidFill>
                  <a:srgbClr val="C00000"/>
                </a:solidFill>
                <a:latin typeface="Calibri"/>
                <a:cs typeface="Times New Roman" panose="02020603050405020304" pitchFamily="18" charset="0"/>
              </a:rPr>
            </a:br>
            <a:endParaRPr lang="en-US" sz="2400" b="1" dirty="0">
              <a:solidFill>
                <a:srgbClr val="C00000"/>
              </a:solidFill>
              <a:latin typeface="Calibri"/>
              <a:cs typeface="Times New Roman" panose="02020603050405020304" pitchFamily="18" charset="0"/>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46</a:t>
            </a:fld>
            <a:endParaRPr lang="en-IN">
              <a:solidFill>
                <a:prstClr val="black">
                  <a:tint val="75000"/>
                </a:prstClr>
              </a:solidFill>
            </a:endParaRPr>
          </a:p>
        </p:txBody>
      </p:sp>
      <mc:AlternateContent xmlns:mc="http://schemas.openxmlformats.org/markup-compatibility/2006" xmlns:a14="http://schemas.microsoft.com/office/drawing/2010/main">
        <mc:Choice Requires="a14">
          <p:sp>
            <p:nvSpPr>
              <p:cNvPr id="6" name="Text Box 4"/>
              <p:cNvSpPr txBox="1">
                <a:spLocks noGrp="1" noChangeArrowheads="1"/>
              </p:cNvSpPr>
              <p:nvPr>
                <p:ph idx="1"/>
              </p:nvPr>
            </p:nvSpPr>
            <p:spPr bwMode="auto">
              <a:xfrm>
                <a:off x="912885" y="1541200"/>
                <a:ext cx="10515600" cy="4351338"/>
              </a:xfrm>
              <a:prstGeom prst="rect">
                <a:avLst/>
              </a:prstGeom>
              <a:noFill/>
              <a:ln>
                <a:noFill/>
              </a:ln>
              <a:effectLst/>
              <a:extLst>
                <a:ext uri="{909E8E84-426E-40DD-AFC4-6F175D3DCCD1}">
                  <a14:hiddenFill>
                    <a:solidFill>
                      <a:srgbClr val="FFFFFF"/>
                    </a:solidFill>
                  </a14:hiddenFill>
                </a:ext>
                <a:ext uri="{91240B29-F687-4F45-9708-019B960494DF}">
                  <a14:hiddenLine w="9525">
                    <a:solidFill>
                      <a:srgbClr val="000000"/>
                    </a:solidFill>
                    <a:round/>
                    <a:headEnd/>
                    <a:tailEnd/>
                  </a14:hiddenLine>
                </a:ext>
                <a:ext uri="{AF507438-7753-43E0-B8FC-AC1667EBCBE1}">
                  <a14:hiddenEffects>
                    <a:effectLst>
                      <a:outerShdw dist="35921" dir="2700000" algn="ctr" rotWithShape="0">
                        <a:srgbClr val="808080"/>
                      </a:outerShdw>
                    </a:effectLst>
                  </a14:hiddenEffects>
                </a:ext>
              </a:extLst>
            </p:spPr>
            <p:txBody>
              <a:bodyPr lIns="90000" tIns="46800" rIns="90000" bIns="46800">
                <a:normAutofit/>
              </a:bodyPr>
              <a:lstStyle>
                <a:lvl1pPr marL="341313" indent="-341313">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anose="02020603050405020304" pitchFamily="18" charset="0"/>
                    <a:ea typeface="Microsoft YaHei" panose="020B0503020204020204" pitchFamily="34" charset="-122"/>
                  </a:defRPr>
                </a:lvl1pPr>
                <a:lvl2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anose="02020603050405020304" pitchFamily="18" charset="0"/>
                    <a:ea typeface="Microsoft YaHei" panose="020B0503020204020204" pitchFamily="34" charset="-122"/>
                  </a:defRPr>
                </a:lvl2pPr>
                <a:lvl3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anose="02020603050405020304" pitchFamily="18" charset="0"/>
                    <a:ea typeface="Microsoft YaHei" panose="020B0503020204020204" pitchFamily="34" charset="-122"/>
                  </a:defRPr>
                </a:lvl3pPr>
                <a:lvl4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anose="02020603050405020304" pitchFamily="18" charset="0"/>
                    <a:ea typeface="Microsoft YaHei" panose="020B0503020204020204" pitchFamily="34" charset="-122"/>
                  </a:defRPr>
                </a:lvl4pPr>
                <a:lvl5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anose="02020603050405020304" pitchFamily="18" charset="0"/>
                    <a:ea typeface="Microsoft YaHei" panose="020B0503020204020204" pitchFamily="34"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anose="02020603050405020304" pitchFamily="18" charset="0"/>
                    <a:ea typeface="Microsoft YaHei" panose="020B0503020204020204" pitchFamily="34"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anose="02020603050405020304" pitchFamily="18" charset="0"/>
                    <a:ea typeface="Microsoft YaHei" panose="020B0503020204020204" pitchFamily="34"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anose="02020603050405020304" pitchFamily="18" charset="0"/>
                    <a:ea typeface="Microsoft YaHei" panose="020B0503020204020204" pitchFamily="34"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anose="02020603050405020304" pitchFamily="18" charset="0"/>
                    <a:ea typeface="Microsoft YaHei" panose="020B0503020204020204" pitchFamily="34" charset="-122"/>
                  </a:defRPr>
                </a:lvl9pPr>
              </a:lstStyle>
              <a:p>
                <a:pPr algn="just">
                  <a:spcBef>
                    <a:spcPts val="700"/>
                  </a:spcBef>
                  <a:buFont typeface="Wingdings" panose="05000000000000000000" pitchFamily="2" charset="2"/>
                  <a:buChar char="Ø"/>
                </a:pPr>
                <a:r>
                  <a:rPr lang="en-US" dirty="0" smtClean="0">
                    <a:solidFill>
                      <a:schemeClr val="tx1"/>
                    </a:solidFill>
                    <a:latin typeface="+mn-lt"/>
                    <a:ea typeface="+mn-ea"/>
                  </a:rPr>
                  <a:t>The </a:t>
                </a:r>
                <a:r>
                  <a:rPr lang="en-US" dirty="0">
                    <a:solidFill>
                      <a:schemeClr val="tx1"/>
                    </a:solidFill>
                    <a:latin typeface="+mn-lt"/>
                    <a:ea typeface="+mn-ea"/>
                  </a:rPr>
                  <a:t>signal constellation is two dimensional.</a:t>
                </a:r>
              </a:p>
              <a:p>
                <a:pPr algn="just">
                  <a:spcBef>
                    <a:spcPts val="700"/>
                  </a:spcBef>
                  <a:buFont typeface="Wingdings" panose="05000000000000000000" pitchFamily="2" charset="2"/>
                  <a:buChar char="Ø"/>
                </a:pPr>
                <a:r>
                  <a:rPr lang="en-US" dirty="0">
                    <a:solidFill>
                      <a:schemeClr val="tx1"/>
                    </a:solidFill>
                    <a:latin typeface="+mn-lt"/>
                    <a:ea typeface="+mn-ea"/>
                  </a:rPr>
                  <a:t>The M message points are equally spaced on a </a:t>
                </a:r>
                <a:r>
                  <a:rPr lang="en-US" dirty="0" smtClean="0">
                    <a:solidFill>
                      <a:schemeClr val="tx1"/>
                    </a:solidFill>
                    <a:latin typeface="+mn-lt"/>
                    <a:ea typeface="+mn-ea"/>
                  </a:rPr>
                  <a:t>circle. </a:t>
                </a:r>
                <a:endParaRPr lang="en-US" dirty="0">
                  <a:solidFill>
                    <a:schemeClr val="tx1"/>
                  </a:solidFill>
                  <a:latin typeface="+mn-lt"/>
                  <a:ea typeface="+mn-ea"/>
                </a:endParaRPr>
              </a:p>
              <a:p>
                <a:pPr algn="just">
                  <a:spcBef>
                    <a:spcPts val="700"/>
                  </a:spcBef>
                  <a:buFont typeface="Wingdings" panose="05000000000000000000" pitchFamily="2" charset="2"/>
                  <a:buChar char="Ø"/>
                </a:pPr>
                <a:r>
                  <a:rPr lang="en-US" dirty="0" smtClean="0">
                    <a:solidFill>
                      <a:schemeClr val="tx1"/>
                    </a:solidFill>
                    <a:latin typeface="+mn-lt"/>
                    <a:ea typeface="+mn-ea"/>
                  </a:rPr>
                  <a:t>Suppose that the transmitted signal corresponds to the message point </a:t>
                </a:r>
                <a14:m>
                  <m:oMath xmlns:m="http://schemas.openxmlformats.org/officeDocument/2006/math">
                    <m:sSub>
                      <m:sSubPr>
                        <m:ctrlPr>
                          <a:rPr lang="en-US" sz="2800" i="1">
                            <a:solidFill>
                              <a:prstClr val="black"/>
                            </a:solidFill>
                            <a:latin typeface="Cambria Math" panose="02040503050406030204" pitchFamily="18" charset="0"/>
                          </a:rPr>
                        </m:ctrlPr>
                      </m:sSubPr>
                      <m:e>
                        <m:r>
                          <a:rPr lang="en-US" sz="2800" b="0" i="1" smtClean="0">
                            <a:solidFill>
                              <a:prstClr val="black"/>
                            </a:solidFill>
                            <a:latin typeface="Cambria Math" panose="02040503050406030204" pitchFamily="18" charset="0"/>
                            <a:ea typeface="Cambria Math" panose="02040503050406030204" pitchFamily="18" charset="0"/>
                          </a:rPr>
                          <m:t>𝑚</m:t>
                        </m:r>
                      </m:e>
                      <m:sub>
                        <m:r>
                          <a:rPr lang="en-US" sz="2800" i="1">
                            <a:solidFill>
                              <a:prstClr val="black"/>
                            </a:solidFill>
                            <a:latin typeface="Cambria Math" panose="02040503050406030204" pitchFamily="18" charset="0"/>
                          </a:rPr>
                          <m:t>1</m:t>
                        </m:r>
                      </m:sub>
                    </m:sSub>
                  </m:oMath>
                </a14:m>
                <a:r>
                  <a:rPr lang="en-US" dirty="0" smtClean="0">
                    <a:solidFill>
                      <a:schemeClr val="tx1"/>
                    </a:solidFill>
                    <a:latin typeface="+mn-lt"/>
                    <a:ea typeface="+mn-ea"/>
                  </a:rPr>
                  <a:t>,whose coordinates along the    </a:t>
                </a:r>
                <a14:m>
                  <m:oMath xmlns:m="http://schemas.openxmlformats.org/officeDocument/2006/math">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ea typeface="Cambria Math" panose="02040503050406030204" pitchFamily="18" charset="0"/>
                          </a:rPr>
                          <m:t>𝜑</m:t>
                        </m:r>
                      </m:e>
                      <m:sub>
                        <m:r>
                          <a:rPr lang="en-US" i="1">
                            <a:solidFill>
                              <a:prstClr val="black"/>
                            </a:solidFill>
                            <a:latin typeface="Cambria Math" panose="02040503050406030204" pitchFamily="18" charset="0"/>
                          </a:rPr>
                          <m:t>1</m:t>
                        </m:r>
                      </m:sub>
                    </m:sSub>
                  </m:oMath>
                </a14:m>
                <a:r>
                  <a:rPr lang="en-US" dirty="0" smtClean="0">
                    <a:solidFill>
                      <a:schemeClr val="tx1"/>
                    </a:solidFill>
                    <a:latin typeface="+mn-lt"/>
                    <a:ea typeface="+mn-ea"/>
                  </a:rPr>
                  <a:t> and </a:t>
                </a:r>
                <a14:m>
                  <m:oMath xmlns:m="http://schemas.openxmlformats.org/officeDocument/2006/math">
                    <m:sSub>
                      <m:sSubPr>
                        <m:ctrlPr>
                          <a:rPr lang="en-US" sz="2800" i="1">
                            <a:solidFill>
                              <a:prstClr val="black"/>
                            </a:solidFill>
                            <a:latin typeface="Cambria Math" panose="02040503050406030204" pitchFamily="18" charset="0"/>
                          </a:rPr>
                        </m:ctrlPr>
                      </m:sSubPr>
                      <m:e>
                        <m:r>
                          <a:rPr lang="en-US" sz="2800" i="1">
                            <a:solidFill>
                              <a:prstClr val="black"/>
                            </a:solidFill>
                            <a:latin typeface="Cambria Math" panose="02040503050406030204" pitchFamily="18" charset="0"/>
                            <a:ea typeface="Cambria Math" panose="02040503050406030204" pitchFamily="18" charset="0"/>
                          </a:rPr>
                          <m:t>𝜑</m:t>
                        </m:r>
                      </m:e>
                      <m:sub>
                        <m:r>
                          <a:rPr lang="en-US" sz="2800" b="0" i="1" smtClean="0">
                            <a:solidFill>
                              <a:prstClr val="black"/>
                            </a:solidFill>
                            <a:latin typeface="Cambria Math" panose="02040503050406030204" pitchFamily="18" charset="0"/>
                          </a:rPr>
                          <m:t>2</m:t>
                        </m:r>
                      </m:sub>
                    </m:sSub>
                  </m:oMath>
                </a14:m>
                <a:r>
                  <a:rPr lang="en-US" dirty="0" smtClean="0">
                    <a:solidFill>
                      <a:schemeClr val="tx1"/>
                    </a:solidFill>
                    <a:latin typeface="+mn-lt"/>
                    <a:ea typeface="+mn-ea"/>
                  </a:rPr>
                  <a:t> are </a:t>
                </a:r>
                <a14:m>
                  <m:oMath xmlns:m="http://schemas.openxmlformats.org/officeDocument/2006/math">
                    <m:rad>
                      <m:radPr>
                        <m:degHide m:val="on"/>
                        <m:ctrlPr>
                          <a:rPr lang="en-US" sz="1800" b="1" i="1">
                            <a:solidFill>
                              <a:prstClr val="black"/>
                            </a:solidFill>
                            <a:latin typeface="Cambria Math" panose="02040503050406030204" pitchFamily="18" charset="0"/>
                          </a:rPr>
                        </m:ctrlPr>
                      </m:radPr>
                      <m:deg/>
                      <m:e>
                        <m:r>
                          <a:rPr lang="en-US" sz="1800" b="1" i="0">
                            <a:solidFill>
                              <a:prstClr val="black"/>
                            </a:solidFill>
                            <a:latin typeface="Cambria Math" panose="02040503050406030204" pitchFamily="18" charset="0"/>
                          </a:rPr>
                          <m:t>𝐄</m:t>
                        </m:r>
                      </m:e>
                    </m:rad>
                  </m:oMath>
                </a14:m>
                <a:r>
                  <a:rPr lang="en-US" dirty="0" smtClean="0">
                    <a:solidFill>
                      <a:schemeClr val="tx1"/>
                    </a:solidFill>
                    <a:latin typeface="+mn-lt"/>
                    <a:ea typeface="+mn-ea"/>
                  </a:rPr>
                  <a:t> and 0 respectively.</a:t>
                </a:r>
              </a:p>
              <a:p>
                <a:pPr algn="just">
                  <a:spcBef>
                    <a:spcPts val="700"/>
                  </a:spcBef>
                  <a:buFont typeface="Wingdings" panose="05000000000000000000" pitchFamily="2" charset="2"/>
                  <a:buChar char="Ø"/>
                </a:pPr>
                <a:r>
                  <a:rPr lang="en-US" dirty="0" smtClean="0">
                    <a:solidFill>
                      <a:schemeClr val="tx1"/>
                    </a:solidFill>
                    <a:latin typeface="+mn-lt"/>
                    <a:ea typeface="+mn-ea"/>
                  </a:rPr>
                  <a:t>Suppose that the ratio </a:t>
                </a:r>
                <a14:m>
                  <m:oMath xmlns:m="http://schemas.openxmlformats.org/officeDocument/2006/math">
                    <m:f>
                      <m:fPr>
                        <m:ctrlPr>
                          <a:rPr lang="en-US" sz="2000" b="1" i="1">
                            <a:solidFill>
                              <a:prstClr val="black"/>
                            </a:solidFill>
                            <a:latin typeface="Cambria Math" panose="02040503050406030204" pitchFamily="18" charset="0"/>
                            <a:ea typeface="Cambria Math" panose="02040503050406030204" pitchFamily="18" charset="0"/>
                          </a:rPr>
                        </m:ctrlPr>
                      </m:fPr>
                      <m:num>
                        <m:r>
                          <a:rPr lang="en-US" sz="2000" b="1" i="0" smtClean="0">
                            <a:solidFill>
                              <a:prstClr val="black"/>
                            </a:solidFill>
                            <a:latin typeface="Cambria Math" panose="02040503050406030204" pitchFamily="18" charset="0"/>
                            <a:ea typeface="Cambria Math" panose="02040503050406030204" pitchFamily="18" charset="0"/>
                          </a:rPr>
                          <m:t>𝐄</m:t>
                        </m:r>
                      </m:num>
                      <m:den>
                        <m:r>
                          <a:rPr lang="en-US" sz="2000" b="1" i="0" smtClean="0">
                            <a:solidFill>
                              <a:prstClr val="black"/>
                            </a:solidFill>
                            <a:latin typeface="Cambria Math" panose="02040503050406030204" pitchFamily="18" charset="0"/>
                            <a:ea typeface="Cambria Math" panose="02040503050406030204" pitchFamily="18" charset="0"/>
                          </a:rPr>
                          <m:t>𝐍</m:t>
                        </m:r>
                      </m:den>
                    </m:f>
                  </m:oMath>
                </a14:m>
                <a:r>
                  <a:rPr lang="en-US" dirty="0" smtClean="0">
                    <a:solidFill>
                      <a:schemeClr val="tx1"/>
                    </a:solidFill>
                    <a:latin typeface="+mn-lt"/>
                    <a:ea typeface="+mn-ea"/>
                  </a:rPr>
                  <a:t> is large enough to consider the nearest two message points, one on either side of </a:t>
                </a:r>
                <a14:m>
                  <m:oMath xmlns:m="http://schemas.openxmlformats.org/officeDocument/2006/math">
                    <m:sSub>
                      <m:sSubPr>
                        <m:ctrlPr>
                          <a:rPr lang="en-US" sz="2800" i="1">
                            <a:solidFill>
                              <a:prstClr val="black"/>
                            </a:solidFill>
                            <a:latin typeface="Cambria Math" panose="02040503050406030204" pitchFamily="18" charset="0"/>
                          </a:rPr>
                        </m:ctrlPr>
                      </m:sSubPr>
                      <m:e>
                        <m:r>
                          <a:rPr lang="en-US" sz="2800" i="1">
                            <a:solidFill>
                              <a:prstClr val="black"/>
                            </a:solidFill>
                            <a:latin typeface="Cambria Math" panose="02040503050406030204" pitchFamily="18" charset="0"/>
                            <a:ea typeface="Cambria Math" panose="02040503050406030204" pitchFamily="18" charset="0"/>
                          </a:rPr>
                          <m:t>𝑚</m:t>
                        </m:r>
                      </m:e>
                      <m:sub>
                        <m:r>
                          <a:rPr lang="en-US" sz="2800" i="1">
                            <a:solidFill>
                              <a:prstClr val="black"/>
                            </a:solidFill>
                            <a:latin typeface="Cambria Math" panose="02040503050406030204" pitchFamily="18" charset="0"/>
                          </a:rPr>
                          <m:t>1</m:t>
                        </m:r>
                      </m:sub>
                    </m:sSub>
                  </m:oMath>
                </a14:m>
                <a:r>
                  <a:rPr lang="en-US" dirty="0" smtClean="0">
                    <a:solidFill>
                      <a:schemeClr val="tx1"/>
                    </a:solidFill>
                    <a:latin typeface="+mn-lt"/>
                    <a:ea typeface="+mn-ea"/>
                  </a:rPr>
                  <a:t>,as potential candidate for being mistaken for </a:t>
                </a:r>
                <a14:m>
                  <m:oMath xmlns:m="http://schemas.openxmlformats.org/officeDocument/2006/math">
                    <m:sSub>
                      <m:sSubPr>
                        <m:ctrlPr>
                          <a:rPr lang="en-US" sz="2800" i="1">
                            <a:solidFill>
                              <a:prstClr val="black"/>
                            </a:solidFill>
                            <a:latin typeface="Cambria Math" panose="02040503050406030204" pitchFamily="18" charset="0"/>
                          </a:rPr>
                        </m:ctrlPr>
                      </m:sSubPr>
                      <m:e>
                        <m:r>
                          <a:rPr lang="en-US" sz="2800" i="1">
                            <a:solidFill>
                              <a:prstClr val="black"/>
                            </a:solidFill>
                            <a:latin typeface="Cambria Math" panose="02040503050406030204" pitchFamily="18" charset="0"/>
                            <a:ea typeface="Cambria Math" panose="02040503050406030204" pitchFamily="18" charset="0"/>
                          </a:rPr>
                          <m:t>𝑚</m:t>
                        </m:r>
                      </m:e>
                      <m:sub>
                        <m:r>
                          <a:rPr lang="en-US" sz="2800" i="1">
                            <a:solidFill>
                              <a:prstClr val="black"/>
                            </a:solidFill>
                            <a:latin typeface="Cambria Math" panose="02040503050406030204" pitchFamily="18" charset="0"/>
                          </a:rPr>
                          <m:t>1</m:t>
                        </m:r>
                      </m:sub>
                    </m:sSub>
                  </m:oMath>
                </a14:m>
                <a:r>
                  <a:rPr lang="en-US" dirty="0" smtClean="0">
                    <a:solidFill>
                      <a:schemeClr val="tx1"/>
                    </a:solidFill>
                    <a:latin typeface="+mn-lt"/>
                    <a:ea typeface="+mn-ea"/>
                  </a:rPr>
                  <a:t>due to channel noise.</a:t>
                </a:r>
              </a:p>
              <a:p>
                <a:pPr algn="just">
                  <a:spcBef>
                    <a:spcPts val="700"/>
                  </a:spcBef>
                  <a:buFont typeface="Wingdings" panose="05000000000000000000" pitchFamily="2" charset="2"/>
                  <a:buChar char="Ø"/>
                </a:pPr>
                <a:r>
                  <a:rPr lang="en-US" dirty="0" smtClean="0">
                    <a:solidFill>
                      <a:schemeClr val="tx1"/>
                    </a:solidFill>
                    <a:latin typeface="+mn-lt"/>
                    <a:ea typeface="+mn-ea"/>
                  </a:rPr>
                  <a:t>The </a:t>
                </a:r>
                <a:r>
                  <a:rPr lang="en-US" dirty="0">
                    <a:solidFill>
                      <a:schemeClr val="tx1"/>
                    </a:solidFill>
                    <a:latin typeface="+mn-lt"/>
                    <a:ea typeface="+mn-ea"/>
                  </a:rPr>
                  <a:t>Euclidian distance between each </a:t>
                </a:r>
                <a:r>
                  <a:rPr lang="en-US" dirty="0" smtClean="0">
                    <a:solidFill>
                      <a:schemeClr val="tx1"/>
                    </a:solidFill>
                    <a:latin typeface="+mn-lt"/>
                    <a:ea typeface="+mn-ea"/>
                  </a:rPr>
                  <a:t>two </a:t>
                </a:r>
                <a:r>
                  <a:rPr lang="en-US" dirty="0">
                    <a:solidFill>
                      <a:schemeClr val="tx1"/>
                    </a:solidFill>
                    <a:latin typeface="+mn-lt"/>
                    <a:ea typeface="+mn-ea"/>
                  </a:rPr>
                  <a:t>points </a:t>
                </a:r>
                <a:r>
                  <a:rPr lang="en-US" dirty="0" smtClean="0">
                    <a:solidFill>
                      <a:schemeClr val="tx1"/>
                    </a:solidFill>
                    <a:latin typeface="+mn-lt"/>
                    <a:ea typeface="+mn-ea"/>
                  </a:rPr>
                  <a:t>form  </a:t>
                </a:r>
                <a14:m>
                  <m:oMath xmlns:m="http://schemas.openxmlformats.org/officeDocument/2006/math">
                    <m:sSub>
                      <m:sSubPr>
                        <m:ctrlPr>
                          <a:rPr lang="en-US" sz="2800" i="1">
                            <a:solidFill>
                              <a:prstClr val="black"/>
                            </a:solidFill>
                            <a:latin typeface="Cambria Math" panose="02040503050406030204" pitchFamily="18" charset="0"/>
                          </a:rPr>
                        </m:ctrlPr>
                      </m:sSubPr>
                      <m:e>
                        <m:r>
                          <a:rPr lang="en-US" sz="2800" i="1">
                            <a:solidFill>
                              <a:prstClr val="black"/>
                            </a:solidFill>
                            <a:latin typeface="Cambria Math" panose="02040503050406030204" pitchFamily="18" charset="0"/>
                            <a:ea typeface="Cambria Math" panose="02040503050406030204" pitchFamily="18" charset="0"/>
                          </a:rPr>
                          <m:t>𝑚</m:t>
                        </m:r>
                      </m:e>
                      <m:sub>
                        <m:r>
                          <a:rPr lang="en-US" sz="2800" i="1">
                            <a:solidFill>
                              <a:prstClr val="black"/>
                            </a:solidFill>
                            <a:latin typeface="Cambria Math" panose="02040503050406030204" pitchFamily="18" charset="0"/>
                          </a:rPr>
                          <m:t>1</m:t>
                        </m:r>
                      </m:sub>
                    </m:sSub>
                  </m:oMath>
                </a14:m>
                <a:r>
                  <a:rPr lang="en-US" dirty="0" smtClean="0">
                    <a:solidFill>
                      <a:schemeClr val="tx1"/>
                    </a:solidFill>
                    <a:latin typeface="+mn-lt"/>
                    <a:ea typeface="+mn-ea"/>
                  </a:rPr>
                  <a:t> is for  </a:t>
                </a:r>
                <a:r>
                  <a:rPr lang="en-US" dirty="0">
                    <a:solidFill>
                      <a:schemeClr val="tx1"/>
                    </a:solidFill>
                    <a:latin typeface="+mn-lt"/>
                    <a:ea typeface="+mn-ea"/>
                  </a:rPr>
                  <a:t>M = 8 can be calculated as:</a:t>
                </a:r>
              </a:p>
            </p:txBody>
          </p:sp>
        </mc:Choice>
        <mc:Fallback xmlns="">
          <p:sp>
            <p:nvSpPr>
              <p:cNvPr id="6" name="Text Box 4"/>
              <p:cNvSpPr txBox="1">
                <a:spLocks noGrp="1" noRot="1" noChangeAspect="1" noMove="1" noResize="1" noEditPoints="1" noAdjustHandles="1" noChangeArrowheads="1" noChangeShapeType="1" noTextEdit="1"/>
              </p:cNvSpPr>
              <p:nvPr>
                <p:ph idx="1"/>
              </p:nvPr>
            </p:nvSpPr>
            <p:spPr bwMode="auto">
              <a:xfrm>
                <a:off x="912885" y="1541200"/>
                <a:ext cx="10515600" cy="4351338"/>
              </a:xfrm>
              <a:prstGeom prst="rect">
                <a:avLst/>
              </a:prstGeom>
              <a:blipFill rotWithShape="0">
                <a:blip r:embed="rId3"/>
                <a:stretch>
                  <a:fillRect l="-812" t="-1961" r="-870"/>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r>
                  <a:rPr lang="en-US">
                    <a:noFill/>
                  </a:rPr>
                  <a:t> </a:t>
                </a:r>
              </a:p>
            </p:txBody>
          </p:sp>
        </mc:Fallback>
      </mc:AlternateContent>
      <p:pic>
        <p:nvPicPr>
          <p:cNvPr id="7" name="Picture 6"/>
          <p:cNvPicPr>
            <a:picLocks noChangeAspect="1"/>
          </p:cNvPicPr>
          <p:nvPr/>
        </p:nvPicPr>
        <p:blipFill>
          <a:blip r:embed="rId4"/>
          <a:stretch>
            <a:fillRect/>
          </a:stretch>
        </p:blipFill>
        <p:spPr>
          <a:xfrm>
            <a:off x="4286250" y="5136113"/>
            <a:ext cx="3867150" cy="1057275"/>
          </a:xfrm>
          <a:prstGeom prst="rect">
            <a:avLst/>
          </a:prstGeom>
        </p:spPr>
      </p:pic>
    </p:spTree>
    <p:extLst>
      <p:ext uri="{BB962C8B-B14F-4D97-AF65-F5344CB8AC3E}">
        <p14:creationId xmlns:p14="http://schemas.microsoft.com/office/powerpoint/2010/main" val="48339765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983457"/>
            <a:ext cx="9566429" cy="738812"/>
          </a:xfrm>
        </p:spPr>
        <p:txBody>
          <a:bodyPr>
            <a:noAutofit/>
          </a:bodyPr>
          <a:lstStyle/>
          <a:p>
            <a:pPr lvl="0" algn="ctr" fontAlgn="base">
              <a:spcAft>
                <a:spcPct val="0"/>
              </a:spcAft>
            </a:pPr>
            <a:r>
              <a:rPr lang="en-US" sz="3200" b="1" dirty="0">
                <a:solidFill>
                  <a:srgbClr val="C00000"/>
                </a:solidFill>
                <a:latin typeface="Calibri"/>
                <a:cs typeface="Times New Roman" panose="02020603050405020304" pitchFamily="18" charset="0"/>
              </a:rPr>
              <a:t>M-</a:t>
            </a:r>
            <a:r>
              <a:rPr lang="en-US" sz="3200" b="1" dirty="0" err="1">
                <a:solidFill>
                  <a:srgbClr val="C00000"/>
                </a:solidFill>
                <a:latin typeface="Calibri"/>
                <a:cs typeface="Times New Roman" panose="02020603050405020304" pitchFamily="18" charset="0"/>
              </a:rPr>
              <a:t>ary</a:t>
            </a:r>
            <a:r>
              <a:rPr lang="en-US" sz="3200" b="1" dirty="0">
                <a:solidFill>
                  <a:srgbClr val="C00000"/>
                </a:solidFill>
                <a:latin typeface="Calibri"/>
                <a:cs typeface="Times New Roman" panose="02020603050405020304" pitchFamily="18" charset="0"/>
              </a:rPr>
              <a:t> </a:t>
            </a:r>
            <a:r>
              <a:rPr lang="en-US" sz="3200" b="1" dirty="0" smtClean="0">
                <a:solidFill>
                  <a:srgbClr val="C00000"/>
                </a:solidFill>
                <a:latin typeface="Calibri"/>
                <a:cs typeface="Times New Roman" panose="02020603050405020304" pitchFamily="18" charset="0"/>
              </a:rPr>
              <a:t>PSK:</a:t>
            </a:r>
            <a:r>
              <a:rPr lang="en-US" sz="3200" b="1" dirty="0">
                <a:solidFill>
                  <a:srgbClr val="C00000"/>
                </a:solidFill>
                <a:latin typeface="Calibri"/>
                <a:cs typeface="Times New Roman" panose="02020603050405020304" pitchFamily="18" charset="0"/>
              </a:rPr>
              <a:t/>
            </a:r>
            <a:br>
              <a:rPr lang="en-US" sz="3200" b="1" dirty="0">
                <a:solidFill>
                  <a:srgbClr val="C00000"/>
                </a:solidFill>
                <a:latin typeface="Calibri"/>
                <a:cs typeface="Times New Roman" panose="02020603050405020304" pitchFamily="18" charset="0"/>
              </a:rPr>
            </a:br>
            <a:endParaRPr lang="en-US" sz="3200" b="1" dirty="0">
              <a:solidFill>
                <a:srgbClr val="C00000"/>
              </a:solidFill>
              <a:latin typeface="Calibri"/>
              <a:cs typeface="Times New Roman" panose="02020603050405020304" pitchFamily="18" charset="0"/>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47</a:t>
            </a:fld>
            <a:endParaRPr lang="en-IN">
              <a:solidFill>
                <a:prstClr val="black">
                  <a:tint val="75000"/>
                </a:prstClr>
              </a:solidFill>
            </a:endParaRPr>
          </a:p>
        </p:txBody>
      </p:sp>
      <p:pic>
        <p:nvPicPr>
          <p:cNvPr id="3" name="Content Placeholder 2"/>
          <p:cNvPicPr>
            <a:picLocks noGrp="1" noChangeAspect="1"/>
          </p:cNvPicPr>
          <p:nvPr>
            <p:ph idx="1"/>
          </p:nvPr>
        </p:nvPicPr>
        <p:blipFill>
          <a:blip r:embed="rId3"/>
          <a:stretch>
            <a:fillRect/>
          </a:stretch>
        </p:blipFill>
        <p:spPr>
          <a:xfrm>
            <a:off x="2197490" y="1912769"/>
            <a:ext cx="8207139" cy="1271302"/>
          </a:xfrm>
          <a:prstGeom prst="rect">
            <a:avLst/>
          </a:prstGeom>
        </p:spPr>
      </p:pic>
      <p:pic>
        <p:nvPicPr>
          <p:cNvPr id="8" name="Picture 7"/>
          <p:cNvPicPr>
            <a:picLocks noChangeAspect="1"/>
          </p:cNvPicPr>
          <p:nvPr/>
        </p:nvPicPr>
        <p:blipFill>
          <a:blip r:embed="rId4"/>
          <a:stretch>
            <a:fillRect/>
          </a:stretch>
        </p:blipFill>
        <p:spPr>
          <a:xfrm>
            <a:off x="3815715" y="3374571"/>
            <a:ext cx="4560570" cy="1266825"/>
          </a:xfrm>
          <a:prstGeom prst="rect">
            <a:avLst/>
          </a:prstGeom>
        </p:spPr>
      </p:pic>
      <p:pic>
        <p:nvPicPr>
          <p:cNvPr id="9" name="Picture 8"/>
          <p:cNvPicPr>
            <a:picLocks noChangeAspect="1"/>
          </p:cNvPicPr>
          <p:nvPr/>
        </p:nvPicPr>
        <p:blipFill>
          <a:blip r:embed="rId5"/>
          <a:stretch>
            <a:fillRect/>
          </a:stretch>
        </p:blipFill>
        <p:spPr>
          <a:xfrm>
            <a:off x="4572924" y="4641396"/>
            <a:ext cx="4037676" cy="1256166"/>
          </a:xfrm>
          <a:prstGeom prst="rect">
            <a:avLst/>
          </a:prstGeom>
        </p:spPr>
      </p:pic>
    </p:spTree>
    <p:extLst>
      <p:ext uri="{BB962C8B-B14F-4D97-AF65-F5344CB8AC3E}">
        <p14:creationId xmlns:p14="http://schemas.microsoft.com/office/powerpoint/2010/main" val="17582616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15748" y="1238634"/>
            <a:ext cx="10069939" cy="867753"/>
          </a:xfrm>
        </p:spPr>
        <p:txBody>
          <a:bodyPr>
            <a:normAutofit/>
          </a:bodyPr>
          <a:lstStyle/>
          <a:p>
            <a:pPr algn="ctr" defTabSz="449263" eaLnBrk="0" fontAlgn="base" hangingPunct="0">
              <a:lnSpc>
                <a:spcPct val="100000"/>
              </a:lnSpc>
              <a:spcAft>
                <a:spcPct val="0"/>
              </a:spcAft>
              <a:buSzPct val="100000"/>
            </a:pPr>
            <a:r>
              <a:rPr lang="en-US" sz="2800" b="1" dirty="0">
                <a:solidFill>
                  <a:srgbClr val="C00000"/>
                </a:solidFill>
                <a:latin typeface="Calibri"/>
                <a:cs typeface="Times New Roman" panose="02020603050405020304" pitchFamily="18" charset="0"/>
              </a:rPr>
              <a:t>Power spectra of M-</a:t>
            </a:r>
            <a:r>
              <a:rPr lang="en-US" sz="2800" b="1" dirty="0" err="1">
                <a:solidFill>
                  <a:srgbClr val="C00000"/>
                </a:solidFill>
                <a:latin typeface="Calibri"/>
                <a:cs typeface="Times New Roman" panose="02020603050405020304" pitchFamily="18" charset="0"/>
              </a:rPr>
              <a:t>ary</a:t>
            </a:r>
            <a:r>
              <a:rPr lang="en-US" sz="2800" b="1" dirty="0">
                <a:solidFill>
                  <a:srgbClr val="C00000"/>
                </a:solidFill>
                <a:latin typeface="Calibri"/>
                <a:cs typeface="Times New Roman" panose="02020603050405020304" pitchFamily="18" charset="0"/>
              </a:rPr>
              <a:t> PSK Signals</a:t>
            </a: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48</a:t>
            </a:fld>
            <a:endParaRPr lang="en-IN">
              <a:solidFill>
                <a:prstClr val="black">
                  <a:tint val="75000"/>
                </a:prstClr>
              </a:solidFill>
            </a:endParaRPr>
          </a:p>
        </p:txBody>
      </p:sp>
      <p:sp>
        <p:nvSpPr>
          <p:cNvPr id="7" name="Text Box 4"/>
          <p:cNvSpPr txBox="1">
            <a:spLocks noChangeArrowheads="1"/>
          </p:cNvSpPr>
          <p:nvPr/>
        </p:nvSpPr>
        <p:spPr bwMode="auto">
          <a:xfrm>
            <a:off x="660400" y="2342924"/>
            <a:ext cx="7493000" cy="5476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marL="341313" indent="-341313">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anose="02020603050405020304" pitchFamily="18" charset="0"/>
                <a:ea typeface="Microsoft YaHei" panose="020B0503020204020204" pitchFamily="34" charset="-122"/>
              </a:defRPr>
            </a:lvl1pPr>
            <a:lvl2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anose="02020603050405020304" pitchFamily="18" charset="0"/>
                <a:ea typeface="Microsoft YaHei" panose="020B0503020204020204" pitchFamily="34" charset="-122"/>
              </a:defRPr>
            </a:lvl2pPr>
            <a:lvl3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anose="02020603050405020304" pitchFamily="18" charset="0"/>
                <a:ea typeface="Microsoft YaHei" panose="020B0503020204020204" pitchFamily="34" charset="-122"/>
              </a:defRPr>
            </a:lvl3pPr>
            <a:lvl4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anose="02020603050405020304" pitchFamily="18" charset="0"/>
                <a:ea typeface="Microsoft YaHei" panose="020B0503020204020204" pitchFamily="34" charset="-122"/>
              </a:defRPr>
            </a:lvl4pPr>
            <a:lvl5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anose="02020603050405020304" pitchFamily="18" charset="0"/>
                <a:ea typeface="Microsoft YaHei" panose="020B0503020204020204" pitchFamily="34"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anose="02020603050405020304" pitchFamily="18" charset="0"/>
                <a:ea typeface="Microsoft YaHei" panose="020B0503020204020204" pitchFamily="34"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anose="02020603050405020304" pitchFamily="18" charset="0"/>
                <a:ea typeface="Microsoft YaHei" panose="020B0503020204020204" pitchFamily="34"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anose="02020603050405020304" pitchFamily="18" charset="0"/>
                <a:ea typeface="Microsoft YaHei" panose="020B0503020204020204" pitchFamily="34"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anose="02020603050405020304" pitchFamily="18" charset="0"/>
                <a:ea typeface="Microsoft YaHei" panose="020B0503020204020204" pitchFamily="34" charset="-122"/>
              </a:defRPr>
            </a:lvl9pPr>
          </a:lstStyle>
          <a:p>
            <a:pPr marL="457200" marR="0" lvl="0" indent="-457200" defTabSz="449263" eaLnBrk="0" fontAlgn="base" latinLnBrk="0" hangingPunct="0">
              <a:lnSpc>
                <a:spcPct val="100000"/>
              </a:lnSpc>
              <a:spcBef>
                <a:spcPts val="700"/>
              </a:spcBef>
              <a:spcAft>
                <a:spcPct val="0"/>
              </a:spcAft>
              <a:buClr>
                <a:srgbClr val="000000"/>
              </a:buClr>
              <a:buSzPct val="100000"/>
              <a:buFont typeface="Wingdings" panose="05000000000000000000" pitchFamily="2" charset="2"/>
              <a:buChar char="Ø"/>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kumimoji="0" lang="en-US" sz="2800" b="0" i="0" u="none" strike="noStrike" kern="0" cap="none" spc="0" normalizeH="0" baseline="0" noProof="0" dirty="0" smtClean="0">
                <a:ln>
                  <a:noFill/>
                </a:ln>
                <a:solidFill>
                  <a:srgbClr val="000000"/>
                </a:solidFill>
                <a:effectLst/>
                <a:uLnTx/>
                <a:uFillTx/>
                <a:latin typeface="+mn-lt"/>
                <a:ea typeface="Microsoft YaHei" panose="020B0503020204020204" pitchFamily="34" charset="-122"/>
              </a:rPr>
              <a:t>Symbol duration for M-</a:t>
            </a:r>
            <a:r>
              <a:rPr kumimoji="0" lang="en-US" sz="2800" b="0" i="0" u="none" strike="noStrike" kern="0" cap="none" spc="0" normalizeH="0" baseline="0" noProof="0" dirty="0" err="1" smtClean="0">
                <a:ln>
                  <a:noFill/>
                </a:ln>
                <a:solidFill>
                  <a:srgbClr val="000000"/>
                </a:solidFill>
                <a:effectLst/>
                <a:uLnTx/>
                <a:uFillTx/>
                <a:latin typeface="+mn-lt"/>
                <a:ea typeface="Microsoft YaHei" panose="020B0503020204020204" pitchFamily="34" charset="-122"/>
              </a:rPr>
              <a:t>ary</a:t>
            </a:r>
            <a:r>
              <a:rPr kumimoji="0" lang="en-US" sz="2800" b="0" i="0" u="none" strike="noStrike" kern="0" cap="none" spc="0" normalizeH="0" baseline="0" noProof="0" dirty="0" smtClean="0">
                <a:ln>
                  <a:noFill/>
                </a:ln>
                <a:solidFill>
                  <a:srgbClr val="000000"/>
                </a:solidFill>
                <a:effectLst/>
                <a:uLnTx/>
                <a:uFillTx/>
                <a:latin typeface="+mn-lt"/>
                <a:ea typeface="Microsoft YaHei" panose="020B0503020204020204" pitchFamily="34" charset="-122"/>
              </a:rPr>
              <a:t> PSK is defined as:</a:t>
            </a:r>
          </a:p>
        </p:txBody>
      </p:sp>
      <p:sp>
        <p:nvSpPr>
          <p:cNvPr id="10" name="Rectangle 8"/>
          <p:cNvSpPr>
            <a:spLocks noChangeArrowheads="1"/>
          </p:cNvSpPr>
          <p:nvPr/>
        </p:nvSpPr>
        <p:spPr bwMode="auto">
          <a:xfrm>
            <a:off x="815748" y="3925888"/>
            <a:ext cx="10206038" cy="7440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marL="341313" indent="-341313">
              <a:tabLst>
                <a:tab pos="341313" algn="l"/>
                <a:tab pos="1255713" algn="l"/>
                <a:tab pos="2170113" algn="l"/>
                <a:tab pos="3084513" algn="l"/>
                <a:tab pos="3998913" algn="l"/>
                <a:tab pos="4913313" algn="l"/>
                <a:tab pos="5827713" algn="l"/>
                <a:tab pos="6742113" algn="l"/>
                <a:tab pos="7656513" algn="l"/>
                <a:tab pos="8570913" algn="l"/>
                <a:tab pos="9485313" algn="l"/>
                <a:tab pos="10399713" algn="l"/>
              </a:tabLst>
              <a:defRPr sz="2400">
                <a:solidFill>
                  <a:schemeClr val="bg1"/>
                </a:solidFill>
                <a:latin typeface="Times New Roman" panose="02020603050405020304" pitchFamily="18" charset="0"/>
                <a:ea typeface="Microsoft YaHei" panose="020B0503020204020204" pitchFamily="34" charset="-122"/>
              </a:defRPr>
            </a:lvl1pPr>
            <a:lvl2pPr>
              <a:tabLst>
                <a:tab pos="341313" algn="l"/>
                <a:tab pos="1255713" algn="l"/>
                <a:tab pos="2170113" algn="l"/>
                <a:tab pos="3084513" algn="l"/>
                <a:tab pos="3998913" algn="l"/>
                <a:tab pos="4913313" algn="l"/>
                <a:tab pos="5827713" algn="l"/>
                <a:tab pos="6742113" algn="l"/>
                <a:tab pos="7656513" algn="l"/>
                <a:tab pos="8570913" algn="l"/>
                <a:tab pos="9485313" algn="l"/>
                <a:tab pos="10399713" algn="l"/>
              </a:tabLst>
              <a:defRPr sz="2400">
                <a:solidFill>
                  <a:schemeClr val="bg1"/>
                </a:solidFill>
                <a:latin typeface="Times New Roman" panose="02020603050405020304" pitchFamily="18" charset="0"/>
                <a:ea typeface="Microsoft YaHei" panose="020B0503020204020204" pitchFamily="34" charset="-122"/>
              </a:defRPr>
            </a:lvl2pPr>
            <a:lvl3pPr>
              <a:tabLst>
                <a:tab pos="341313" algn="l"/>
                <a:tab pos="1255713" algn="l"/>
                <a:tab pos="2170113" algn="l"/>
                <a:tab pos="3084513" algn="l"/>
                <a:tab pos="3998913" algn="l"/>
                <a:tab pos="4913313" algn="l"/>
                <a:tab pos="5827713" algn="l"/>
                <a:tab pos="6742113" algn="l"/>
                <a:tab pos="7656513" algn="l"/>
                <a:tab pos="8570913" algn="l"/>
                <a:tab pos="9485313" algn="l"/>
                <a:tab pos="10399713" algn="l"/>
              </a:tabLst>
              <a:defRPr sz="2400">
                <a:solidFill>
                  <a:schemeClr val="bg1"/>
                </a:solidFill>
                <a:latin typeface="Times New Roman" panose="02020603050405020304" pitchFamily="18" charset="0"/>
                <a:ea typeface="Microsoft YaHei" panose="020B0503020204020204" pitchFamily="34" charset="-122"/>
              </a:defRPr>
            </a:lvl3pPr>
            <a:lvl4pPr>
              <a:tabLst>
                <a:tab pos="341313" algn="l"/>
                <a:tab pos="1255713" algn="l"/>
                <a:tab pos="2170113" algn="l"/>
                <a:tab pos="3084513" algn="l"/>
                <a:tab pos="3998913" algn="l"/>
                <a:tab pos="4913313" algn="l"/>
                <a:tab pos="5827713" algn="l"/>
                <a:tab pos="6742113" algn="l"/>
                <a:tab pos="7656513" algn="l"/>
                <a:tab pos="8570913" algn="l"/>
                <a:tab pos="9485313" algn="l"/>
                <a:tab pos="10399713" algn="l"/>
              </a:tabLst>
              <a:defRPr sz="2400">
                <a:solidFill>
                  <a:schemeClr val="bg1"/>
                </a:solidFill>
                <a:latin typeface="Times New Roman" panose="02020603050405020304" pitchFamily="18" charset="0"/>
                <a:ea typeface="Microsoft YaHei" panose="020B0503020204020204" pitchFamily="34" charset="-122"/>
              </a:defRPr>
            </a:lvl4pPr>
            <a:lvl5pPr>
              <a:tabLst>
                <a:tab pos="341313" algn="l"/>
                <a:tab pos="1255713" algn="l"/>
                <a:tab pos="2170113" algn="l"/>
                <a:tab pos="3084513" algn="l"/>
                <a:tab pos="3998913" algn="l"/>
                <a:tab pos="4913313" algn="l"/>
                <a:tab pos="5827713" algn="l"/>
                <a:tab pos="6742113" algn="l"/>
                <a:tab pos="7656513" algn="l"/>
                <a:tab pos="8570913" algn="l"/>
                <a:tab pos="9485313" algn="l"/>
                <a:tab pos="10399713" algn="l"/>
              </a:tabLst>
              <a:defRPr sz="2400">
                <a:solidFill>
                  <a:schemeClr val="bg1"/>
                </a:solidFill>
                <a:latin typeface="Times New Roman" panose="02020603050405020304" pitchFamily="18" charset="0"/>
                <a:ea typeface="Microsoft YaHei" panose="020B0503020204020204" pitchFamily="34"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341313" algn="l"/>
                <a:tab pos="1255713" algn="l"/>
                <a:tab pos="2170113" algn="l"/>
                <a:tab pos="3084513" algn="l"/>
                <a:tab pos="3998913" algn="l"/>
                <a:tab pos="4913313" algn="l"/>
                <a:tab pos="5827713" algn="l"/>
                <a:tab pos="6742113" algn="l"/>
                <a:tab pos="7656513" algn="l"/>
                <a:tab pos="8570913" algn="l"/>
                <a:tab pos="9485313" algn="l"/>
                <a:tab pos="10399713" algn="l"/>
              </a:tabLst>
              <a:defRPr sz="2400">
                <a:solidFill>
                  <a:schemeClr val="bg1"/>
                </a:solidFill>
                <a:latin typeface="Times New Roman" panose="02020603050405020304" pitchFamily="18" charset="0"/>
                <a:ea typeface="Microsoft YaHei" panose="020B0503020204020204" pitchFamily="34"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341313" algn="l"/>
                <a:tab pos="1255713" algn="l"/>
                <a:tab pos="2170113" algn="l"/>
                <a:tab pos="3084513" algn="l"/>
                <a:tab pos="3998913" algn="l"/>
                <a:tab pos="4913313" algn="l"/>
                <a:tab pos="5827713" algn="l"/>
                <a:tab pos="6742113" algn="l"/>
                <a:tab pos="7656513" algn="l"/>
                <a:tab pos="8570913" algn="l"/>
                <a:tab pos="9485313" algn="l"/>
                <a:tab pos="10399713" algn="l"/>
              </a:tabLst>
              <a:defRPr sz="2400">
                <a:solidFill>
                  <a:schemeClr val="bg1"/>
                </a:solidFill>
                <a:latin typeface="Times New Roman" panose="02020603050405020304" pitchFamily="18" charset="0"/>
                <a:ea typeface="Microsoft YaHei" panose="020B0503020204020204" pitchFamily="34"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341313" algn="l"/>
                <a:tab pos="1255713" algn="l"/>
                <a:tab pos="2170113" algn="l"/>
                <a:tab pos="3084513" algn="l"/>
                <a:tab pos="3998913" algn="l"/>
                <a:tab pos="4913313" algn="l"/>
                <a:tab pos="5827713" algn="l"/>
                <a:tab pos="6742113" algn="l"/>
                <a:tab pos="7656513" algn="l"/>
                <a:tab pos="8570913" algn="l"/>
                <a:tab pos="9485313" algn="l"/>
                <a:tab pos="10399713" algn="l"/>
              </a:tabLst>
              <a:defRPr sz="2400">
                <a:solidFill>
                  <a:schemeClr val="bg1"/>
                </a:solidFill>
                <a:latin typeface="Times New Roman" panose="02020603050405020304" pitchFamily="18" charset="0"/>
                <a:ea typeface="Microsoft YaHei" panose="020B0503020204020204" pitchFamily="34"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341313" algn="l"/>
                <a:tab pos="1255713" algn="l"/>
                <a:tab pos="2170113" algn="l"/>
                <a:tab pos="3084513" algn="l"/>
                <a:tab pos="3998913" algn="l"/>
                <a:tab pos="4913313" algn="l"/>
                <a:tab pos="5827713" algn="l"/>
                <a:tab pos="6742113" algn="l"/>
                <a:tab pos="7656513" algn="l"/>
                <a:tab pos="8570913" algn="l"/>
                <a:tab pos="9485313" algn="l"/>
                <a:tab pos="10399713" algn="l"/>
              </a:tabLst>
              <a:defRPr sz="2400">
                <a:solidFill>
                  <a:schemeClr val="bg1"/>
                </a:solidFill>
                <a:latin typeface="Times New Roman" panose="02020603050405020304" pitchFamily="18" charset="0"/>
                <a:ea typeface="Microsoft YaHei" panose="020B0503020204020204" pitchFamily="34" charset="-122"/>
              </a:defRPr>
            </a:lvl9pPr>
          </a:lstStyle>
          <a:p>
            <a:pPr marL="457200" marR="0" lvl="0" indent="-457200" defTabSz="449263" eaLnBrk="0" fontAlgn="base" latinLnBrk="0" hangingPunct="0">
              <a:lnSpc>
                <a:spcPct val="100000"/>
              </a:lnSpc>
              <a:spcBef>
                <a:spcPts val="700"/>
              </a:spcBef>
              <a:spcAft>
                <a:spcPct val="0"/>
              </a:spcAft>
              <a:buClr>
                <a:srgbClr val="000000"/>
              </a:buClr>
              <a:buSzPct val="100000"/>
              <a:buFont typeface="Wingdings" panose="05000000000000000000" pitchFamily="2" charset="2"/>
              <a:buChar char="Ø"/>
              <a:tabLst>
                <a:tab pos="341313" algn="l"/>
                <a:tab pos="1255713" algn="l"/>
                <a:tab pos="2170113" algn="l"/>
                <a:tab pos="3084513" algn="l"/>
                <a:tab pos="3998913" algn="l"/>
                <a:tab pos="4913313" algn="l"/>
                <a:tab pos="5827713" algn="l"/>
                <a:tab pos="6742113" algn="l"/>
                <a:tab pos="7656513" algn="l"/>
                <a:tab pos="8570913" algn="l"/>
                <a:tab pos="9485313" algn="l"/>
                <a:tab pos="10399713" algn="l"/>
              </a:tabLst>
              <a:defRPr/>
            </a:pPr>
            <a:r>
              <a:rPr lang="en-US" sz="2800" kern="0" dirty="0">
                <a:solidFill>
                  <a:srgbClr val="000000"/>
                </a:solidFill>
                <a:latin typeface="+mn-lt"/>
              </a:rPr>
              <a:t>The baseband power spectral density of M-</a:t>
            </a:r>
            <a:r>
              <a:rPr lang="en-US" sz="2800" kern="0" dirty="0" err="1">
                <a:solidFill>
                  <a:srgbClr val="000000"/>
                </a:solidFill>
                <a:latin typeface="+mn-lt"/>
              </a:rPr>
              <a:t>ary</a:t>
            </a:r>
            <a:r>
              <a:rPr lang="en-US" sz="2800" kern="0" dirty="0">
                <a:solidFill>
                  <a:srgbClr val="000000"/>
                </a:solidFill>
                <a:latin typeface="+mn-lt"/>
              </a:rPr>
              <a:t> PSK is given by:</a:t>
            </a:r>
          </a:p>
        </p:txBody>
      </p:sp>
      <p:pic>
        <p:nvPicPr>
          <p:cNvPr id="3" name="Picture 2"/>
          <p:cNvPicPr>
            <a:picLocks noChangeAspect="1"/>
          </p:cNvPicPr>
          <p:nvPr/>
        </p:nvPicPr>
        <p:blipFill>
          <a:blip r:embed="rId3"/>
          <a:stretch>
            <a:fillRect/>
          </a:stretch>
        </p:blipFill>
        <p:spPr>
          <a:xfrm>
            <a:off x="3393281" y="2937782"/>
            <a:ext cx="2702719" cy="735299"/>
          </a:xfrm>
          <a:prstGeom prst="rect">
            <a:avLst/>
          </a:prstGeom>
        </p:spPr>
      </p:pic>
      <p:pic>
        <p:nvPicPr>
          <p:cNvPr id="6" name="Picture 5"/>
          <p:cNvPicPr>
            <a:picLocks noChangeAspect="1"/>
          </p:cNvPicPr>
          <p:nvPr/>
        </p:nvPicPr>
        <p:blipFill>
          <a:blip r:embed="rId4"/>
          <a:stretch>
            <a:fillRect/>
          </a:stretch>
        </p:blipFill>
        <p:spPr>
          <a:xfrm>
            <a:off x="3197677" y="4576990"/>
            <a:ext cx="6274147" cy="1542823"/>
          </a:xfrm>
          <a:prstGeom prst="rect">
            <a:avLst/>
          </a:prstGeom>
        </p:spPr>
      </p:pic>
    </p:spTree>
    <p:extLst>
      <p:ext uri="{BB962C8B-B14F-4D97-AF65-F5344CB8AC3E}">
        <p14:creationId xmlns:p14="http://schemas.microsoft.com/office/powerpoint/2010/main" val="354934379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31781" y="846229"/>
            <a:ext cx="11008723" cy="1162276"/>
          </a:xfrm>
        </p:spPr>
        <p:txBody>
          <a:bodyPr>
            <a:normAutofit/>
          </a:bodyPr>
          <a:lstStyle/>
          <a:p>
            <a:pPr lvl="0" algn="ctr" defTabSz="449263" eaLnBrk="0" fontAlgn="base" hangingPunct="0">
              <a:lnSpc>
                <a:spcPct val="100000"/>
              </a:lnSpc>
              <a:spcAft>
                <a:spcPct val="0"/>
              </a:spcAft>
              <a:buSzPct val="100000"/>
            </a:pPr>
            <a:r>
              <a:rPr lang="en-US" sz="2800" b="1" dirty="0">
                <a:solidFill>
                  <a:srgbClr val="C00000"/>
                </a:solidFill>
                <a:latin typeface="Calibri"/>
                <a:cs typeface="Times New Roman" panose="02020603050405020304" pitchFamily="18" charset="0"/>
              </a:rPr>
              <a:t>Power spectra of M-</a:t>
            </a:r>
            <a:r>
              <a:rPr lang="en-US" sz="2800" b="1" dirty="0" err="1">
                <a:solidFill>
                  <a:srgbClr val="C00000"/>
                </a:solidFill>
                <a:latin typeface="Calibri"/>
                <a:cs typeface="Times New Roman" panose="02020603050405020304" pitchFamily="18" charset="0"/>
              </a:rPr>
              <a:t>ary</a:t>
            </a:r>
            <a:r>
              <a:rPr lang="en-US" sz="2800" b="1" dirty="0">
                <a:solidFill>
                  <a:srgbClr val="C00000"/>
                </a:solidFill>
                <a:latin typeface="Calibri"/>
                <a:cs typeface="Times New Roman" panose="02020603050405020304" pitchFamily="18" charset="0"/>
              </a:rPr>
              <a:t> PSK Signals</a:t>
            </a: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49</a:t>
            </a:fld>
            <a:endParaRPr lang="en-IN">
              <a:solidFill>
                <a:prstClr val="black">
                  <a:tint val="75000"/>
                </a:prstClr>
              </a:solidFill>
            </a:endParaRPr>
          </a:p>
        </p:txBody>
      </p:sp>
      <p:pic>
        <p:nvPicPr>
          <p:cNvPr id="1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7397" y="1602627"/>
            <a:ext cx="7105650" cy="39973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8" name="Text Box 4"/>
          <p:cNvSpPr txBox="1">
            <a:spLocks noChangeArrowheads="1"/>
          </p:cNvSpPr>
          <p:nvPr/>
        </p:nvSpPr>
        <p:spPr bwMode="auto">
          <a:xfrm>
            <a:off x="3340846" y="5361191"/>
            <a:ext cx="7008658" cy="11215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160" tIns="46080" rIns="92160" bIns="46080"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icrosoft YaHei" panose="020B0503020204020204" pitchFamily="34"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icrosoft YaHei" panose="020B0503020204020204" pitchFamily="34"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icrosoft YaHei" panose="020B0503020204020204" pitchFamily="34"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icrosoft YaHei" panose="020B0503020204020204" pitchFamily="34"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icrosoft YaHei" panose="020B0503020204020204" pitchFamily="34" charset="-122"/>
              </a:defRPr>
            </a:lvl9pPr>
          </a:lstStyle>
          <a:p>
            <a:pPr algn="ctr" defTabSz="449263" eaLnBrk="0" fontAlgn="base" hangingPunct="0">
              <a:spcBef>
                <a:spcPct val="0"/>
              </a:spcBef>
              <a:spcAft>
                <a:spcPct val="0"/>
              </a:spcAft>
              <a:buSzPct val="100000"/>
            </a:pPr>
            <a:r>
              <a:rPr lang="en-US" sz="1800" dirty="0" smtClean="0">
                <a:solidFill>
                  <a:srgbClr val="FF0000"/>
                </a:solidFill>
                <a:latin typeface="Arial" panose="020B0604020202020204" pitchFamily="34" charset="0"/>
              </a:rPr>
              <a:t>Figure :Power spectra of M-</a:t>
            </a:r>
            <a:r>
              <a:rPr lang="en-US" sz="1800" dirty="0" err="1" smtClean="0">
                <a:solidFill>
                  <a:srgbClr val="FF0000"/>
                </a:solidFill>
                <a:latin typeface="Arial" panose="020B0604020202020204" pitchFamily="34" charset="0"/>
              </a:rPr>
              <a:t>ary</a:t>
            </a:r>
            <a:r>
              <a:rPr lang="en-US" sz="1800" dirty="0" smtClean="0">
                <a:solidFill>
                  <a:srgbClr val="FF0000"/>
                </a:solidFill>
                <a:latin typeface="Arial" panose="020B0604020202020204" pitchFamily="34" charset="0"/>
              </a:rPr>
              <a:t> PSK signals for M </a:t>
            </a:r>
            <a:r>
              <a:rPr lang="en-US" sz="1800" dirty="0" smtClean="0">
                <a:solidFill>
                  <a:srgbClr val="FF0000"/>
                </a:solidFill>
                <a:latin typeface="Symbol" panose="05050102010706020507" pitchFamily="18" charset="2"/>
              </a:rPr>
              <a:t></a:t>
            </a:r>
            <a:r>
              <a:rPr lang="en-US" sz="1800" dirty="0" smtClean="0">
                <a:solidFill>
                  <a:srgbClr val="FF0000"/>
                </a:solidFill>
                <a:latin typeface="Arial" panose="020B0604020202020204" pitchFamily="34" charset="0"/>
              </a:rPr>
              <a:t> 2, 4, 8.</a:t>
            </a:r>
          </a:p>
        </p:txBody>
      </p:sp>
    </p:spTree>
    <p:extLst>
      <p:ext uri="{BB962C8B-B14F-4D97-AF65-F5344CB8AC3E}">
        <p14:creationId xmlns:p14="http://schemas.microsoft.com/office/powerpoint/2010/main" val="344142305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EB969-BFB1-4DB4-993C-39BD1A8D536A}"/>
              </a:ext>
            </a:extLst>
          </p:cNvPr>
          <p:cNvSpPr>
            <a:spLocks noGrp="1"/>
          </p:cNvSpPr>
          <p:nvPr>
            <p:ph type="title"/>
          </p:nvPr>
        </p:nvSpPr>
        <p:spPr>
          <a:xfrm>
            <a:off x="771247" y="1188489"/>
            <a:ext cx="10383175" cy="687494"/>
          </a:xfrm>
        </p:spPr>
        <p:txBody>
          <a:bodyPr/>
          <a:lstStyle/>
          <a:p>
            <a:pPr lvl="0" algn="ctr">
              <a:spcBef>
                <a:spcPts val="1000"/>
              </a:spcBef>
            </a:pPr>
            <a:r>
              <a:rPr lang="en-US" sz="2200" b="1" dirty="0">
                <a:solidFill>
                  <a:srgbClr val="C00000"/>
                </a:solidFill>
                <a:latin typeface="Times New Roman" panose="02020603050405020304" pitchFamily="18" charset="0"/>
                <a:cs typeface="Times New Roman" panose="02020603050405020304" pitchFamily="18" charset="0"/>
              </a:rPr>
              <a:t>Introduction</a:t>
            </a:r>
          </a:p>
        </p:txBody>
      </p:sp>
      <p:sp>
        <p:nvSpPr>
          <p:cNvPr id="3" name="Content Placeholder 2">
            <a:extLst>
              <a:ext uri="{FF2B5EF4-FFF2-40B4-BE49-F238E27FC236}">
                <a16:creationId xmlns:a16="http://schemas.microsoft.com/office/drawing/2014/main" id="{3F88149E-5F31-4726-9520-9DE95C0F7B8D}"/>
              </a:ext>
            </a:extLst>
          </p:cNvPr>
          <p:cNvSpPr>
            <a:spLocks noGrp="1"/>
          </p:cNvSpPr>
          <p:nvPr>
            <p:ph idx="1"/>
          </p:nvPr>
        </p:nvSpPr>
        <p:spPr>
          <a:xfrm>
            <a:off x="1350516" y="1861022"/>
            <a:ext cx="9870860" cy="4160833"/>
          </a:xfrm>
        </p:spPr>
        <p:txBody>
          <a:bodyPr>
            <a:normAutofit lnSpcReduction="10000"/>
          </a:bodyPr>
          <a:lstStyle/>
          <a:p>
            <a:pPr marL="0" lvl="0" indent="0" algn="just">
              <a:lnSpc>
                <a:spcPct val="150000"/>
              </a:lnSpc>
              <a:buNone/>
            </a:pPr>
            <a:r>
              <a:rPr lang="en-US" sz="2000" b="1" dirty="0">
                <a:solidFill>
                  <a:srgbClr val="FF0000"/>
                </a:solidFill>
              </a:rPr>
              <a:t>Definitions: </a:t>
            </a:r>
            <a:endParaRPr lang="en-US" sz="2000" b="1" dirty="0" smtClean="0">
              <a:solidFill>
                <a:srgbClr val="FF0000"/>
              </a:solidFill>
            </a:endParaRPr>
          </a:p>
          <a:p>
            <a:pPr lvl="0" algn="just">
              <a:lnSpc>
                <a:spcPct val="150000"/>
              </a:lnSpc>
              <a:buFont typeface="Wingdings" panose="05000000000000000000" pitchFamily="2" charset="2"/>
              <a:buChar char="Ø"/>
            </a:pPr>
            <a:r>
              <a:rPr lang="en-US" sz="2000" dirty="0" smtClean="0"/>
              <a:t>The </a:t>
            </a:r>
            <a:r>
              <a:rPr lang="en-US" sz="2000" dirty="0"/>
              <a:t>modulation of digital signals is a process involving </a:t>
            </a:r>
            <a:r>
              <a:rPr lang="en-US" sz="2000" b="1" dirty="0">
                <a:solidFill>
                  <a:srgbClr val="0070C0"/>
                </a:solidFill>
              </a:rPr>
              <a:t>switching (keying</a:t>
            </a:r>
            <a:r>
              <a:rPr lang="en-US" sz="2000" dirty="0"/>
              <a:t>) the amplitude, frequency or phase of a sinusoidal carrier in some way in accordance with the incoming digital data. </a:t>
            </a:r>
            <a:endParaRPr lang="en-US" sz="2000" dirty="0" smtClean="0"/>
          </a:p>
          <a:p>
            <a:pPr lvl="0" algn="just">
              <a:lnSpc>
                <a:spcPct val="150000"/>
              </a:lnSpc>
              <a:buFont typeface="Wingdings" panose="05000000000000000000" pitchFamily="2" charset="2"/>
              <a:buChar char="Ø"/>
            </a:pPr>
            <a:r>
              <a:rPr lang="en-US" sz="2000" b="1" dirty="0" smtClean="0">
                <a:solidFill>
                  <a:srgbClr val="0070C0"/>
                </a:solidFill>
              </a:rPr>
              <a:t> </a:t>
            </a:r>
            <a:r>
              <a:rPr lang="en-US" sz="2000" b="1" dirty="0">
                <a:solidFill>
                  <a:srgbClr val="0070C0"/>
                </a:solidFill>
              </a:rPr>
              <a:t>Three basic schemes exist</a:t>
            </a:r>
            <a:r>
              <a:rPr lang="en-US" sz="2000" b="1" dirty="0" smtClean="0">
                <a:solidFill>
                  <a:srgbClr val="0070C0"/>
                </a:solidFill>
              </a:rPr>
              <a:t>:</a:t>
            </a:r>
          </a:p>
          <a:p>
            <a:pPr lvl="0" algn="just">
              <a:lnSpc>
                <a:spcPct val="150000"/>
              </a:lnSpc>
            </a:pPr>
            <a:r>
              <a:rPr lang="en-US" sz="2000" dirty="0" smtClean="0"/>
              <a:t> Amplitude Shift Keying </a:t>
            </a:r>
            <a:r>
              <a:rPr lang="en-US" sz="2000" dirty="0"/>
              <a:t>(ASK) </a:t>
            </a:r>
            <a:endParaRPr lang="en-US" sz="2000" dirty="0" smtClean="0"/>
          </a:p>
          <a:p>
            <a:pPr lvl="0" algn="just">
              <a:lnSpc>
                <a:spcPct val="150000"/>
              </a:lnSpc>
            </a:pPr>
            <a:r>
              <a:rPr lang="en-US" sz="2000" dirty="0" smtClean="0"/>
              <a:t> Frequency Shift Keying </a:t>
            </a:r>
            <a:r>
              <a:rPr lang="en-US" sz="2000" dirty="0"/>
              <a:t>(FSK) </a:t>
            </a:r>
            <a:endParaRPr lang="en-US" sz="2000" dirty="0" smtClean="0"/>
          </a:p>
          <a:p>
            <a:pPr lvl="0" algn="just">
              <a:lnSpc>
                <a:spcPct val="150000"/>
              </a:lnSpc>
            </a:pPr>
            <a:r>
              <a:rPr lang="en-US" sz="2000" dirty="0" smtClean="0"/>
              <a:t>Phase Shift Keying </a:t>
            </a:r>
            <a:r>
              <a:rPr lang="en-US" sz="2000" dirty="0"/>
              <a:t>(PSK</a:t>
            </a:r>
            <a:r>
              <a:rPr lang="en-US" sz="2000" dirty="0" smtClean="0"/>
              <a:t>)</a:t>
            </a:r>
          </a:p>
        </p:txBody>
      </p:sp>
      <p:sp>
        <p:nvSpPr>
          <p:cNvPr id="5" name="Footer Placeholder 4">
            <a:extLst>
              <a:ext uri="{FF2B5EF4-FFF2-40B4-BE49-F238E27FC236}">
                <a16:creationId xmlns:a16="http://schemas.microsoft.com/office/drawing/2014/main" id="{2D80A51D-5073-4F56-AD8F-12A2AAF89D53}"/>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7C6438AB-75BE-4C69-A84D-6848F0FCE5E1}"/>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5</a:t>
            </a:fld>
            <a:endParaRPr lang="en-IN">
              <a:solidFill>
                <a:prstClr val="black">
                  <a:tint val="75000"/>
                </a:prstClr>
              </a:solidFill>
            </a:endParaRPr>
          </a:p>
        </p:txBody>
      </p:sp>
    </p:spTree>
    <p:extLst>
      <p:ext uri="{BB962C8B-B14F-4D97-AF65-F5344CB8AC3E}">
        <p14:creationId xmlns:p14="http://schemas.microsoft.com/office/powerpoint/2010/main" val="4282551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19328" y="893005"/>
            <a:ext cx="10515600" cy="1325563"/>
          </a:xfrm>
        </p:spPr>
        <p:txBody>
          <a:bodyPr/>
          <a:lstStyle/>
          <a:p>
            <a:pPr lvl="0" algn="ctr" defTabSz="449263" eaLnBrk="0" fontAlgn="base" hangingPunct="0">
              <a:lnSpc>
                <a:spcPct val="100000"/>
              </a:lnSpc>
              <a:spcAft>
                <a:spcPct val="0"/>
              </a:spcAft>
              <a:buSzPct val="100000"/>
            </a:pPr>
            <a:r>
              <a:rPr lang="en-US" sz="3200" dirty="0">
                <a:solidFill>
                  <a:srgbClr val="C00000"/>
                </a:solidFill>
                <a:latin typeface="+mn-lt"/>
                <a:ea typeface="Microsoft YaHei" panose="020B0503020204020204" pitchFamily="34" charset="-122"/>
              </a:rPr>
              <a:t>Bandwidth Efficiency of M-</a:t>
            </a:r>
            <a:r>
              <a:rPr lang="en-US" sz="3200" dirty="0" err="1">
                <a:solidFill>
                  <a:srgbClr val="C00000"/>
                </a:solidFill>
                <a:latin typeface="+mn-lt"/>
                <a:ea typeface="Microsoft YaHei" panose="020B0503020204020204" pitchFamily="34" charset="-122"/>
              </a:rPr>
              <a:t>ary</a:t>
            </a:r>
            <a:r>
              <a:rPr lang="en-US" sz="3200" dirty="0">
                <a:solidFill>
                  <a:srgbClr val="C00000"/>
                </a:solidFill>
                <a:latin typeface="+mn-lt"/>
                <a:ea typeface="Microsoft YaHei" panose="020B0503020204020204" pitchFamily="34" charset="-122"/>
              </a:rPr>
              <a:t> PSK Signals</a:t>
            </a: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50</a:t>
            </a:fld>
            <a:endParaRPr lang="en-IN">
              <a:solidFill>
                <a:prstClr val="black">
                  <a:tint val="75000"/>
                </a:prstClr>
              </a:solidFill>
            </a:endParaRPr>
          </a:p>
        </p:txBody>
      </p:sp>
      <p:sp>
        <p:nvSpPr>
          <p:cNvPr id="3" name="Rectangle 2"/>
          <p:cNvSpPr/>
          <p:nvPr/>
        </p:nvSpPr>
        <p:spPr>
          <a:xfrm>
            <a:off x="951628" y="1989968"/>
            <a:ext cx="10499273" cy="3016210"/>
          </a:xfrm>
          <a:prstGeom prst="rect">
            <a:avLst/>
          </a:prstGeom>
        </p:spPr>
        <p:txBody>
          <a:bodyPr wrap="square">
            <a:spAutoFit/>
          </a:bodyPr>
          <a:lstStyle/>
          <a:p>
            <a:pPr marL="342900" lvl="0" indent="-342900" defTabSz="449263" eaLnBrk="0" fontAlgn="base" hangingPunct="0">
              <a:lnSpc>
                <a:spcPct val="150000"/>
              </a:lnSpc>
              <a:spcBef>
                <a:spcPts val="600"/>
              </a:spcBef>
              <a:spcAft>
                <a:spcPct val="0"/>
              </a:spcAft>
              <a:buClr>
                <a:srgbClr val="000000"/>
              </a:buClr>
              <a:buSzPct val="100000"/>
              <a:buFont typeface="Wingdings" panose="05000000000000000000" pitchFamily="2" charset="2"/>
              <a:buChar char="Ø"/>
            </a:pPr>
            <a:r>
              <a:rPr lang="en-US" sz="2400" dirty="0">
                <a:solidFill>
                  <a:srgbClr val="000000"/>
                </a:solidFill>
                <a:ea typeface="Microsoft YaHei" panose="020B0503020204020204" pitchFamily="34" charset="-122"/>
              </a:rPr>
              <a:t>From the previous slide of the power spectra of the M-</a:t>
            </a:r>
            <a:r>
              <a:rPr lang="en-US" sz="2400" dirty="0" err="1">
                <a:solidFill>
                  <a:srgbClr val="000000"/>
                </a:solidFill>
                <a:ea typeface="Microsoft YaHei" panose="020B0503020204020204" pitchFamily="34" charset="-122"/>
              </a:rPr>
              <a:t>ary</a:t>
            </a:r>
            <a:r>
              <a:rPr lang="en-US" sz="2400" dirty="0">
                <a:solidFill>
                  <a:srgbClr val="000000"/>
                </a:solidFill>
                <a:ea typeface="Microsoft YaHei" panose="020B0503020204020204" pitchFamily="34" charset="-122"/>
              </a:rPr>
              <a:t> PSK it is visible that we have a well defined </a:t>
            </a:r>
            <a:r>
              <a:rPr lang="en-US" sz="2400" b="1" i="1" dirty="0">
                <a:solidFill>
                  <a:srgbClr val="000000"/>
                </a:solidFill>
                <a:ea typeface="Microsoft YaHei" panose="020B0503020204020204" pitchFamily="34" charset="-122"/>
              </a:rPr>
              <a:t>main lobe </a:t>
            </a:r>
            <a:r>
              <a:rPr lang="en-US" sz="2400" dirty="0">
                <a:solidFill>
                  <a:srgbClr val="000000"/>
                </a:solidFill>
                <a:ea typeface="Microsoft YaHei" panose="020B0503020204020204" pitchFamily="34" charset="-122"/>
              </a:rPr>
              <a:t>and </a:t>
            </a:r>
            <a:r>
              <a:rPr lang="en-US" sz="2400" b="1" i="1" dirty="0">
                <a:solidFill>
                  <a:srgbClr val="000000"/>
                </a:solidFill>
                <a:ea typeface="Microsoft YaHei" panose="020B0503020204020204" pitchFamily="34" charset="-122"/>
              </a:rPr>
              <a:t>spectral nulls</a:t>
            </a:r>
            <a:r>
              <a:rPr lang="en-US" sz="2400" dirty="0">
                <a:solidFill>
                  <a:srgbClr val="000000"/>
                </a:solidFill>
                <a:ea typeface="Microsoft YaHei" panose="020B0503020204020204" pitchFamily="34" charset="-122"/>
              </a:rPr>
              <a:t>.</a:t>
            </a:r>
          </a:p>
          <a:p>
            <a:pPr marL="342900" lvl="0" indent="-342900" defTabSz="449263" eaLnBrk="0" fontAlgn="base" hangingPunct="0">
              <a:lnSpc>
                <a:spcPct val="150000"/>
              </a:lnSpc>
              <a:spcBef>
                <a:spcPts val="600"/>
              </a:spcBef>
              <a:spcAft>
                <a:spcPct val="0"/>
              </a:spcAft>
              <a:buClr>
                <a:srgbClr val="FF0000"/>
              </a:buClr>
              <a:buSzPct val="100000"/>
              <a:buFont typeface="Wingdings" panose="05000000000000000000" pitchFamily="2" charset="2"/>
              <a:buChar char="Ø"/>
            </a:pPr>
            <a:r>
              <a:rPr lang="en-US" sz="2400" i="1" dirty="0">
                <a:solidFill>
                  <a:srgbClr val="FF0000"/>
                </a:solidFill>
                <a:ea typeface="Microsoft YaHei" panose="020B0503020204020204" pitchFamily="34" charset="-122"/>
              </a:rPr>
              <a:t>Main lobe provides a simple measure for the bandwidth of the M-</a:t>
            </a:r>
            <a:r>
              <a:rPr lang="en-US" sz="2400" i="1" dirty="0" err="1">
                <a:solidFill>
                  <a:srgbClr val="FF0000"/>
                </a:solidFill>
                <a:ea typeface="Microsoft YaHei" panose="020B0503020204020204" pitchFamily="34" charset="-122"/>
              </a:rPr>
              <a:t>ary</a:t>
            </a:r>
            <a:r>
              <a:rPr lang="en-US" sz="2400" i="1" dirty="0">
                <a:solidFill>
                  <a:srgbClr val="FF0000"/>
                </a:solidFill>
                <a:ea typeface="Microsoft YaHei" panose="020B0503020204020204" pitchFamily="34" charset="-122"/>
              </a:rPr>
              <a:t> PSK. (null-to-null bandwidth).</a:t>
            </a:r>
          </a:p>
          <a:p>
            <a:pPr marL="342900" lvl="0" indent="-342900" defTabSz="449263" eaLnBrk="0" fontAlgn="base" hangingPunct="0">
              <a:lnSpc>
                <a:spcPct val="150000"/>
              </a:lnSpc>
              <a:spcBef>
                <a:spcPts val="600"/>
              </a:spcBef>
              <a:spcAft>
                <a:spcPct val="0"/>
              </a:spcAft>
              <a:buClr>
                <a:srgbClr val="000000"/>
              </a:buClr>
              <a:buSzPct val="100000"/>
              <a:buFont typeface="Wingdings" panose="05000000000000000000" pitchFamily="2" charset="2"/>
              <a:buChar char="Ø"/>
            </a:pPr>
            <a:r>
              <a:rPr lang="en-US" sz="2400" dirty="0">
                <a:solidFill>
                  <a:srgbClr val="000000"/>
                </a:solidFill>
                <a:ea typeface="Microsoft YaHei" panose="020B0503020204020204" pitchFamily="34" charset="-122"/>
              </a:rPr>
              <a:t>T</a:t>
            </a:r>
            <a:r>
              <a:rPr lang="en-US" sz="2400" dirty="0" smtClean="0">
                <a:solidFill>
                  <a:srgbClr val="000000"/>
                </a:solidFill>
                <a:ea typeface="Microsoft YaHei" panose="020B0503020204020204" pitchFamily="34" charset="-122"/>
              </a:rPr>
              <a:t>he </a:t>
            </a:r>
            <a:r>
              <a:rPr lang="en-US" sz="2400" dirty="0">
                <a:solidFill>
                  <a:srgbClr val="000000"/>
                </a:solidFill>
                <a:ea typeface="Microsoft YaHei" panose="020B0503020204020204" pitchFamily="34" charset="-122"/>
              </a:rPr>
              <a:t>channel bandwidth is given by:</a:t>
            </a:r>
          </a:p>
        </p:txBody>
      </p:sp>
      <p:pic>
        <p:nvPicPr>
          <p:cNvPr id="6" name="Picture 5"/>
          <p:cNvPicPr>
            <a:picLocks noChangeAspect="1"/>
          </p:cNvPicPr>
          <p:nvPr/>
        </p:nvPicPr>
        <p:blipFill>
          <a:blip r:embed="rId3"/>
          <a:stretch>
            <a:fillRect/>
          </a:stretch>
        </p:blipFill>
        <p:spPr>
          <a:xfrm>
            <a:off x="5836048" y="4871920"/>
            <a:ext cx="2051958" cy="1383879"/>
          </a:xfrm>
          <a:prstGeom prst="rect">
            <a:avLst/>
          </a:prstGeom>
        </p:spPr>
      </p:pic>
    </p:spTree>
    <p:extLst>
      <p:ext uri="{BB962C8B-B14F-4D97-AF65-F5344CB8AC3E}">
        <p14:creationId xmlns:p14="http://schemas.microsoft.com/office/powerpoint/2010/main" val="249206907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1109" y="976576"/>
            <a:ext cx="9731611" cy="847373"/>
          </a:xfrm>
        </p:spPr>
        <p:txBody>
          <a:bodyPr/>
          <a:lstStyle/>
          <a:p>
            <a:pPr lvl="0" algn="ctr" defTabSz="449263" eaLnBrk="0" fontAlgn="base" hangingPunct="0">
              <a:lnSpc>
                <a:spcPct val="100000"/>
              </a:lnSpc>
              <a:spcAft>
                <a:spcPct val="0"/>
              </a:spcAft>
              <a:buSzPct val="100000"/>
            </a:pPr>
            <a:r>
              <a:rPr lang="en-US" sz="3200" dirty="0">
                <a:solidFill>
                  <a:srgbClr val="C00000"/>
                </a:solidFill>
                <a:latin typeface="+mn-lt"/>
                <a:ea typeface="Microsoft YaHei" panose="020B0503020204020204" pitchFamily="34" charset="-122"/>
              </a:rPr>
              <a:t>Bandwidth Efficiency of M-</a:t>
            </a:r>
            <a:r>
              <a:rPr lang="en-US" sz="3200" dirty="0" err="1">
                <a:solidFill>
                  <a:srgbClr val="C00000"/>
                </a:solidFill>
                <a:latin typeface="+mn-lt"/>
                <a:ea typeface="Microsoft YaHei" panose="020B0503020204020204" pitchFamily="34" charset="-122"/>
              </a:rPr>
              <a:t>ary</a:t>
            </a:r>
            <a:r>
              <a:rPr lang="en-US" sz="3200" dirty="0">
                <a:solidFill>
                  <a:srgbClr val="C00000"/>
                </a:solidFill>
                <a:latin typeface="+mn-lt"/>
                <a:ea typeface="Microsoft YaHei" panose="020B0503020204020204" pitchFamily="34" charset="-122"/>
              </a:rPr>
              <a:t> PSK Signals</a:t>
            </a: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51</a:t>
            </a:fld>
            <a:endParaRPr lang="en-IN">
              <a:solidFill>
                <a:prstClr val="black">
                  <a:tint val="75000"/>
                </a:prstClr>
              </a:solidFill>
            </a:endParaRPr>
          </a:p>
        </p:txBody>
      </p:sp>
      <p:sp>
        <p:nvSpPr>
          <p:cNvPr id="11" name="Text Box 15"/>
          <p:cNvSpPr txBox="1">
            <a:spLocks noChangeArrowheads="1"/>
          </p:cNvSpPr>
          <p:nvPr/>
        </p:nvSpPr>
        <p:spPr bwMode="auto">
          <a:xfrm>
            <a:off x="1587754" y="1843717"/>
            <a:ext cx="3483944"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icrosoft YaHei" panose="020B0503020204020204" pitchFamily="34"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icrosoft YaHei" panose="020B0503020204020204" pitchFamily="34"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icrosoft YaHei" panose="020B0503020204020204" pitchFamily="34"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icrosoft YaHei" panose="020B0503020204020204" pitchFamily="34"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icrosoft YaHei" panose="020B0503020204020204" pitchFamily="34" charset="-122"/>
              </a:defRPr>
            </a:lvl9pPr>
          </a:lstStyle>
          <a:p>
            <a:pPr marL="0" marR="0" lvl="0" indent="0" defTabSz="449263" eaLnBrk="0" fontAlgn="base" latinLnBrk="0" hangingPunct="0">
              <a:lnSpc>
                <a:spcPct val="100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kumimoji="0" lang="en-US" sz="2400" b="0" i="0" u="none" strike="noStrike" kern="0" cap="none" spc="0" normalizeH="0" baseline="0" noProof="0" dirty="0" smtClean="0">
                <a:ln>
                  <a:noFill/>
                </a:ln>
                <a:solidFill>
                  <a:srgbClr val="000000"/>
                </a:solidFill>
                <a:effectLst/>
                <a:uLnTx/>
                <a:uFillTx/>
                <a:latin typeface="+mn-lt"/>
                <a:ea typeface="Microsoft YaHei" panose="020B0503020204020204" pitchFamily="34" charset="-122"/>
              </a:rPr>
              <a:t>Also, we have from before</a:t>
            </a:r>
          </a:p>
        </p:txBody>
      </p:sp>
      <p:grpSp>
        <p:nvGrpSpPr>
          <p:cNvPr id="12" name="Group 3"/>
          <p:cNvGrpSpPr>
            <a:grpSpLocks/>
          </p:cNvGrpSpPr>
          <p:nvPr/>
        </p:nvGrpSpPr>
        <p:grpSpPr bwMode="auto">
          <a:xfrm>
            <a:off x="2260279" y="2475168"/>
            <a:ext cx="2573337" cy="633413"/>
            <a:chOff x="621" y="864"/>
            <a:chExt cx="1621" cy="399"/>
          </a:xfrm>
        </p:grpSpPr>
        <p:graphicFrame>
          <p:nvGraphicFramePr>
            <p:cNvPr id="13" name="Object 4"/>
            <p:cNvGraphicFramePr>
              <a:graphicFrameLocks noChangeAspect="1"/>
            </p:cNvGraphicFramePr>
            <p:nvPr/>
          </p:nvGraphicFramePr>
          <p:xfrm>
            <a:off x="621" y="864"/>
            <a:ext cx="1621" cy="399"/>
          </p:xfrm>
          <a:graphic>
            <a:graphicData uri="http://schemas.openxmlformats.org/presentationml/2006/ole">
              <mc:AlternateContent xmlns:mc="http://schemas.openxmlformats.org/markup-compatibility/2006">
                <mc:Choice xmlns:v="urn:schemas-microsoft-com:vml" Requires="v">
                  <p:oleObj spid="_x0000_s5316" r:id="rId4" imgW="491457" imgH="228578" progId="">
                    <p:embed/>
                  </p:oleObj>
                </mc:Choice>
                <mc:Fallback>
                  <p:oleObj r:id="rId4" imgW="491457" imgH="228578"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1" y="864"/>
                          <a:ext cx="1621" cy="399"/>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 name="Text Box 5"/>
            <p:cNvSpPr txBox="1">
              <a:spLocks noChangeArrowheads="1"/>
            </p:cNvSpPr>
            <p:nvPr/>
          </p:nvSpPr>
          <p:spPr bwMode="auto">
            <a:xfrm>
              <a:off x="621" y="864"/>
              <a:ext cx="1621" cy="3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449263" eaLnBrk="0" fontAlgn="base" latinLnBrk="0" hangingPunct="0">
                <a:lnSpc>
                  <a:spcPct val="100000"/>
                </a:lnSpc>
                <a:spcBef>
                  <a:spcPct val="0"/>
                </a:spcBef>
                <a:spcAft>
                  <a:spcPct val="0"/>
                </a:spcAft>
                <a:buClr>
                  <a:srgbClr val="000000"/>
                </a:buClr>
                <a:buSzPct val="100000"/>
                <a:buFont typeface="Times New Roman" panose="02020603050405020304" pitchFamily="18" charset="0"/>
                <a:buNone/>
                <a:tabLst/>
                <a:defRPr/>
              </a:pPr>
              <a:endParaRPr kumimoji="0" lang="tr-TR" sz="2400" b="0" i="0" u="none" strike="noStrike" kern="0" cap="none" spc="0" normalizeH="0" baseline="0" noProof="0" smtClean="0">
                <a:ln>
                  <a:noFill/>
                </a:ln>
                <a:solidFill>
                  <a:srgbClr val="FFFFFF"/>
                </a:solidFill>
                <a:effectLst/>
                <a:uLnTx/>
                <a:uFillTx/>
                <a:latin typeface="Times New Roman" panose="02020603050405020304" pitchFamily="18" charset="0"/>
                <a:ea typeface="Microsoft YaHei" panose="020B0503020204020204" pitchFamily="34" charset="-122"/>
              </a:endParaRPr>
            </a:p>
          </p:txBody>
        </p:sp>
      </p:grpSp>
      <p:grpSp>
        <p:nvGrpSpPr>
          <p:cNvPr id="15" name="Group 6"/>
          <p:cNvGrpSpPr>
            <a:grpSpLocks/>
          </p:cNvGrpSpPr>
          <p:nvPr/>
        </p:nvGrpSpPr>
        <p:grpSpPr bwMode="auto">
          <a:xfrm>
            <a:off x="6252881" y="2495805"/>
            <a:ext cx="2308225" cy="592138"/>
            <a:chOff x="3345" y="792"/>
            <a:chExt cx="1454" cy="373"/>
          </a:xfrm>
        </p:grpSpPr>
        <p:graphicFrame>
          <p:nvGraphicFramePr>
            <p:cNvPr id="16" name="Object 7"/>
            <p:cNvGraphicFramePr>
              <a:graphicFrameLocks noChangeAspect="1"/>
            </p:cNvGraphicFramePr>
            <p:nvPr/>
          </p:nvGraphicFramePr>
          <p:xfrm>
            <a:off x="3345" y="792"/>
            <a:ext cx="1454" cy="373"/>
          </p:xfrm>
          <a:graphic>
            <a:graphicData uri="http://schemas.openxmlformats.org/presentationml/2006/ole">
              <mc:AlternateContent xmlns:mc="http://schemas.openxmlformats.org/markup-compatibility/2006">
                <mc:Choice xmlns:v="urn:schemas-microsoft-com:vml" Requires="v">
                  <p:oleObj spid="_x0000_s5317" r:id="rId6" imgW="491497" imgH="228596" progId="">
                    <p:embed/>
                  </p:oleObj>
                </mc:Choice>
                <mc:Fallback>
                  <p:oleObj r:id="rId6" imgW="491497" imgH="228596" progId="">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45" y="792"/>
                          <a:ext cx="1454" cy="37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Text Box 8"/>
            <p:cNvSpPr txBox="1">
              <a:spLocks noChangeArrowheads="1"/>
            </p:cNvSpPr>
            <p:nvPr/>
          </p:nvSpPr>
          <p:spPr bwMode="auto">
            <a:xfrm>
              <a:off x="3345" y="792"/>
              <a:ext cx="1454" cy="3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449263" eaLnBrk="0" fontAlgn="base" latinLnBrk="0" hangingPunct="0">
                <a:lnSpc>
                  <a:spcPct val="100000"/>
                </a:lnSpc>
                <a:spcBef>
                  <a:spcPct val="0"/>
                </a:spcBef>
                <a:spcAft>
                  <a:spcPct val="0"/>
                </a:spcAft>
                <a:buClr>
                  <a:srgbClr val="000000"/>
                </a:buClr>
                <a:buSzPct val="100000"/>
                <a:buFont typeface="Times New Roman" panose="02020603050405020304" pitchFamily="18" charset="0"/>
                <a:buNone/>
                <a:tabLst/>
                <a:defRPr/>
              </a:pPr>
              <a:endParaRPr kumimoji="0" lang="tr-TR" sz="2400" b="0" i="0" u="none" strike="noStrike" kern="0" cap="none" spc="0" normalizeH="0" baseline="0" noProof="0" smtClean="0">
                <a:ln>
                  <a:noFill/>
                </a:ln>
                <a:solidFill>
                  <a:srgbClr val="FFFFFF"/>
                </a:solidFill>
                <a:effectLst/>
                <a:uLnTx/>
                <a:uFillTx/>
                <a:latin typeface="Times New Roman" panose="02020603050405020304" pitchFamily="18" charset="0"/>
                <a:ea typeface="Microsoft YaHei" panose="020B0503020204020204" pitchFamily="34" charset="-122"/>
              </a:endParaRPr>
            </a:p>
          </p:txBody>
        </p:sp>
      </p:grpSp>
      <p:sp>
        <p:nvSpPr>
          <p:cNvPr id="6" name="Rectangle 5"/>
          <p:cNvSpPr/>
          <p:nvPr/>
        </p:nvSpPr>
        <p:spPr>
          <a:xfrm>
            <a:off x="1772556" y="4357047"/>
            <a:ext cx="10212615" cy="461665"/>
          </a:xfrm>
          <a:prstGeom prst="rect">
            <a:avLst/>
          </a:prstGeom>
        </p:spPr>
        <p:txBody>
          <a:bodyPr wrap="square">
            <a:spAutoFit/>
          </a:bodyPr>
          <a:lstStyle/>
          <a:p>
            <a:pPr lvl="0" defTabSz="449263" eaLnBrk="0" fontAlgn="base" hangingPunct="0">
              <a:spcBef>
                <a:spcPct val="0"/>
              </a:spcBef>
              <a:spcAft>
                <a:spcPct val="0"/>
              </a:spcAft>
              <a:buSzPct val="100000"/>
            </a:pPr>
            <a:r>
              <a:rPr lang="en-US" sz="2400" dirty="0"/>
              <a:t>So we can express the bandwidth in terms of bit rate as:</a:t>
            </a:r>
          </a:p>
        </p:txBody>
      </p:sp>
      <p:pic>
        <p:nvPicPr>
          <p:cNvPr id="3" name="Picture 2"/>
          <p:cNvPicPr>
            <a:picLocks noChangeAspect="1"/>
          </p:cNvPicPr>
          <p:nvPr/>
        </p:nvPicPr>
        <p:blipFill>
          <a:blip r:embed="rId8"/>
          <a:stretch>
            <a:fillRect/>
          </a:stretch>
        </p:blipFill>
        <p:spPr>
          <a:xfrm>
            <a:off x="4455319" y="4743292"/>
            <a:ext cx="4354966" cy="1282173"/>
          </a:xfrm>
          <a:prstGeom prst="rect">
            <a:avLst/>
          </a:prstGeom>
        </p:spPr>
      </p:pic>
      <p:sp>
        <p:nvSpPr>
          <p:cNvPr id="9" name="TextBox 8"/>
          <p:cNvSpPr txBox="1"/>
          <p:nvPr/>
        </p:nvSpPr>
        <p:spPr>
          <a:xfrm>
            <a:off x="2953377" y="3487430"/>
            <a:ext cx="6462984" cy="461665"/>
          </a:xfrm>
          <a:prstGeom prst="rect">
            <a:avLst/>
          </a:prstGeom>
          <a:noFill/>
        </p:spPr>
        <p:txBody>
          <a:bodyPr wrap="square" rtlCol="0">
            <a:spAutoFit/>
          </a:bodyPr>
          <a:lstStyle/>
          <a:p>
            <a:r>
              <a:rPr lang="en-US" sz="2400" dirty="0" smtClean="0"/>
              <a:t>Is the bit rate expressed as bits per second</a:t>
            </a:r>
            <a:r>
              <a:rPr lang="en-US" dirty="0" smtClean="0"/>
              <a:t>.</a:t>
            </a:r>
            <a:endParaRPr lang="en-US" dirty="0"/>
          </a:p>
        </p:txBody>
      </p:sp>
      <p:pic>
        <p:nvPicPr>
          <p:cNvPr id="21" name="Picture 20"/>
          <p:cNvPicPr>
            <a:picLocks noChangeAspect="1"/>
          </p:cNvPicPr>
          <p:nvPr/>
        </p:nvPicPr>
        <p:blipFill>
          <a:blip r:embed="rId9"/>
          <a:stretch>
            <a:fillRect/>
          </a:stretch>
        </p:blipFill>
        <p:spPr>
          <a:xfrm>
            <a:off x="1772556" y="3335720"/>
            <a:ext cx="1000125" cy="752475"/>
          </a:xfrm>
          <a:prstGeom prst="rect">
            <a:avLst/>
          </a:prstGeom>
        </p:spPr>
      </p:pic>
    </p:spTree>
    <p:extLst>
      <p:ext uri="{BB962C8B-B14F-4D97-AF65-F5344CB8AC3E}">
        <p14:creationId xmlns:p14="http://schemas.microsoft.com/office/powerpoint/2010/main" val="121844187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P spid="9" grpId="0"/>
    </p:bld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1341" y="665663"/>
            <a:ext cx="10515600" cy="1325563"/>
          </a:xfrm>
        </p:spPr>
        <p:txBody>
          <a:bodyPr>
            <a:normAutofit/>
          </a:bodyPr>
          <a:lstStyle/>
          <a:p>
            <a:pPr lvl="0" algn="ctr" defTabSz="449263" eaLnBrk="0" fontAlgn="base" hangingPunct="0">
              <a:lnSpc>
                <a:spcPct val="100000"/>
              </a:lnSpc>
              <a:spcAft>
                <a:spcPct val="0"/>
              </a:spcAft>
              <a:buSzPct val="100000"/>
            </a:pPr>
            <a:r>
              <a:rPr lang="en-US" sz="2800" dirty="0">
                <a:solidFill>
                  <a:srgbClr val="C00000"/>
                </a:solidFill>
                <a:latin typeface="+mn-lt"/>
                <a:ea typeface="Microsoft YaHei" panose="020B0503020204020204" pitchFamily="34" charset="-122"/>
              </a:rPr>
              <a:t>Bandwidth Efficiency of M-</a:t>
            </a:r>
            <a:r>
              <a:rPr lang="en-US" sz="2800" dirty="0" err="1">
                <a:solidFill>
                  <a:srgbClr val="C00000"/>
                </a:solidFill>
                <a:latin typeface="+mn-lt"/>
                <a:ea typeface="Microsoft YaHei" panose="020B0503020204020204" pitchFamily="34" charset="-122"/>
              </a:rPr>
              <a:t>ary</a:t>
            </a:r>
            <a:r>
              <a:rPr lang="en-US" sz="2800" dirty="0">
                <a:solidFill>
                  <a:srgbClr val="C00000"/>
                </a:solidFill>
                <a:latin typeface="+mn-lt"/>
                <a:ea typeface="Microsoft YaHei" panose="020B0503020204020204" pitchFamily="34" charset="-122"/>
              </a:rPr>
              <a:t> PSK Signals</a:t>
            </a: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52</a:t>
            </a:fld>
            <a:endParaRPr lang="en-IN">
              <a:solidFill>
                <a:prstClr val="black">
                  <a:tint val="75000"/>
                </a:prstClr>
              </a:solidFill>
            </a:endParaRPr>
          </a:p>
        </p:txBody>
      </p:sp>
      <p:pic>
        <p:nvPicPr>
          <p:cNvPr id="10" name="Picture 9"/>
          <p:cNvPicPr>
            <a:picLocks noChangeAspect="1"/>
          </p:cNvPicPr>
          <p:nvPr/>
        </p:nvPicPr>
        <p:blipFill>
          <a:blip r:embed="rId3"/>
          <a:stretch>
            <a:fillRect/>
          </a:stretch>
        </p:blipFill>
        <p:spPr>
          <a:xfrm>
            <a:off x="8023860" y="2492054"/>
            <a:ext cx="3168083" cy="932735"/>
          </a:xfrm>
          <a:prstGeom prst="rect">
            <a:avLst/>
          </a:prstGeom>
        </p:spPr>
      </p:pic>
      <p:sp>
        <p:nvSpPr>
          <p:cNvPr id="7" name="Rectangle 6"/>
          <p:cNvSpPr/>
          <p:nvPr/>
        </p:nvSpPr>
        <p:spPr>
          <a:xfrm>
            <a:off x="1104814" y="1789198"/>
            <a:ext cx="7671524" cy="461665"/>
          </a:xfrm>
          <a:prstGeom prst="rect">
            <a:avLst/>
          </a:prstGeom>
        </p:spPr>
        <p:txBody>
          <a:bodyPr wrap="none">
            <a:spAutoFit/>
          </a:bodyPr>
          <a:lstStyle/>
          <a:p>
            <a:r>
              <a:rPr lang="en-US" sz="2400" dirty="0" smtClean="0">
                <a:solidFill>
                  <a:srgbClr val="000000"/>
                </a:solidFill>
                <a:ea typeface="Microsoft YaHei" panose="020B0503020204020204" pitchFamily="34" charset="-122"/>
              </a:rPr>
              <a:t>The </a:t>
            </a:r>
            <a:r>
              <a:rPr lang="en-US" sz="2400" dirty="0">
                <a:solidFill>
                  <a:srgbClr val="000000"/>
                </a:solidFill>
                <a:ea typeface="Microsoft YaHei" panose="020B0503020204020204" pitchFamily="34" charset="-122"/>
              </a:rPr>
              <a:t>bandwidth </a:t>
            </a:r>
            <a:r>
              <a:rPr lang="en-US" sz="2400" dirty="0" smtClean="0">
                <a:solidFill>
                  <a:srgbClr val="000000"/>
                </a:solidFill>
                <a:ea typeface="Microsoft YaHei" panose="020B0503020204020204" pitchFamily="34" charset="-122"/>
              </a:rPr>
              <a:t> efficiency of M-</a:t>
            </a:r>
            <a:r>
              <a:rPr lang="en-US" sz="2400" dirty="0" err="1" smtClean="0">
                <a:solidFill>
                  <a:srgbClr val="000000"/>
                </a:solidFill>
                <a:ea typeface="Microsoft YaHei" panose="020B0503020204020204" pitchFamily="34" charset="-122"/>
              </a:rPr>
              <a:t>ary</a:t>
            </a:r>
            <a:r>
              <a:rPr lang="en-US" sz="2400" dirty="0" smtClean="0">
                <a:solidFill>
                  <a:srgbClr val="000000"/>
                </a:solidFill>
                <a:ea typeface="Microsoft YaHei" panose="020B0503020204020204" pitchFamily="34" charset="-122"/>
              </a:rPr>
              <a:t> PSK signals is given by </a:t>
            </a:r>
            <a:endParaRPr lang="en-US" dirty="0"/>
          </a:p>
        </p:txBody>
      </p:sp>
      <p:pic>
        <p:nvPicPr>
          <p:cNvPr id="8" name="Picture 7"/>
          <p:cNvPicPr>
            <a:picLocks noChangeAspect="1"/>
          </p:cNvPicPr>
          <p:nvPr/>
        </p:nvPicPr>
        <p:blipFill>
          <a:blip r:embed="rId4"/>
          <a:stretch>
            <a:fillRect/>
          </a:stretch>
        </p:blipFill>
        <p:spPr>
          <a:xfrm>
            <a:off x="3391104" y="2325840"/>
            <a:ext cx="2159597" cy="999483"/>
          </a:xfrm>
          <a:prstGeom prst="rect">
            <a:avLst/>
          </a:prstGeom>
        </p:spPr>
      </p:pic>
      <p:pic>
        <p:nvPicPr>
          <p:cNvPr id="9" name="Picture 8"/>
          <p:cNvPicPr>
            <a:picLocks noChangeAspect="1"/>
          </p:cNvPicPr>
          <p:nvPr/>
        </p:nvPicPr>
        <p:blipFill>
          <a:blip r:embed="rId5"/>
          <a:stretch>
            <a:fillRect/>
          </a:stretch>
        </p:blipFill>
        <p:spPr>
          <a:xfrm>
            <a:off x="1691335" y="2491792"/>
            <a:ext cx="969570" cy="867510"/>
          </a:xfrm>
          <a:prstGeom prst="rect">
            <a:avLst/>
          </a:prstGeom>
        </p:spPr>
      </p:pic>
      <p:pic>
        <p:nvPicPr>
          <p:cNvPr id="11" name="Picture 10"/>
          <p:cNvPicPr>
            <a:picLocks noChangeAspect="1"/>
          </p:cNvPicPr>
          <p:nvPr/>
        </p:nvPicPr>
        <p:blipFill>
          <a:blip r:embed="rId6"/>
          <a:stretch>
            <a:fillRect/>
          </a:stretch>
        </p:blipFill>
        <p:spPr>
          <a:xfrm>
            <a:off x="2740922" y="3965524"/>
            <a:ext cx="5812971" cy="1260902"/>
          </a:xfrm>
          <a:prstGeom prst="rect">
            <a:avLst/>
          </a:prstGeom>
        </p:spPr>
      </p:pic>
      <p:sp>
        <p:nvSpPr>
          <p:cNvPr id="12" name="Rectangle 11"/>
          <p:cNvSpPr/>
          <p:nvPr/>
        </p:nvSpPr>
        <p:spPr>
          <a:xfrm>
            <a:off x="1408339" y="5291208"/>
            <a:ext cx="9945461" cy="646331"/>
          </a:xfrm>
          <a:prstGeom prst="rect">
            <a:avLst/>
          </a:prstGeom>
        </p:spPr>
        <p:txBody>
          <a:bodyPr wrap="square">
            <a:spAutoFit/>
          </a:bodyPr>
          <a:lstStyle/>
          <a:p>
            <a:r>
              <a:rPr lang="en-US" dirty="0"/>
              <a:t>As the number of states in M-</a:t>
            </a:r>
            <a:r>
              <a:rPr lang="en-US" dirty="0" err="1"/>
              <a:t>ary</a:t>
            </a:r>
            <a:r>
              <a:rPr lang="en-US" dirty="0"/>
              <a:t> PSK is increased, the bandwidth efficiency is improved at the expense of error performance</a:t>
            </a:r>
          </a:p>
        </p:txBody>
      </p:sp>
      <p:sp>
        <p:nvSpPr>
          <p:cNvPr id="13" name="Rectangle 12"/>
          <p:cNvSpPr/>
          <p:nvPr/>
        </p:nvSpPr>
        <p:spPr>
          <a:xfrm>
            <a:off x="3174249" y="3596192"/>
            <a:ext cx="4752904" cy="369332"/>
          </a:xfrm>
          <a:prstGeom prst="rect">
            <a:avLst/>
          </a:prstGeom>
        </p:spPr>
        <p:txBody>
          <a:bodyPr wrap="none">
            <a:spAutoFit/>
          </a:bodyPr>
          <a:lstStyle/>
          <a:p>
            <a:r>
              <a:rPr lang="en-US" dirty="0">
                <a:solidFill>
                  <a:srgbClr val="FF0000"/>
                </a:solidFill>
              </a:rPr>
              <a:t>Table :</a:t>
            </a:r>
            <a:r>
              <a:rPr lang="en-US" dirty="0" smtClean="0">
                <a:solidFill>
                  <a:srgbClr val="FF0000"/>
                </a:solidFill>
              </a:rPr>
              <a:t> </a:t>
            </a:r>
            <a:r>
              <a:rPr lang="en-US" dirty="0">
                <a:solidFill>
                  <a:srgbClr val="FF0000"/>
                </a:solidFill>
              </a:rPr>
              <a:t>Bandwidth efficiency of M-</a:t>
            </a:r>
            <a:r>
              <a:rPr lang="en-US" dirty="0" err="1">
                <a:solidFill>
                  <a:srgbClr val="FF0000"/>
                </a:solidFill>
              </a:rPr>
              <a:t>ary</a:t>
            </a:r>
            <a:r>
              <a:rPr lang="en-US" dirty="0">
                <a:solidFill>
                  <a:srgbClr val="FF0000"/>
                </a:solidFill>
              </a:rPr>
              <a:t> PSK signals</a:t>
            </a:r>
          </a:p>
        </p:txBody>
      </p:sp>
    </p:spTree>
    <p:extLst>
      <p:ext uri="{BB962C8B-B14F-4D97-AF65-F5344CB8AC3E}">
        <p14:creationId xmlns:p14="http://schemas.microsoft.com/office/powerpoint/2010/main" val="325836014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19328" y="893005"/>
            <a:ext cx="10515600" cy="1325563"/>
          </a:xfrm>
        </p:spPr>
        <p:txBody>
          <a:bodyPr/>
          <a:lstStyle/>
          <a:p>
            <a:pPr lvl="0" algn="ctr" defTabSz="449263" eaLnBrk="0" fontAlgn="base" hangingPunct="0">
              <a:lnSpc>
                <a:spcPct val="100000"/>
              </a:lnSpc>
              <a:spcAft>
                <a:spcPct val="0"/>
              </a:spcAft>
              <a:buSzPct val="100000"/>
            </a:pPr>
            <a:r>
              <a:rPr lang="en-US" sz="3200" dirty="0">
                <a:solidFill>
                  <a:srgbClr val="C00000"/>
                </a:solidFill>
                <a:latin typeface="+mn-lt"/>
                <a:ea typeface="Microsoft YaHei" panose="020B0503020204020204" pitchFamily="34" charset="-122"/>
              </a:rPr>
              <a:t> M-</a:t>
            </a:r>
            <a:r>
              <a:rPr lang="en-US" sz="3200" dirty="0" err="1">
                <a:solidFill>
                  <a:srgbClr val="C00000"/>
                </a:solidFill>
                <a:latin typeface="+mn-lt"/>
                <a:ea typeface="Microsoft YaHei" panose="020B0503020204020204" pitchFamily="34" charset="-122"/>
              </a:rPr>
              <a:t>ary</a:t>
            </a:r>
            <a:r>
              <a:rPr lang="en-US" sz="3200" dirty="0">
                <a:solidFill>
                  <a:srgbClr val="C00000"/>
                </a:solidFill>
                <a:latin typeface="+mn-lt"/>
                <a:ea typeface="Microsoft YaHei" panose="020B0503020204020204" pitchFamily="34" charset="-122"/>
              </a:rPr>
              <a:t> Quadrature Amplitude Modulation</a:t>
            </a: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53</a:t>
            </a:fld>
            <a:endParaRPr lang="en-IN" dirty="0">
              <a:solidFill>
                <a:prstClr val="black">
                  <a:tint val="75000"/>
                </a:prstClr>
              </a:solidFill>
            </a:endParaRPr>
          </a:p>
        </p:txBody>
      </p:sp>
      <p:sp>
        <p:nvSpPr>
          <p:cNvPr id="3" name="Rectangle 2"/>
          <p:cNvSpPr/>
          <p:nvPr/>
        </p:nvSpPr>
        <p:spPr>
          <a:xfrm>
            <a:off x="951628" y="1989968"/>
            <a:ext cx="10499273" cy="3436005"/>
          </a:xfrm>
          <a:prstGeom prst="rect">
            <a:avLst/>
          </a:prstGeom>
        </p:spPr>
        <p:txBody>
          <a:bodyPr wrap="square">
            <a:spAutoFit/>
          </a:bodyPr>
          <a:lstStyle/>
          <a:p>
            <a:pPr marL="342900" indent="-342900" algn="just" defTabSz="449263" eaLnBrk="0" fontAlgn="base" hangingPunct="0">
              <a:lnSpc>
                <a:spcPct val="150000"/>
              </a:lnSpc>
              <a:spcBef>
                <a:spcPts val="600"/>
              </a:spcBef>
              <a:spcAft>
                <a:spcPct val="0"/>
              </a:spcAft>
              <a:buClr>
                <a:srgbClr val="000000"/>
              </a:buClr>
              <a:buSzPct val="100000"/>
              <a:buFont typeface="Wingdings" panose="05000000000000000000" pitchFamily="2" charset="2"/>
              <a:buChar char="Ø"/>
            </a:pPr>
            <a:r>
              <a:rPr lang="en-US" sz="2400" dirty="0" smtClean="0"/>
              <a:t>In  </a:t>
            </a:r>
            <a:r>
              <a:rPr lang="en-US" sz="2400" dirty="0"/>
              <a:t>M-</a:t>
            </a:r>
            <a:r>
              <a:rPr lang="en-US" sz="2400" dirty="0" err="1"/>
              <a:t>ary</a:t>
            </a:r>
            <a:r>
              <a:rPr lang="en-US" sz="2400" dirty="0"/>
              <a:t> Quadrature Amplitude Modulation In an M-</a:t>
            </a:r>
            <a:r>
              <a:rPr lang="en-US" sz="2400" dirty="0" err="1"/>
              <a:t>ary</a:t>
            </a:r>
            <a:r>
              <a:rPr lang="en-US" sz="2400" dirty="0"/>
              <a:t> PSK system, the in-phase and quadrature components of the modulated signal are interrelated in such a way that the envelope is constrained to remain constant. </a:t>
            </a:r>
            <a:endParaRPr lang="en-US" sz="2400" dirty="0" smtClean="0"/>
          </a:p>
          <a:p>
            <a:pPr marL="342900" indent="-342900" algn="just" defTabSz="449263" eaLnBrk="0" fontAlgn="base" hangingPunct="0">
              <a:lnSpc>
                <a:spcPct val="150000"/>
              </a:lnSpc>
              <a:spcBef>
                <a:spcPts val="600"/>
              </a:spcBef>
              <a:spcAft>
                <a:spcPct val="0"/>
              </a:spcAft>
              <a:buClr>
                <a:srgbClr val="000000"/>
              </a:buClr>
              <a:buSzPct val="100000"/>
              <a:buFont typeface="Wingdings" panose="05000000000000000000" pitchFamily="2" charset="2"/>
              <a:buChar char="Ø"/>
            </a:pPr>
            <a:r>
              <a:rPr lang="en-US" sz="2400" dirty="0" smtClean="0"/>
              <a:t>if </a:t>
            </a:r>
            <a:r>
              <a:rPr lang="en-US" sz="2400" dirty="0"/>
              <a:t>this constraint is removed so as to permit the in-phase and quadrature components to be independent, we get a new modulation scheme called M-</a:t>
            </a:r>
            <a:r>
              <a:rPr lang="en-US" sz="2400" dirty="0" err="1"/>
              <a:t>ary</a:t>
            </a:r>
            <a:r>
              <a:rPr lang="en-US" sz="2400" dirty="0"/>
              <a:t> QAM. The QAM is a hybrid form of </a:t>
            </a:r>
            <a:r>
              <a:rPr lang="en-US" sz="2400" dirty="0" smtClean="0"/>
              <a:t>modulation.</a:t>
            </a:r>
            <a:endParaRPr lang="en-US" sz="2400" dirty="0">
              <a:solidFill>
                <a:srgbClr val="000000"/>
              </a:solidFill>
              <a:ea typeface="Microsoft YaHei" panose="020B0503020204020204" pitchFamily="34" charset="-122"/>
            </a:endParaRPr>
          </a:p>
        </p:txBody>
      </p:sp>
    </p:spTree>
    <p:extLst>
      <p:ext uri="{BB962C8B-B14F-4D97-AF65-F5344CB8AC3E}">
        <p14:creationId xmlns:p14="http://schemas.microsoft.com/office/powerpoint/2010/main" val="359608825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3918" y="576157"/>
            <a:ext cx="10515600" cy="1325563"/>
          </a:xfrm>
        </p:spPr>
        <p:txBody>
          <a:bodyPr/>
          <a:lstStyle/>
          <a:p>
            <a:pPr lvl="0" algn="ctr" defTabSz="449263" eaLnBrk="0" fontAlgn="base" hangingPunct="0">
              <a:lnSpc>
                <a:spcPct val="100000"/>
              </a:lnSpc>
              <a:spcAft>
                <a:spcPct val="0"/>
              </a:spcAft>
              <a:buSzPct val="100000"/>
            </a:pPr>
            <a:r>
              <a:rPr lang="en-US" sz="3200" dirty="0">
                <a:solidFill>
                  <a:srgbClr val="C00000"/>
                </a:solidFill>
                <a:latin typeface="+mn-lt"/>
                <a:ea typeface="Microsoft YaHei" panose="020B0503020204020204" pitchFamily="34" charset="-122"/>
              </a:rPr>
              <a:t> M-</a:t>
            </a:r>
            <a:r>
              <a:rPr lang="en-US" sz="3200" dirty="0" err="1">
                <a:solidFill>
                  <a:srgbClr val="C00000"/>
                </a:solidFill>
                <a:latin typeface="+mn-lt"/>
                <a:ea typeface="Microsoft YaHei" panose="020B0503020204020204" pitchFamily="34" charset="-122"/>
              </a:rPr>
              <a:t>ary</a:t>
            </a:r>
            <a:r>
              <a:rPr lang="en-US" sz="3200" dirty="0">
                <a:solidFill>
                  <a:srgbClr val="C00000"/>
                </a:solidFill>
                <a:latin typeface="+mn-lt"/>
                <a:ea typeface="Microsoft YaHei" panose="020B0503020204020204" pitchFamily="34" charset="-122"/>
              </a:rPr>
              <a:t> Quadrature Amplitude Modulation</a:t>
            </a: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54</a:t>
            </a:fld>
            <a:endParaRPr lang="en-IN" dirty="0">
              <a:solidFill>
                <a:prstClr val="black">
                  <a:tint val="75000"/>
                </a:prstClr>
              </a:solidFill>
            </a:endParaRPr>
          </a:p>
        </p:txBody>
      </p:sp>
      <p:sp>
        <p:nvSpPr>
          <p:cNvPr id="3" name="Rectangle 2"/>
          <p:cNvSpPr/>
          <p:nvPr/>
        </p:nvSpPr>
        <p:spPr>
          <a:xfrm>
            <a:off x="712721" y="1558298"/>
            <a:ext cx="10499273" cy="3775393"/>
          </a:xfrm>
          <a:prstGeom prst="rect">
            <a:avLst/>
          </a:prstGeom>
        </p:spPr>
        <p:txBody>
          <a:bodyPr wrap="square">
            <a:spAutoFit/>
          </a:bodyPr>
          <a:lstStyle/>
          <a:p>
            <a:pPr marL="342900" indent="-342900">
              <a:spcAft>
                <a:spcPts val="800"/>
              </a:spcAft>
              <a:buFont typeface="Wingdings" panose="05000000000000000000" pitchFamily="2" charset="2"/>
              <a:buChar char="Ø"/>
            </a:pPr>
            <a:r>
              <a:rPr lang="en-US" sz="2400" dirty="0" smtClean="0">
                <a:latin typeface="Calibri" panose="020F0502020204030204" pitchFamily="34" charset="0"/>
                <a:ea typeface="Calibri" panose="020F0502020204030204" pitchFamily="34" charset="0"/>
                <a:cs typeface="Times New Roman" panose="02020603050405020304" pitchFamily="18" charset="0"/>
              </a:rPr>
              <a:t>The </a:t>
            </a:r>
            <a:r>
              <a:rPr lang="en-US" sz="2400" dirty="0">
                <a:latin typeface="Calibri" panose="020F0502020204030204" pitchFamily="34" charset="0"/>
                <a:ea typeface="Calibri" panose="020F0502020204030204" pitchFamily="34" charset="0"/>
                <a:cs typeface="Times New Roman" panose="02020603050405020304" pitchFamily="18" charset="0"/>
              </a:rPr>
              <a:t>transmitted M-</a:t>
            </a:r>
            <a:r>
              <a:rPr lang="en-US" sz="2400" dirty="0" err="1">
                <a:latin typeface="Calibri" panose="020F0502020204030204" pitchFamily="34" charset="0"/>
                <a:ea typeface="Calibri" panose="020F0502020204030204" pitchFamily="34" charset="0"/>
                <a:cs typeface="Times New Roman" panose="02020603050405020304" pitchFamily="18" charset="0"/>
              </a:rPr>
              <a:t>ary</a:t>
            </a:r>
            <a:r>
              <a:rPr lang="en-US" sz="2400" dirty="0">
                <a:latin typeface="Calibri" panose="020F0502020204030204" pitchFamily="34" charset="0"/>
                <a:ea typeface="Calibri" panose="020F0502020204030204" pitchFamily="34" charset="0"/>
                <a:cs typeface="Times New Roman" panose="02020603050405020304" pitchFamily="18" charset="0"/>
              </a:rPr>
              <a:t> QAM signal for symbol k can now be defined in terms of E</a:t>
            </a:r>
            <a:r>
              <a:rPr lang="en-US" sz="2400" baseline="-25000" dirty="0">
                <a:latin typeface="Calibri" panose="020F0502020204030204" pitchFamily="34" charset="0"/>
                <a:ea typeface="Calibri" panose="020F0502020204030204" pitchFamily="34" charset="0"/>
                <a:cs typeface="Times New Roman" panose="02020603050405020304" pitchFamily="18" charset="0"/>
              </a:rPr>
              <a:t>0</a:t>
            </a:r>
            <a:r>
              <a:rPr lang="en-US" sz="2400" dirty="0">
                <a:latin typeface="Calibri" panose="020F0502020204030204" pitchFamily="34" charset="0"/>
                <a:ea typeface="Calibri" panose="020F0502020204030204" pitchFamily="34" charset="0"/>
                <a:cs typeface="Times New Roman" panose="02020603050405020304" pitchFamily="18" charset="0"/>
              </a:rPr>
              <a:t>:</a:t>
            </a:r>
          </a:p>
          <a:p>
            <a:pPr marL="342900" indent="-342900" algn="just" defTabSz="449263" eaLnBrk="0" fontAlgn="base" hangingPunct="0">
              <a:spcBef>
                <a:spcPts val="600"/>
              </a:spcBef>
              <a:spcAft>
                <a:spcPct val="0"/>
              </a:spcAft>
              <a:buClr>
                <a:srgbClr val="000000"/>
              </a:buClr>
              <a:buSzPct val="100000"/>
              <a:buFont typeface="Wingdings" panose="05000000000000000000" pitchFamily="2" charset="2"/>
              <a:buChar char="Ø"/>
            </a:pPr>
            <a:endParaRPr lang="en-US" sz="2400" dirty="0" smtClean="0"/>
          </a:p>
          <a:p>
            <a:pPr marL="342900" indent="-342900" algn="just">
              <a:spcAft>
                <a:spcPts val="800"/>
              </a:spcAft>
              <a:buFont typeface="Wingdings" panose="05000000000000000000" pitchFamily="2" charset="2"/>
              <a:buChar char="Ø"/>
            </a:pPr>
            <a:r>
              <a:rPr lang="en-US" sz="2400" dirty="0">
                <a:latin typeface="Calibri" panose="020F0502020204030204" pitchFamily="34" charset="0"/>
                <a:ea typeface="Calibri" panose="020F0502020204030204" pitchFamily="34" charset="0"/>
                <a:cs typeface="Times New Roman" panose="02020603050405020304" pitchFamily="18" charset="0"/>
              </a:rPr>
              <a:t>The signal </a:t>
            </a:r>
            <a:r>
              <a:rPr lang="en-US" sz="2400" dirty="0" err="1">
                <a:latin typeface="Calibri" panose="020F0502020204030204" pitchFamily="34" charset="0"/>
                <a:ea typeface="Calibri" panose="020F0502020204030204" pitchFamily="34" charset="0"/>
                <a:cs typeface="Times New Roman" panose="02020603050405020304" pitchFamily="18" charset="0"/>
              </a:rPr>
              <a:t>s</a:t>
            </a:r>
            <a:r>
              <a:rPr lang="en-US" sz="2400" baseline="-25000" dirty="0" err="1">
                <a:latin typeface="Calibri" panose="020F0502020204030204" pitchFamily="34" charset="0"/>
                <a:ea typeface="Calibri" panose="020F0502020204030204" pitchFamily="34" charset="0"/>
                <a:cs typeface="Times New Roman" panose="02020603050405020304" pitchFamily="18" charset="0"/>
              </a:rPr>
              <a:t>k</a:t>
            </a:r>
            <a:r>
              <a:rPr lang="en-US" sz="2400" dirty="0">
                <a:latin typeface="Calibri" panose="020F0502020204030204" pitchFamily="34" charset="0"/>
                <a:ea typeface="Calibri" panose="020F0502020204030204" pitchFamily="34" charset="0"/>
                <a:cs typeface="Times New Roman" panose="02020603050405020304" pitchFamily="18" charset="0"/>
              </a:rPr>
              <a:t>(t) involves two phase-quadrature carriers, each one of which is modulated by a set of discrete amplitudes; hence the terminology “</a:t>
            </a:r>
            <a:r>
              <a:rPr lang="en-US" sz="2400" b="1" u="sng" dirty="0">
                <a:solidFill>
                  <a:srgbClr val="FF0000"/>
                </a:solidFill>
                <a:latin typeface="Calibri" panose="020F0502020204030204" pitchFamily="34" charset="0"/>
                <a:ea typeface="Calibri" panose="020F0502020204030204" pitchFamily="34" charset="0"/>
                <a:cs typeface="Times New Roman" panose="02020603050405020304" pitchFamily="18" charset="0"/>
              </a:rPr>
              <a:t>quadrature amplitude modulation</a:t>
            </a:r>
            <a:r>
              <a:rPr lang="en-US" sz="2400" dirty="0">
                <a:latin typeface="Calibri" panose="020F0502020204030204" pitchFamily="34" charset="0"/>
                <a:ea typeface="Calibri" panose="020F0502020204030204" pitchFamily="34" charset="0"/>
                <a:cs typeface="Times New Roman" panose="02020603050405020304" pitchFamily="18" charset="0"/>
              </a:rPr>
              <a:t>.”</a:t>
            </a:r>
          </a:p>
          <a:p>
            <a:pPr marL="342900" indent="-342900" algn="just" defTabSz="449263" eaLnBrk="0" fontAlgn="base" hangingPunct="0">
              <a:spcBef>
                <a:spcPts val="600"/>
              </a:spcBef>
              <a:spcAft>
                <a:spcPct val="0"/>
              </a:spcAft>
              <a:buClr>
                <a:srgbClr val="000000"/>
              </a:buClr>
              <a:buSzPct val="100000"/>
              <a:buFont typeface="Wingdings" panose="05000000000000000000" pitchFamily="2" charset="2"/>
              <a:buChar char="Ø"/>
            </a:pPr>
            <a:r>
              <a:rPr lang="en-US" sz="2400" dirty="0" smtClean="0"/>
              <a:t>In </a:t>
            </a:r>
            <a:r>
              <a:rPr lang="en-US" sz="2400" dirty="0"/>
              <a:t>M-</a:t>
            </a:r>
            <a:r>
              <a:rPr lang="en-US" sz="2400" dirty="0" err="1"/>
              <a:t>ary</a:t>
            </a:r>
            <a:r>
              <a:rPr lang="en-US" sz="2400" dirty="0"/>
              <a:t> PAM, the signal-space diagram is one-dimensional. M-</a:t>
            </a:r>
            <a:r>
              <a:rPr lang="en-US" sz="2400" dirty="0" err="1"/>
              <a:t>ary</a:t>
            </a:r>
            <a:r>
              <a:rPr lang="en-US" sz="2400" dirty="0"/>
              <a:t> QAM is a </a:t>
            </a:r>
            <a:r>
              <a:rPr lang="en-US" sz="2400" dirty="0" smtClean="0"/>
              <a:t>two-dimensional </a:t>
            </a:r>
            <a:r>
              <a:rPr lang="en-US" sz="2400" dirty="0"/>
              <a:t>generalization of M-</a:t>
            </a:r>
            <a:r>
              <a:rPr lang="en-US" sz="2400" dirty="0" err="1"/>
              <a:t>ary</a:t>
            </a:r>
            <a:r>
              <a:rPr lang="en-US" sz="2400" dirty="0"/>
              <a:t> PAM, in that its formulation involves two orthogonal </a:t>
            </a:r>
            <a:r>
              <a:rPr lang="en-US" sz="2400" dirty="0" err="1"/>
              <a:t>passband</a:t>
            </a:r>
            <a:r>
              <a:rPr lang="en-US" sz="2400" dirty="0"/>
              <a:t> basis functions</a:t>
            </a:r>
            <a:r>
              <a:rPr lang="en-US" sz="2400" dirty="0" smtClean="0"/>
              <a:t>:</a:t>
            </a:r>
          </a:p>
        </p:txBody>
      </p:sp>
      <p:pic>
        <p:nvPicPr>
          <p:cNvPr id="6" name="Picture 5"/>
          <p:cNvPicPr>
            <a:picLocks noChangeAspect="1"/>
          </p:cNvPicPr>
          <p:nvPr/>
        </p:nvPicPr>
        <p:blipFill>
          <a:blip r:embed="rId3"/>
          <a:stretch>
            <a:fillRect/>
          </a:stretch>
        </p:blipFill>
        <p:spPr>
          <a:xfrm>
            <a:off x="6532176" y="5050145"/>
            <a:ext cx="3889705" cy="1226246"/>
          </a:xfrm>
          <a:prstGeom prst="rect">
            <a:avLst/>
          </a:prstGeom>
        </p:spPr>
      </p:pic>
      <p:pic>
        <p:nvPicPr>
          <p:cNvPr id="9" name="Picture 8"/>
          <p:cNvPicPr>
            <a:picLocks noChangeAspect="1"/>
          </p:cNvPicPr>
          <p:nvPr/>
        </p:nvPicPr>
        <p:blipFill>
          <a:blip r:embed="rId4"/>
          <a:stretch>
            <a:fillRect/>
          </a:stretch>
        </p:blipFill>
        <p:spPr>
          <a:xfrm>
            <a:off x="2670236" y="1975318"/>
            <a:ext cx="7009408" cy="1001344"/>
          </a:xfrm>
          <a:prstGeom prst="rect">
            <a:avLst/>
          </a:prstGeom>
        </p:spPr>
      </p:pic>
    </p:spTree>
    <p:extLst>
      <p:ext uri="{BB962C8B-B14F-4D97-AF65-F5344CB8AC3E}">
        <p14:creationId xmlns:p14="http://schemas.microsoft.com/office/powerpoint/2010/main" val="6453604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19328" y="893005"/>
            <a:ext cx="10515600" cy="1325563"/>
          </a:xfrm>
        </p:spPr>
        <p:txBody>
          <a:bodyPr/>
          <a:lstStyle/>
          <a:p>
            <a:pPr lvl="0" algn="ctr" defTabSz="449263" eaLnBrk="0" fontAlgn="base" hangingPunct="0">
              <a:lnSpc>
                <a:spcPct val="100000"/>
              </a:lnSpc>
              <a:spcAft>
                <a:spcPct val="0"/>
              </a:spcAft>
              <a:buSzPct val="100000"/>
            </a:pPr>
            <a:r>
              <a:rPr lang="en-US" sz="3200" dirty="0">
                <a:solidFill>
                  <a:srgbClr val="C00000"/>
                </a:solidFill>
                <a:latin typeface="+mn-lt"/>
                <a:ea typeface="Microsoft YaHei" panose="020B0503020204020204" pitchFamily="34" charset="-122"/>
              </a:rPr>
              <a:t> M-</a:t>
            </a:r>
            <a:r>
              <a:rPr lang="en-US" sz="3200" dirty="0" err="1">
                <a:solidFill>
                  <a:srgbClr val="C00000"/>
                </a:solidFill>
                <a:latin typeface="+mn-lt"/>
                <a:ea typeface="Microsoft YaHei" panose="020B0503020204020204" pitchFamily="34" charset="-122"/>
              </a:rPr>
              <a:t>ary</a:t>
            </a:r>
            <a:r>
              <a:rPr lang="en-US" sz="3200" dirty="0">
                <a:solidFill>
                  <a:srgbClr val="C00000"/>
                </a:solidFill>
                <a:latin typeface="+mn-lt"/>
                <a:ea typeface="Microsoft YaHei" panose="020B0503020204020204" pitchFamily="34" charset="-122"/>
              </a:rPr>
              <a:t> Quadrature Amplitude Modulation</a:t>
            </a: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55</a:t>
            </a:fld>
            <a:endParaRPr lang="en-IN" dirty="0">
              <a:solidFill>
                <a:prstClr val="black">
                  <a:tint val="75000"/>
                </a:prstClr>
              </a:solidFill>
            </a:endParaRPr>
          </a:p>
        </p:txBody>
      </p:sp>
      <p:sp>
        <p:nvSpPr>
          <p:cNvPr id="3" name="Rectangle 2"/>
          <p:cNvSpPr/>
          <p:nvPr/>
        </p:nvSpPr>
        <p:spPr>
          <a:xfrm>
            <a:off x="951628" y="1989968"/>
            <a:ext cx="10499273" cy="336118"/>
          </a:xfrm>
          <a:prstGeom prst="rect">
            <a:avLst/>
          </a:prstGeom>
        </p:spPr>
        <p:txBody>
          <a:bodyPr wrap="square">
            <a:spAutoFit/>
          </a:bodyPr>
          <a:lstStyle/>
          <a:p>
            <a:pPr marL="342900" marR="0" lvl="0" indent="-342900" algn="just" eaLnBrk="0" fontAlgn="base" hangingPunct="0">
              <a:lnSpc>
                <a:spcPct val="150000"/>
              </a:lnSpc>
              <a:spcBef>
                <a:spcPts val="0"/>
              </a:spcBef>
              <a:spcAft>
                <a:spcPts val="0"/>
              </a:spcAft>
              <a:buFont typeface="Wingdings" panose="05000000000000000000" pitchFamily="2" charset="2"/>
              <a:buChar char=""/>
              <a:tabLst>
                <a:tab pos="457200" algn="l"/>
              </a:tabLst>
            </a:pPr>
            <a:endParaRPr lang="en-US" sz="1200" dirty="0">
              <a:effectLst/>
              <a:latin typeface="Times New Roman" panose="02020603050405020304" pitchFamily="18" charset="0"/>
              <a:ea typeface="Times New Roman" panose="02020603050405020304" pitchFamily="18" charset="0"/>
            </a:endParaRPr>
          </a:p>
        </p:txBody>
      </p:sp>
      <p:sp>
        <p:nvSpPr>
          <p:cNvPr id="6" name="TextBox 5"/>
          <p:cNvSpPr txBox="1"/>
          <p:nvPr/>
        </p:nvSpPr>
        <p:spPr>
          <a:xfrm>
            <a:off x="541540" y="2218568"/>
            <a:ext cx="6684884" cy="3657411"/>
          </a:xfrm>
          <a:prstGeom prst="rect">
            <a:avLst/>
          </a:prstGeom>
          <a:noFill/>
        </p:spPr>
        <p:txBody>
          <a:bodyPr wrap="square" rtlCol="0">
            <a:spAutoFit/>
          </a:bodyPr>
          <a:lstStyle/>
          <a:p>
            <a:r>
              <a:rPr lang="en-US" b="1" u="sng" dirty="0" smtClean="0">
                <a:solidFill>
                  <a:srgbClr val="0070C0"/>
                </a:solidFill>
              </a:rPr>
              <a:t>QAM Square Constellations:</a:t>
            </a:r>
          </a:p>
          <a:p>
            <a:pPr marL="285750" indent="-285750" algn="just">
              <a:lnSpc>
                <a:spcPct val="150000"/>
              </a:lnSpc>
              <a:buFont typeface="Wingdings" panose="05000000000000000000" pitchFamily="2" charset="2"/>
              <a:buChar char="Ø"/>
            </a:pPr>
            <a:r>
              <a:rPr lang="en-US" dirty="0" smtClean="0"/>
              <a:t>A QAM square constellation can be factored into the product of the corresponding L-</a:t>
            </a:r>
            <a:r>
              <a:rPr lang="en-US" dirty="0" err="1" smtClean="0"/>
              <a:t>ary</a:t>
            </a:r>
            <a:r>
              <a:rPr lang="en-US" dirty="0"/>
              <a:t> PAM constellation with itself. </a:t>
            </a:r>
            <a:endParaRPr lang="en-US" dirty="0" smtClean="0"/>
          </a:p>
          <a:p>
            <a:pPr marL="285750" indent="-285750" algn="just">
              <a:lnSpc>
                <a:spcPct val="150000"/>
              </a:lnSpc>
              <a:spcAft>
                <a:spcPts val="800"/>
              </a:spcAft>
              <a:buFont typeface="Wingdings" panose="05000000000000000000" pitchFamily="2" charset="2"/>
              <a:buChar char="Ø"/>
            </a:pPr>
            <a:r>
              <a:rPr lang="en-US" dirty="0">
                <a:latin typeface="Calibri" panose="020F0502020204030204" pitchFamily="34" charset="0"/>
                <a:ea typeface="Calibri" panose="020F0502020204030204" pitchFamily="34" charset="0"/>
                <a:cs typeface="Times New Roman" panose="02020603050405020304" pitchFamily="18" charset="0"/>
              </a:rPr>
              <a:t>In Figure </a:t>
            </a:r>
            <a:r>
              <a:rPr lang="en-US" dirty="0" smtClean="0">
                <a:latin typeface="Calibri" panose="020F0502020204030204" pitchFamily="34" charset="0"/>
                <a:ea typeface="Calibri" panose="020F0502020204030204" pitchFamily="34" charset="0"/>
                <a:cs typeface="Times New Roman" panose="02020603050405020304" pitchFamily="18" charset="0"/>
              </a:rPr>
              <a:t> </a:t>
            </a:r>
            <a:r>
              <a:rPr lang="en-US" dirty="0">
                <a:latin typeface="Calibri" panose="020F0502020204030204" pitchFamily="34" charset="0"/>
                <a:ea typeface="Calibri" panose="020F0502020204030204" pitchFamily="34" charset="0"/>
                <a:cs typeface="Times New Roman" panose="02020603050405020304" pitchFamily="18" charset="0"/>
              </a:rPr>
              <a:t>we have constructed two signal constellations for the 4-ary PAM, one vertically oriented along the </a:t>
            </a:r>
            <a:r>
              <a:rPr lang="en-US" dirty="0">
                <a:latin typeface="Calibri" panose="020F0502020204030204" pitchFamily="34" charset="0"/>
                <a:ea typeface="Calibri" panose="020F0502020204030204" pitchFamily="34" charset="0"/>
                <a:cs typeface="Times New Roman" panose="02020603050405020304" pitchFamily="18" charset="0"/>
                <a:sym typeface="Symbol" panose="05050102010706020507" pitchFamily="18" charset="2"/>
              </a:rPr>
              <a:t></a:t>
            </a:r>
            <a:r>
              <a:rPr lang="en-US" baseline="-25000" dirty="0">
                <a:latin typeface="Calibri" panose="020F0502020204030204" pitchFamily="34" charset="0"/>
                <a:ea typeface="Calibri" panose="020F0502020204030204" pitchFamily="34" charset="0"/>
                <a:cs typeface="Times New Roman" panose="02020603050405020304" pitchFamily="18" charset="0"/>
              </a:rPr>
              <a:t>1</a:t>
            </a:r>
            <a:r>
              <a:rPr lang="en-US" dirty="0">
                <a:latin typeface="Calibri" panose="020F0502020204030204" pitchFamily="34" charset="0"/>
                <a:ea typeface="Calibri" panose="020F0502020204030204" pitchFamily="34" charset="0"/>
                <a:cs typeface="Times New Roman" panose="02020603050405020304" pitchFamily="18" charset="0"/>
              </a:rPr>
              <a:t>-axis in part  of the figure, and the other horizontally oriented along the </a:t>
            </a:r>
            <a:r>
              <a:rPr lang="en-US" dirty="0">
                <a:latin typeface="Calibri" panose="020F0502020204030204" pitchFamily="34" charset="0"/>
                <a:ea typeface="Calibri" panose="020F0502020204030204" pitchFamily="34" charset="0"/>
                <a:cs typeface="Times New Roman" panose="02020603050405020304" pitchFamily="18" charset="0"/>
                <a:sym typeface="Symbol" panose="05050102010706020507" pitchFamily="18" charset="2"/>
              </a:rPr>
              <a:t></a:t>
            </a:r>
            <a:r>
              <a:rPr lang="en-US" baseline="-25000" dirty="0">
                <a:latin typeface="Calibri" panose="020F0502020204030204" pitchFamily="34" charset="0"/>
                <a:ea typeface="Calibri" panose="020F0502020204030204" pitchFamily="34" charset="0"/>
                <a:cs typeface="Times New Roman" panose="02020603050405020304" pitchFamily="18" charset="0"/>
              </a:rPr>
              <a:t>2</a:t>
            </a:r>
            <a:r>
              <a:rPr lang="en-US" dirty="0">
                <a:latin typeface="Calibri" panose="020F0502020204030204" pitchFamily="34" charset="0"/>
                <a:ea typeface="Calibri" panose="020F0502020204030204" pitchFamily="34" charset="0"/>
                <a:cs typeface="Times New Roman" panose="02020603050405020304" pitchFamily="18" charset="0"/>
              </a:rPr>
              <a:t>-axis in part b of the figure. These two parts are spatially orthogonal to each other</a:t>
            </a:r>
          </a:p>
          <a:p>
            <a:r>
              <a:rPr lang="en-US" b="1" u="sng" dirty="0" smtClean="0">
                <a:solidFill>
                  <a:srgbClr val="0070C0"/>
                </a:solidFill>
              </a:rPr>
              <a:t> </a:t>
            </a:r>
            <a:endParaRPr lang="en-US" b="1" u="sng" dirty="0">
              <a:solidFill>
                <a:srgbClr val="0070C0"/>
              </a:solidFill>
            </a:endParaRPr>
          </a:p>
        </p:txBody>
      </p:sp>
      <p:pic>
        <p:nvPicPr>
          <p:cNvPr id="8" name="Picture 7"/>
          <p:cNvPicPr>
            <a:picLocks noChangeAspect="1"/>
          </p:cNvPicPr>
          <p:nvPr/>
        </p:nvPicPr>
        <p:blipFill>
          <a:blip r:embed="rId3"/>
          <a:stretch>
            <a:fillRect/>
          </a:stretch>
        </p:blipFill>
        <p:spPr>
          <a:xfrm>
            <a:off x="7636512" y="2218568"/>
            <a:ext cx="3952875" cy="3343275"/>
          </a:xfrm>
          <a:prstGeom prst="rect">
            <a:avLst/>
          </a:prstGeom>
        </p:spPr>
      </p:pic>
      <p:sp>
        <p:nvSpPr>
          <p:cNvPr id="9" name="Rectangle 8"/>
          <p:cNvSpPr/>
          <p:nvPr/>
        </p:nvSpPr>
        <p:spPr>
          <a:xfrm>
            <a:off x="7636512" y="5561843"/>
            <a:ext cx="4445997" cy="816890"/>
          </a:xfrm>
          <a:prstGeom prst="rect">
            <a:avLst/>
          </a:prstGeom>
        </p:spPr>
        <p:txBody>
          <a:bodyPr wrap="square">
            <a:spAutoFit/>
          </a:bodyPr>
          <a:lstStyle/>
          <a:p>
            <a:pPr>
              <a:lnSpc>
                <a:spcPct val="107000"/>
              </a:lnSpc>
            </a:pPr>
            <a:r>
              <a:rPr lang="en-US" sz="1100" dirty="0">
                <a:solidFill>
                  <a:srgbClr val="FF0000"/>
                </a:solidFill>
                <a:latin typeface="Calibri" panose="020F0502020204030204" pitchFamily="34" charset="0"/>
                <a:ea typeface="Calibri" panose="020F0502020204030204" pitchFamily="34" charset="0"/>
                <a:cs typeface="Times New Roman" panose="02020603050405020304" pitchFamily="18" charset="0"/>
              </a:rPr>
              <a:t>Figure: The two orthogonal constellations of the 4-ary PAM</a:t>
            </a:r>
            <a:r>
              <a:rPr lang="en-US" sz="1100" dirty="0" smtClean="0">
                <a:solidFill>
                  <a:srgbClr val="FF0000"/>
                </a:solidFill>
                <a:latin typeface="Calibri" panose="020F0502020204030204" pitchFamily="34" charset="0"/>
                <a:ea typeface="Calibri" panose="020F0502020204030204" pitchFamily="34" charset="0"/>
                <a:cs typeface="Times New Roman" panose="02020603050405020304" pitchFamily="18" charset="0"/>
              </a:rPr>
              <a:t>.</a:t>
            </a:r>
          </a:p>
          <a:p>
            <a:pPr>
              <a:lnSpc>
                <a:spcPct val="107000"/>
              </a:lnSpc>
            </a:pPr>
            <a:r>
              <a:rPr lang="en-US" sz="1100" dirty="0" smtClean="0">
                <a:solidFill>
                  <a:srgbClr val="FF0000"/>
                </a:solidFill>
                <a:latin typeface="Calibri" panose="020F0502020204030204" pitchFamily="34" charset="0"/>
                <a:ea typeface="Calibri" panose="020F0502020204030204" pitchFamily="34" charset="0"/>
                <a:cs typeface="Times New Roman" panose="02020603050405020304" pitchFamily="18" charset="0"/>
              </a:rPr>
              <a:t> </a:t>
            </a:r>
            <a:r>
              <a:rPr lang="en-US" sz="1100" dirty="0">
                <a:solidFill>
                  <a:srgbClr val="FF0000"/>
                </a:solidFill>
                <a:latin typeface="Calibri" panose="020F0502020204030204" pitchFamily="34" charset="0"/>
                <a:ea typeface="Calibri" panose="020F0502020204030204" pitchFamily="34" charset="0"/>
                <a:cs typeface="Times New Roman" panose="02020603050405020304" pitchFamily="18" charset="0"/>
              </a:rPr>
              <a:t>(a) vertically oriented constellation. </a:t>
            </a:r>
            <a:endParaRPr lang="en-US" sz="1100" dirty="0" smtClean="0">
              <a:solidFill>
                <a:srgbClr val="FF0000"/>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sz="1100" dirty="0" smtClean="0">
                <a:solidFill>
                  <a:srgbClr val="FF0000"/>
                </a:solidFill>
                <a:latin typeface="Calibri" panose="020F0502020204030204" pitchFamily="34" charset="0"/>
                <a:ea typeface="Calibri" panose="020F0502020204030204" pitchFamily="34" charset="0"/>
                <a:cs typeface="Times New Roman" panose="02020603050405020304" pitchFamily="18" charset="0"/>
              </a:rPr>
              <a:t>(</a:t>
            </a:r>
            <a:r>
              <a:rPr lang="en-US" sz="1100" dirty="0">
                <a:solidFill>
                  <a:srgbClr val="FF0000"/>
                </a:solidFill>
                <a:latin typeface="Calibri" panose="020F0502020204030204" pitchFamily="34" charset="0"/>
                <a:ea typeface="Calibri" panose="020F0502020204030204" pitchFamily="34" charset="0"/>
                <a:cs typeface="Times New Roman" panose="02020603050405020304" pitchFamily="18" charset="0"/>
              </a:rPr>
              <a:t>b) Horizontally oriented constellation. As mentioned in the text, we move top-down along the </a:t>
            </a:r>
            <a:r>
              <a:rPr lang="en-US" sz="1100" dirty="0">
                <a:solidFill>
                  <a:srgbClr val="FF0000"/>
                </a:solidFill>
                <a:latin typeface="Calibri" panose="020F0502020204030204" pitchFamily="34" charset="0"/>
                <a:ea typeface="Calibri" panose="020F0502020204030204" pitchFamily="34" charset="0"/>
                <a:cs typeface="Times New Roman" panose="02020603050405020304" pitchFamily="18" charset="0"/>
                <a:sym typeface="Symbol" panose="05050102010706020507" pitchFamily="18" charset="2"/>
              </a:rPr>
              <a:t></a:t>
            </a:r>
            <a:r>
              <a:rPr lang="en-US" sz="1100" baseline="-25000" dirty="0">
                <a:solidFill>
                  <a:srgbClr val="FF0000"/>
                </a:solidFill>
                <a:latin typeface="Calibri" panose="020F0502020204030204" pitchFamily="34" charset="0"/>
                <a:ea typeface="Calibri" panose="020F0502020204030204" pitchFamily="34" charset="0"/>
                <a:cs typeface="Times New Roman" panose="02020603050405020304" pitchFamily="18" charset="0"/>
              </a:rPr>
              <a:t>2</a:t>
            </a:r>
            <a:r>
              <a:rPr lang="en-US" sz="1100" dirty="0">
                <a:solidFill>
                  <a:srgbClr val="FF0000"/>
                </a:solidFill>
                <a:latin typeface="Calibri" panose="020F0502020204030204" pitchFamily="34" charset="0"/>
                <a:ea typeface="Calibri" panose="020F0502020204030204" pitchFamily="34" charset="0"/>
                <a:cs typeface="Times New Roman" panose="02020603050405020304" pitchFamily="18" charset="0"/>
              </a:rPr>
              <a:t>-axis and from left to right along the </a:t>
            </a:r>
            <a:r>
              <a:rPr lang="en-US" sz="1100" dirty="0">
                <a:solidFill>
                  <a:srgbClr val="FF0000"/>
                </a:solidFill>
                <a:latin typeface="Calibri" panose="020F0502020204030204" pitchFamily="34" charset="0"/>
                <a:ea typeface="Calibri" panose="020F0502020204030204" pitchFamily="34" charset="0"/>
                <a:cs typeface="Times New Roman" panose="02020603050405020304" pitchFamily="18" charset="0"/>
                <a:sym typeface="Symbol" panose="05050102010706020507" pitchFamily="18" charset="2"/>
              </a:rPr>
              <a:t></a:t>
            </a:r>
            <a:r>
              <a:rPr lang="en-US" sz="1100" baseline="-25000" dirty="0">
                <a:solidFill>
                  <a:srgbClr val="FF0000"/>
                </a:solidFill>
                <a:latin typeface="Calibri" panose="020F0502020204030204" pitchFamily="34" charset="0"/>
                <a:ea typeface="Calibri" panose="020F0502020204030204" pitchFamily="34" charset="0"/>
                <a:cs typeface="Times New Roman" panose="02020603050405020304" pitchFamily="18" charset="0"/>
              </a:rPr>
              <a:t>1</a:t>
            </a:r>
            <a:r>
              <a:rPr lang="en-US" sz="1100" dirty="0">
                <a:solidFill>
                  <a:srgbClr val="FF0000"/>
                </a:solidFill>
                <a:latin typeface="Calibri" panose="020F0502020204030204" pitchFamily="34" charset="0"/>
                <a:ea typeface="Calibri" panose="020F0502020204030204" pitchFamily="34" charset="0"/>
                <a:cs typeface="Times New Roman" panose="02020603050405020304" pitchFamily="18" charset="0"/>
              </a:rPr>
              <a:t>-axis</a:t>
            </a:r>
            <a:endParaRPr lang="en-US"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3665117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nodePh="1">
                                  <p:stCondLst>
                                    <p:cond delay="0"/>
                                  </p:stCondLst>
                                  <p:endCondLst>
                                    <p:cond evt="begin" delay="0">
                                      <p:tn val="5"/>
                                    </p:cond>
                                  </p:end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45961" y="595786"/>
            <a:ext cx="10515600" cy="1325563"/>
          </a:xfrm>
        </p:spPr>
        <p:txBody>
          <a:bodyPr/>
          <a:lstStyle/>
          <a:p>
            <a:pPr lvl="0" algn="ctr" defTabSz="449263" eaLnBrk="0" fontAlgn="base" hangingPunct="0">
              <a:lnSpc>
                <a:spcPct val="100000"/>
              </a:lnSpc>
              <a:spcAft>
                <a:spcPct val="0"/>
              </a:spcAft>
              <a:buSzPct val="100000"/>
            </a:pPr>
            <a:r>
              <a:rPr lang="en-US" sz="3200" dirty="0">
                <a:solidFill>
                  <a:srgbClr val="C00000"/>
                </a:solidFill>
                <a:latin typeface="+mn-lt"/>
                <a:ea typeface="Microsoft YaHei" panose="020B0503020204020204" pitchFamily="34" charset="-122"/>
              </a:rPr>
              <a:t> M-</a:t>
            </a:r>
            <a:r>
              <a:rPr lang="en-US" sz="3200" dirty="0" err="1">
                <a:solidFill>
                  <a:srgbClr val="C00000"/>
                </a:solidFill>
                <a:latin typeface="+mn-lt"/>
                <a:ea typeface="Microsoft YaHei" panose="020B0503020204020204" pitchFamily="34" charset="-122"/>
              </a:rPr>
              <a:t>ary</a:t>
            </a:r>
            <a:r>
              <a:rPr lang="en-US" sz="3200" dirty="0">
                <a:solidFill>
                  <a:srgbClr val="C00000"/>
                </a:solidFill>
                <a:latin typeface="+mn-lt"/>
                <a:ea typeface="Microsoft YaHei" panose="020B0503020204020204" pitchFamily="34" charset="-122"/>
              </a:rPr>
              <a:t> Quadrature Amplitude Modulation</a:t>
            </a: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56</a:t>
            </a:fld>
            <a:endParaRPr lang="en-IN" dirty="0">
              <a:solidFill>
                <a:prstClr val="black">
                  <a:tint val="75000"/>
                </a:prstClr>
              </a:solidFill>
            </a:endParaRPr>
          </a:p>
        </p:txBody>
      </p:sp>
      <p:sp>
        <p:nvSpPr>
          <p:cNvPr id="3" name="Rectangle 2"/>
          <p:cNvSpPr/>
          <p:nvPr/>
        </p:nvSpPr>
        <p:spPr>
          <a:xfrm>
            <a:off x="951628" y="1989968"/>
            <a:ext cx="10499273" cy="336118"/>
          </a:xfrm>
          <a:prstGeom prst="rect">
            <a:avLst/>
          </a:prstGeom>
        </p:spPr>
        <p:txBody>
          <a:bodyPr wrap="square">
            <a:spAutoFit/>
          </a:bodyPr>
          <a:lstStyle/>
          <a:p>
            <a:pPr marL="342900" indent="-342900" algn="just" eaLnBrk="0" fontAlgn="base" hangingPunct="0">
              <a:lnSpc>
                <a:spcPct val="150000"/>
              </a:lnSpc>
              <a:buFont typeface="Wingdings" panose="05000000000000000000" pitchFamily="2" charset="2"/>
              <a:buChar char=""/>
              <a:tabLst>
                <a:tab pos="457200" algn="l"/>
              </a:tabLst>
            </a:pPr>
            <a:endParaRPr lang="en-US" sz="1200" dirty="0">
              <a:solidFill>
                <a:prstClr val="black"/>
              </a:solidFill>
              <a:latin typeface="Times New Roman" panose="02020603050405020304" pitchFamily="18" charset="0"/>
              <a:ea typeface="Times New Roman" panose="02020603050405020304" pitchFamily="18" charset="0"/>
            </a:endParaRPr>
          </a:p>
        </p:txBody>
      </p:sp>
      <p:sp>
        <p:nvSpPr>
          <p:cNvPr id="6" name="TextBox 5"/>
          <p:cNvSpPr txBox="1"/>
          <p:nvPr/>
        </p:nvSpPr>
        <p:spPr>
          <a:xfrm>
            <a:off x="503355" y="1753704"/>
            <a:ext cx="6684884" cy="4524315"/>
          </a:xfrm>
          <a:prstGeom prst="rect">
            <a:avLst/>
          </a:prstGeom>
          <a:noFill/>
        </p:spPr>
        <p:txBody>
          <a:bodyPr wrap="square" rtlCol="0">
            <a:spAutoFit/>
          </a:bodyPr>
          <a:lstStyle/>
          <a:p>
            <a:r>
              <a:rPr lang="en-US" b="1" u="sng" dirty="0" smtClean="0">
                <a:solidFill>
                  <a:srgbClr val="0070C0"/>
                </a:solidFill>
              </a:rPr>
              <a:t>QAM Square Constellations:</a:t>
            </a:r>
          </a:p>
          <a:p>
            <a:pPr marL="285750" indent="-285750">
              <a:lnSpc>
                <a:spcPct val="150000"/>
              </a:lnSpc>
              <a:buFont typeface="Wingdings" panose="05000000000000000000" pitchFamily="2" charset="2"/>
              <a:buChar char="Ø"/>
            </a:pPr>
            <a:r>
              <a:rPr lang="en-US" dirty="0"/>
              <a:t>In developing </a:t>
            </a:r>
            <a:r>
              <a:rPr lang="en-US" dirty="0" smtClean="0"/>
              <a:t>two dimensional structure, </a:t>
            </a:r>
            <a:r>
              <a:rPr lang="en-US" dirty="0"/>
              <a:t>the following points should be </a:t>
            </a:r>
            <a:r>
              <a:rPr lang="en-US" dirty="0" smtClean="0"/>
              <a:t>remembered: </a:t>
            </a:r>
          </a:p>
          <a:p>
            <a:pPr marL="285750" indent="-285750">
              <a:lnSpc>
                <a:spcPct val="150000"/>
              </a:lnSpc>
              <a:buFont typeface="Arial" panose="020B0604020202020204" pitchFamily="34" charset="0"/>
              <a:buChar char="•"/>
            </a:pPr>
            <a:r>
              <a:rPr lang="en-US" dirty="0" smtClean="0"/>
              <a:t>The </a:t>
            </a:r>
            <a:r>
              <a:rPr lang="en-US" dirty="0"/>
              <a:t>same binary sequence is used for both 4-ary PAM constellations</a:t>
            </a:r>
            <a:r>
              <a:rPr lang="en-US" dirty="0" smtClean="0"/>
              <a:t>.</a:t>
            </a:r>
          </a:p>
          <a:p>
            <a:pPr marL="285750" indent="-285750">
              <a:lnSpc>
                <a:spcPct val="150000"/>
              </a:lnSpc>
              <a:buFont typeface="Arial" panose="020B0604020202020204" pitchFamily="34" charset="0"/>
              <a:buChar char="•"/>
            </a:pPr>
            <a:r>
              <a:rPr lang="en-US" dirty="0" smtClean="0"/>
              <a:t> The </a:t>
            </a:r>
            <a:r>
              <a:rPr lang="en-US" dirty="0"/>
              <a:t>Gray encoding rule is applied, which means that as we move from one </a:t>
            </a:r>
            <a:r>
              <a:rPr lang="en-US" dirty="0" err="1"/>
              <a:t>codeword</a:t>
            </a:r>
            <a:r>
              <a:rPr lang="en-US" dirty="0"/>
              <a:t> to an adjacent one, only a single bit is changed. </a:t>
            </a:r>
            <a:endParaRPr lang="en-US" dirty="0" smtClean="0"/>
          </a:p>
          <a:p>
            <a:pPr marL="285750" indent="-285750">
              <a:lnSpc>
                <a:spcPct val="150000"/>
              </a:lnSpc>
              <a:buFont typeface="Arial" panose="020B0604020202020204" pitchFamily="34" charset="0"/>
              <a:buChar char="•"/>
            </a:pPr>
            <a:r>
              <a:rPr lang="en-US" dirty="0" smtClean="0"/>
              <a:t>In </a:t>
            </a:r>
            <a:r>
              <a:rPr lang="en-US" dirty="0"/>
              <a:t>constructing the 4-ary QAM constellation, we move from one quadrant to the next in a counterclockwise direction. With four quadrants constituting the 4-ary </a:t>
            </a:r>
            <a:r>
              <a:rPr lang="en-US" dirty="0" smtClean="0"/>
              <a:t>QAM.</a:t>
            </a:r>
            <a:endParaRPr lang="en-US" b="1" u="sng" dirty="0">
              <a:solidFill>
                <a:srgbClr val="0070C0"/>
              </a:solidFill>
            </a:endParaRPr>
          </a:p>
        </p:txBody>
      </p:sp>
      <p:pic>
        <p:nvPicPr>
          <p:cNvPr id="8" name="Picture 7"/>
          <p:cNvPicPr>
            <a:picLocks noChangeAspect="1"/>
          </p:cNvPicPr>
          <p:nvPr/>
        </p:nvPicPr>
        <p:blipFill>
          <a:blip r:embed="rId3"/>
          <a:stretch>
            <a:fillRect/>
          </a:stretch>
        </p:blipFill>
        <p:spPr>
          <a:xfrm>
            <a:off x="7658936" y="1753704"/>
            <a:ext cx="3952875" cy="3343275"/>
          </a:xfrm>
          <a:prstGeom prst="rect">
            <a:avLst/>
          </a:prstGeom>
        </p:spPr>
      </p:pic>
      <p:sp>
        <p:nvSpPr>
          <p:cNvPr id="9" name="Rectangle 8"/>
          <p:cNvSpPr/>
          <p:nvPr/>
        </p:nvSpPr>
        <p:spPr>
          <a:xfrm>
            <a:off x="7504108" y="5175310"/>
            <a:ext cx="4262529" cy="816890"/>
          </a:xfrm>
          <a:prstGeom prst="rect">
            <a:avLst/>
          </a:prstGeom>
        </p:spPr>
        <p:txBody>
          <a:bodyPr wrap="square">
            <a:spAutoFit/>
          </a:bodyPr>
          <a:lstStyle/>
          <a:p>
            <a:pPr>
              <a:lnSpc>
                <a:spcPct val="107000"/>
              </a:lnSpc>
            </a:pPr>
            <a:r>
              <a:rPr lang="en-US" sz="1100" dirty="0">
                <a:solidFill>
                  <a:srgbClr val="FF0000"/>
                </a:solidFill>
                <a:ea typeface="Calibri" panose="020F0502020204030204" pitchFamily="34" charset="0"/>
                <a:cs typeface="Times New Roman" panose="02020603050405020304" pitchFamily="18" charset="0"/>
              </a:rPr>
              <a:t>Figure: The two orthogonal constellations of the 4-ary PAM. </a:t>
            </a:r>
            <a:endParaRPr lang="en-US" sz="1100" dirty="0" smtClean="0">
              <a:solidFill>
                <a:srgbClr val="FF0000"/>
              </a:solidFill>
              <a:ea typeface="Calibri" panose="020F0502020204030204" pitchFamily="34" charset="0"/>
              <a:cs typeface="Times New Roman" panose="02020603050405020304" pitchFamily="18" charset="0"/>
            </a:endParaRPr>
          </a:p>
          <a:p>
            <a:pPr>
              <a:lnSpc>
                <a:spcPct val="107000"/>
              </a:lnSpc>
            </a:pPr>
            <a:r>
              <a:rPr lang="en-US" sz="1100" dirty="0" smtClean="0">
                <a:solidFill>
                  <a:srgbClr val="FF0000"/>
                </a:solidFill>
                <a:ea typeface="Calibri" panose="020F0502020204030204" pitchFamily="34" charset="0"/>
                <a:cs typeface="Times New Roman" panose="02020603050405020304" pitchFamily="18" charset="0"/>
              </a:rPr>
              <a:t>(</a:t>
            </a:r>
            <a:r>
              <a:rPr lang="en-US" sz="1100" dirty="0">
                <a:solidFill>
                  <a:srgbClr val="FF0000"/>
                </a:solidFill>
                <a:ea typeface="Calibri" panose="020F0502020204030204" pitchFamily="34" charset="0"/>
                <a:cs typeface="Times New Roman" panose="02020603050405020304" pitchFamily="18" charset="0"/>
              </a:rPr>
              <a:t>a) vertically oriented constellation. </a:t>
            </a:r>
            <a:endParaRPr lang="en-US" sz="1100" dirty="0" smtClean="0">
              <a:solidFill>
                <a:srgbClr val="FF0000"/>
              </a:solidFill>
              <a:ea typeface="Calibri" panose="020F0502020204030204" pitchFamily="34" charset="0"/>
              <a:cs typeface="Times New Roman" panose="02020603050405020304" pitchFamily="18" charset="0"/>
            </a:endParaRPr>
          </a:p>
          <a:p>
            <a:pPr>
              <a:lnSpc>
                <a:spcPct val="107000"/>
              </a:lnSpc>
            </a:pPr>
            <a:r>
              <a:rPr lang="en-US" sz="1100" dirty="0" smtClean="0">
                <a:solidFill>
                  <a:srgbClr val="FF0000"/>
                </a:solidFill>
                <a:ea typeface="Calibri" panose="020F0502020204030204" pitchFamily="34" charset="0"/>
                <a:cs typeface="Times New Roman" panose="02020603050405020304" pitchFamily="18" charset="0"/>
              </a:rPr>
              <a:t>(</a:t>
            </a:r>
            <a:r>
              <a:rPr lang="en-US" sz="1100" dirty="0">
                <a:solidFill>
                  <a:srgbClr val="FF0000"/>
                </a:solidFill>
                <a:ea typeface="Calibri" panose="020F0502020204030204" pitchFamily="34" charset="0"/>
                <a:cs typeface="Times New Roman" panose="02020603050405020304" pitchFamily="18" charset="0"/>
              </a:rPr>
              <a:t>b) Horizontally oriented constellation. As mentioned in the text, we move top-down along the </a:t>
            </a:r>
            <a:r>
              <a:rPr lang="en-US" sz="1100" dirty="0">
                <a:solidFill>
                  <a:srgbClr val="FF0000"/>
                </a:solidFill>
                <a:ea typeface="Calibri" panose="020F0502020204030204" pitchFamily="34" charset="0"/>
                <a:cs typeface="Times New Roman" panose="02020603050405020304" pitchFamily="18" charset="0"/>
                <a:sym typeface="Symbol" panose="05050102010706020507" pitchFamily="18" charset="2"/>
              </a:rPr>
              <a:t></a:t>
            </a:r>
            <a:r>
              <a:rPr lang="en-US" sz="1100" baseline="-25000" dirty="0">
                <a:solidFill>
                  <a:srgbClr val="FF0000"/>
                </a:solidFill>
                <a:ea typeface="Calibri" panose="020F0502020204030204" pitchFamily="34" charset="0"/>
                <a:cs typeface="Times New Roman" panose="02020603050405020304" pitchFamily="18" charset="0"/>
              </a:rPr>
              <a:t>2</a:t>
            </a:r>
            <a:r>
              <a:rPr lang="en-US" sz="1100" dirty="0">
                <a:solidFill>
                  <a:srgbClr val="FF0000"/>
                </a:solidFill>
                <a:ea typeface="Calibri" panose="020F0502020204030204" pitchFamily="34" charset="0"/>
                <a:cs typeface="Times New Roman" panose="02020603050405020304" pitchFamily="18" charset="0"/>
              </a:rPr>
              <a:t>-axis and from left to right along the </a:t>
            </a:r>
            <a:r>
              <a:rPr lang="en-US" sz="1100" dirty="0">
                <a:solidFill>
                  <a:srgbClr val="FF0000"/>
                </a:solidFill>
                <a:ea typeface="Calibri" panose="020F0502020204030204" pitchFamily="34" charset="0"/>
                <a:cs typeface="Times New Roman" panose="02020603050405020304" pitchFamily="18" charset="0"/>
                <a:sym typeface="Symbol" panose="05050102010706020507" pitchFamily="18" charset="2"/>
              </a:rPr>
              <a:t></a:t>
            </a:r>
            <a:r>
              <a:rPr lang="en-US" sz="1100" baseline="-25000" dirty="0">
                <a:solidFill>
                  <a:srgbClr val="FF0000"/>
                </a:solidFill>
                <a:ea typeface="Calibri" panose="020F0502020204030204" pitchFamily="34" charset="0"/>
                <a:cs typeface="Times New Roman" panose="02020603050405020304" pitchFamily="18" charset="0"/>
              </a:rPr>
              <a:t>1</a:t>
            </a:r>
            <a:r>
              <a:rPr lang="en-US" sz="1100" dirty="0">
                <a:solidFill>
                  <a:srgbClr val="FF0000"/>
                </a:solidFill>
                <a:ea typeface="Calibri" panose="020F0502020204030204" pitchFamily="34" charset="0"/>
                <a:cs typeface="Times New Roman" panose="02020603050405020304" pitchFamily="18" charset="0"/>
              </a:rPr>
              <a:t>-axis</a:t>
            </a:r>
          </a:p>
        </p:txBody>
      </p:sp>
    </p:spTree>
    <p:extLst>
      <p:ext uri="{BB962C8B-B14F-4D97-AF65-F5344CB8AC3E}">
        <p14:creationId xmlns:p14="http://schemas.microsoft.com/office/powerpoint/2010/main" val="412294162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nodePh="1">
                                  <p:stCondLst>
                                    <p:cond delay="0"/>
                                  </p:stCondLst>
                                  <p:endCondLst>
                                    <p:cond evt="begin" delay="0">
                                      <p:tn val="5"/>
                                    </p:cond>
                                  </p:end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45961" y="595786"/>
            <a:ext cx="10515600" cy="1325563"/>
          </a:xfrm>
        </p:spPr>
        <p:txBody>
          <a:bodyPr/>
          <a:lstStyle/>
          <a:p>
            <a:pPr lvl="0" algn="ctr" defTabSz="449263" eaLnBrk="0" fontAlgn="base" hangingPunct="0">
              <a:lnSpc>
                <a:spcPct val="100000"/>
              </a:lnSpc>
              <a:spcAft>
                <a:spcPct val="0"/>
              </a:spcAft>
              <a:buSzPct val="100000"/>
            </a:pPr>
            <a:r>
              <a:rPr lang="en-US" sz="3200" dirty="0">
                <a:solidFill>
                  <a:srgbClr val="C00000"/>
                </a:solidFill>
                <a:latin typeface="+mn-lt"/>
                <a:ea typeface="Microsoft YaHei" panose="020B0503020204020204" pitchFamily="34" charset="-122"/>
              </a:rPr>
              <a:t> M-</a:t>
            </a:r>
            <a:r>
              <a:rPr lang="en-US" sz="3200" dirty="0" err="1">
                <a:solidFill>
                  <a:srgbClr val="C00000"/>
                </a:solidFill>
                <a:latin typeface="+mn-lt"/>
                <a:ea typeface="Microsoft YaHei" panose="020B0503020204020204" pitchFamily="34" charset="-122"/>
              </a:rPr>
              <a:t>ary</a:t>
            </a:r>
            <a:r>
              <a:rPr lang="en-US" sz="3200" dirty="0">
                <a:solidFill>
                  <a:srgbClr val="C00000"/>
                </a:solidFill>
                <a:latin typeface="+mn-lt"/>
                <a:ea typeface="Microsoft YaHei" panose="020B0503020204020204" pitchFamily="34" charset="-122"/>
              </a:rPr>
              <a:t> Quadrature Amplitude Modulation</a:t>
            </a: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57</a:t>
            </a:fld>
            <a:endParaRPr lang="en-IN" dirty="0">
              <a:solidFill>
                <a:prstClr val="black">
                  <a:tint val="75000"/>
                </a:prstClr>
              </a:solidFill>
            </a:endParaRPr>
          </a:p>
        </p:txBody>
      </p:sp>
      <p:sp>
        <p:nvSpPr>
          <p:cNvPr id="3" name="Rectangle 2"/>
          <p:cNvSpPr/>
          <p:nvPr/>
        </p:nvSpPr>
        <p:spPr>
          <a:xfrm>
            <a:off x="951628" y="1989968"/>
            <a:ext cx="10499273" cy="336118"/>
          </a:xfrm>
          <a:prstGeom prst="rect">
            <a:avLst/>
          </a:prstGeom>
        </p:spPr>
        <p:txBody>
          <a:bodyPr wrap="square">
            <a:spAutoFit/>
          </a:bodyPr>
          <a:lstStyle/>
          <a:p>
            <a:pPr marL="342900" indent="-342900" algn="just" eaLnBrk="0" fontAlgn="base" hangingPunct="0">
              <a:lnSpc>
                <a:spcPct val="150000"/>
              </a:lnSpc>
              <a:buFont typeface="Wingdings" panose="05000000000000000000" pitchFamily="2" charset="2"/>
              <a:buChar char=""/>
              <a:tabLst>
                <a:tab pos="457200" algn="l"/>
              </a:tabLst>
            </a:pPr>
            <a:endParaRPr lang="en-US" sz="1200" dirty="0">
              <a:solidFill>
                <a:prstClr val="black"/>
              </a:solidFill>
              <a:latin typeface="Times New Roman" panose="02020603050405020304" pitchFamily="18" charset="0"/>
              <a:ea typeface="Times New Roman" panose="02020603050405020304" pitchFamily="18" charset="0"/>
            </a:endParaRPr>
          </a:p>
        </p:txBody>
      </p:sp>
      <p:sp>
        <p:nvSpPr>
          <p:cNvPr id="6" name="TextBox 5"/>
          <p:cNvSpPr txBox="1"/>
          <p:nvPr/>
        </p:nvSpPr>
        <p:spPr>
          <a:xfrm>
            <a:off x="585051" y="1549518"/>
            <a:ext cx="6684884" cy="3150606"/>
          </a:xfrm>
          <a:prstGeom prst="rect">
            <a:avLst/>
          </a:prstGeom>
          <a:noFill/>
        </p:spPr>
        <p:txBody>
          <a:bodyPr wrap="square" rtlCol="0">
            <a:spAutoFit/>
          </a:bodyPr>
          <a:lstStyle/>
          <a:p>
            <a:r>
              <a:rPr lang="en-US" b="1" u="sng" dirty="0" smtClean="0">
                <a:solidFill>
                  <a:srgbClr val="0070C0"/>
                </a:solidFill>
              </a:rPr>
              <a:t>QAM Square Constellations:</a:t>
            </a:r>
          </a:p>
          <a:p>
            <a:pPr marL="285750" indent="-285750">
              <a:lnSpc>
                <a:spcPct val="107000"/>
              </a:lnSpc>
              <a:spcAft>
                <a:spcPts val="800"/>
              </a:spcAft>
              <a:buFont typeface="Wingdings" panose="05000000000000000000" pitchFamily="2" charset="2"/>
              <a:buChar char="Ø"/>
            </a:pPr>
            <a:r>
              <a:rPr lang="en-US" b="1" u="sng" dirty="0">
                <a:solidFill>
                  <a:srgbClr val="FF0000"/>
                </a:solidFill>
                <a:latin typeface="Calibri" panose="020F0502020204030204" pitchFamily="34" charset="0"/>
                <a:ea typeface="Calibri" panose="020F0502020204030204" pitchFamily="34" charset="0"/>
                <a:cs typeface="Times New Roman" panose="02020603050405020304" pitchFamily="18" charset="0"/>
              </a:rPr>
              <a:t>Stage 1: </a:t>
            </a:r>
            <a:r>
              <a:rPr lang="en-US" dirty="0">
                <a:latin typeface="Calibri" panose="020F0502020204030204" pitchFamily="34" charset="0"/>
                <a:ea typeface="Calibri" panose="020F0502020204030204" pitchFamily="34" charset="0"/>
                <a:cs typeface="Times New Roman" panose="02020603050405020304" pitchFamily="18" charset="0"/>
              </a:rPr>
              <a:t>First-quadrant constellation. Referring to Figure </a:t>
            </a:r>
            <a:r>
              <a:rPr lang="en-US" dirty="0" smtClean="0">
                <a:latin typeface="Calibri" panose="020F0502020204030204" pitchFamily="34" charset="0"/>
                <a:ea typeface="Calibri" panose="020F0502020204030204" pitchFamily="34" charset="0"/>
                <a:cs typeface="Times New Roman" panose="02020603050405020304" pitchFamily="18" charset="0"/>
              </a:rPr>
              <a:t>, </a:t>
            </a:r>
            <a:r>
              <a:rPr lang="en-US" dirty="0">
                <a:latin typeface="Calibri" panose="020F0502020204030204" pitchFamily="34" charset="0"/>
                <a:ea typeface="Calibri" panose="020F0502020204030204" pitchFamily="34" charset="0"/>
                <a:cs typeface="Times New Roman" panose="02020603050405020304" pitchFamily="18" charset="0"/>
              </a:rPr>
              <a:t>we use the code words along the positive parts of the </a:t>
            </a:r>
            <a:r>
              <a:rPr lang="en-US" dirty="0">
                <a:latin typeface="Calibri" panose="020F0502020204030204" pitchFamily="34" charset="0"/>
                <a:ea typeface="Calibri" panose="020F0502020204030204" pitchFamily="34" charset="0"/>
                <a:cs typeface="Times New Roman" panose="02020603050405020304" pitchFamily="18" charset="0"/>
                <a:sym typeface="Symbol" panose="05050102010706020507" pitchFamily="18" charset="2"/>
              </a:rPr>
              <a:t></a:t>
            </a:r>
            <a:r>
              <a:rPr lang="en-US" baseline="-25000" dirty="0">
                <a:latin typeface="Calibri" panose="020F0502020204030204" pitchFamily="34" charset="0"/>
                <a:ea typeface="Calibri" panose="020F0502020204030204" pitchFamily="34" charset="0"/>
                <a:cs typeface="Times New Roman" panose="02020603050405020304" pitchFamily="18" charset="0"/>
              </a:rPr>
              <a:t>2</a:t>
            </a:r>
            <a:r>
              <a:rPr lang="en-US" dirty="0">
                <a:latin typeface="Calibri" panose="020F0502020204030204" pitchFamily="34" charset="0"/>
                <a:ea typeface="Calibri" panose="020F0502020204030204" pitchFamily="34" charset="0"/>
                <a:cs typeface="Times New Roman" panose="02020603050405020304" pitchFamily="18" charset="0"/>
              </a:rPr>
              <a:t> and </a:t>
            </a:r>
            <a:r>
              <a:rPr lang="en-US" dirty="0">
                <a:latin typeface="Calibri" panose="020F0502020204030204" pitchFamily="34" charset="0"/>
                <a:ea typeface="Calibri" panose="020F0502020204030204" pitchFamily="34" charset="0"/>
                <a:cs typeface="Times New Roman" panose="02020603050405020304" pitchFamily="18" charset="0"/>
                <a:sym typeface="Symbol" panose="05050102010706020507" pitchFamily="18" charset="2"/>
              </a:rPr>
              <a:t></a:t>
            </a:r>
            <a:r>
              <a:rPr lang="en-US" baseline="-25000" dirty="0">
                <a:latin typeface="Calibri" panose="020F0502020204030204" pitchFamily="34" charset="0"/>
                <a:ea typeface="Calibri" panose="020F0502020204030204" pitchFamily="34" charset="0"/>
                <a:cs typeface="Times New Roman" panose="02020603050405020304" pitchFamily="18" charset="0"/>
              </a:rPr>
              <a:t>1</a:t>
            </a:r>
            <a:r>
              <a:rPr lang="en-US" dirty="0">
                <a:latin typeface="Calibri" panose="020F0502020204030204" pitchFamily="34" charset="0"/>
                <a:ea typeface="Calibri" panose="020F0502020204030204" pitchFamily="34" charset="0"/>
                <a:cs typeface="Times New Roman" panose="02020603050405020304" pitchFamily="18" charset="0"/>
              </a:rPr>
              <a:t>-axes, respectively, to </a:t>
            </a:r>
            <a:r>
              <a:rPr lang="en-US" dirty="0" smtClean="0">
                <a:latin typeface="Calibri" panose="020F0502020204030204" pitchFamily="34" charset="0"/>
                <a:ea typeface="Calibri" panose="020F0502020204030204" pitchFamily="34" charset="0"/>
                <a:cs typeface="Times New Roman" panose="02020603050405020304" pitchFamily="18" charset="0"/>
              </a:rPr>
              <a:t>write</a:t>
            </a:r>
          </a:p>
          <a:p>
            <a:pPr marL="285750" indent="-285750">
              <a:lnSpc>
                <a:spcPct val="107000"/>
              </a:lnSpc>
              <a:spcAft>
                <a:spcPts val="800"/>
              </a:spcAft>
              <a:buFont typeface="Wingdings" panose="05000000000000000000" pitchFamily="2" charset="2"/>
              <a:buChar char="Ø"/>
            </a:pP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Wingdings" panose="05000000000000000000" pitchFamily="2" charset="2"/>
              <a:buChar char="Ø"/>
            </a:pPr>
            <a:endParaRPr lang="en-US" dirty="0" smtClean="0">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Wingdings" panose="05000000000000000000" pitchFamily="2" charset="2"/>
              <a:buChar char="Ø"/>
            </a:pP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Wingdings" panose="05000000000000000000" pitchFamily="2" charset="2"/>
              <a:buChar char="Ø"/>
            </a:pPr>
            <a:r>
              <a:rPr lang="en-US" b="1" u="sng" dirty="0">
                <a:solidFill>
                  <a:srgbClr val="FF0000"/>
                </a:solidFill>
              </a:rPr>
              <a:t>Stage 2: </a:t>
            </a:r>
            <a:r>
              <a:rPr lang="en-US" dirty="0"/>
              <a:t>Second-quadrant constellation. Following the same procedure as in Stage 1, we write</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8" name="Picture 7"/>
          <p:cNvPicPr>
            <a:picLocks noChangeAspect="1"/>
          </p:cNvPicPr>
          <p:nvPr/>
        </p:nvPicPr>
        <p:blipFill>
          <a:blip r:embed="rId3"/>
          <a:stretch>
            <a:fillRect/>
          </a:stretch>
        </p:blipFill>
        <p:spPr>
          <a:xfrm>
            <a:off x="7732228" y="1921349"/>
            <a:ext cx="3952875" cy="3343275"/>
          </a:xfrm>
          <a:prstGeom prst="rect">
            <a:avLst/>
          </a:prstGeom>
        </p:spPr>
      </p:pic>
      <p:sp>
        <p:nvSpPr>
          <p:cNvPr id="9" name="Rectangle 8"/>
          <p:cNvSpPr/>
          <p:nvPr/>
        </p:nvSpPr>
        <p:spPr>
          <a:xfrm>
            <a:off x="7504108" y="5175310"/>
            <a:ext cx="4262529" cy="816890"/>
          </a:xfrm>
          <a:prstGeom prst="rect">
            <a:avLst/>
          </a:prstGeom>
        </p:spPr>
        <p:txBody>
          <a:bodyPr wrap="square">
            <a:spAutoFit/>
          </a:bodyPr>
          <a:lstStyle/>
          <a:p>
            <a:pPr>
              <a:lnSpc>
                <a:spcPct val="107000"/>
              </a:lnSpc>
            </a:pPr>
            <a:r>
              <a:rPr lang="en-US" sz="1100" dirty="0">
                <a:solidFill>
                  <a:srgbClr val="FF0000"/>
                </a:solidFill>
                <a:ea typeface="Calibri" panose="020F0502020204030204" pitchFamily="34" charset="0"/>
                <a:cs typeface="Times New Roman" panose="02020603050405020304" pitchFamily="18" charset="0"/>
              </a:rPr>
              <a:t>Figure: The two orthogonal constellations of the 4-ary PAM. </a:t>
            </a:r>
            <a:endParaRPr lang="en-US" sz="1100" dirty="0" smtClean="0">
              <a:solidFill>
                <a:srgbClr val="FF0000"/>
              </a:solidFill>
              <a:ea typeface="Calibri" panose="020F0502020204030204" pitchFamily="34" charset="0"/>
              <a:cs typeface="Times New Roman" panose="02020603050405020304" pitchFamily="18" charset="0"/>
            </a:endParaRPr>
          </a:p>
          <a:p>
            <a:pPr>
              <a:lnSpc>
                <a:spcPct val="107000"/>
              </a:lnSpc>
            </a:pPr>
            <a:r>
              <a:rPr lang="en-US" sz="1100" dirty="0" smtClean="0">
                <a:solidFill>
                  <a:srgbClr val="FF0000"/>
                </a:solidFill>
                <a:ea typeface="Calibri" panose="020F0502020204030204" pitchFamily="34" charset="0"/>
                <a:cs typeface="Times New Roman" panose="02020603050405020304" pitchFamily="18" charset="0"/>
              </a:rPr>
              <a:t>(</a:t>
            </a:r>
            <a:r>
              <a:rPr lang="en-US" sz="1100" dirty="0">
                <a:solidFill>
                  <a:srgbClr val="FF0000"/>
                </a:solidFill>
                <a:ea typeface="Calibri" panose="020F0502020204030204" pitchFamily="34" charset="0"/>
                <a:cs typeface="Times New Roman" panose="02020603050405020304" pitchFamily="18" charset="0"/>
              </a:rPr>
              <a:t>a) vertically oriented constellation. </a:t>
            </a:r>
            <a:endParaRPr lang="en-US" sz="1100" dirty="0" smtClean="0">
              <a:solidFill>
                <a:srgbClr val="FF0000"/>
              </a:solidFill>
              <a:ea typeface="Calibri" panose="020F0502020204030204" pitchFamily="34" charset="0"/>
              <a:cs typeface="Times New Roman" panose="02020603050405020304" pitchFamily="18" charset="0"/>
            </a:endParaRPr>
          </a:p>
          <a:p>
            <a:pPr>
              <a:lnSpc>
                <a:spcPct val="107000"/>
              </a:lnSpc>
            </a:pPr>
            <a:r>
              <a:rPr lang="en-US" sz="1100" dirty="0" smtClean="0">
                <a:solidFill>
                  <a:srgbClr val="FF0000"/>
                </a:solidFill>
                <a:ea typeface="Calibri" panose="020F0502020204030204" pitchFamily="34" charset="0"/>
                <a:cs typeface="Times New Roman" panose="02020603050405020304" pitchFamily="18" charset="0"/>
              </a:rPr>
              <a:t>(</a:t>
            </a:r>
            <a:r>
              <a:rPr lang="en-US" sz="1100" dirty="0">
                <a:solidFill>
                  <a:srgbClr val="FF0000"/>
                </a:solidFill>
                <a:ea typeface="Calibri" panose="020F0502020204030204" pitchFamily="34" charset="0"/>
                <a:cs typeface="Times New Roman" panose="02020603050405020304" pitchFamily="18" charset="0"/>
              </a:rPr>
              <a:t>b) Horizontally oriented constellation. As mentioned in the text, we move top-down along the </a:t>
            </a:r>
            <a:r>
              <a:rPr lang="en-US" sz="1100" dirty="0">
                <a:solidFill>
                  <a:srgbClr val="FF0000"/>
                </a:solidFill>
                <a:ea typeface="Calibri" panose="020F0502020204030204" pitchFamily="34" charset="0"/>
                <a:cs typeface="Times New Roman" panose="02020603050405020304" pitchFamily="18" charset="0"/>
                <a:sym typeface="Symbol" panose="05050102010706020507" pitchFamily="18" charset="2"/>
              </a:rPr>
              <a:t></a:t>
            </a:r>
            <a:r>
              <a:rPr lang="en-US" sz="1100" baseline="-25000" dirty="0">
                <a:solidFill>
                  <a:srgbClr val="FF0000"/>
                </a:solidFill>
                <a:ea typeface="Calibri" panose="020F0502020204030204" pitchFamily="34" charset="0"/>
                <a:cs typeface="Times New Roman" panose="02020603050405020304" pitchFamily="18" charset="0"/>
              </a:rPr>
              <a:t>2</a:t>
            </a:r>
            <a:r>
              <a:rPr lang="en-US" sz="1100" dirty="0">
                <a:solidFill>
                  <a:srgbClr val="FF0000"/>
                </a:solidFill>
                <a:ea typeface="Calibri" panose="020F0502020204030204" pitchFamily="34" charset="0"/>
                <a:cs typeface="Times New Roman" panose="02020603050405020304" pitchFamily="18" charset="0"/>
              </a:rPr>
              <a:t>-axis and from left to right along the </a:t>
            </a:r>
            <a:r>
              <a:rPr lang="en-US" sz="1100" dirty="0">
                <a:solidFill>
                  <a:srgbClr val="FF0000"/>
                </a:solidFill>
                <a:ea typeface="Calibri" panose="020F0502020204030204" pitchFamily="34" charset="0"/>
                <a:cs typeface="Times New Roman" panose="02020603050405020304" pitchFamily="18" charset="0"/>
                <a:sym typeface="Symbol" panose="05050102010706020507" pitchFamily="18" charset="2"/>
              </a:rPr>
              <a:t></a:t>
            </a:r>
            <a:r>
              <a:rPr lang="en-US" sz="1100" baseline="-25000" dirty="0">
                <a:solidFill>
                  <a:srgbClr val="FF0000"/>
                </a:solidFill>
                <a:ea typeface="Calibri" panose="020F0502020204030204" pitchFamily="34" charset="0"/>
                <a:cs typeface="Times New Roman" panose="02020603050405020304" pitchFamily="18" charset="0"/>
              </a:rPr>
              <a:t>1</a:t>
            </a:r>
            <a:r>
              <a:rPr lang="en-US" sz="1100" dirty="0">
                <a:solidFill>
                  <a:srgbClr val="FF0000"/>
                </a:solidFill>
                <a:ea typeface="Calibri" panose="020F0502020204030204" pitchFamily="34" charset="0"/>
                <a:cs typeface="Times New Roman" panose="02020603050405020304" pitchFamily="18" charset="0"/>
              </a:rPr>
              <a:t>-axis</a:t>
            </a:r>
          </a:p>
        </p:txBody>
      </p:sp>
      <p:pic>
        <p:nvPicPr>
          <p:cNvPr id="11" name="Picture 10"/>
          <p:cNvPicPr>
            <a:picLocks noChangeAspect="1"/>
          </p:cNvPicPr>
          <p:nvPr/>
        </p:nvPicPr>
        <p:blipFill>
          <a:blip r:embed="rId4"/>
          <a:stretch>
            <a:fillRect/>
          </a:stretch>
        </p:blipFill>
        <p:spPr>
          <a:xfrm>
            <a:off x="2307455" y="2955405"/>
            <a:ext cx="2286000" cy="981075"/>
          </a:xfrm>
          <a:prstGeom prst="rect">
            <a:avLst/>
          </a:prstGeom>
        </p:spPr>
      </p:pic>
      <p:pic>
        <p:nvPicPr>
          <p:cNvPr id="12" name="Picture 11"/>
          <p:cNvPicPr>
            <a:picLocks noChangeAspect="1"/>
          </p:cNvPicPr>
          <p:nvPr/>
        </p:nvPicPr>
        <p:blipFill>
          <a:blip r:embed="rId5"/>
          <a:stretch>
            <a:fillRect/>
          </a:stretch>
        </p:blipFill>
        <p:spPr>
          <a:xfrm>
            <a:off x="2307455" y="4856238"/>
            <a:ext cx="2324100" cy="1095375"/>
          </a:xfrm>
          <a:prstGeom prst="rect">
            <a:avLst/>
          </a:prstGeom>
        </p:spPr>
      </p:pic>
    </p:spTree>
    <p:extLst>
      <p:ext uri="{BB962C8B-B14F-4D97-AF65-F5344CB8AC3E}">
        <p14:creationId xmlns:p14="http://schemas.microsoft.com/office/powerpoint/2010/main" val="136102908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45961" y="595786"/>
            <a:ext cx="10515600" cy="1325563"/>
          </a:xfrm>
        </p:spPr>
        <p:txBody>
          <a:bodyPr/>
          <a:lstStyle/>
          <a:p>
            <a:pPr lvl="0" algn="ctr" defTabSz="449263" eaLnBrk="0" fontAlgn="base" hangingPunct="0">
              <a:lnSpc>
                <a:spcPct val="100000"/>
              </a:lnSpc>
              <a:spcAft>
                <a:spcPct val="0"/>
              </a:spcAft>
              <a:buSzPct val="100000"/>
            </a:pPr>
            <a:r>
              <a:rPr lang="en-US" sz="3200" dirty="0">
                <a:solidFill>
                  <a:srgbClr val="C00000"/>
                </a:solidFill>
                <a:latin typeface="+mn-lt"/>
                <a:ea typeface="Microsoft YaHei" panose="020B0503020204020204" pitchFamily="34" charset="-122"/>
              </a:rPr>
              <a:t> M-</a:t>
            </a:r>
            <a:r>
              <a:rPr lang="en-US" sz="3200" dirty="0" err="1">
                <a:solidFill>
                  <a:srgbClr val="C00000"/>
                </a:solidFill>
                <a:latin typeface="+mn-lt"/>
                <a:ea typeface="Microsoft YaHei" panose="020B0503020204020204" pitchFamily="34" charset="-122"/>
              </a:rPr>
              <a:t>ary</a:t>
            </a:r>
            <a:r>
              <a:rPr lang="en-US" sz="3200" dirty="0">
                <a:solidFill>
                  <a:srgbClr val="C00000"/>
                </a:solidFill>
                <a:latin typeface="+mn-lt"/>
                <a:ea typeface="Microsoft YaHei" panose="020B0503020204020204" pitchFamily="34" charset="-122"/>
              </a:rPr>
              <a:t> Quadrature Amplitude Modulation</a:t>
            </a: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58</a:t>
            </a:fld>
            <a:endParaRPr lang="en-IN" dirty="0">
              <a:solidFill>
                <a:prstClr val="black">
                  <a:tint val="75000"/>
                </a:prstClr>
              </a:solidFill>
            </a:endParaRPr>
          </a:p>
        </p:txBody>
      </p:sp>
      <p:sp>
        <p:nvSpPr>
          <p:cNvPr id="3" name="Rectangle 2"/>
          <p:cNvSpPr/>
          <p:nvPr/>
        </p:nvSpPr>
        <p:spPr>
          <a:xfrm>
            <a:off x="951628" y="1989968"/>
            <a:ext cx="10499273" cy="336118"/>
          </a:xfrm>
          <a:prstGeom prst="rect">
            <a:avLst/>
          </a:prstGeom>
        </p:spPr>
        <p:txBody>
          <a:bodyPr wrap="square">
            <a:spAutoFit/>
          </a:bodyPr>
          <a:lstStyle/>
          <a:p>
            <a:pPr marL="342900" indent="-342900" algn="just" eaLnBrk="0" fontAlgn="base" hangingPunct="0">
              <a:lnSpc>
                <a:spcPct val="150000"/>
              </a:lnSpc>
              <a:buFont typeface="Wingdings" panose="05000000000000000000" pitchFamily="2" charset="2"/>
              <a:buChar char=""/>
              <a:tabLst>
                <a:tab pos="457200" algn="l"/>
              </a:tabLst>
            </a:pPr>
            <a:endParaRPr lang="en-US" sz="1200" dirty="0">
              <a:solidFill>
                <a:prstClr val="black"/>
              </a:solidFill>
              <a:latin typeface="Times New Roman" panose="02020603050405020304" pitchFamily="18" charset="0"/>
              <a:ea typeface="Times New Roman" panose="02020603050405020304" pitchFamily="18" charset="0"/>
            </a:endParaRPr>
          </a:p>
        </p:txBody>
      </p:sp>
      <p:sp>
        <p:nvSpPr>
          <p:cNvPr id="6" name="TextBox 5"/>
          <p:cNvSpPr txBox="1"/>
          <p:nvPr/>
        </p:nvSpPr>
        <p:spPr>
          <a:xfrm>
            <a:off x="585051" y="1549518"/>
            <a:ext cx="6684884" cy="2557880"/>
          </a:xfrm>
          <a:prstGeom prst="rect">
            <a:avLst/>
          </a:prstGeom>
          <a:noFill/>
        </p:spPr>
        <p:txBody>
          <a:bodyPr wrap="square" rtlCol="0">
            <a:spAutoFit/>
          </a:bodyPr>
          <a:lstStyle/>
          <a:p>
            <a:r>
              <a:rPr lang="en-US" b="1" u="sng" dirty="0" smtClean="0">
                <a:solidFill>
                  <a:srgbClr val="0070C0"/>
                </a:solidFill>
              </a:rPr>
              <a:t>QAM Square Constellations:</a:t>
            </a:r>
          </a:p>
          <a:p>
            <a:pPr marL="285750" indent="-285750">
              <a:lnSpc>
                <a:spcPct val="107000"/>
              </a:lnSpc>
              <a:spcAft>
                <a:spcPts val="800"/>
              </a:spcAft>
              <a:buFont typeface="Wingdings" panose="05000000000000000000" pitchFamily="2" charset="2"/>
              <a:buChar char="Ø"/>
            </a:pPr>
            <a:r>
              <a:rPr lang="en-US" b="1" u="sng" dirty="0">
                <a:solidFill>
                  <a:srgbClr val="FF0000"/>
                </a:solidFill>
                <a:ea typeface="Calibri" panose="020F0502020204030204" pitchFamily="34" charset="0"/>
                <a:cs typeface="Times New Roman" panose="02020603050405020304" pitchFamily="18" charset="0"/>
              </a:rPr>
              <a:t>Stage </a:t>
            </a:r>
            <a:r>
              <a:rPr lang="en-US" b="1" u="sng" dirty="0" smtClean="0">
                <a:solidFill>
                  <a:srgbClr val="FF0000"/>
                </a:solidFill>
                <a:ea typeface="Calibri" panose="020F0502020204030204" pitchFamily="34" charset="0"/>
                <a:cs typeface="Times New Roman" panose="02020603050405020304" pitchFamily="18" charset="0"/>
              </a:rPr>
              <a:t>3: </a:t>
            </a:r>
            <a:r>
              <a:rPr lang="en-US" dirty="0"/>
              <a:t>Third-quadrant constellation. Again, following the same procedure as before, we next write</a:t>
            </a:r>
            <a:endParaRPr lang="en-US" dirty="0">
              <a:solidFill>
                <a:prstClr val="black"/>
              </a:solidFill>
              <a:ea typeface="Calibri" panose="020F0502020204030204" pitchFamily="34" charset="0"/>
              <a:cs typeface="Times New Roman" panose="02020603050405020304" pitchFamily="18" charset="0"/>
            </a:endParaRPr>
          </a:p>
          <a:p>
            <a:pPr marL="285750" indent="-285750">
              <a:lnSpc>
                <a:spcPct val="107000"/>
              </a:lnSpc>
              <a:spcAft>
                <a:spcPts val="800"/>
              </a:spcAft>
              <a:buFont typeface="Wingdings" panose="05000000000000000000" pitchFamily="2" charset="2"/>
              <a:buChar char="Ø"/>
            </a:pPr>
            <a:endParaRPr lang="en-US" dirty="0" smtClean="0">
              <a:solidFill>
                <a:prstClr val="black"/>
              </a:solidFill>
              <a:ea typeface="Calibri" panose="020F0502020204030204" pitchFamily="34" charset="0"/>
              <a:cs typeface="Times New Roman" panose="02020603050405020304" pitchFamily="18" charset="0"/>
            </a:endParaRPr>
          </a:p>
          <a:p>
            <a:pPr marL="285750" indent="-285750">
              <a:lnSpc>
                <a:spcPct val="107000"/>
              </a:lnSpc>
              <a:spcAft>
                <a:spcPts val="800"/>
              </a:spcAft>
              <a:buFont typeface="Wingdings" panose="05000000000000000000" pitchFamily="2" charset="2"/>
              <a:buChar char="Ø"/>
            </a:pPr>
            <a:endParaRPr lang="en-US" dirty="0">
              <a:solidFill>
                <a:prstClr val="black"/>
              </a:solidFill>
              <a:ea typeface="Calibri" panose="020F0502020204030204" pitchFamily="34" charset="0"/>
              <a:cs typeface="Times New Roman" panose="02020603050405020304" pitchFamily="18" charset="0"/>
            </a:endParaRPr>
          </a:p>
          <a:p>
            <a:pPr marL="285750" indent="-285750">
              <a:lnSpc>
                <a:spcPct val="107000"/>
              </a:lnSpc>
              <a:spcAft>
                <a:spcPts val="800"/>
              </a:spcAft>
              <a:buFont typeface="Wingdings" panose="05000000000000000000" pitchFamily="2" charset="2"/>
              <a:buChar char="Ø"/>
            </a:pPr>
            <a:endParaRPr lang="en-US" b="1" u="sng" dirty="0" smtClean="0">
              <a:solidFill>
                <a:srgbClr val="FF0000"/>
              </a:solidFill>
            </a:endParaRPr>
          </a:p>
          <a:p>
            <a:pPr marL="285750" indent="-285750">
              <a:lnSpc>
                <a:spcPct val="107000"/>
              </a:lnSpc>
              <a:spcAft>
                <a:spcPts val="800"/>
              </a:spcAft>
              <a:buFont typeface="Wingdings" panose="05000000000000000000" pitchFamily="2" charset="2"/>
              <a:buChar char="Ø"/>
            </a:pPr>
            <a:r>
              <a:rPr lang="en-US" b="1" u="sng" dirty="0" smtClean="0">
                <a:solidFill>
                  <a:srgbClr val="FF0000"/>
                </a:solidFill>
              </a:rPr>
              <a:t>Stage 4: </a:t>
            </a:r>
            <a:r>
              <a:rPr lang="en-US" dirty="0">
                <a:solidFill>
                  <a:prstClr val="black"/>
                </a:solidFill>
              </a:rPr>
              <a:t>Fourth-quadrant constellation. Finally, we write</a:t>
            </a:r>
            <a:endParaRPr lang="en-US" dirty="0">
              <a:solidFill>
                <a:prstClr val="black"/>
              </a:solidFill>
              <a:ea typeface="Calibri" panose="020F0502020204030204" pitchFamily="34" charset="0"/>
              <a:cs typeface="Times New Roman" panose="02020603050405020304" pitchFamily="18" charset="0"/>
            </a:endParaRPr>
          </a:p>
        </p:txBody>
      </p:sp>
      <p:pic>
        <p:nvPicPr>
          <p:cNvPr id="8" name="Picture 7"/>
          <p:cNvPicPr>
            <a:picLocks noChangeAspect="1"/>
          </p:cNvPicPr>
          <p:nvPr/>
        </p:nvPicPr>
        <p:blipFill>
          <a:blip r:embed="rId3"/>
          <a:stretch>
            <a:fillRect/>
          </a:stretch>
        </p:blipFill>
        <p:spPr>
          <a:xfrm>
            <a:off x="7732228" y="1921349"/>
            <a:ext cx="3952875" cy="3343275"/>
          </a:xfrm>
          <a:prstGeom prst="rect">
            <a:avLst/>
          </a:prstGeom>
        </p:spPr>
      </p:pic>
      <p:sp>
        <p:nvSpPr>
          <p:cNvPr id="9" name="Rectangle 8"/>
          <p:cNvSpPr/>
          <p:nvPr/>
        </p:nvSpPr>
        <p:spPr>
          <a:xfrm>
            <a:off x="7504108" y="5175310"/>
            <a:ext cx="4262529" cy="816890"/>
          </a:xfrm>
          <a:prstGeom prst="rect">
            <a:avLst/>
          </a:prstGeom>
        </p:spPr>
        <p:txBody>
          <a:bodyPr wrap="square">
            <a:spAutoFit/>
          </a:bodyPr>
          <a:lstStyle/>
          <a:p>
            <a:pPr>
              <a:lnSpc>
                <a:spcPct val="107000"/>
              </a:lnSpc>
            </a:pPr>
            <a:r>
              <a:rPr lang="en-US" sz="1100" dirty="0">
                <a:solidFill>
                  <a:srgbClr val="FF0000"/>
                </a:solidFill>
                <a:ea typeface="Calibri" panose="020F0502020204030204" pitchFamily="34" charset="0"/>
                <a:cs typeface="Times New Roman" panose="02020603050405020304" pitchFamily="18" charset="0"/>
              </a:rPr>
              <a:t>Figure: The two orthogonal constellations of the 4-ary PAM. </a:t>
            </a:r>
            <a:endParaRPr lang="en-US" sz="1100" dirty="0" smtClean="0">
              <a:solidFill>
                <a:srgbClr val="FF0000"/>
              </a:solidFill>
              <a:ea typeface="Calibri" panose="020F0502020204030204" pitchFamily="34" charset="0"/>
              <a:cs typeface="Times New Roman" panose="02020603050405020304" pitchFamily="18" charset="0"/>
            </a:endParaRPr>
          </a:p>
          <a:p>
            <a:pPr>
              <a:lnSpc>
                <a:spcPct val="107000"/>
              </a:lnSpc>
            </a:pPr>
            <a:r>
              <a:rPr lang="en-US" sz="1100" dirty="0" smtClean="0">
                <a:solidFill>
                  <a:srgbClr val="FF0000"/>
                </a:solidFill>
                <a:ea typeface="Calibri" panose="020F0502020204030204" pitchFamily="34" charset="0"/>
                <a:cs typeface="Times New Roman" panose="02020603050405020304" pitchFamily="18" charset="0"/>
              </a:rPr>
              <a:t>(</a:t>
            </a:r>
            <a:r>
              <a:rPr lang="en-US" sz="1100" dirty="0">
                <a:solidFill>
                  <a:srgbClr val="FF0000"/>
                </a:solidFill>
                <a:ea typeface="Calibri" panose="020F0502020204030204" pitchFamily="34" charset="0"/>
                <a:cs typeface="Times New Roman" panose="02020603050405020304" pitchFamily="18" charset="0"/>
              </a:rPr>
              <a:t>a) vertically oriented constellation. </a:t>
            </a:r>
            <a:endParaRPr lang="en-US" sz="1100" dirty="0" smtClean="0">
              <a:solidFill>
                <a:srgbClr val="FF0000"/>
              </a:solidFill>
              <a:ea typeface="Calibri" panose="020F0502020204030204" pitchFamily="34" charset="0"/>
              <a:cs typeface="Times New Roman" panose="02020603050405020304" pitchFamily="18" charset="0"/>
            </a:endParaRPr>
          </a:p>
          <a:p>
            <a:pPr>
              <a:lnSpc>
                <a:spcPct val="107000"/>
              </a:lnSpc>
            </a:pPr>
            <a:r>
              <a:rPr lang="en-US" sz="1100" dirty="0" smtClean="0">
                <a:solidFill>
                  <a:srgbClr val="FF0000"/>
                </a:solidFill>
                <a:ea typeface="Calibri" panose="020F0502020204030204" pitchFamily="34" charset="0"/>
                <a:cs typeface="Times New Roman" panose="02020603050405020304" pitchFamily="18" charset="0"/>
              </a:rPr>
              <a:t>(</a:t>
            </a:r>
            <a:r>
              <a:rPr lang="en-US" sz="1100" dirty="0">
                <a:solidFill>
                  <a:srgbClr val="FF0000"/>
                </a:solidFill>
                <a:ea typeface="Calibri" panose="020F0502020204030204" pitchFamily="34" charset="0"/>
                <a:cs typeface="Times New Roman" panose="02020603050405020304" pitchFamily="18" charset="0"/>
              </a:rPr>
              <a:t>b) Horizontally oriented constellation. As mentioned in the text, we move top-down along the </a:t>
            </a:r>
            <a:r>
              <a:rPr lang="en-US" sz="1100" dirty="0">
                <a:solidFill>
                  <a:srgbClr val="FF0000"/>
                </a:solidFill>
                <a:ea typeface="Calibri" panose="020F0502020204030204" pitchFamily="34" charset="0"/>
                <a:cs typeface="Times New Roman" panose="02020603050405020304" pitchFamily="18" charset="0"/>
                <a:sym typeface="Symbol" panose="05050102010706020507" pitchFamily="18" charset="2"/>
              </a:rPr>
              <a:t></a:t>
            </a:r>
            <a:r>
              <a:rPr lang="en-US" sz="1100" baseline="-25000" dirty="0">
                <a:solidFill>
                  <a:srgbClr val="FF0000"/>
                </a:solidFill>
                <a:ea typeface="Calibri" panose="020F0502020204030204" pitchFamily="34" charset="0"/>
                <a:cs typeface="Times New Roman" panose="02020603050405020304" pitchFamily="18" charset="0"/>
              </a:rPr>
              <a:t>2</a:t>
            </a:r>
            <a:r>
              <a:rPr lang="en-US" sz="1100" dirty="0">
                <a:solidFill>
                  <a:srgbClr val="FF0000"/>
                </a:solidFill>
                <a:ea typeface="Calibri" panose="020F0502020204030204" pitchFamily="34" charset="0"/>
                <a:cs typeface="Times New Roman" panose="02020603050405020304" pitchFamily="18" charset="0"/>
              </a:rPr>
              <a:t>-axis and from left to right along the </a:t>
            </a:r>
            <a:r>
              <a:rPr lang="en-US" sz="1100" dirty="0">
                <a:solidFill>
                  <a:srgbClr val="FF0000"/>
                </a:solidFill>
                <a:ea typeface="Calibri" panose="020F0502020204030204" pitchFamily="34" charset="0"/>
                <a:cs typeface="Times New Roman" panose="02020603050405020304" pitchFamily="18" charset="0"/>
                <a:sym typeface="Symbol" panose="05050102010706020507" pitchFamily="18" charset="2"/>
              </a:rPr>
              <a:t></a:t>
            </a:r>
            <a:r>
              <a:rPr lang="en-US" sz="1100" baseline="-25000" dirty="0">
                <a:solidFill>
                  <a:srgbClr val="FF0000"/>
                </a:solidFill>
                <a:ea typeface="Calibri" panose="020F0502020204030204" pitchFamily="34" charset="0"/>
                <a:cs typeface="Times New Roman" panose="02020603050405020304" pitchFamily="18" charset="0"/>
              </a:rPr>
              <a:t>1</a:t>
            </a:r>
            <a:r>
              <a:rPr lang="en-US" sz="1100" dirty="0">
                <a:solidFill>
                  <a:srgbClr val="FF0000"/>
                </a:solidFill>
                <a:ea typeface="Calibri" panose="020F0502020204030204" pitchFamily="34" charset="0"/>
                <a:cs typeface="Times New Roman" panose="02020603050405020304" pitchFamily="18" charset="0"/>
              </a:rPr>
              <a:t>-axis</a:t>
            </a:r>
          </a:p>
        </p:txBody>
      </p:sp>
      <p:pic>
        <p:nvPicPr>
          <p:cNvPr id="7" name="Picture 6"/>
          <p:cNvPicPr>
            <a:picLocks noChangeAspect="1"/>
          </p:cNvPicPr>
          <p:nvPr/>
        </p:nvPicPr>
        <p:blipFill>
          <a:blip r:embed="rId4"/>
          <a:stretch>
            <a:fillRect/>
          </a:stretch>
        </p:blipFill>
        <p:spPr>
          <a:xfrm>
            <a:off x="2609092" y="2678586"/>
            <a:ext cx="2209800" cy="914400"/>
          </a:xfrm>
          <a:prstGeom prst="rect">
            <a:avLst/>
          </a:prstGeom>
        </p:spPr>
      </p:pic>
      <p:pic>
        <p:nvPicPr>
          <p:cNvPr id="10" name="Picture 9"/>
          <p:cNvPicPr>
            <a:picLocks noChangeAspect="1"/>
          </p:cNvPicPr>
          <p:nvPr/>
        </p:nvPicPr>
        <p:blipFill>
          <a:blip r:embed="rId5"/>
          <a:stretch>
            <a:fillRect/>
          </a:stretch>
        </p:blipFill>
        <p:spPr>
          <a:xfrm>
            <a:off x="2494792" y="4443921"/>
            <a:ext cx="2324100" cy="1009650"/>
          </a:xfrm>
          <a:prstGeom prst="rect">
            <a:avLst/>
          </a:prstGeom>
        </p:spPr>
      </p:pic>
    </p:spTree>
    <p:extLst>
      <p:ext uri="{BB962C8B-B14F-4D97-AF65-F5344CB8AC3E}">
        <p14:creationId xmlns:p14="http://schemas.microsoft.com/office/powerpoint/2010/main" val="360684594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45961" y="595786"/>
            <a:ext cx="10515600" cy="1325563"/>
          </a:xfrm>
        </p:spPr>
        <p:txBody>
          <a:bodyPr/>
          <a:lstStyle/>
          <a:p>
            <a:pPr lvl="0" algn="ctr" defTabSz="449263" eaLnBrk="0" fontAlgn="base" hangingPunct="0">
              <a:lnSpc>
                <a:spcPct val="100000"/>
              </a:lnSpc>
              <a:spcAft>
                <a:spcPct val="0"/>
              </a:spcAft>
              <a:buSzPct val="100000"/>
            </a:pPr>
            <a:r>
              <a:rPr lang="en-US" sz="3200" dirty="0">
                <a:solidFill>
                  <a:srgbClr val="C00000"/>
                </a:solidFill>
                <a:latin typeface="+mn-lt"/>
                <a:ea typeface="Microsoft YaHei" panose="020B0503020204020204" pitchFamily="34" charset="-122"/>
              </a:rPr>
              <a:t> M-</a:t>
            </a:r>
            <a:r>
              <a:rPr lang="en-US" sz="3200" dirty="0" err="1">
                <a:solidFill>
                  <a:srgbClr val="C00000"/>
                </a:solidFill>
                <a:latin typeface="+mn-lt"/>
                <a:ea typeface="Microsoft YaHei" panose="020B0503020204020204" pitchFamily="34" charset="-122"/>
              </a:rPr>
              <a:t>ary</a:t>
            </a:r>
            <a:r>
              <a:rPr lang="en-US" sz="3200" dirty="0">
                <a:solidFill>
                  <a:srgbClr val="C00000"/>
                </a:solidFill>
                <a:latin typeface="+mn-lt"/>
                <a:ea typeface="Microsoft YaHei" panose="020B0503020204020204" pitchFamily="34" charset="-122"/>
              </a:rPr>
              <a:t> Quadrature Amplitude Modulation</a:t>
            </a: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59</a:t>
            </a:fld>
            <a:endParaRPr lang="en-IN" dirty="0">
              <a:solidFill>
                <a:prstClr val="black">
                  <a:tint val="75000"/>
                </a:prstClr>
              </a:solidFill>
            </a:endParaRPr>
          </a:p>
        </p:txBody>
      </p:sp>
      <p:sp>
        <p:nvSpPr>
          <p:cNvPr id="3" name="Rectangle 2"/>
          <p:cNvSpPr/>
          <p:nvPr/>
        </p:nvSpPr>
        <p:spPr>
          <a:xfrm>
            <a:off x="951628" y="1989968"/>
            <a:ext cx="10499273" cy="336118"/>
          </a:xfrm>
          <a:prstGeom prst="rect">
            <a:avLst/>
          </a:prstGeom>
        </p:spPr>
        <p:txBody>
          <a:bodyPr wrap="square">
            <a:spAutoFit/>
          </a:bodyPr>
          <a:lstStyle/>
          <a:p>
            <a:pPr marL="342900" indent="-342900" algn="just" eaLnBrk="0" fontAlgn="base" hangingPunct="0">
              <a:lnSpc>
                <a:spcPct val="150000"/>
              </a:lnSpc>
              <a:buFont typeface="Wingdings" panose="05000000000000000000" pitchFamily="2" charset="2"/>
              <a:buChar char=""/>
              <a:tabLst>
                <a:tab pos="457200" algn="l"/>
              </a:tabLst>
            </a:pPr>
            <a:endParaRPr lang="en-US" sz="1200" dirty="0">
              <a:solidFill>
                <a:prstClr val="black"/>
              </a:solidFill>
              <a:latin typeface="Times New Roman" panose="02020603050405020304" pitchFamily="18" charset="0"/>
              <a:ea typeface="Times New Roman" panose="02020603050405020304" pitchFamily="18" charset="0"/>
            </a:endParaRPr>
          </a:p>
        </p:txBody>
      </p:sp>
      <p:sp>
        <p:nvSpPr>
          <p:cNvPr id="6" name="TextBox 5"/>
          <p:cNvSpPr txBox="1"/>
          <p:nvPr/>
        </p:nvSpPr>
        <p:spPr>
          <a:xfrm>
            <a:off x="632473" y="1867027"/>
            <a:ext cx="5463527" cy="3380413"/>
          </a:xfrm>
          <a:prstGeom prst="rect">
            <a:avLst/>
          </a:prstGeom>
          <a:noFill/>
        </p:spPr>
        <p:txBody>
          <a:bodyPr wrap="square" rtlCol="0">
            <a:spAutoFit/>
          </a:bodyPr>
          <a:lstStyle/>
          <a:p>
            <a:r>
              <a:rPr lang="en-US" b="1" u="sng" dirty="0" smtClean="0">
                <a:solidFill>
                  <a:srgbClr val="0070C0"/>
                </a:solidFill>
              </a:rPr>
              <a:t>QAM Square Constellations:</a:t>
            </a:r>
          </a:p>
          <a:p>
            <a:pPr marL="285750" indent="-285750" algn="just">
              <a:lnSpc>
                <a:spcPct val="150000"/>
              </a:lnSpc>
              <a:spcAft>
                <a:spcPts val="800"/>
              </a:spcAft>
              <a:buFont typeface="Wingdings" panose="05000000000000000000" pitchFamily="2" charset="2"/>
              <a:buChar char="Ø"/>
            </a:pPr>
            <a:r>
              <a:rPr lang="en-US" dirty="0"/>
              <a:t>The final step is to piece together </a:t>
            </a:r>
            <a:r>
              <a:rPr lang="en-US" dirty="0" smtClean="0"/>
              <a:t>these </a:t>
            </a:r>
            <a:r>
              <a:rPr lang="en-US" dirty="0"/>
              <a:t>four constituent 4-ary PAM constellations to construct the 4-ary QAM constellations as described in Figure </a:t>
            </a:r>
            <a:r>
              <a:rPr lang="en-US" dirty="0" smtClean="0"/>
              <a:t>. </a:t>
            </a:r>
          </a:p>
          <a:p>
            <a:pPr marL="285750" indent="-285750" algn="just">
              <a:lnSpc>
                <a:spcPct val="150000"/>
              </a:lnSpc>
              <a:spcAft>
                <a:spcPts val="800"/>
              </a:spcAft>
              <a:buFont typeface="Wingdings" panose="05000000000000000000" pitchFamily="2" charset="2"/>
              <a:buChar char="Ø"/>
            </a:pPr>
            <a:r>
              <a:rPr lang="en-US" dirty="0" smtClean="0"/>
              <a:t>The </a:t>
            </a:r>
            <a:r>
              <a:rPr lang="en-US" dirty="0"/>
              <a:t>important point to note here is that all the </a:t>
            </a:r>
            <a:r>
              <a:rPr lang="en-US" dirty="0" err="1"/>
              <a:t>codewords</a:t>
            </a:r>
            <a:r>
              <a:rPr lang="en-US" dirty="0"/>
              <a:t> in </a:t>
            </a:r>
            <a:r>
              <a:rPr lang="en-US" dirty="0" smtClean="0"/>
              <a:t>Figure obey </a:t>
            </a:r>
            <a:r>
              <a:rPr lang="en-US" dirty="0"/>
              <a:t>the Gray encoding rule, not only within each quadrant but also as we move from one quadrant to the next</a:t>
            </a:r>
            <a:endParaRPr lang="en-US" dirty="0">
              <a:solidFill>
                <a:prstClr val="black"/>
              </a:solidFill>
              <a:ea typeface="Calibri" panose="020F0502020204030204" pitchFamily="34" charset="0"/>
              <a:cs typeface="Times New Roman" panose="02020603050405020304" pitchFamily="18" charset="0"/>
            </a:endParaRPr>
          </a:p>
        </p:txBody>
      </p:sp>
      <p:pic>
        <p:nvPicPr>
          <p:cNvPr id="11" name="Picture 10"/>
          <p:cNvPicPr>
            <a:picLocks noChangeAspect="1"/>
          </p:cNvPicPr>
          <p:nvPr/>
        </p:nvPicPr>
        <p:blipFill>
          <a:blip r:embed="rId3"/>
          <a:stretch>
            <a:fillRect/>
          </a:stretch>
        </p:blipFill>
        <p:spPr>
          <a:xfrm>
            <a:off x="6709603" y="1574955"/>
            <a:ext cx="4374235" cy="3718100"/>
          </a:xfrm>
          <a:prstGeom prst="rect">
            <a:avLst/>
          </a:prstGeom>
        </p:spPr>
      </p:pic>
      <p:sp>
        <p:nvSpPr>
          <p:cNvPr id="15" name="Rectangle 14"/>
          <p:cNvSpPr/>
          <p:nvPr/>
        </p:nvSpPr>
        <p:spPr>
          <a:xfrm>
            <a:off x="7570210" y="5456938"/>
            <a:ext cx="2653019" cy="769441"/>
          </a:xfrm>
          <a:prstGeom prst="rect">
            <a:avLst/>
          </a:prstGeom>
        </p:spPr>
        <p:txBody>
          <a:bodyPr wrap="square">
            <a:spAutoFit/>
          </a:bodyPr>
          <a:lstStyle/>
          <a:p>
            <a:r>
              <a:rPr lang="en-US" sz="1100" dirty="0">
                <a:solidFill>
                  <a:srgbClr val="FF0000"/>
                </a:solidFill>
              </a:rPr>
              <a:t>Figure </a:t>
            </a:r>
            <a:r>
              <a:rPr lang="en-US" sz="1100" dirty="0" smtClean="0">
                <a:solidFill>
                  <a:srgbClr val="FF0000"/>
                </a:solidFill>
              </a:rPr>
              <a:t>:(</a:t>
            </a:r>
            <a:r>
              <a:rPr lang="en-US" sz="1100" dirty="0">
                <a:solidFill>
                  <a:srgbClr val="FF0000"/>
                </a:solidFill>
              </a:rPr>
              <a:t>a) Signal-space diagram of M-</a:t>
            </a:r>
            <a:r>
              <a:rPr lang="en-US" sz="1100" dirty="0" err="1">
                <a:solidFill>
                  <a:srgbClr val="FF0000"/>
                </a:solidFill>
              </a:rPr>
              <a:t>ary</a:t>
            </a:r>
            <a:r>
              <a:rPr lang="en-US" sz="1100" dirty="0">
                <a:solidFill>
                  <a:srgbClr val="FF0000"/>
                </a:solidFill>
              </a:rPr>
              <a:t> QAM for </a:t>
            </a:r>
            <a:r>
              <a:rPr lang="en-US" sz="1100" dirty="0" smtClean="0">
                <a:solidFill>
                  <a:srgbClr val="FF0000"/>
                </a:solidFill>
              </a:rPr>
              <a:t> M </a:t>
            </a:r>
            <a:r>
              <a:rPr lang="en-US" sz="1100" dirty="0">
                <a:solidFill>
                  <a:srgbClr val="FF0000"/>
                </a:solidFill>
              </a:rPr>
              <a:t>= 16; the message points in each quadrant </a:t>
            </a:r>
            <a:r>
              <a:rPr lang="en-US" sz="1100" dirty="0" smtClean="0">
                <a:solidFill>
                  <a:srgbClr val="FF0000"/>
                </a:solidFill>
              </a:rPr>
              <a:t> are </a:t>
            </a:r>
            <a:r>
              <a:rPr lang="en-US" sz="1100" dirty="0">
                <a:solidFill>
                  <a:srgbClr val="FF0000"/>
                </a:solidFill>
              </a:rPr>
              <a:t>identified with Gray-encoded </a:t>
            </a:r>
            <a:r>
              <a:rPr lang="en-US" sz="1100" dirty="0" err="1">
                <a:solidFill>
                  <a:srgbClr val="FF0000"/>
                </a:solidFill>
              </a:rPr>
              <a:t>quadbits</a:t>
            </a:r>
            <a:r>
              <a:rPr lang="en-US" sz="1100" dirty="0"/>
              <a:t>. </a:t>
            </a:r>
          </a:p>
        </p:txBody>
      </p:sp>
    </p:spTree>
    <p:extLst>
      <p:ext uri="{BB962C8B-B14F-4D97-AF65-F5344CB8AC3E}">
        <p14:creationId xmlns:p14="http://schemas.microsoft.com/office/powerpoint/2010/main" val="44897936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EB969-BFB1-4DB4-993C-39BD1A8D536A}"/>
              </a:ext>
            </a:extLst>
          </p:cNvPr>
          <p:cNvSpPr>
            <a:spLocks noGrp="1"/>
          </p:cNvSpPr>
          <p:nvPr>
            <p:ph type="title"/>
          </p:nvPr>
        </p:nvSpPr>
        <p:spPr>
          <a:xfrm>
            <a:off x="673593" y="992287"/>
            <a:ext cx="10383175" cy="687494"/>
          </a:xfrm>
        </p:spPr>
        <p:txBody>
          <a:bodyPr/>
          <a:lstStyle/>
          <a:p>
            <a:pPr lvl="0" algn="ctr">
              <a:spcBef>
                <a:spcPts val="1000"/>
              </a:spcBef>
            </a:pPr>
            <a:r>
              <a:rPr lang="en-US" sz="2200" b="1" dirty="0">
                <a:solidFill>
                  <a:srgbClr val="C00000"/>
                </a:solidFill>
                <a:latin typeface="Times New Roman" panose="02020603050405020304" pitchFamily="18" charset="0"/>
                <a:cs typeface="Times New Roman" panose="02020603050405020304" pitchFamily="18" charset="0"/>
              </a:rPr>
              <a:t>Introduction</a:t>
            </a:r>
          </a:p>
        </p:txBody>
      </p:sp>
      <p:sp>
        <p:nvSpPr>
          <p:cNvPr id="3" name="Content Placeholder 2">
            <a:extLst>
              <a:ext uri="{FF2B5EF4-FFF2-40B4-BE49-F238E27FC236}">
                <a16:creationId xmlns:a16="http://schemas.microsoft.com/office/drawing/2014/main" id="{3F88149E-5F31-4726-9520-9DE95C0F7B8D}"/>
              </a:ext>
            </a:extLst>
          </p:cNvPr>
          <p:cNvSpPr>
            <a:spLocks noGrp="1"/>
          </p:cNvSpPr>
          <p:nvPr>
            <p:ph idx="1"/>
          </p:nvPr>
        </p:nvSpPr>
        <p:spPr>
          <a:xfrm>
            <a:off x="995408" y="1875983"/>
            <a:ext cx="4135885" cy="4214099"/>
          </a:xfrm>
        </p:spPr>
        <p:txBody>
          <a:bodyPr>
            <a:normAutofit/>
          </a:bodyPr>
          <a:lstStyle/>
          <a:p>
            <a:pPr lvl="0" algn="just">
              <a:lnSpc>
                <a:spcPct val="150000"/>
              </a:lnSpc>
              <a:buFont typeface="Wingdings" panose="05000000000000000000" pitchFamily="2" charset="2"/>
              <a:buChar char="Ø"/>
            </a:pPr>
            <a:r>
              <a:rPr lang="en-US" sz="2000" b="1" u="sng" dirty="0" smtClean="0">
                <a:solidFill>
                  <a:srgbClr val="0070C0"/>
                </a:solidFill>
              </a:rPr>
              <a:t>REMARKS</a:t>
            </a:r>
            <a:r>
              <a:rPr lang="en-US" sz="2000" b="1" u="sng" dirty="0">
                <a:solidFill>
                  <a:srgbClr val="0070C0"/>
                </a:solidFill>
              </a:rPr>
              <a:t>: </a:t>
            </a:r>
            <a:endParaRPr lang="en-US" sz="2000" b="1" u="sng" dirty="0" smtClean="0">
              <a:solidFill>
                <a:srgbClr val="0070C0"/>
              </a:solidFill>
            </a:endParaRPr>
          </a:p>
          <a:p>
            <a:pPr lvl="0" algn="just">
              <a:lnSpc>
                <a:spcPct val="150000"/>
              </a:lnSpc>
            </a:pPr>
            <a:r>
              <a:rPr lang="en-US" sz="2000" dirty="0" smtClean="0"/>
              <a:t>In </a:t>
            </a:r>
            <a:r>
              <a:rPr lang="en-US" sz="2000" dirty="0"/>
              <a:t>continuous wave modulation phase modulated and frequency modulated signals are difficult to distinguish between, this is not true for PSK and FSK</a:t>
            </a:r>
            <a:r>
              <a:rPr lang="en-US" sz="2000" dirty="0" smtClean="0"/>
              <a:t>.</a:t>
            </a:r>
          </a:p>
          <a:p>
            <a:pPr lvl="0" algn="just">
              <a:lnSpc>
                <a:spcPct val="150000"/>
              </a:lnSpc>
            </a:pPr>
            <a:r>
              <a:rPr lang="en-US" sz="2000" dirty="0" smtClean="0"/>
              <a:t> </a:t>
            </a:r>
            <a:r>
              <a:rPr lang="en-US" sz="2000" dirty="0"/>
              <a:t>PSK and FSK both have constant envelope while ASK does not.</a:t>
            </a:r>
            <a:endParaRPr lang="en-IN" sz="2000" b="1" dirty="0">
              <a:solidFill>
                <a:srgbClr val="FF0000"/>
              </a:solidFill>
              <a:latin typeface="Times New Roman" panose="02020603050405020304" pitchFamily="18" charset="0"/>
              <a:cs typeface="Times New Roman" panose="02020603050405020304" pitchFamily="18" charset="0"/>
            </a:endParaRPr>
          </a:p>
        </p:txBody>
      </p:sp>
      <p:sp>
        <p:nvSpPr>
          <p:cNvPr id="5" name="Footer Placeholder 4">
            <a:extLst>
              <a:ext uri="{FF2B5EF4-FFF2-40B4-BE49-F238E27FC236}">
                <a16:creationId xmlns:a16="http://schemas.microsoft.com/office/drawing/2014/main" id="{2D80A51D-5073-4F56-AD8F-12A2AAF89D53}"/>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7C6438AB-75BE-4C69-A84D-6848F0FCE5E1}"/>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6</a:t>
            </a:fld>
            <a:endParaRPr lang="en-IN">
              <a:solidFill>
                <a:prstClr val="black">
                  <a:tint val="75000"/>
                </a:prstClr>
              </a:solidFill>
            </a:endParaRPr>
          </a:p>
        </p:txBody>
      </p:sp>
      <p:sp>
        <p:nvSpPr>
          <p:cNvPr id="4" name="Rectangle 3"/>
          <p:cNvSpPr/>
          <p:nvPr/>
        </p:nvSpPr>
        <p:spPr>
          <a:xfrm>
            <a:off x="6598513" y="5306080"/>
            <a:ext cx="3300089" cy="830997"/>
          </a:xfrm>
          <a:prstGeom prst="rect">
            <a:avLst/>
          </a:prstGeom>
        </p:spPr>
        <p:txBody>
          <a:bodyPr wrap="square">
            <a:spAutoFit/>
          </a:bodyPr>
          <a:lstStyle/>
          <a:p>
            <a:pPr algn="just"/>
            <a:r>
              <a:rPr lang="en-US" sz="1200" dirty="0">
                <a:solidFill>
                  <a:srgbClr val="FF0000"/>
                </a:solidFill>
              </a:rPr>
              <a:t>Figure :</a:t>
            </a:r>
            <a:r>
              <a:rPr lang="en-US" sz="1200" dirty="0" smtClean="0">
                <a:solidFill>
                  <a:srgbClr val="FF0000"/>
                </a:solidFill>
              </a:rPr>
              <a:t> </a:t>
            </a:r>
            <a:r>
              <a:rPr lang="en-US" sz="1200" dirty="0">
                <a:solidFill>
                  <a:srgbClr val="FF0000"/>
                </a:solidFill>
              </a:rPr>
              <a:t>Illustrative waveforms for the three basic forms of signaling binary information. </a:t>
            </a:r>
            <a:endParaRPr lang="en-US" sz="1200" dirty="0" smtClean="0">
              <a:solidFill>
                <a:srgbClr val="FF0000"/>
              </a:solidFill>
            </a:endParaRPr>
          </a:p>
          <a:p>
            <a:pPr marL="228600" indent="-228600" algn="just">
              <a:buAutoNum type="alphaLcParenBoth"/>
            </a:pPr>
            <a:r>
              <a:rPr lang="en-US" sz="1200" dirty="0" smtClean="0">
                <a:solidFill>
                  <a:srgbClr val="FF0000"/>
                </a:solidFill>
              </a:rPr>
              <a:t>Amplitude-shift </a:t>
            </a:r>
            <a:r>
              <a:rPr lang="en-US" sz="1200" dirty="0">
                <a:solidFill>
                  <a:srgbClr val="FF0000"/>
                </a:solidFill>
              </a:rPr>
              <a:t>keying. (b) Phase-shift keying</a:t>
            </a:r>
            <a:r>
              <a:rPr lang="en-US" sz="1200" dirty="0" smtClean="0">
                <a:solidFill>
                  <a:srgbClr val="FF0000"/>
                </a:solidFill>
              </a:rPr>
              <a:t>.(</a:t>
            </a:r>
            <a:r>
              <a:rPr lang="en-US" sz="1200" dirty="0">
                <a:solidFill>
                  <a:srgbClr val="FF0000"/>
                </a:solidFill>
              </a:rPr>
              <a:t>c) Frequency-shift </a:t>
            </a:r>
            <a:r>
              <a:rPr lang="en-US" sz="1200" dirty="0" smtClean="0">
                <a:solidFill>
                  <a:srgbClr val="FF0000"/>
                </a:solidFill>
              </a:rPr>
              <a:t>keying</a:t>
            </a:r>
            <a:endParaRPr lang="en-US" sz="1200" dirty="0">
              <a:solidFill>
                <a:srgbClr val="FF0000"/>
              </a:solidFill>
            </a:endParaRPr>
          </a:p>
        </p:txBody>
      </p:sp>
      <p:pic>
        <p:nvPicPr>
          <p:cNvPr id="9" name="Picture 8"/>
          <p:cNvPicPr>
            <a:picLocks noChangeAspect="1"/>
          </p:cNvPicPr>
          <p:nvPr/>
        </p:nvPicPr>
        <p:blipFill>
          <a:blip r:embed="rId2"/>
          <a:stretch>
            <a:fillRect/>
          </a:stretch>
        </p:blipFill>
        <p:spPr>
          <a:xfrm>
            <a:off x="5385093" y="1757779"/>
            <a:ext cx="5210846" cy="3548301"/>
          </a:xfrm>
          <a:prstGeom prst="rect">
            <a:avLst/>
          </a:prstGeom>
        </p:spPr>
      </p:pic>
    </p:spTree>
    <p:extLst>
      <p:ext uri="{BB962C8B-B14F-4D97-AF65-F5344CB8AC3E}">
        <p14:creationId xmlns:p14="http://schemas.microsoft.com/office/powerpoint/2010/main" val="1446738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45961" y="595786"/>
            <a:ext cx="10515600" cy="1325563"/>
          </a:xfrm>
        </p:spPr>
        <p:txBody>
          <a:bodyPr/>
          <a:lstStyle/>
          <a:p>
            <a:pPr lvl="0" algn="ctr" defTabSz="449263" eaLnBrk="0" fontAlgn="base" hangingPunct="0">
              <a:lnSpc>
                <a:spcPct val="100000"/>
              </a:lnSpc>
              <a:spcAft>
                <a:spcPct val="0"/>
              </a:spcAft>
              <a:buSzPct val="100000"/>
            </a:pPr>
            <a:r>
              <a:rPr lang="en-US" sz="3200" dirty="0">
                <a:solidFill>
                  <a:srgbClr val="C00000"/>
                </a:solidFill>
                <a:latin typeface="+mn-lt"/>
                <a:ea typeface="Microsoft YaHei" panose="020B0503020204020204" pitchFamily="34" charset="-122"/>
              </a:rPr>
              <a:t> M-</a:t>
            </a:r>
            <a:r>
              <a:rPr lang="en-US" sz="3200" dirty="0" err="1">
                <a:solidFill>
                  <a:srgbClr val="C00000"/>
                </a:solidFill>
                <a:latin typeface="+mn-lt"/>
                <a:ea typeface="Microsoft YaHei" panose="020B0503020204020204" pitchFamily="34" charset="-122"/>
              </a:rPr>
              <a:t>ary</a:t>
            </a:r>
            <a:r>
              <a:rPr lang="en-US" sz="3200" dirty="0">
                <a:solidFill>
                  <a:srgbClr val="C00000"/>
                </a:solidFill>
                <a:latin typeface="+mn-lt"/>
                <a:ea typeface="Microsoft YaHei" panose="020B0503020204020204" pitchFamily="34" charset="-122"/>
              </a:rPr>
              <a:t> Quadrature Amplitude Modulation</a:t>
            </a: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60</a:t>
            </a:fld>
            <a:endParaRPr lang="en-IN" dirty="0">
              <a:solidFill>
                <a:prstClr val="black">
                  <a:tint val="75000"/>
                </a:prstClr>
              </a:solidFill>
            </a:endParaRPr>
          </a:p>
        </p:txBody>
      </p:sp>
      <p:sp>
        <p:nvSpPr>
          <p:cNvPr id="3" name="Rectangle 2"/>
          <p:cNvSpPr/>
          <p:nvPr/>
        </p:nvSpPr>
        <p:spPr>
          <a:xfrm>
            <a:off x="951628" y="1989968"/>
            <a:ext cx="10499273" cy="336118"/>
          </a:xfrm>
          <a:prstGeom prst="rect">
            <a:avLst/>
          </a:prstGeom>
        </p:spPr>
        <p:txBody>
          <a:bodyPr wrap="square">
            <a:spAutoFit/>
          </a:bodyPr>
          <a:lstStyle/>
          <a:p>
            <a:pPr marL="342900" indent="-342900" algn="just" eaLnBrk="0" fontAlgn="base" hangingPunct="0">
              <a:lnSpc>
                <a:spcPct val="150000"/>
              </a:lnSpc>
              <a:buFont typeface="Wingdings" panose="05000000000000000000" pitchFamily="2" charset="2"/>
              <a:buChar char=""/>
              <a:tabLst>
                <a:tab pos="457200" algn="l"/>
              </a:tabLst>
            </a:pPr>
            <a:endParaRPr lang="en-US" sz="1200" dirty="0">
              <a:solidFill>
                <a:prstClr val="black"/>
              </a:solidFill>
              <a:latin typeface="Times New Roman" panose="02020603050405020304" pitchFamily="18" charset="0"/>
              <a:ea typeface="Times New Roman" panose="02020603050405020304" pitchFamily="18" charset="0"/>
            </a:endParaRPr>
          </a:p>
        </p:txBody>
      </p:sp>
      <p:sp>
        <p:nvSpPr>
          <p:cNvPr id="6" name="TextBox 5"/>
          <p:cNvSpPr txBox="1"/>
          <p:nvPr/>
        </p:nvSpPr>
        <p:spPr>
          <a:xfrm>
            <a:off x="604000" y="1673805"/>
            <a:ext cx="5983232" cy="4510594"/>
          </a:xfrm>
          <a:prstGeom prst="rect">
            <a:avLst/>
          </a:prstGeom>
          <a:noFill/>
        </p:spPr>
        <p:txBody>
          <a:bodyPr wrap="square" rtlCol="0">
            <a:spAutoFit/>
          </a:bodyPr>
          <a:lstStyle/>
          <a:p>
            <a:r>
              <a:rPr lang="en-US" b="1" u="sng" dirty="0">
                <a:solidFill>
                  <a:srgbClr val="0070C0"/>
                </a:solidFill>
              </a:rPr>
              <a:t>Average Probability of </a:t>
            </a:r>
            <a:r>
              <a:rPr lang="en-US" b="1" u="sng" dirty="0" smtClean="0">
                <a:solidFill>
                  <a:srgbClr val="0070C0"/>
                </a:solidFill>
              </a:rPr>
              <a:t>Error</a:t>
            </a:r>
          </a:p>
          <a:p>
            <a:r>
              <a:rPr lang="en-US" dirty="0" smtClean="0"/>
              <a:t>The </a:t>
            </a:r>
            <a:r>
              <a:rPr lang="en-US" dirty="0"/>
              <a:t>average probability of error of the M-</a:t>
            </a:r>
            <a:r>
              <a:rPr lang="en-US" dirty="0" err="1"/>
              <a:t>ary</a:t>
            </a:r>
            <a:r>
              <a:rPr lang="en-US" dirty="0"/>
              <a:t> QAM by proceeding </a:t>
            </a:r>
            <a:r>
              <a:rPr lang="en-US" dirty="0" smtClean="0"/>
              <a:t>as</a:t>
            </a:r>
          </a:p>
          <a:p>
            <a:pPr>
              <a:lnSpc>
                <a:spcPct val="107000"/>
              </a:lnSpc>
              <a:spcAft>
                <a:spcPts val="800"/>
              </a:spcAft>
            </a:pPr>
            <a:r>
              <a:rPr lang="en-US" dirty="0" smtClean="0"/>
              <a:t>1.The </a:t>
            </a:r>
            <a:r>
              <a:rPr lang="en-US" dirty="0"/>
              <a:t>probability of correct detection for M-</a:t>
            </a:r>
            <a:r>
              <a:rPr lang="en-US" dirty="0" err="1"/>
              <a:t>ary</a:t>
            </a:r>
            <a:r>
              <a:rPr lang="en-US" dirty="0"/>
              <a:t> QAM is written </a:t>
            </a:r>
            <a:r>
              <a:rPr lang="en-US" dirty="0" smtClean="0"/>
              <a:t>as </a:t>
            </a:r>
          </a:p>
          <a:p>
            <a:pPr>
              <a:lnSpc>
                <a:spcPct val="107000"/>
              </a:lnSpc>
              <a:spcAft>
                <a:spcPts val="800"/>
              </a:spcAft>
            </a:pPr>
            <a:r>
              <a:rPr lang="en-US" dirty="0" smtClean="0">
                <a:latin typeface="Calibri" panose="020F0502020204030204" pitchFamily="34" charset="0"/>
                <a:ea typeface="Calibri" panose="020F0502020204030204" pitchFamily="34" charset="0"/>
                <a:cs typeface="Times New Roman" panose="02020603050405020304" pitchFamily="18" charset="0"/>
              </a:rPr>
              <a:t>Where </a:t>
            </a:r>
            <a:r>
              <a:rPr lang="en-US" dirty="0">
                <a:latin typeface="Calibri" panose="020F0502020204030204" pitchFamily="34" charset="0"/>
                <a:ea typeface="Calibri" panose="020F0502020204030204" pitchFamily="34" charset="0"/>
                <a:cs typeface="Times New Roman" panose="02020603050405020304" pitchFamily="18" charset="0"/>
              </a:rPr>
              <a:t>P</a:t>
            </a:r>
            <a:r>
              <a:rPr lang="en-US" baseline="-25000" dirty="0">
                <a:latin typeface="Calibri" panose="020F0502020204030204" pitchFamily="34" charset="0"/>
                <a:ea typeface="Calibri" panose="020F0502020204030204" pitchFamily="34" charset="0"/>
                <a:cs typeface="Times New Roman" panose="02020603050405020304" pitchFamily="18" charset="0"/>
              </a:rPr>
              <a:t>e</a:t>
            </a:r>
            <a:r>
              <a:rPr lang="en-US" dirty="0">
                <a:latin typeface="Calibri" panose="020F0502020204030204" pitchFamily="34" charset="0"/>
                <a:ea typeface="Calibri" panose="020F0502020204030204" pitchFamily="34" charset="0"/>
                <a:cs typeface="Times New Roman" panose="02020603050405020304" pitchFamily="18" charset="0"/>
              </a:rPr>
              <a:t>’ is the probability of symbol error for the L-</a:t>
            </a:r>
            <a:r>
              <a:rPr lang="en-US" dirty="0" err="1">
                <a:latin typeface="Calibri" panose="020F0502020204030204" pitchFamily="34" charset="0"/>
                <a:ea typeface="Calibri" panose="020F0502020204030204" pitchFamily="34" charset="0"/>
                <a:cs typeface="Times New Roman" panose="02020603050405020304" pitchFamily="18" charset="0"/>
              </a:rPr>
              <a:t>ary</a:t>
            </a:r>
            <a:r>
              <a:rPr lang="en-US" dirty="0">
                <a:latin typeface="Calibri" panose="020F0502020204030204" pitchFamily="34" charset="0"/>
                <a:ea typeface="Calibri" panose="020F0502020204030204" pitchFamily="34" charset="0"/>
                <a:cs typeface="Times New Roman" panose="02020603050405020304" pitchFamily="18" charset="0"/>
              </a:rPr>
              <a:t> PAM</a:t>
            </a:r>
          </a:p>
          <a:p>
            <a:r>
              <a:rPr lang="en-US" dirty="0" smtClean="0"/>
              <a:t>2.With ,L=√M </a:t>
            </a:r>
            <a:r>
              <a:rPr lang="en-US" dirty="0"/>
              <a:t>the probability of symbol </a:t>
            </a:r>
            <a:r>
              <a:rPr lang="en-US" dirty="0" smtClean="0"/>
              <a:t>error</a:t>
            </a:r>
            <a:r>
              <a:rPr lang="en-US" dirty="0">
                <a:solidFill>
                  <a:prstClr val="black"/>
                </a:solidFill>
                <a:latin typeface="Calibri" panose="020F0502020204030204" pitchFamily="34" charset="0"/>
                <a:ea typeface="Calibri" panose="020F0502020204030204" pitchFamily="34" charset="0"/>
                <a:cs typeface="Times New Roman" panose="02020603050405020304" pitchFamily="18" charset="0"/>
              </a:rPr>
              <a:t> P</a:t>
            </a:r>
            <a:r>
              <a:rPr lang="en-US" baseline="-25000" dirty="0">
                <a:solidFill>
                  <a:prstClr val="black"/>
                </a:solidFill>
                <a:latin typeface="Calibri" panose="020F0502020204030204" pitchFamily="34" charset="0"/>
                <a:ea typeface="Calibri" panose="020F0502020204030204" pitchFamily="34" charset="0"/>
                <a:cs typeface="Times New Roman" panose="02020603050405020304" pitchFamily="18" charset="0"/>
              </a:rPr>
              <a:t>e</a:t>
            </a:r>
            <a:r>
              <a:rPr lang="en-US" dirty="0">
                <a:solidFill>
                  <a:prstClr val="black"/>
                </a:solidFill>
                <a:latin typeface="Calibri" panose="020F0502020204030204" pitchFamily="34" charset="0"/>
                <a:ea typeface="Calibri" panose="020F0502020204030204" pitchFamily="34" charset="0"/>
                <a:cs typeface="Times New Roman" panose="02020603050405020304" pitchFamily="18" charset="0"/>
              </a:rPr>
              <a:t>’</a:t>
            </a:r>
            <a:r>
              <a:rPr lang="en-US" dirty="0" smtClean="0"/>
              <a:t>  </a:t>
            </a:r>
            <a:r>
              <a:rPr lang="en-US" dirty="0"/>
              <a:t>is itself defined </a:t>
            </a:r>
            <a:r>
              <a:rPr lang="en-US" dirty="0" smtClean="0"/>
              <a:t>by</a:t>
            </a:r>
          </a:p>
          <a:p>
            <a:endParaRPr lang="en-US" dirty="0"/>
          </a:p>
          <a:p>
            <a:endParaRPr lang="en-US" dirty="0" smtClean="0"/>
          </a:p>
          <a:p>
            <a:endParaRPr lang="en-US" dirty="0"/>
          </a:p>
          <a:p>
            <a:r>
              <a:rPr lang="en-US" dirty="0" smtClean="0"/>
              <a:t> 3.The </a:t>
            </a:r>
            <a:r>
              <a:rPr lang="en-US" dirty="0"/>
              <a:t>probability of symbol error for M-</a:t>
            </a:r>
            <a:r>
              <a:rPr lang="en-US" dirty="0" err="1"/>
              <a:t>ary</a:t>
            </a:r>
            <a:r>
              <a:rPr lang="en-US" dirty="0"/>
              <a:t> QAM is given by  </a:t>
            </a:r>
            <a:endParaRPr lang="en-US" dirty="0" smtClean="0"/>
          </a:p>
          <a:p>
            <a:r>
              <a:rPr lang="en-US" dirty="0" smtClean="0"/>
              <a:t> </a:t>
            </a:r>
          </a:p>
          <a:p>
            <a:endParaRPr lang="en-US" dirty="0">
              <a:solidFill>
                <a:prstClr val="black"/>
              </a:solidFill>
              <a:ea typeface="Calibri" panose="020F0502020204030204" pitchFamily="34" charset="0"/>
              <a:cs typeface="Times New Roman" panose="02020603050405020304" pitchFamily="18" charset="0"/>
            </a:endParaRPr>
          </a:p>
          <a:p>
            <a:endParaRPr lang="en-US" dirty="0">
              <a:solidFill>
                <a:prstClr val="black"/>
              </a:solidFill>
              <a:ea typeface="Calibri" panose="020F0502020204030204" pitchFamily="34" charset="0"/>
              <a:cs typeface="Times New Roman" panose="02020603050405020304" pitchFamily="18" charset="0"/>
            </a:endParaRPr>
          </a:p>
        </p:txBody>
      </p:sp>
      <p:pic>
        <p:nvPicPr>
          <p:cNvPr id="7" name="Picture 6"/>
          <p:cNvPicPr>
            <a:picLocks noChangeAspect="1"/>
          </p:cNvPicPr>
          <p:nvPr/>
        </p:nvPicPr>
        <p:blipFill>
          <a:blip r:embed="rId3"/>
          <a:stretch>
            <a:fillRect/>
          </a:stretch>
        </p:blipFill>
        <p:spPr>
          <a:xfrm>
            <a:off x="3318075" y="2808221"/>
            <a:ext cx="1152525" cy="400050"/>
          </a:xfrm>
          <a:prstGeom prst="rect">
            <a:avLst/>
          </a:prstGeom>
        </p:spPr>
      </p:pic>
      <p:pic>
        <p:nvPicPr>
          <p:cNvPr id="8" name="Picture 7"/>
          <p:cNvPicPr>
            <a:picLocks noChangeAspect="1"/>
          </p:cNvPicPr>
          <p:nvPr/>
        </p:nvPicPr>
        <p:blipFill>
          <a:blip r:embed="rId4"/>
          <a:stretch>
            <a:fillRect/>
          </a:stretch>
        </p:blipFill>
        <p:spPr>
          <a:xfrm>
            <a:off x="2413826" y="4165486"/>
            <a:ext cx="2171700" cy="619125"/>
          </a:xfrm>
          <a:prstGeom prst="rect">
            <a:avLst/>
          </a:prstGeom>
        </p:spPr>
      </p:pic>
      <p:pic>
        <p:nvPicPr>
          <p:cNvPr id="9" name="Picture 8"/>
          <p:cNvPicPr>
            <a:picLocks noChangeAspect="1"/>
          </p:cNvPicPr>
          <p:nvPr/>
        </p:nvPicPr>
        <p:blipFill>
          <a:blip r:embed="rId5"/>
          <a:stretch>
            <a:fillRect/>
          </a:stretch>
        </p:blipFill>
        <p:spPr>
          <a:xfrm>
            <a:off x="1584876" y="5323621"/>
            <a:ext cx="1524000" cy="885825"/>
          </a:xfrm>
          <a:prstGeom prst="rect">
            <a:avLst/>
          </a:prstGeom>
        </p:spPr>
      </p:pic>
      <p:sp>
        <p:nvSpPr>
          <p:cNvPr id="10" name="TextBox 9"/>
          <p:cNvSpPr txBox="1"/>
          <p:nvPr/>
        </p:nvSpPr>
        <p:spPr>
          <a:xfrm>
            <a:off x="6488467" y="1514840"/>
            <a:ext cx="5495278" cy="6107378"/>
          </a:xfrm>
          <a:prstGeom prst="rect">
            <a:avLst/>
          </a:prstGeom>
          <a:noFill/>
        </p:spPr>
        <p:txBody>
          <a:bodyPr wrap="square" rtlCol="0">
            <a:spAutoFit/>
          </a:bodyPr>
          <a:lstStyle/>
          <a:p>
            <a:pPr algn="just"/>
            <a:r>
              <a:rPr lang="en-US" dirty="0"/>
              <a:t>Hence, using </a:t>
            </a:r>
            <a:r>
              <a:rPr lang="en-US" dirty="0" smtClean="0"/>
              <a:t>above equations, </a:t>
            </a:r>
            <a:r>
              <a:rPr lang="en-US" dirty="0"/>
              <a:t>we find that the probability of symbol error for M-</a:t>
            </a:r>
            <a:r>
              <a:rPr lang="en-US" dirty="0" err="1"/>
              <a:t>ary</a:t>
            </a:r>
            <a:r>
              <a:rPr lang="en-US" dirty="0"/>
              <a:t> QAM is approximately given by </a:t>
            </a:r>
            <a:endParaRPr lang="en-US" dirty="0" smtClean="0"/>
          </a:p>
          <a:p>
            <a:endParaRPr lang="en-US" dirty="0"/>
          </a:p>
          <a:p>
            <a:endParaRPr lang="en-US" dirty="0" smtClean="0"/>
          </a:p>
          <a:p>
            <a:pPr algn="just">
              <a:lnSpc>
                <a:spcPct val="107000"/>
              </a:lnSpc>
              <a:spcAft>
                <a:spcPts val="800"/>
              </a:spcAft>
            </a:pPr>
            <a:r>
              <a:rPr lang="en-US" dirty="0" smtClean="0"/>
              <a:t>The </a:t>
            </a:r>
            <a:r>
              <a:rPr lang="en-US" dirty="0"/>
              <a:t>transmitted energy in M-</a:t>
            </a:r>
            <a:r>
              <a:rPr lang="en-US" dirty="0" err="1"/>
              <a:t>ary</a:t>
            </a:r>
            <a:r>
              <a:rPr lang="en-US" dirty="0"/>
              <a:t> QAM is variable, in that its instantaneous value naturally depends on the particular symbol transmitted. Therefore, it is more logical to express Pe in terms of the average value of the transmitted energy rather </a:t>
            </a:r>
            <a:r>
              <a:rPr lang="en-US" dirty="0" smtClean="0"/>
              <a:t>than </a:t>
            </a:r>
            <a:r>
              <a:rPr lang="en-US" dirty="0" smtClean="0">
                <a:solidFill>
                  <a:srgbClr val="000000"/>
                </a:solidFill>
                <a:latin typeface="Calibri" panose="020F0502020204030204" pitchFamily="34" charset="0"/>
                <a:ea typeface="Calibri" panose="020F0502020204030204" pitchFamily="34" charset="0"/>
                <a:cs typeface="Calibri" panose="020F0502020204030204" pitchFamily="34" charset="0"/>
              </a:rPr>
              <a:t>E</a:t>
            </a:r>
            <a:r>
              <a:rPr lang="en-US" baseline="-25000" dirty="0" smtClean="0">
                <a:solidFill>
                  <a:srgbClr val="000000"/>
                </a:solidFill>
                <a:latin typeface="Calibri" panose="020F0502020204030204" pitchFamily="34" charset="0"/>
                <a:ea typeface="Calibri" panose="020F0502020204030204" pitchFamily="34" charset="0"/>
                <a:cs typeface="Calibri" panose="020F0502020204030204" pitchFamily="34" charset="0"/>
              </a:rPr>
              <a:t>0</a:t>
            </a:r>
            <a:r>
              <a:rPr lang="en-US" dirty="0" smtClean="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en-US" dirty="0">
                <a:latin typeface="Calibri" panose="020F0502020204030204" pitchFamily="34" charset="0"/>
                <a:ea typeface="Calibri" panose="020F0502020204030204" pitchFamily="34" charset="0"/>
                <a:cs typeface="Times New Roman" panose="02020603050405020304" pitchFamily="18" charset="0"/>
              </a:rPr>
              <a:t> </a:t>
            </a:r>
            <a:endParaRPr lang="en-US" dirty="0" smtClean="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US"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US" dirty="0" smtClean="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dirty="0" smtClean="0">
                <a:latin typeface="Calibri" panose="020F0502020204030204" pitchFamily="34" charset="0"/>
                <a:ea typeface="Calibri" panose="020F0502020204030204" pitchFamily="34" charset="0"/>
                <a:cs typeface="Times New Roman" panose="02020603050405020304" pitchFamily="18" charset="0"/>
              </a:rPr>
              <a:t>For </a:t>
            </a:r>
            <a:r>
              <a:rPr lang="en-US" dirty="0">
                <a:latin typeface="Calibri" panose="020F0502020204030204" pitchFamily="34" charset="0"/>
                <a:ea typeface="Calibri" panose="020F0502020204030204" pitchFamily="34" charset="0"/>
                <a:cs typeface="Times New Roman" panose="02020603050405020304" pitchFamily="18" charset="0"/>
              </a:rPr>
              <a:t>M=4, in the above equation E </a:t>
            </a:r>
            <a:r>
              <a:rPr lang="en-US" baseline="-25000" dirty="0" err="1">
                <a:latin typeface="Calibri" panose="020F0502020204030204" pitchFamily="34" charset="0"/>
                <a:ea typeface="Calibri" panose="020F0502020204030204" pitchFamily="34" charset="0"/>
                <a:cs typeface="Times New Roman" panose="02020603050405020304" pitchFamily="18" charset="0"/>
              </a:rPr>
              <a:t>av</a:t>
            </a:r>
            <a:r>
              <a:rPr lang="en-US" dirty="0">
                <a:latin typeface="Calibri" panose="020F0502020204030204" pitchFamily="34" charset="0"/>
                <a:ea typeface="Calibri" panose="020F0502020204030204" pitchFamily="34" charset="0"/>
                <a:cs typeface="Times New Roman" panose="02020603050405020304" pitchFamily="18" charset="0"/>
              </a:rPr>
              <a:t> = E, where E is the energy per symbol, we find that the resulting formula for the probability of symbol error becomes identical to that in QPSK.</a:t>
            </a:r>
          </a:p>
          <a:p>
            <a:pPr>
              <a:lnSpc>
                <a:spcPct val="107000"/>
              </a:lnSpc>
              <a:spcAft>
                <a:spcPts val="800"/>
              </a:spcAft>
            </a:pPr>
            <a:endParaRPr lang="en-US" dirty="0" smtClean="0">
              <a:solidFill>
                <a:srgbClr val="000000"/>
              </a:solidFill>
              <a:latin typeface="Calibri" panose="020F0502020204030204" pitchFamily="34" charset="0"/>
              <a:ea typeface="Calibri" panose="020F0502020204030204" pitchFamily="34" charset="0"/>
              <a:cs typeface="Calibri" panose="020F0502020204030204" pitchFamily="34" charset="0"/>
            </a:endParaRPr>
          </a:p>
          <a:p>
            <a:pPr>
              <a:lnSpc>
                <a:spcPct val="107000"/>
              </a:lnSpc>
              <a:spcAft>
                <a:spcPts val="800"/>
              </a:spcAft>
            </a:pPr>
            <a:endParaRPr lang="en-US" sz="11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pic>
        <p:nvPicPr>
          <p:cNvPr id="12" name="Picture 11"/>
          <p:cNvPicPr>
            <a:picLocks noChangeAspect="1"/>
          </p:cNvPicPr>
          <p:nvPr/>
        </p:nvPicPr>
        <p:blipFill>
          <a:blip r:embed="rId6"/>
          <a:stretch>
            <a:fillRect/>
          </a:stretch>
        </p:blipFill>
        <p:spPr>
          <a:xfrm>
            <a:off x="8207406" y="2394705"/>
            <a:ext cx="2057400" cy="552450"/>
          </a:xfrm>
          <a:prstGeom prst="rect">
            <a:avLst/>
          </a:prstGeom>
        </p:spPr>
      </p:pic>
      <p:cxnSp>
        <p:nvCxnSpPr>
          <p:cNvPr id="16" name="Straight Connector 15"/>
          <p:cNvCxnSpPr/>
          <p:nvPr/>
        </p:nvCxnSpPr>
        <p:spPr>
          <a:xfrm>
            <a:off x="6422551" y="1648445"/>
            <a:ext cx="22637" cy="4890467"/>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0" name="Picture 19"/>
          <p:cNvPicPr>
            <a:picLocks noChangeAspect="1"/>
          </p:cNvPicPr>
          <p:nvPr/>
        </p:nvPicPr>
        <p:blipFill>
          <a:blip r:embed="rId7"/>
          <a:stretch>
            <a:fillRect/>
          </a:stretch>
        </p:blipFill>
        <p:spPr>
          <a:xfrm>
            <a:off x="8031955" y="4568529"/>
            <a:ext cx="2295525" cy="590550"/>
          </a:xfrm>
          <a:prstGeom prst="rect">
            <a:avLst/>
          </a:prstGeom>
        </p:spPr>
      </p:pic>
    </p:spTree>
    <p:extLst>
      <p:ext uri="{BB962C8B-B14F-4D97-AF65-F5344CB8AC3E}">
        <p14:creationId xmlns:p14="http://schemas.microsoft.com/office/powerpoint/2010/main" val="260330386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6">
                                            <p:txEl>
                                              <p:pRg st="8" end="8"/>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19327" y="893005"/>
            <a:ext cx="10731573" cy="1096963"/>
          </a:xfrm>
        </p:spPr>
        <p:txBody>
          <a:bodyPr/>
          <a:lstStyle/>
          <a:p>
            <a:pPr lvl="0" algn="ctr" defTabSz="449263" eaLnBrk="0" fontAlgn="base" hangingPunct="0">
              <a:lnSpc>
                <a:spcPct val="100000"/>
              </a:lnSpc>
              <a:spcAft>
                <a:spcPct val="0"/>
              </a:spcAft>
              <a:buSzPct val="100000"/>
            </a:pPr>
            <a:r>
              <a:rPr lang="en-US" sz="3200" dirty="0">
                <a:solidFill>
                  <a:srgbClr val="C00000"/>
                </a:solidFill>
                <a:latin typeface="+mn-lt"/>
                <a:ea typeface="Microsoft YaHei" panose="020B0503020204020204" pitchFamily="34" charset="-122"/>
              </a:rPr>
              <a:t> Frequency-Shift Keying Techniques Using Coherent Detection</a:t>
            </a: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61</a:t>
            </a:fld>
            <a:endParaRPr lang="en-IN" dirty="0">
              <a:solidFill>
                <a:prstClr val="black">
                  <a:tint val="75000"/>
                </a:prstClr>
              </a:solidFill>
            </a:endParaRPr>
          </a:p>
        </p:txBody>
      </p:sp>
      <p:sp>
        <p:nvSpPr>
          <p:cNvPr id="3" name="Rectangle 2"/>
          <p:cNvSpPr/>
          <p:nvPr/>
        </p:nvSpPr>
        <p:spPr>
          <a:xfrm>
            <a:off x="951628" y="1989968"/>
            <a:ext cx="10499273" cy="3693319"/>
          </a:xfrm>
          <a:prstGeom prst="rect">
            <a:avLst/>
          </a:prstGeom>
        </p:spPr>
        <p:txBody>
          <a:bodyPr wrap="square">
            <a:spAutoFit/>
          </a:bodyPr>
          <a:lstStyle/>
          <a:p>
            <a:pPr algn="just" eaLnBrk="0" fontAlgn="base" hangingPunct="0">
              <a:lnSpc>
                <a:spcPct val="150000"/>
              </a:lnSpc>
              <a:tabLst>
                <a:tab pos="457200" algn="l"/>
              </a:tabLst>
            </a:pPr>
            <a:r>
              <a:rPr lang="en-US" sz="2400" b="1" u="sng" dirty="0">
                <a:solidFill>
                  <a:srgbClr val="0070C0"/>
                </a:solidFill>
              </a:rPr>
              <a:t>Binary </a:t>
            </a:r>
            <a:r>
              <a:rPr lang="en-US" sz="2400" b="1" u="sng" dirty="0" smtClean="0">
                <a:solidFill>
                  <a:srgbClr val="0070C0"/>
                </a:solidFill>
              </a:rPr>
              <a:t>FSK</a:t>
            </a:r>
          </a:p>
          <a:p>
            <a:pPr marL="342900" indent="-342900" algn="just" eaLnBrk="0" fontAlgn="base" hangingPunct="0">
              <a:lnSpc>
                <a:spcPct val="150000"/>
              </a:lnSpc>
              <a:buFont typeface="Wingdings" panose="05000000000000000000" pitchFamily="2" charset="2"/>
              <a:buChar char=""/>
              <a:tabLst>
                <a:tab pos="457200" algn="l"/>
              </a:tabLst>
            </a:pPr>
            <a:r>
              <a:rPr lang="en-US" sz="2400" dirty="0" smtClean="0">
                <a:solidFill>
                  <a:prstClr val="black"/>
                </a:solidFill>
              </a:rPr>
              <a:t>A </a:t>
            </a:r>
            <a:r>
              <a:rPr lang="en-US" sz="2400" dirty="0">
                <a:solidFill>
                  <a:srgbClr val="FF0000"/>
                </a:solidFill>
              </a:rPr>
              <a:t>nonlinear method of modulation </a:t>
            </a:r>
            <a:r>
              <a:rPr lang="en-US" sz="2400" dirty="0">
                <a:solidFill>
                  <a:prstClr val="black"/>
                </a:solidFill>
              </a:rPr>
              <a:t>known as FSK using coherent detection</a:t>
            </a:r>
            <a:r>
              <a:rPr lang="en-US" sz="2400" dirty="0" smtClean="0">
                <a:solidFill>
                  <a:prstClr val="black"/>
                </a:solidFill>
              </a:rPr>
              <a:t>.</a:t>
            </a:r>
          </a:p>
          <a:p>
            <a:pPr marL="342900" indent="-342900" algn="just" eaLnBrk="0" fontAlgn="base" hangingPunct="0">
              <a:lnSpc>
                <a:spcPct val="150000"/>
              </a:lnSpc>
              <a:buFont typeface="Wingdings" panose="05000000000000000000" pitchFamily="2" charset="2"/>
              <a:buChar char=""/>
              <a:tabLst>
                <a:tab pos="457200" algn="l"/>
              </a:tabLst>
            </a:pPr>
            <a:r>
              <a:rPr lang="en-US" sz="2400" dirty="0">
                <a:solidFill>
                  <a:prstClr val="black"/>
                </a:solidFill>
              </a:rPr>
              <a:t> In binary FSK, symbols 1 and 0 are distinguished from each other by transmitting one </a:t>
            </a:r>
            <a:r>
              <a:rPr lang="en-US" sz="2400" dirty="0" smtClean="0">
                <a:solidFill>
                  <a:prstClr val="black"/>
                </a:solidFill>
              </a:rPr>
              <a:t>of two </a:t>
            </a:r>
            <a:r>
              <a:rPr lang="en-US" sz="2400" dirty="0">
                <a:solidFill>
                  <a:prstClr val="black"/>
                </a:solidFill>
              </a:rPr>
              <a:t>sinusoidal waves that differ in frequency by a fixed amount. </a:t>
            </a:r>
            <a:endParaRPr lang="en-US" sz="2400" dirty="0" smtClean="0">
              <a:solidFill>
                <a:prstClr val="black"/>
              </a:solidFill>
            </a:endParaRPr>
          </a:p>
          <a:p>
            <a:pPr marL="342900" indent="-342900" algn="just" eaLnBrk="0" fontAlgn="base" hangingPunct="0">
              <a:lnSpc>
                <a:spcPct val="150000"/>
              </a:lnSpc>
              <a:buFont typeface="Wingdings" panose="05000000000000000000" pitchFamily="2" charset="2"/>
              <a:buChar char=""/>
              <a:tabLst>
                <a:tab pos="457200" algn="l"/>
              </a:tabLst>
            </a:pPr>
            <a:r>
              <a:rPr lang="en-US" sz="2400" dirty="0" smtClean="0">
                <a:solidFill>
                  <a:prstClr val="black"/>
                </a:solidFill>
              </a:rPr>
              <a:t>A </a:t>
            </a:r>
            <a:r>
              <a:rPr lang="en-US" sz="2400" dirty="0">
                <a:solidFill>
                  <a:prstClr val="black"/>
                </a:solidFill>
              </a:rPr>
              <a:t>typical pair </a:t>
            </a:r>
            <a:r>
              <a:rPr lang="en-US" sz="2400" dirty="0" smtClean="0">
                <a:solidFill>
                  <a:prstClr val="black"/>
                </a:solidFill>
              </a:rPr>
              <a:t>of sinusoidal </a:t>
            </a:r>
            <a:r>
              <a:rPr lang="en-US" sz="2400" dirty="0">
                <a:solidFill>
                  <a:prstClr val="black"/>
                </a:solidFill>
              </a:rPr>
              <a:t>waves is described </a:t>
            </a:r>
            <a:r>
              <a:rPr lang="en-US" sz="2400" dirty="0" smtClean="0">
                <a:solidFill>
                  <a:prstClr val="black"/>
                </a:solidFill>
              </a:rPr>
              <a:t>by</a:t>
            </a:r>
          </a:p>
          <a:p>
            <a:pPr marL="342900" indent="-342900" algn="just" eaLnBrk="0" fontAlgn="base" hangingPunct="0">
              <a:lnSpc>
                <a:spcPct val="150000"/>
              </a:lnSpc>
              <a:buFont typeface="Wingdings" panose="05000000000000000000" pitchFamily="2" charset="2"/>
              <a:buChar char=""/>
              <a:tabLst>
                <a:tab pos="457200" algn="l"/>
              </a:tabLst>
            </a:pPr>
            <a:endParaRPr lang="en-US" sz="1200" dirty="0">
              <a:solidFill>
                <a:prstClr val="black"/>
              </a:solidFill>
              <a:latin typeface="Times New Roman" panose="02020603050405020304" pitchFamily="18" charset="0"/>
              <a:ea typeface="Times New Roman" panose="02020603050405020304" pitchFamily="18" charset="0"/>
            </a:endParaRPr>
          </a:p>
        </p:txBody>
      </p:sp>
      <p:pic>
        <p:nvPicPr>
          <p:cNvPr id="6" name="Picture 5"/>
          <p:cNvPicPr>
            <a:picLocks noChangeAspect="1"/>
          </p:cNvPicPr>
          <p:nvPr/>
        </p:nvPicPr>
        <p:blipFill>
          <a:blip r:embed="rId3"/>
          <a:stretch>
            <a:fillRect/>
          </a:stretch>
        </p:blipFill>
        <p:spPr>
          <a:xfrm>
            <a:off x="1463566" y="5271994"/>
            <a:ext cx="3476625" cy="1019175"/>
          </a:xfrm>
          <a:prstGeom prst="rect">
            <a:avLst/>
          </a:prstGeom>
        </p:spPr>
      </p:pic>
    </p:spTree>
    <p:extLst>
      <p:ext uri="{BB962C8B-B14F-4D97-AF65-F5344CB8AC3E}">
        <p14:creationId xmlns:p14="http://schemas.microsoft.com/office/powerpoint/2010/main" val="332100135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19327" y="893005"/>
            <a:ext cx="10731573" cy="1096963"/>
          </a:xfrm>
        </p:spPr>
        <p:txBody>
          <a:bodyPr/>
          <a:lstStyle/>
          <a:p>
            <a:pPr lvl="0" algn="ctr" defTabSz="449263" eaLnBrk="0" fontAlgn="base" hangingPunct="0">
              <a:lnSpc>
                <a:spcPct val="100000"/>
              </a:lnSpc>
              <a:spcAft>
                <a:spcPct val="0"/>
              </a:spcAft>
              <a:buSzPct val="100000"/>
            </a:pPr>
            <a:r>
              <a:rPr lang="en-US" sz="3200" dirty="0">
                <a:solidFill>
                  <a:srgbClr val="C00000"/>
                </a:solidFill>
                <a:latin typeface="+mn-lt"/>
                <a:ea typeface="Microsoft YaHei" panose="020B0503020204020204" pitchFamily="34" charset="-122"/>
              </a:rPr>
              <a:t> Frequency-Shift Keying Techniques Using Coherent Detection</a:t>
            </a: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62</a:t>
            </a:fld>
            <a:endParaRPr lang="en-IN" dirty="0">
              <a:solidFill>
                <a:prstClr val="black">
                  <a:tint val="75000"/>
                </a:prstClr>
              </a:solidFill>
            </a:endParaRPr>
          </a:p>
        </p:txBody>
      </p:sp>
      <p:sp>
        <p:nvSpPr>
          <p:cNvPr id="3" name="Rectangle 2"/>
          <p:cNvSpPr/>
          <p:nvPr/>
        </p:nvSpPr>
        <p:spPr>
          <a:xfrm>
            <a:off x="835476" y="1759149"/>
            <a:ext cx="10499273" cy="5957208"/>
          </a:xfrm>
          <a:prstGeom prst="rect">
            <a:avLst/>
          </a:prstGeom>
        </p:spPr>
        <p:txBody>
          <a:bodyPr wrap="square">
            <a:spAutoFit/>
          </a:bodyPr>
          <a:lstStyle/>
          <a:p>
            <a:pPr algn="just" eaLnBrk="0" fontAlgn="base" hangingPunct="0">
              <a:lnSpc>
                <a:spcPct val="150000"/>
              </a:lnSpc>
              <a:tabLst>
                <a:tab pos="457200" algn="l"/>
              </a:tabLst>
            </a:pPr>
            <a:r>
              <a:rPr lang="en-US" sz="2400" b="1" u="sng" dirty="0">
                <a:solidFill>
                  <a:srgbClr val="0070C0"/>
                </a:solidFill>
              </a:rPr>
              <a:t>Binary </a:t>
            </a:r>
            <a:r>
              <a:rPr lang="en-US" sz="2400" b="1" u="sng" dirty="0" smtClean="0">
                <a:solidFill>
                  <a:srgbClr val="0070C0"/>
                </a:solidFill>
              </a:rPr>
              <a:t>FSK</a:t>
            </a:r>
          </a:p>
          <a:p>
            <a:pPr>
              <a:lnSpc>
                <a:spcPct val="107000"/>
              </a:lnSpc>
              <a:spcAft>
                <a:spcPts val="800"/>
              </a:spcAft>
            </a:pPr>
            <a:r>
              <a:rPr lang="en-US" sz="2400" dirty="0" smtClean="0"/>
              <a:t>A </a:t>
            </a:r>
            <a:r>
              <a:rPr lang="en-US" sz="2400" dirty="0"/>
              <a:t>typical </a:t>
            </a:r>
            <a:r>
              <a:rPr lang="en-US" sz="2400" dirty="0" smtClean="0"/>
              <a:t>FSK waveform  </a:t>
            </a:r>
            <a:r>
              <a:rPr lang="en-US" sz="2400" dirty="0"/>
              <a:t>is described </a:t>
            </a:r>
            <a:r>
              <a:rPr lang="en-US" sz="2400" dirty="0" smtClean="0"/>
              <a:t>by</a:t>
            </a:r>
          </a:p>
          <a:p>
            <a:pPr>
              <a:lnSpc>
                <a:spcPct val="107000"/>
              </a:lnSpc>
              <a:spcAft>
                <a:spcPts val="800"/>
              </a:spcAft>
            </a:pP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US" sz="2400" dirty="0" smtClean="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2400" dirty="0" smtClean="0">
                <a:latin typeface="Calibri" panose="020F0502020204030204" pitchFamily="34" charset="0"/>
                <a:ea typeface="Calibri" panose="020F0502020204030204" pitchFamily="34" charset="0"/>
                <a:cs typeface="Times New Roman" panose="02020603050405020304" pitchFamily="18" charset="0"/>
              </a:rPr>
              <a:t>Where </a:t>
            </a:r>
            <a:r>
              <a:rPr lang="en-US" sz="2400" dirty="0" err="1">
                <a:latin typeface="Calibri" panose="020F0502020204030204" pitchFamily="34" charset="0"/>
                <a:ea typeface="Calibri" panose="020F0502020204030204" pitchFamily="34" charset="0"/>
                <a:cs typeface="Times New Roman" panose="02020603050405020304" pitchFamily="18" charset="0"/>
              </a:rPr>
              <a:t>i</a:t>
            </a:r>
            <a:r>
              <a:rPr lang="en-US" sz="2400" dirty="0">
                <a:latin typeface="Calibri" panose="020F0502020204030204" pitchFamily="34" charset="0"/>
                <a:ea typeface="Calibri" panose="020F0502020204030204" pitchFamily="34" charset="0"/>
                <a:cs typeface="Times New Roman" panose="02020603050405020304" pitchFamily="18" charset="0"/>
              </a:rPr>
              <a:t> = 1, 2 and </a:t>
            </a:r>
            <a:r>
              <a:rPr lang="en-US" sz="2400" dirty="0" err="1">
                <a:latin typeface="Calibri" panose="020F0502020204030204" pitchFamily="34" charset="0"/>
                <a:ea typeface="Calibri" panose="020F0502020204030204" pitchFamily="34" charset="0"/>
                <a:cs typeface="Times New Roman" panose="02020603050405020304" pitchFamily="18" charset="0"/>
              </a:rPr>
              <a:t>E</a:t>
            </a:r>
            <a:r>
              <a:rPr lang="en-US" sz="2400" baseline="-25000" dirty="0" err="1">
                <a:latin typeface="Calibri" panose="020F0502020204030204" pitchFamily="34" charset="0"/>
                <a:ea typeface="Calibri" panose="020F0502020204030204" pitchFamily="34" charset="0"/>
                <a:cs typeface="Times New Roman" panose="02020603050405020304" pitchFamily="18" charset="0"/>
              </a:rPr>
              <a:t>b</a:t>
            </a:r>
            <a:r>
              <a:rPr lang="en-US" sz="2400" baseline="-25000" dirty="0">
                <a:latin typeface="Calibri" panose="020F0502020204030204" pitchFamily="34" charset="0"/>
                <a:ea typeface="Calibri" panose="020F0502020204030204" pitchFamily="34" charset="0"/>
                <a:cs typeface="Times New Roman" panose="02020603050405020304" pitchFamily="18" charset="0"/>
              </a:rPr>
              <a:t> </a:t>
            </a:r>
            <a:r>
              <a:rPr lang="en-US" sz="2400" dirty="0">
                <a:latin typeface="Calibri" panose="020F0502020204030204" pitchFamily="34" charset="0"/>
                <a:ea typeface="Calibri" panose="020F0502020204030204" pitchFamily="34" charset="0"/>
                <a:cs typeface="Times New Roman" panose="02020603050405020304" pitchFamily="18" charset="0"/>
              </a:rPr>
              <a:t>is the transmitted signal energy per bit</a:t>
            </a:r>
            <a:r>
              <a:rPr lang="en-US" sz="2400" dirty="0" smtClean="0">
                <a:latin typeface="Calibri" panose="020F0502020204030204" pitchFamily="34" charset="0"/>
                <a:ea typeface="Calibri" panose="020F0502020204030204" pitchFamily="34" charset="0"/>
                <a:cs typeface="Times New Roman" panose="02020603050405020304" pitchFamily="18" charset="0"/>
              </a:rPr>
              <a:t>;</a:t>
            </a:r>
          </a:p>
          <a:p>
            <a:pPr>
              <a:lnSpc>
                <a:spcPct val="107000"/>
              </a:lnSpc>
              <a:spcAft>
                <a:spcPts val="800"/>
              </a:spcAft>
            </a:pPr>
            <a:r>
              <a:rPr lang="en-US" sz="2400" dirty="0" smtClean="0">
                <a:latin typeface="Calibri" panose="020F0502020204030204" pitchFamily="34" charset="0"/>
                <a:ea typeface="Calibri" panose="020F0502020204030204" pitchFamily="34" charset="0"/>
                <a:cs typeface="Times New Roman" panose="02020603050405020304" pitchFamily="18" charset="0"/>
              </a:rPr>
              <a:t>The </a:t>
            </a:r>
            <a:r>
              <a:rPr lang="en-US" sz="2400" dirty="0">
                <a:latin typeface="Calibri" panose="020F0502020204030204" pitchFamily="34" charset="0"/>
                <a:ea typeface="Calibri" panose="020F0502020204030204" pitchFamily="34" charset="0"/>
                <a:cs typeface="Times New Roman" panose="02020603050405020304" pitchFamily="18" charset="0"/>
              </a:rPr>
              <a:t>transmitted frequency is </a:t>
            </a:r>
            <a:r>
              <a:rPr lang="en-US" sz="2400" dirty="0" smtClean="0">
                <a:latin typeface="Calibri" panose="020F0502020204030204" pitchFamily="34" charset="0"/>
                <a:ea typeface="Calibri" panose="020F0502020204030204" pitchFamily="34" charset="0"/>
                <a:cs typeface="Times New Roman" panose="02020603050405020304" pitchFamily="18" charset="0"/>
              </a:rPr>
              <a:t>given by</a:t>
            </a:r>
          </a:p>
          <a:p>
            <a:pPr>
              <a:lnSpc>
                <a:spcPct val="107000"/>
              </a:lnSpc>
              <a:spcAft>
                <a:spcPts val="800"/>
              </a:spcAft>
            </a:pPr>
            <a:r>
              <a:rPr lang="en-US" sz="2400" dirty="0">
                <a:latin typeface="Calibri" panose="020F0502020204030204" pitchFamily="34" charset="0"/>
                <a:ea typeface="Calibri" panose="020F0502020204030204" pitchFamily="34" charset="0"/>
                <a:cs typeface="Times New Roman" panose="02020603050405020304" pitchFamily="18" charset="0"/>
              </a:rPr>
              <a:t> </a:t>
            </a:r>
            <a:r>
              <a:rPr lang="en-US" sz="2400" dirty="0" smtClean="0">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en-US" sz="2400" dirty="0" smtClean="0">
                <a:latin typeface="Calibri" panose="020F0502020204030204" pitchFamily="34" charset="0"/>
                <a:ea typeface="Calibri" panose="020F0502020204030204" pitchFamily="34" charset="0"/>
                <a:cs typeface="Times New Roman" panose="02020603050405020304" pitchFamily="18" charset="0"/>
              </a:rPr>
              <a:t>Where </a:t>
            </a:r>
            <a:r>
              <a:rPr lang="en-US" sz="2400" dirty="0">
                <a:latin typeface="Calibri" panose="020F0502020204030204" pitchFamily="34" charset="0"/>
                <a:ea typeface="Calibri" panose="020F0502020204030204" pitchFamily="34" charset="0"/>
                <a:cs typeface="Times New Roman" panose="02020603050405020304" pitchFamily="18" charset="0"/>
              </a:rPr>
              <a:t>n </a:t>
            </a:r>
            <a:r>
              <a:rPr lang="en-US" sz="2400" baseline="-25000" dirty="0">
                <a:latin typeface="Calibri" panose="020F0502020204030204" pitchFamily="34" charset="0"/>
                <a:ea typeface="Calibri" panose="020F0502020204030204" pitchFamily="34" charset="0"/>
                <a:cs typeface="Times New Roman" panose="02020603050405020304" pitchFamily="18" charset="0"/>
              </a:rPr>
              <a:t>c</a:t>
            </a:r>
            <a:r>
              <a:rPr lang="en-US" sz="2400" dirty="0">
                <a:latin typeface="Calibri" panose="020F0502020204030204" pitchFamily="34" charset="0"/>
                <a:ea typeface="Calibri" panose="020F0502020204030204" pitchFamily="34" charset="0"/>
                <a:cs typeface="Times New Roman" panose="02020603050405020304" pitchFamily="18" charset="0"/>
              </a:rPr>
              <a:t> is some fixed integer and </a:t>
            </a:r>
            <a:r>
              <a:rPr lang="en-US" sz="2400" dirty="0" err="1">
                <a:latin typeface="Calibri" panose="020F0502020204030204" pitchFamily="34" charset="0"/>
                <a:ea typeface="Calibri" panose="020F0502020204030204" pitchFamily="34" charset="0"/>
                <a:cs typeface="Times New Roman" panose="02020603050405020304" pitchFamily="18" charset="0"/>
              </a:rPr>
              <a:t>i</a:t>
            </a:r>
            <a:r>
              <a:rPr lang="en-US" sz="2400" dirty="0">
                <a:latin typeface="Calibri" panose="020F0502020204030204" pitchFamily="34" charset="0"/>
                <a:ea typeface="Calibri" panose="020F0502020204030204" pitchFamily="34" charset="0"/>
                <a:cs typeface="Times New Roman" panose="02020603050405020304" pitchFamily="18" charset="0"/>
              </a:rPr>
              <a:t>=1, 2.</a:t>
            </a:r>
          </a:p>
          <a:p>
            <a:pPr>
              <a:lnSpc>
                <a:spcPct val="107000"/>
              </a:lnSpc>
              <a:spcAft>
                <a:spcPts val="800"/>
              </a:spcAft>
            </a:pP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algn="just" eaLnBrk="0" fontAlgn="base" hangingPunct="0">
              <a:lnSpc>
                <a:spcPct val="150000"/>
              </a:lnSpc>
              <a:tabLst>
                <a:tab pos="457200" algn="l"/>
              </a:tabLst>
            </a:pPr>
            <a:r>
              <a:rPr lang="en-US" sz="2400" dirty="0" smtClean="0"/>
              <a:t> </a:t>
            </a:r>
          </a:p>
          <a:p>
            <a:pPr marL="342900" indent="-342900" algn="just" eaLnBrk="0" fontAlgn="base" hangingPunct="0">
              <a:lnSpc>
                <a:spcPct val="150000"/>
              </a:lnSpc>
              <a:buFont typeface="Wingdings" panose="05000000000000000000" pitchFamily="2" charset="2"/>
              <a:buChar char=""/>
              <a:tabLst>
                <a:tab pos="457200" algn="l"/>
              </a:tabLst>
            </a:pPr>
            <a:endParaRPr lang="en-US" sz="1200" dirty="0">
              <a:solidFill>
                <a:prstClr val="black"/>
              </a:solidFill>
              <a:latin typeface="Times New Roman" panose="02020603050405020304" pitchFamily="18" charset="0"/>
              <a:ea typeface="Times New Roman" panose="02020603050405020304" pitchFamily="18" charset="0"/>
            </a:endParaRPr>
          </a:p>
        </p:txBody>
      </p:sp>
      <p:pic>
        <p:nvPicPr>
          <p:cNvPr id="6" name="Picture 5"/>
          <p:cNvPicPr>
            <a:picLocks noChangeAspect="1"/>
          </p:cNvPicPr>
          <p:nvPr/>
        </p:nvPicPr>
        <p:blipFill>
          <a:blip r:embed="rId3"/>
          <a:stretch>
            <a:fillRect/>
          </a:stretch>
        </p:blipFill>
        <p:spPr>
          <a:xfrm>
            <a:off x="3691861" y="2956932"/>
            <a:ext cx="3476625" cy="1019175"/>
          </a:xfrm>
          <a:prstGeom prst="rect">
            <a:avLst/>
          </a:prstGeom>
        </p:spPr>
      </p:pic>
      <p:pic>
        <p:nvPicPr>
          <p:cNvPr id="8" name="Picture 7"/>
          <p:cNvPicPr>
            <a:picLocks noChangeAspect="1"/>
          </p:cNvPicPr>
          <p:nvPr/>
        </p:nvPicPr>
        <p:blipFill>
          <a:blip r:embed="rId4"/>
          <a:stretch>
            <a:fillRect/>
          </a:stretch>
        </p:blipFill>
        <p:spPr>
          <a:xfrm>
            <a:off x="4038600" y="5213143"/>
            <a:ext cx="1162050" cy="628650"/>
          </a:xfrm>
          <a:prstGeom prst="rect">
            <a:avLst/>
          </a:prstGeom>
        </p:spPr>
      </p:pic>
    </p:spTree>
    <p:extLst>
      <p:ext uri="{BB962C8B-B14F-4D97-AF65-F5344CB8AC3E}">
        <p14:creationId xmlns:p14="http://schemas.microsoft.com/office/powerpoint/2010/main" val="94252851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19327" y="893005"/>
            <a:ext cx="10731573" cy="1096963"/>
          </a:xfrm>
        </p:spPr>
        <p:txBody>
          <a:bodyPr/>
          <a:lstStyle/>
          <a:p>
            <a:pPr lvl="0" algn="ctr" defTabSz="449263" eaLnBrk="0" fontAlgn="base" hangingPunct="0">
              <a:lnSpc>
                <a:spcPct val="100000"/>
              </a:lnSpc>
              <a:spcAft>
                <a:spcPct val="0"/>
              </a:spcAft>
              <a:buSzPct val="100000"/>
            </a:pPr>
            <a:r>
              <a:rPr lang="en-US" sz="3200" dirty="0">
                <a:solidFill>
                  <a:srgbClr val="C00000"/>
                </a:solidFill>
                <a:latin typeface="+mn-lt"/>
                <a:ea typeface="Microsoft YaHei" panose="020B0503020204020204" pitchFamily="34" charset="-122"/>
              </a:rPr>
              <a:t> Frequency-Shift Keying Techniques Using Coherent Detection</a:t>
            </a: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63</a:t>
            </a:fld>
            <a:endParaRPr lang="en-IN" dirty="0">
              <a:solidFill>
                <a:prstClr val="black">
                  <a:tint val="75000"/>
                </a:prstClr>
              </a:solidFill>
            </a:endParaRPr>
          </a:p>
        </p:txBody>
      </p:sp>
      <p:sp>
        <p:nvSpPr>
          <p:cNvPr id="3" name="Rectangle 2"/>
          <p:cNvSpPr/>
          <p:nvPr/>
        </p:nvSpPr>
        <p:spPr>
          <a:xfrm>
            <a:off x="989218" y="1697005"/>
            <a:ext cx="10499273" cy="3139321"/>
          </a:xfrm>
          <a:prstGeom prst="rect">
            <a:avLst/>
          </a:prstGeom>
        </p:spPr>
        <p:txBody>
          <a:bodyPr wrap="square">
            <a:spAutoFit/>
          </a:bodyPr>
          <a:lstStyle/>
          <a:p>
            <a:pPr algn="just" eaLnBrk="0" fontAlgn="base" hangingPunct="0">
              <a:lnSpc>
                <a:spcPct val="150000"/>
              </a:lnSpc>
              <a:tabLst>
                <a:tab pos="457200" algn="l"/>
              </a:tabLst>
            </a:pPr>
            <a:r>
              <a:rPr lang="en-US" sz="2400" b="1" u="sng" dirty="0">
                <a:solidFill>
                  <a:srgbClr val="0070C0"/>
                </a:solidFill>
              </a:rPr>
              <a:t>Binary </a:t>
            </a:r>
            <a:r>
              <a:rPr lang="en-US" sz="2400" b="1" u="sng" dirty="0" smtClean="0">
                <a:solidFill>
                  <a:srgbClr val="0070C0"/>
                </a:solidFill>
              </a:rPr>
              <a:t>FSK</a:t>
            </a:r>
          </a:p>
          <a:p>
            <a:pPr marL="342900" indent="-342900" algn="just" eaLnBrk="0" fontAlgn="base" hangingPunct="0">
              <a:lnSpc>
                <a:spcPct val="150000"/>
              </a:lnSpc>
              <a:buFont typeface="Wingdings" panose="05000000000000000000" pitchFamily="2" charset="2"/>
              <a:buChar char=""/>
              <a:tabLst>
                <a:tab pos="457200" algn="l"/>
              </a:tabLst>
            </a:pPr>
            <a:r>
              <a:rPr lang="en-US" sz="2400" dirty="0" smtClean="0">
                <a:solidFill>
                  <a:prstClr val="black"/>
                </a:solidFill>
              </a:rPr>
              <a:t>The two orthonormal </a:t>
            </a:r>
            <a:r>
              <a:rPr lang="en-US" sz="2400" dirty="0">
                <a:solidFill>
                  <a:prstClr val="black"/>
                </a:solidFill>
              </a:rPr>
              <a:t>basis </a:t>
            </a:r>
            <a:r>
              <a:rPr lang="en-US" sz="2400" dirty="0" smtClean="0">
                <a:solidFill>
                  <a:prstClr val="black"/>
                </a:solidFill>
              </a:rPr>
              <a:t>functions are given by</a:t>
            </a:r>
          </a:p>
          <a:p>
            <a:pPr marL="342900" indent="-342900" algn="just" eaLnBrk="0" fontAlgn="base" hangingPunct="0">
              <a:lnSpc>
                <a:spcPct val="150000"/>
              </a:lnSpc>
              <a:buFont typeface="Wingdings" panose="05000000000000000000" pitchFamily="2" charset="2"/>
              <a:buChar char=""/>
              <a:tabLst>
                <a:tab pos="457200" algn="l"/>
              </a:tabLst>
            </a:pPr>
            <a:endParaRPr lang="en-US" sz="2400" dirty="0">
              <a:solidFill>
                <a:prstClr val="black"/>
              </a:solidFill>
            </a:endParaRPr>
          </a:p>
          <a:p>
            <a:pPr marL="342900" indent="-342900" algn="just" eaLnBrk="0" fontAlgn="base" hangingPunct="0">
              <a:lnSpc>
                <a:spcPct val="150000"/>
              </a:lnSpc>
              <a:buFont typeface="Wingdings" panose="05000000000000000000" pitchFamily="2" charset="2"/>
              <a:buChar char=""/>
              <a:tabLst>
                <a:tab pos="457200" algn="l"/>
              </a:tabLst>
            </a:pPr>
            <a:endParaRPr lang="en-US" sz="2400" dirty="0" smtClean="0">
              <a:solidFill>
                <a:prstClr val="black"/>
              </a:solidFill>
            </a:endParaRPr>
          </a:p>
          <a:p>
            <a:pPr marL="342900" indent="-342900" algn="just" eaLnBrk="0" fontAlgn="base" hangingPunct="0">
              <a:lnSpc>
                <a:spcPct val="150000"/>
              </a:lnSpc>
              <a:buFont typeface="Wingdings" panose="05000000000000000000" pitchFamily="2" charset="2"/>
              <a:buChar char=""/>
              <a:tabLst>
                <a:tab pos="457200" algn="l"/>
              </a:tabLst>
            </a:pPr>
            <a:r>
              <a:rPr lang="en-US" sz="2400" dirty="0" smtClean="0"/>
              <a:t>Thus </a:t>
            </a:r>
            <a:r>
              <a:rPr lang="en-US" sz="2400" dirty="0"/>
              <a:t>the FSK signal s </a:t>
            </a:r>
            <a:r>
              <a:rPr lang="en-US" sz="2400" baseline="-25000" dirty="0"/>
              <a:t>I </a:t>
            </a:r>
            <a:r>
              <a:rPr lang="en-US" sz="2400" dirty="0"/>
              <a:t>(t) can be expressed in terms of basis functions as follows</a:t>
            </a:r>
          </a:p>
          <a:p>
            <a:pPr marL="342900" indent="-342900" algn="just" eaLnBrk="0" fontAlgn="base" hangingPunct="0">
              <a:lnSpc>
                <a:spcPct val="150000"/>
              </a:lnSpc>
              <a:buFont typeface="Wingdings" panose="05000000000000000000" pitchFamily="2" charset="2"/>
              <a:buChar char=""/>
              <a:tabLst>
                <a:tab pos="457200" algn="l"/>
              </a:tabLst>
            </a:pPr>
            <a:endParaRPr lang="en-US" sz="1200" dirty="0">
              <a:solidFill>
                <a:prstClr val="black"/>
              </a:solidFill>
              <a:latin typeface="Times New Roman" panose="02020603050405020304" pitchFamily="18" charset="0"/>
              <a:ea typeface="Times New Roman" panose="02020603050405020304" pitchFamily="18" charset="0"/>
            </a:endParaRPr>
          </a:p>
        </p:txBody>
      </p:sp>
      <p:pic>
        <p:nvPicPr>
          <p:cNvPr id="8" name="Picture 7"/>
          <p:cNvPicPr>
            <a:picLocks noChangeAspect="1"/>
          </p:cNvPicPr>
          <p:nvPr/>
        </p:nvPicPr>
        <p:blipFill>
          <a:blip r:embed="rId3"/>
          <a:stretch>
            <a:fillRect/>
          </a:stretch>
        </p:blipFill>
        <p:spPr>
          <a:xfrm>
            <a:off x="3579781" y="2858899"/>
            <a:ext cx="4162425" cy="885825"/>
          </a:xfrm>
          <a:prstGeom prst="rect">
            <a:avLst/>
          </a:prstGeom>
        </p:spPr>
      </p:pic>
      <p:pic>
        <p:nvPicPr>
          <p:cNvPr id="11" name="Picture 10"/>
          <p:cNvPicPr>
            <a:picLocks noChangeAspect="1"/>
          </p:cNvPicPr>
          <p:nvPr/>
        </p:nvPicPr>
        <p:blipFill>
          <a:blip r:embed="rId4"/>
          <a:stretch>
            <a:fillRect/>
          </a:stretch>
        </p:blipFill>
        <p:spPr>
          <a:xfrm>
            <a:off x="1450944" y="4745698"/>
            <a:ext cx="8192771" cy="750775"/>
          </a:xfrm>
          <a:prstGeom prst="rect">
            <a:avLst/>
          </a:prstGeom>
        </p:spPr>
      </p:pic>
      <p:pic>
        <p:nvPicPr>
          <p:cNvPr id="12" name="Picture 11"/>
          <p:cNvPicPr>
            <a:picLocks noChangeAspect="1"/>
          </p:cNvPicPr>
          <p:nvPr/>
        </p:nvPicPr>
        <p:blipFill>
          <a:blip r:embed="rId5"/>
          <a:stretch>
            <a:fillRect/>
          </a:stretch>
        </p:blipFill>
        <p:spPr>
          <a:xfrm>
            <a:off x="1450944" y="5705257"/>
            <a:ext cx="8420100" cy="762000"/>
          </a:xfrm>
          <a:prstGeom prst="rect">
            <a:avLst/>
          </a:prstGeom>
        </p:spPr>
      </p:pic>
    </p:spTree>
    <p:extLst>
      <p:ext uri="{BB962C8B-B14F-4D97-AF65-F5344CB8AC3E}">
        <p14:creationId xmlns:p14="http://schemas.microsoft.com/office/powerpoint/2010/main" val="412873476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92694" y="928515"/>
            <a:ext cx="9809589" cy="1015695"/>
          </a:xfrm>
        </p:spPr>
        <p:txBody>
          <a:bodyPr>
            <a:normAutofit fontScale="90000"/>
          </a:bodyPr>
          <a:lstStyle/>
          <a:p>
            <a:pPr lvl="0" algn="ctr" defTabSz="449263" eaLnBrk="0" fontAlgn="base" hangingPunct="0">
              <a:lnSpc>
                <a:spcPct val="100000"/>
              </a:lnSpc>
              <a:spcAft>
                <a:spcPct val="0"/>
              </a:spcAft>
              <a:buSzPct val="100000"/>
            </a:pPr>
            <a:r>
              <a:rPr lang="en-US" sz="3200" dirty="0" smtClean="0">
                <a:solidFill>
                  <a:srgbClr val="C00000"/>
                </a:solidFill>
                <a:latin typeface="+mn-lt"/>
                <a:ea typeface="Microsoft YaHei" panose="020B0503020204020204" pitchFamily="34" charset="-122"/>
              </a:rPr>
              <a:t> Frequency-Shift Keying Techniques Using Coherent Detection</a:t>
            </a:r>
            <a:endParaRPr lang="en-US" sz="3200" dirty="0">
              <a:solidFill>
                <a:srgbClr val="C00000"/>
              </a:solidFill>
              <a:latin typeface="+mn-lt"/>
              <a:ea typeface="Microsoft YaHei" panose="020B0503020204020204" pitchFamily="34" charset="-122"/>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64</a:t>
            </a:fld>
            <a:endParaRPr lang="en-IN" dirty="0">
              <a:solidFill>
                <a:prstClr val="black">
                  <a:tint val="75000"/>
                </a:prstClr>
              </a:solidFill>
            </a:endParaRPr>
          </a:p>
        </p:txBody>
      </p:sp>
      <p:sp>
        <p:nvSpPr>
          <p:cNvPr id="3" name="Rectangle 2"/>
          <p:cNvSpPr/>
          <p:nvPr/>
        </p:nvSpPr>
        <p:spPr>
          <a:xfrm>
            <a:off x="989218" y="1697005"/>
            <a:ext cx="10499273" cy="3416320"/>
          </a:xfrm>
          <a:prstGeom prst="rect">
            <a:avLst/>
          </a:prstGeom>
        </p:spPr>
        <p:txBody>
          <a:bodyPr wrap="square">
            <a:spAutoFit/>
          </a:bodyPr>
          <a:lstStyle/>
          <a:p>
            <a:pPr lvl="0" algn="just" eaLnBrk="0" fontAlgn="base" hangingPunct="0">
              <a:lnSpc>
                <a:spcPct val="150000"/>
              </a:lnSpc>
              <a:tabLst>
                <a:tab pos="457200" algn="l"/>
              </a:tabLst>
            </a:pPr>
            <a:r>
              <a:rPr lang="en-US" sz="2400" b="1" u="sng" dirty="0">
                <a:solidFill>
                  <a:srgbClr val="0070C0"/>
                </a:solidFill>
              </a:rPr>
              <a:t>Binary </a:t>
            </a:r>
            <a:r>
              <a:rPr lang="en-US" sz="2400" b="1" u="sng" dirty="0" smtClean="0">
                <a:solidFill>
                  <a:srgbClr val="0070C0"/>
                </a:solidFill>
              </a:rPr>
              <a:t>FSK</a:t>
            </a:r>
          </a:p>
          <a:p>
            <a:pPr marL="342900" lvl="0" indent="-342900" algn="just" eaLnBrk="0" fontAlgn="base" hangingPunct="0">
              <a:lnSpc>
                <a:spcPct val="150000"/>
              </a:lnSpc>
              <a:buFont typeface="Wingdings" panose="05000000000000000000" pitchFamily="2" charset="2"/>
              <a:buChar char=""/>
              <a:tabLst>
                <a:tab pos="457200" algn="l"/>
              </a:tabLst>
            </a:pPr>
            <a:endParaRPr lang="en-US" sz="2400" b="1" u="sng" dirty="0">
              <a:solidFill>
                <a:srgbClr val="0070C0"/>
              </a:solidFill>
            </a:endParaRPr>
          </a:p>
          <a:p>
            <a:pPr marL="342900" lvl="0" indent="-342900" algn="just" eaLnBrk="0" fontAlgn="base" hangingPunct="0">
              <a:lnSpc>
                <a:spcPct val="150000"/>
              </a:lnSpc>
              <a:buFont typeface="Wingdings" panose="05000000000000000000" pitchFamily="2" charset="2"/>
              <a:buChar char=""/>
              <a:tabLst>
                <a:tab pos="457200" algn="l"/>
              </a:tabLst>
            </a:pPr>
            <a:endParaRPr lang="en-US" sz="2400" b="1" u="sng" dirty="0" smtClean="0">
              <a:solidFill>
                <a:srgbClr val="0070C0"/>
              </a:solidFill>
            </a:endParaRPr>
          </a:p>
          <a:p>
            <a:pPr marL="342900" lvl="0" indent="-342900" algn="just" eaLnBrk="0" fontAlgn="base" hangingPunct="0">
              <a:lnSpc>
                <a:spcPct val="150000"/>
              </a:lnSpc>
              <a:buFont typeface="Wingdings" panose="05000000000000000000" pitchFamily="2" charset="2"/>
              <a:buChar char=""/>
              <a:tabLst>
                <a:tab pos="457200" algn="l"/>
              </a:tabLst>
            </a:pPr>
            <a:endParaRPr lang="en-US" sz="2400" b="1" u="sng" dirty="0">
              <a:solidFill>
                <a:srgbClr val="0070C0"/>
              </a:solidFill>
            </a:endParaRPr>
          </a:p>
          <a:p>
            <a:pPr marL="342900" lvl="0" indent="-342900" algn="just" eaLnBrk="0" fontAlgn="base" hangingPunct="0">
              <a:lnSpc>
                <a:spcPct val="150000"/>
              </a:lnSpc>
              <a:buFont typeface="Wingdings" panose="05000000000000000000" pitchFamily="2" charset="2"/>
              <a:buChar char=""/>
              <a:tabLst>
                <a:tab pos="457200" algn="l"/>
              </a:tabLst>
            </a:pPr>
            <a:r>
              <a:rPr lang="en-US" sz="2400" dirty="0" smtClean="0">
                <a:solidFill>
                  <a:prstClr val="black"/>
                </a:solidFill>
              </a:rPr>
              <a:t>Thus </a:t>
            </a:r>
            <a:r>
              <a:rPr lang="en-US" sz="2400" dirty="0">
                <a:solidFill>
                  <a:prstClr val="black"/>
                </a:solidFill>
              </a:rPr>
              <a:t>the two signals are represented in the vector form as follows:</a:t>
            </a:r>
            <a:endParaRPr lang="en-US" sz="1200" dirty="0">
              <a:solidFill>
                <a:prstClr val="black"/>
              </a:solidFill>
              <a:latin typeface="Times New Roman" panose="02020603050405020304" pitchFamily="18" charset="0"/>
              <a:ea typeface="Times New Roman" panose="02020603050405020304" pitchFamily="18" charset="0"/>
            </a:endParaRPr>
          </a:p>
          <a:p>
            <a:pPr algn="just" eaLnBrk="0" fontAlgn="base" hangingPunct="0">
              <a:lnSpc>
                <a:spcPct val="150000"/>
              </a:lnSpc>
              <a:tabLst>
                <a:tab pos="457200" algn="l"/>
              </a:tabLst>
            </a:pPr>
            <a:r>
              <a:rPr lang="en-US" sz="2400" b="1" u="sng" dirty="0" smtClean="0">
                <a:solidFill>
                  <a:srgbClr val="0070C0"/>
                </a:solidFill>
              </a:rPr>
              <a:t>     </a:t>
            </a:r>
          </a:p>
        </p:txBody>
      </p:sp>
      <p:pic>
        <p:nvPicPr>
          <p:cNvPr id="11" name="Picture 10"/>
          <p:cNvPicPr>
            <a:picLocks noChangeAspect="1"/>
          </p:cNvPicPr>
          <p:nvPr/>
        </p:nvPicPr>
        <p:blipFill>
          <a:blip r:embed="rId3"/>
          <a:stretch>
            <a:fillRect/>
          </a:stretch>
        </p:blipFill>
        <p:spPr>
          <a:xfrm>
            <a:off x="1122470" y="2337312"/>
            <a:ext cx="8192771" cy="750775"/>
          </a:xfrm>
          <a:prstGeom prst="rect">
            <a:avLst/>
          </a:prstGeom>
        </p:spPr>
      </p:pic>
      <p:pic>
        <p:nvPicPr>
          <p:cNvPr id="12" name="Picture 11"/>
          <p:cNvPicPr>
            <a:picLocks noChangeAspect="1"/>
          </p:cNvPicPr>
          <p:nvPr/>
        </p:nvPicPr>
        <p:blipFill>
          <a:blip r:embed="rId4"/>
          <a:stretch>
            <a:fillRect/>
          </a:stretch>
        </p:blipFill>
        <p:spPr>
          <a:xfrm>
            <a:off x="1122470" y="3100189"/>
            <a:ext cx="8420100" cy="762000"/>
          </a:xfrm>
          <a:prstGeom prst="rect">
            <a:avLst/>
          </a:prstGeom>
        </p:spPr>
      </p:pic>
      <p:pic>
        <p:nvPicPr>
          <p:cNvPr id="6" name="Picture 5"/>
          <p:cNvPicPr>
            <a:picLocks noChangeAspect="1"/>
          </p:cNvPicPr>
          <p:nvPr/>
        </p:nvPicPr>
        <p:blipFill>
          <a:blip r:embed="rId5"/>
          <a:stretch>
            <a:fillRect/>
          </a:stretch>
        </p:blipFill>
        <p:spPr>
          <a:xfrm>
            <a:off x="3412030" y="4573433"/>
            <a:ext cx="4657725" cy="676275"/>
          </a:xfrm>
          <a:prstGeom prst="rect">
            <a:avLst/>
          </a:prstGeom>
        </p:spPr>
      </p:pic>
    </p:spTree>
    <p:extLst>
      <p:ext uri="{BB962C8B-B14F-4D97-AF65-F5344CB8AC3E}">
        <p14:creationId xmlns:p14="http://schemas.microsoft.com/office/powerpoint/2010/main" val="135638376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19327" y="893005"/>
            <a:ext cx="10731573" cy="1096963"/>
          </a:xfrm>
        </p:spPr>
        <p:txBody>
          <a:bodyPr/>
          <a:lstStyle/>
          <a:p>
            <a:pPr lvl="0" algn="ctr" defTabSz="449263" eaLnBrk="0" fontAlgn="base" hangingPunct="0">
              <a:lnSpc>
                <a:spcPct val="100000"/>
              </a:lnSpc>
              <a:spcAft>
                <a:spcPct val="0"/>
              </a:spcAft>
              <a:buSzPct val="100000"/>
            </a:pPr>
            <a:r>
              <a:rPr lang="en-US" sz="3200" dirty="0">
                <a:solidFill>
                  <a:srgbClr val="C00000"/>
                </a:solidFill>
                <a:latin typeface="+mn-lt"/>
                <a:ea typeface="Microsoft YaHei" panose="020B0503020204020204" pitchFamily="34" charset="-122"/>
              </a:rPr>
              <a:t> Frequency-Shift Keying Techniques Using Coherent Detection</a:t>
            </a: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65</a:t>
            </a:fld>
            <a:endParaRPr lang="en-IN" dirty="0">
              <a:solidFill>
                <a:prstClr val="black">
                  <a:tint val="75000"/>
                </a:prstClr>
              </a:solidFill>
            </a:endParaRPr>
          </a:p>
        </p:txBody>
      </p:sp>
      <p:sp>
        <p:nvSpPr>
          <p:cNvPr id="3" name="Rectangle 2"/>
          <p:cNvSpPr/>
          <p:nvPr/>
        </p:nvSpPr>
        <p:spPr>
          <a:xfrm>
            <a:off x="951629" y="1989968"/>
            <a:ext cx="4809980" cy="2308324"/>
          </a:xfrm>
          <a:prstGeom prst="rect">
            <a:avLst/>
          </a:prstGeom>
        </p:spPr>
        <p:txBody>
          <a:bodyPr wrap="square">
            <a:spAutoFit/>
          </a:bodyPr>
          <a:lstStyle/>
          <a:p>
            <a:pPr algn="just" eaLnBrk="0" fontAlgn="base" hangingPunct="0">
              <a:lnSpc>
                <a:spcPct val="150000"/>
              </a:lnSpc>
              <a:tabLst>
                <a:tab pos="457200" algn="l"/>
              </a:tabLst>
            </a:pPr>
            <a:r>
              <a:rPr lang="en-US" sz="2400" b="1" u="sng" dirty="0">
                <a:solidFill>
                  <a:srgbClr val="0070C0"/>
                </a:solidFill>
              </a:rPr>
              <a:t>Binary </a:t>
            </a:r>
            <a:r>
              <a:rPr lang="en-US" sz="2400" b="1" u="sng" dirty="0" smtClean="0">
                <a:solidFill>
                  <a:srgbClr val="0070C0"/>
                </a:solidFill>
              </a:rPr>
              <a:t>FSK</a:t>
            </a:r>
          </a:p>
          <a:p>
            <a:pPr marL="342900" indent="-342900" algn="just" eaLnBrk="0" fontAlgn="base" hangingPunct="0">
              <a:lnSpc>
                <a:spcPct val="150000"/>
              </a:lnSpc>
              <a:buFont typeface="Wingdings" panose="05000000000000000000" pitchFamily="2" charset="2"/>
              <a:buChar char=""/>
              <a:tabLst>
                <a:tab pos="457200" algn="l"/>
              </a:tabLst>
            </a:pPr>
            <a:r>
              <a:rPr lang="en-US" sz="2400" dirty="0" smtClean="0">
                <a:solidFill>
                  <a:prstClr val="black"/>
                </a:solidFill>
              </a:rPr>
              <a:t>Thus the two signals are represented in the vector form as follows:</a:t>
            </a:r>
            <a:endParaRPr lang="en-US" sz="1200" dirty="0">
              <a:solidFill>
                <a:prstClr val="black"/>
              </a:solidFill>
              <a:latin typeface="Times New Roman" panose="02020603050405020304" pitchFamily="18" charset="0"/>
              <a:ea typeface="Times New Roman" panose="02020603050405020304" pitchFamily="18" charset="0"/>
            </a:endParaRPr>
          </a:p>
        </p:txBody>
      </p:sp>
      <p:pic>
        <p:nvPicPr>
          <p:cNvPr id="7" name="Picture 6"/>
          <p:cNvPicPr>
            <a:picLocks noChangeAspect="1"/>
          </p:cNvPicPr>
          <p:nvPr/>
        </p:nvPicPr>
        <p:blipFill>
          <a:blip r:embed="rId3"/>
          <a:stretch>
            <a:fillRect/>
          </a:stretch>
        </p:blipFill>
        <p:spPr>
          <a:xfrm>
            <a:off x="6726965" y="1901810"/>
            <a:ext cx="4212687" cy="4108373"/>
          </a:xfrm>
          <a:prstGeom prst="rect">
            <a:avLst/>
          </a:prstGeom>
        </p:spPr>
      </p:pic>
      <p:pic>
        <p:nvPicPr>
          <p:cNvPr id="8" name="Picture 7"/>
          <p:cNvPicPr>
            <a:picLocks noChangeAspect="1"/>
          </p:cNvPicPr>
          <p:nvPr/>
        </p:nvPicPr>
        <p:blipFill>
          <a:blip r:embed="rId4"/>
          <a:stretch>
            <a:fillRect/>
          </a:stretch>
        </p:blipFill>
        <p:spPr>
          <a:xfrm>
            <a:off x="1336186" y="4298292"/>
            <a:ext cx="4657725" cy="676275"/>
          </a:xfrm>
          <a:prstGeom prst="rect">
            <a:avLst/>
          </a:prstGeom>
        </p:spPr>
      </p:pic>
      <p:sp>
        <p:nvSpPr>
          <p:cNvPr id="9" name="Rectangle 8"/>
          <p:cNvSpPr/>
          <p:nvPr/>
        </p:nvSpPr>
        <p:spPr>
          <a:xfrm>
            <a:off x="6085113" y="6010183"/>
            <a:ext cx="5018874" cy="369332"/>
          </a:xfrm>
          <a:prstGeom prst="rect">
            <a:avLst/>
          </a:prstGeom>
        </p:spPr>
        <p:txBody>
          <a:bodyPr wrap="none">
            <a:spAutoFit/>
          </a:bodyPr>
          <a:lstStyle/>
          <a:p>
            <a:r>
              <a:rPr lang="en-US" dirty="0">
                <a:solidFill>
                  <a:srgbClr val="FF0000"/>
                </a:solidFill>
              </a:rPr>
              <a:t>Figure </a:t>
            </a:r>
            <a:r>
              <a:rPr lang="en-US" dirty="0" smtClean="0">
                <a:solidFill>
                  <a:srgbClr val="FF0000"/>
                </a:solidFill>
              </a:rPr>
              <a:t>: Signal-space </a:t>
            </a:r>
            <a:r>
              <a:rPr lang="en-US" dirty="0">
                <a:solidFill>
                  <a:srgbClr val="FF0000"/>
                </a:solidFill>
              </a:rPr>
              <a:t>diagram for binary FSK system.</a:t>
            </a:r>
          </a:p>
        </p:txBody>
      </p:sp>
    </p:spTree>
    <p:extLst>
      <p:ext uri="{BB962C8B-B14F-4D97-AF65-F5344CB8AC3E}">
        <p14:creationId xmlns:p14="http://schemas.microsoft.com/office/powerpoint/2010/main" val="329602205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95823" y="677053"/>
            <a:ext cx="10355036" cy="970955"/>
          </a:xfrm>
        </p:spPr>
        <p:txBody>
          <a:bodyPr/>
          <a:lstStyle/>
          <a:p>
            <a:pPr lvl="0" algn="ctr" defTabSz="449263" eaLnBrk="0" fontAlgn="base" hangingPunct="0">
              <a:lnSpc>
                <a:spcPct val="100000"/>
              </a:lnSpc>
              <a:spcAft>
                <a:spcPct val="0"/>
              </a:spcAft>
              <a:buSzPct val="100000"/>
            </a:pPr>
            <a:r>
              <a:rPr lang="en-US" sz="3200" dirty="0" smtClean="0">
                <a:solidFill>
                  <a:srgbClr val="C00000"/>
                </a:solidFill>
                <a:latin typeface="+mn-lt"/>
                <a:ea typeface="Microsoft YaHei" panose="020B0503020204020204" pitchFamily="34" charset="-122"/>
              </a:rPr>
              <a:t>BFSK: Decision Rule</a:t>
            </a:r>
            <a:endParaRPr lang="en-US" sz="3200" dirty="0">
              <a:solidFill>
                <a:srgbClr val="C00000"/>
              </a:solidFill>
              <a:latin typeface="+mn-lt"/>
              <a:ea typeface="Microsoft YaHei" panose="020B0503020204020204" pitchFamily="34" charset="-122"/>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66</a:t>
            </a:fld>
            <a:endParaRPr lang="en-IN" dirty="0">
              <a:solidFill>
                <a:prstClr val="black">
                  <a:tint val="75000"/>
                </a:prstClr>
              </a:solidFill>
            </a:endParaRPr>
          </a:p>
        </p:txBody>
      </p:sp>
      <p:sp>
        <p:nvSpPr>
          <p:cNvPr id="3" name="Rectangle 2"/>
          <p:cNvSpPr/>
          <p:nvPr/>
        </p:nvSpPr>
        <p:spPr>
          <a:xfrm>
            <a:off x="827342" y="1520771"/>
            <a:ext cx="5899623" cy="4300152"/>
          </a:xfrm>
          <a:prstGeom prst="rect">
            <a:avLst/>
          </a:prstGeom>
        </p:spPr>
        <p:txBody>
          <a:bodyPr wrap="square">
            <a:spAutoFit/>
          </a:bodyPr>
          <a:lstStyle/>
          <a:p>
            <a:pPr>
              <a:lnSpc>
                <a:spcPct val="107000"/>
              </a:lnSpc>
              <a:spcAft>
                <a:spcPts val="800"/>
              </a:spcAft>
            </a:pPr>
            <a:r>
              <a:rPr lang="en-US" sz="2400" dirty="0" smtClean="0">
                <a:solidFill>
                  <a:prstClr val="black"/>
                </a:solidFill>
              </a:rPr>
              <a:t>Let x(t) be the received signal and </a:t>
            </a:r>
            <a:r>
              <a:rPr lang="en-US" sz="2400" dirty="0">
                <a:solidFill>
                  <a:prstClr val="black"/>
                </a:solidFill>
              </a:rPr>
              <a:t>is </a:t>
            </a:r>
            <a:r>
              <a:rPr lang="en-US" sz="2400" dirty="0" smtClean="0">
                <a:solidFill>
                  <a:prstClr val="black"/>
                </a:solidFill>
              </a:rPr>
              <a:t>defined</a:t>
            </a:r>
          </a:p>
          <a:p>
            <a:pPr algn="just">
              <a:lnSpc>
                <a:spcPct val="107000"/>
              </a:lnSpc>
              <a:spcAft>
                <a:spcPts val="800"/>
              </a:spcAft>
            </a:pPr>
            <a:endParaRPr lang="en-US" sz="24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US" sz="2400" dirty="0" smtClean="0">
                <a:latin typeface="Calibri" panose="020F0502020204030204" pitchFamily="34" charset="0"/>
                <a:ea typeface="Calibri" panose="020F0502020204030204" pitchFamily="34" charset="0"/>
                <a:cs typeface="Times New Roman" panose="02020603050405020304" pitchFamily="18" charset="0"/>
              </a:rPr>
              <a:t>Given </a:t>
            </a:r>
            <a:r>
              <a:rPr lang="en-US" sz="2400" dirty="0">
                <a:latin typeface="Calibri" panose="020F0502020204030204" pitchFamily="34" charset="0"/>
                <a:ea typeface="Calibri" panose="020F0502020204030204" pitchFamily="34" charset="0"/>
                <a:cs typeface="Times New Roman" panose="02020603050405020304" pitchFamily="18" charset="0"/>
              </a:rPr>
              <a:t>that symbol 1 was transmitted, x(t) equals s</a:t>
            </a:r>
            <a:r>
              <a:rPr lang="en-US" sz="2400" baseline="-25000" dirty="0">
                <a:latin typeface="Calibri" panose="020F0502020204030204" pitchFamily="34" charset="0"/>
                <a:ea typeface="Calibri" panose="020F0502020204030204" pitchFamily="34" charset="0"/>
                <a:cs typeface="Times New Roman" panose="02020603050405020304" pitchFamily="18" charset="0"/>
              </a:rPr>
              <a:t>1</a:t>
            </a:r>
            <a:r>
              <a:rPr lang="en-US" sz="2400" dirty="0">
                <a:latin typeface="Calibri" panose="020F0502020204030204" pitchFamily="34" charset="0"/>
                <a:ea typeface="Calibri" panose="020F0502020204030204" pitchFamily="34" charset="0"/>
                <a:cs typeface="Times New Roman" panose="02020603050405020304" pitchFamily="18" charset="0"/>
              </a:rPr>
              <a:t>(t) + w(t), where w(t) is the sample function of a white Gaussian noise process of zero mean and power spectral density N0</a:t>
            </a:r>
            <a:r>
              <a:rPr lang="en-US" sz="2400" dirty="0">
                <a:latin typeface="Calibri" panose="020F0502020204030204" pitchFamily="34" charset="0"/>
                <a:ea typeface="Calibri" panose="020F0502020204030204" pitchFamily="34" charset="0"/>
                <a:cs typeface="Times New Roman" panose="02020603050405020304" pitchFamily="18" charset="0"/>
                <a:sym typeface="Symbol" panose="05050102010706020507" pitchFamily="18" charset="2"/>
              </a:rPr>
              <a:t></a:t>
            </a:r>
            <a:r>
              <a:rPr lang="en-US" sz="2400" dirty="0">
                <a:latin typeface="Calibri" panose="020F0502020204030204" pitchFamily="34" charset="0"/>
                <a:ea typeface="Calibri" panose="020F0502020204030204" pitchFamily="34" charset="0"/>
                <a:cs typeface="Times New Roman" panose="02020603050405020304" pitchFamily="18" charset="0"/>
              </a:rPr>
              <a:t>2. If, on the other hand, symbol 0 was transmitted, x(t) equals s</a:t>
            </a:r>
            <a:r>
              <a:rPr lang="en-US" sz="2400" baseline="-25000" dirty="0">
                <a:latin typeface="Calibri" panose="020F0502020204030204" pitchFamily="34" charset="0"/>
                <a:ea typeface="Calibri" panose="020F0502020204030204" pitchFamily="34" charset="0"/>
                <a:cs typeface="Times New Roman" panose="02020603050405020304" pitchFamily="18" charset="0"/>
              </a:rPr>
              <a:t>2</a:t>
            </a:r>
            <a:r>
              <a:rPr lang="en-US" sz="2400" dirty="0">
                <a:latin typeface="Calibri" panose="020F0502020204030204" pitchFamily="34" charset="0"/>
                <a:ea typeface="Calibri" panose="020F0502020204030204" pitchFamily="34" charset="0"/>
                <a:cs typeface="Times New Roman" panose="02020603050405020304" pitchFamily="18" charset="0"/>
              </a:rPr>
              <a:t>(t) + w(t).</a:t>
            </a:r>
          </a:p>
          <a:p>
            <a:pPr marL="342900" indent="-342900" algn="just" eaLnBrk="0" fontAlgn="base" hangingPunct="0">
              <a:buFont typeface="Wingdings" panose="05000000000000000000" pitchFamily="2" charset="2"/>
              <a:buChar char=""/>
              <a:tabLst>
                <a:tab pos="457200" algn="l"/>
              </a:tabLst>
            </a:pPr>
            <a:r>
              <a:rPr lang="en-US" sz="2400" dirty="0" smtClean="0">
                <a:solidFill>
                  <a:prstClr val="black"/>
                </a:solidFill>
              </a:rPr>
              <a:t>The </a:t>
            </a:r>
            <a:r>
              <a:rPr lang="en-US" sz="2400" dirty="0">
                <a:solidFill>
                  <a:prstClr val="black"/>
                </a:solidFill>
              </a:rPr>
              <a:t>observation vector x has two elements x1 and x2 that are defined by, respectively,</a:t>
            </a:r>
            <a:endParaRPr lang="en-US" sz="1200" dirty="0">
              <a:solidFill>
                <a:prstClr val="black"/>
              </a:solidFill>
              <a:latin typeface="Times New Roman" panose="02020603050405020304" pitchFamily="18" charset="0"/>
              <a:ea typeface="Times New Roman" panose="02020603050405020304" pitchFamily="18" charset="0"/>
            </a:endParaRPr>
          </a:p>
        </p:txBody>
      </p:sp>
      <p:pic>
        <p:nvPicPr>
          <p:cNvPr id="7" name="Picture 6"/>
          <p:cNvPicPr>
            <a:picLocks noChangeAspect="1"/>
          </p:cNvPicPr>
          <p:nvPr/>
        </p:nvPicPr>
        <p:blipFill>
          <a:blip r:embed="rId3"/>
          <a:stretch>
            <a:fillRect/>
          </a:stretch>
        </p:blipFill>
        <p:spPr>
          <a:xfrm>
            <a:off x="6726965" y="1901810"/>
            <a:ext cx="4212687" cy="4108373"/>
          </a:xfrm>
          <a:prstGeom prst="rect">
            <a:avLst/>
          </a:prstGeom>
        </p:spPr>
      </p:pic>
      <p:sp>
        <p:nvSpPr>
          <p:cNvPr id="9" name="Rectangle 8"/>
          <p:cNvSpPr/>
          <p:nvPr/>
        </p:nvSpPr>
        <p:spPr>
          <a:xfrm>
            <a:off x="6085113" y="6010183"/>
            <a:ext cx="5018874" cy="369332"/>
          </a:xfrm>
          <a:prstGeom prst="rect">
            <a:avLst/>
          </a:prstGeom>
        </p:spPr>
        <p:txBody>
          <a:bodyPr wrap="none">
            <a:spAutoFit/>
          </a:bodyPr>
          <a:lstStyle/>
          <a:p>
            <a:r>
              <a:rPr lang="en-US" dirty="0">
                <a:solidFill>
                  <a:srgbClr val="FF0000"/>
                </a:solidFill>
              </a:rPr>
              <a:t>Figure </a:t>
            </a:r>
            <a:r>
              <a:rPr lang="en-US" dirty="0" smtClean="0">
                <a:solidFill>
                  <a:srgbClr val="FF0000"/>
                </a:solidFill>
              </a:rPr>
              <a:t>: Signal-space </a:t>
            </a:r>
            <a:r>
              <a:rPr lang="en-US" dirty="0">
                <a:solidFill>
                  <a:srgbClr val="FF0000"/>
                </a:solidFill>
              </a:rPr>
              <a:t>diagram for binary FSK system.</a:t>
            </a:r>
          </a:p>
        </p:txBody>
      </p:sp>
      <p:pic>
        <p:nvPicPr>
          <p:cNvPr id="6" name="Picture 5"/>
          <p:cNvPicPr>
            <a:picLocks noChangeAspect="1"/>
          </p:cNvPicPr>
          <p:nvPr/>
        </p:nvPicPr>
        <p:blipFill>
          <a:blip r:embed="rId4"/>
          <a:stretch>
            <a:fillRect/>
          </a:stretch>
        </p:blipFill>
        <p:spPr>
          <a:xfrm>
            <a:off x="2500543" y="2115735"/>
            <a:ext cx="2333625" cy="438150"/>
          </a:xfrm>
          <a:prstGeom prst="rect">
            <a:avLst/>
          </a:prstGeom>
        </p:spPr>
      </p:pic>
      <p:pic>
        <p:nvPicPr>
          <p:cNvPr id="11" name="Picture 10"/>
          <p:cNvPicPr>
            <a:picLocks noChangeAspect="1"/>
          </p:cNvPicPr>
          <p:nvPr/>
        </p:nvPicPr>
        <p:blipFill>
          <a:blip r:embed="rId5"/>
          <a:stretch>
            <a:fillRect/>
          </a:stretch>
        </p:blipFill>
        <p:spPr>
          <a:xfrm>
            <a:off x="1650979" y="5847186"/>
            <a:ext cx="1933575" cy="695325"/>
          </a:xfrm>
          <a:prstGeom prst="rect">
            <a:avLst/>
          </a:prstGeom>
        </p:spPr>
      </p:pic>
      <p:pic>
        <p:nvPicPr>
          <p:cNvPr id="12" name="Picture 11"/>
          <p:cNvPicPr>
            <a:picLocks noChangeAspect="1"/>
          </p:cNvPicPr>
          <p:nvPr/>
        </p:nvPicPr>
        <p:blipFill>
          <a:blip r:embed="rId6"/>
          <a:stretch>
            <a:fillRect/>
          </a:stretch>
        </p:blipFill>
        <p:spPr>
          <a:xfrm>
            <a:off x="3905480" y="5847186"/>
            <a:ext cx="1857375" cy="619125"/>
          </a:xfrm>
          <a:prstGeom prst="rect">
            <a:avLst/>
          </a:prstGeom>
        </p:spPr>
      </p:pic>
    </p:spTree>
    <p:extLst>
      <p:ext uri="{BB962C8B-B14F-4D97-AF65-F5344CB8AC3E}">
        <p14:creationId xmlns:p14="http://schemas.microsoft.com/office/powerpoint/2010/main" val="3786152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95823" y="677053"/>
            <a:ext cx="10355036" cy="970955"/>
          </a:xfrm>
        </p:spPr>
        <p:txBody>
          <a:bodyPr/>
          <a:lstStyle/>
          <a:p>
            <a:pPr lvl="0" algn="ctr" defTabSz="449263" eaLnBrk="0" fontAlgn="base" hangingPunct="0">
              <a:lnSpc>
                <a:spcPct val="100000"/>
              </a:lnSpc>
              <a:spcAft>
                <a:spcPct val="0"/>
              </a:spcAft>
              <a:buSzPct val="100000"/>
            </a:pPr>
            <a:r>
              <a:rPr lang="en-US" sz="3200" dirty="0" smtClean="0">
                <a:solidFill>
                  <a:srgbClr val="C00000"/>
                </a:solidFill>
                <a:latin typeface="+mn-lt"/>
                <a:ea typeface="Microsoft YaHei" panose="020B0503020204020204" pitchFamily="34" charset="-122"/>
              </a:rPr>
              <a:t>BFSK: Decision Rule</a:t>
            </a:r>
            <a:endParaRPr lang="en-US" sz="3200" dirty="0">
              <a:solidFill>
                <a:srgbClr val="C00000"/>
              </a:solidFill>
              <a:latin typeface="+mn-lt"/>
              <a:ea typeface="Microsoft YaHei" panose="020B0503020204020204" pitchFamily="34" charset="-122"/>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67</a:t>
            </a:fld>
            <a:endParaRPr lang="en-IN" dirty="0">
              <a:solidFill>
                <a:prstClr val="black">
                  <a:tint val="75000"/>
                </a:prstClr>
              </a:solidFill>
            </a:endParaRPr>
          </a:p>
        </p:txBody>
      </p:sp>
      <p:sp>
        <p:nvSpPr>
          <p:cNvPr id="3" name="Rectangle 2"/>
          <p:cNvSpPr/>
          <p:nvPr/>
        </p:nvSpPr>
        <p:spPr>
          <a:xfrm>
            <a:off x="649423" y="1458628"/>
            <a:ext cx="6594756" cy="5270225"/>
          </a:xfrm>
          <a:prstGeom prst="rect">
            <a:avLst/>
          </a:prstGeom>
        </p:spPr>
        <p:txBody>
          <a:bodyPr wrap="square">
            <a:spAutoFit/>
          </a:bodyPr>
          <a:lstStyle/>
          <a:p>
            <a:pPr marL="342900" indent="-342900" algn="just" eaLnBrk="0" fontAlgn="base" hangingPunct="0">
              <a:buFont typeface="Wingdings" panose="05000000000000000000" pitchFamily="2" charset="2"/>
              <a:buChar char=""/>
              <a:tabLst>
                <a:tab pos="457200" algn="l"/>
              </a:tabLst>
            </a:pPr>
            <a:r>
              <a:rPr lang="en-US" sz="2200" dirty="0" smtClean="0">
                <a:solidFill>
                  <a:prstClr val="black"/>
                </a:solidFill>
              </a:rPr>
              <a:t>The signal space is partitioned into two regions</a:t>
            </a:r>
          </a:p>
          <a:p>
            <a:pPr marL="342900" indent="-342900" algn="just">
              <a:lnSpc>
                <a:spcPct val="107000"/>
              </a:lnSpc>
              <a:spcAft>
                <a:spcPts val="800"/>
              </a:spcAft>
              <a:buFont typeface="Arial" panose="020B0604020202020204" pitchFamily="34" charset="0"/>
              <a:buChar char="•"/>
            </a:pPr>
            <a:r>
              <a:rPr lang="en-US" sz="2400" dirty="0">
                <a:latin typeface="Calibri" panose="020F0502020204030204" pitchFamily="34" charset="0"/>
                <a:ea typeface="Calibri" panose="020F0502020204030204" pitchFamily="34" charset="0"/>
                <a:cs typeface="Times New Roman" panose="02020603050405020304" pitchFamily="18" charset="0"/>
              </a:rPr>
              <a:t>The receiver decides in favor of symbol 1 if the received signal point represented by the observation vector x falls inside region Z</a:t>
            </a:r>
            <a:r>
              <a:rPr lang="en-US" sz="2400" baseline="-25000" dirty="0">
                <a:latin typeface="Calibri" panose="020F0502020204030204" pitchFamily="34" charset="0"/>
                <a:ea typeface="Calibri" panose="020F0502020204030204" pitchFamily="34" charset="0"/>
                <a:cs typeface="Times New Roman" panose="02020603050405020304" pitchFamily="18" charset="0"/>
              </a:rPr>
              <a:t>1</a:t>
            </a:r>
            <a:r>
              <a:rPr lang="en-US" sz="2400" dirty="0">
                <a:latin typeface="Calibri" panose="020F0502020204030204" pitchFamily="34" charset="0"/>
                <a:ea typeface="Calibri" panose="020F0502020204030204" pitchFamily="34" charset="0"/>
                <a:cs typeface="Times New Roman" panose="02020603050405020304" pitchFamily="18" charset="0"/>
              </a:rPr>
              <a:t>. This occurs when x</a:t>
            </a:r>
            <a:r>
              <a:rPr lang="en-US" sz="2400" baseline="-25000" dirty="0">
                <a:latin typeface="Calibri" panose="020F0502020204030204" pitchFamily="34" charset="0"/>
                <a:ea typeface="Calibri" panose="020F0502020204030204" pitchFamily="34" charset="0"/>
                <a:cs typeface="Times New Roman" panose="02020603050405020304" pitchFamily="18" charset="0"/>
              </a:rPr>
              <a:t>1</a:t>
            </a:r>
            <a:r>
              <a:rPr lang="en-US" sz="2400" dirty="0">
                <a:latin typeface="Calibri" panose="020F0502020204030204" pitchFamily="34" charset="0"/>
                <a:ea typeface="Calibri" panose="020F0502020204030204" pitchFamily="34" charset="0"/>
                <a:cs typeface="Times New Roman" panose="02020603050405020304" pitchFamily="18" charset="0"/>
              </a:rPr>
              <a:t> </a:t>
            </a:r>
            <a:r>
              <a:rPr lang="en-US" sz="2400" dirty="0">
                <a:latin typeface="Calibri" panose="020F0502020204030204" pitchFamily="34" charset="0"/>
                <a:ea typeface="Calibri" panose="020F0502020204030204" pitchFamily="34" charset="0"/>
                <a:cs typeface="Times New Roman" panose="02020603050405020304" pitchFamily="18" charset="0"/>
                <a:sym typeface="Symbol" panose="05050102010706020507" pitchFamily="18" charset="2"/>
              </a:rPr>
              <a:t></a:t>
            </a:r>
            <a:r>
              <a:rPr lang="en-US" sz="2400" dirty="0">
                <a:latin typeface="Calibri" panose="020F0502020204030204" pitchFamily="34" charset="0"/>
                <a:ea typeface="Calibri" panose="020F0502020204030204" pitchFamily="34" charset="0"/>
                <a:cs typeface="Times New Roman" panose="02020603050405020304" pitchFamily="18" charset="0"/>
              </a:rPr>
              <a:t> x</a:t>
            </a:r>
            <a:r>
              <a:rPr lang="en-US" sz="2400" baseline="-25000" dirty="0">
                <a:latin typeface="Calibri" panose="020F0502020204030204" pitchFamily="34" charset="0"/>
                <a:ea typeface="Calibri" panose="020F0502020204030204" pitchFamily="34" charset="0"/>
                <a:cs typeface="Times New Roman" panose="02020603050405020304" pitchFamily="18" charset="0"/>
              </a:rPr>
              <a:t>2, </a:t>
            </a:r>
            <a:r>
              <a:rPr lang="en-US" sz="2400" dirty="0">
                <a:latin typeface="Calibri" panose="020F0502020204030204" pitchFamily="34" charset="0"/>
                <a:ea typeface="Calibri" panose="020F0502020204030204" pitchFamily="34" charset="0"/>
                <a:cs typeface="Times New Roman" panose="02020603050405020304" pitchFamily="18" charset="0"/>
              </a:rPr>
              <a:t>or </a:t>
            </a:r>
            <a:r>
              <a:rPr lang="en-US" sz="2400" dirty="0">
                <a:solidFill>
                  <a:prstClr val="black"/>
                </a:solidFill>
                <a:latin typeface="Calibri" panose="020F0502020204030204" pitchFamily="34" charset="0"/>
                <a:ea typeface="Calibri" panose="020F0502020204030204" pitchFamily="34" charset="0"/>
                <a:cs typeface="Times New Roman" panose="02020603050405020304" pitchFamily="18" charset="0"/>
              </a:rPr>
              <a:t>(x</a:t>
            </a:r>
            <a:r>
              <a:rPr lang="en-US" sz="2400" baseline="-25000" dirty="0">
                <a:solidFill>
                  <a:prstClr val="black"/>
                </a:solidFill>
                <a:latin typeface="Calibri" panose="020F0502020204030204" pitchFamily="34" charset="0"/>
                <a:ea typeface="Calibri" panose="020F0502020204030204" pitchFamily="34" charset="0"/>
                <a:cs typeface="Times New Roman" panose="02020603050405020304" pitchFamily="18" charset="0"/>
              </a:rPr>
              <a:t>1</a:t>
            </a:r>
            <a:r>
              <a:rPr lang="en-US" sz="2400" dirty="0">
                <a:solidFill>
                  <a:prstClr val="black"/>
                </a:solidFill>
                <a:latin typeface="Calibri" panose="020F0502020204030204" pitchFamily="34" charset="0"/>
                <a:ea typeface="Calibri" panose="020F0502020204030204" pitchFamily="34" charset="0"/>
                <a:cs typeface="Times New Roman" panose="02020603050405020304" pitchFamily="18" charset="0"/>
              </a:rPr>
              <a:t> - x</a:t>
            </a:r>
            <a:r>
              <a:rPr lang="en-US" sz="2400" baseline="-25000" dirty="0">
                <a:solidFill>
                  <a:prstClr val="black"/>
                </a:solidFill>
                <a:latin typeface="Calibri" panose="020F0502020204030204" pitchFamily="34" charset="0"/>
                <a:ea typeface="Calibri" panose="020F0502020204030204" pitchFamily="34" charset="0"/>
                <a:cs typeface="Times New Roman" panose="02020603050405020304" pitchFamily="18" charset="0"/>
              </a:rPr>
              <a:t>2</a:t>
            </a:r>
            <a:r>
              <a:rPr lang="en-US" sz="2400" dirty="0">
                <a:solidFill>
                  <a:prstClr val="black"/>
                </a:solidFill>
                <a:latin typeface="Calibri" panose="020F0502020204030204" pitchFamily="34" charset="0"/>
                <a:ea typeface="Calibri" panose="020F0502020204030204" pitchFamily="34" charset="0"/>
                <a:cs typeface="Times New Roman" panose="02020603050405020304" pitchFamily="18" charset="0"/>
              </a:rPr>
              <a:t> )</a:t>
            </a:r>
            <a:r>
              <a:rPr lang="en-US" sz="2400" baseline="-25000" dirty="0">
                <a:solidFill>
                  <a:prstClr val="black"/>
                </a:solidFill>
                <a:latin typeface="Calibri" panose="020F0502020204030204" pitchFamily="34" charset="0"/>
                <a:ea typeface="Calibri" panose="020F0502020204030204" pitchFamily="34" charset="0"/>
                <a:cs typeface="Times New Roman" panose="02020603050405020304" pitchFamily="18" charset="0"/>
              </a:rPr>
              <a:t> </a:t>
            </a:r>
            <a:r>
              <a:rPr lang="en-US" sz="2400" dirty="0" smtClean="0">
                <a:latin typeface="Calibri" panose="020F0502020204030204" pitchFamily="34" charset="0"/>
                <a:ea typeface="Calibri" panose="020F0502020204030204" pitchFamily="34" charset="0"/>
                <a:cs typeface="Times New Roman" panose="02020603050405020304" pitchFamily="18" charset="0"/>
              </a:rPr>
              <a:t>&gt; </a:t>
            </a:r>
            <a:r>
              <a:rPr lang="en-US" sz="2400" dirty="0">
                <a:latin typeface="Calibri" panose="020F0502020204030204" pitchFamily="34" charset="0"/>
                <a:ea typeface="Calibri" panose="020F0502020204030204" pitchFamily="34" charset="0"/>
                <a:cs typeface="Times New Roman" panose="02020603050405020304" pitchFamily="18" charset="0"/>
              </a:rPr>
              <a:t>0</a:t>
            </a:r>
            <a:r>
              <a:rPr lang="en-US" sz="2400" baseline="-25000" dirty="0">
                <a:latin typeface="Calibri" panose="020F0502020204030204" pitchFamily="34" charset="0"/>
                <a:ea typeface="Calibri" panose="020F0502020204030204" pitchFamily="34" charset="0"/>
                <a:cs typeface="Times New Roman" panose="02020603050405020304" pitchFamily="18" charset="0"/>
              </a:rPr>
              <a:t>. </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marL="342900" indent="-342900" algn="just">
              <a:lnSpc>
                <a:spcPct val="107000"/>
              </a:lnSpc>
              <a:spcAft>
                <a:spcPts val="800"/>
              </a:spcAft>
              <a:buFont typeface="Arial" panose="020B0604020202020204" pitchFamily="34" charset="0"/>
              <a:buChar char="•"/>
            </a:pPr>
            <a:r>
              <a:rPr lang="en-US" sz="2400" dirty="0">
                <a:latin typeface="Calibri" panose="020F0502020204030204" pitchFamily="34" charset="0"/>
                <a:ea typeface="Calibri" panose="020F0502020204030204" pitchFamily="34" charset="0"/>
                <a:cs typeface="Times New Roman" panose="02020603050405020304" pitchFamily="18" charset="0"/>
              </a:rPr>
              <a:t>The receiver decides in favor of symbol 0 if the received signal point represented by the observation vector x falls inside region Z</a:t>
            </a:r>
            <a:r>
              <a:rPr lang="en-US" sz="2400" baseline="-25000" dirty="0">
                <a:latin typeface="Calibri" panose="020F0502020204030204" pitchFamily="34" charset="0"/>
                <a:ea typeface="Calibri" panose="020F0502020204030204" pitchFamily="34" charset="0"/>
                <a:cs typeface="Times New Roman" panose="02020603050405020304" pitchFamily="18" charset="0"/>
              </a:rPr>
              <a:t>1</a:t>
            </a:r>
            <a:r>
              <a:rPr lang="en-US" sz="2400" dirty="0">
                <a:latin typeface="Calibri" panose="020F0502020204030204" pitchFamily="34" charset="0"/>
                <a:ea typeface="Calibri" panose="020F0502020204030204" pitchFamily="34" charset="0"/>
                <a:cs typeface="Times New Roman" panose="02020603050405020304" pitchFamily="18" charset="0"/>
              </a:rPr>
              <a:t>. This occurs when x</a:t>
            </a:r>
            <a:r>
              <a:rPr lang="en-US" sz="2400" baseline="-25000" dirty="0">
                <a:latin typeface="Calibri" panose="020F0502020204030204" pitchFamily="34" charset="0"/>
                <a:ea typeface="Calibri" panose="020F0502020204030204" pitchFamily="34" charset="0"/>
                <a:cs typeface="Times New Roman" panose="02020603050405020304" pitchFamily="18" charset="0"/>
              </a:rPr>
              <a:t>1</a:t>
            </a:r>
            <a:r>
              <a:rPr lang="en-US" sz="2400" dirty="0">
                <a:latin typeface="Calibri" panose="020F0502020204030204" pitchFamily="34" charset="0"/>
                <a:ea typeface="Calibri" panose="020F0502020204030204" pitchFamily="34" charset="0"/>
                <a:cs typeface="Times New Roman" panose="02020603050405020304" pitchFamily="18" charset="0"/>
              </a:rPr>
              <a:t> &lt; x</a:t>
            </a:r>
            <a:r>
              <a:rPr lang="en-US" sz="2400" baseline="-25000" dirty="0">
                <a:latin typeface="Calibri" panose="020F0502020204030204" pitchFamily="34" charset="0"/>
                <a:ea typeface="Calibri" panose="020F0502020204030204" pitchFamily="34" charset="0"/>
                <a:cs typeface="Times New Roman" panose="02020603050405020304" pitchFamily="18" charset="0"/>
              </a:rPr>
              <a:t>2, </a:t>
            </a:r>
            <a:r>
              <a:rPr lang="en-US" sz="2400" dirty="0">
                <a:latin typeface="Calibri" panose="020F0502020204030204" pitchFamily="34" charset="0"/>
                <a:ea typeface="Calibri" panose="020F0502020204030204" pitchFamily="34" charset="0"/>
                <a:cs typeface="Times New Roman" panose="02020603050405020304" pitchFamily="18" charset="0"/>
              </a:rPr>
              <a:t>or </a:t>
            </a:r>
            <a:r>
              <a:rPr lang="en-US" sz="2400" dirty="0">
                <a:solidFill>
                  <a:prstClr val="black"/>
                </a:solidFill>
                <a:latin typeface="Calibri" panose="020F0502020204030204" pitchFamily="34" charset="0"/>
                <a:ea typeface="Calibri" panose="020F0502020204030204" pitchFamily="34" charset="0"/>
                <a:cs typeface="Times New Roman" panose="02020603050405020304" pitchFamily="18" charset="0"/>
              </a:rPr>
              <a:t>(x</a:t>
            </a:r>
            <a:r>
              <a:rPr lang="en-US" sz="2400" baseline="-25000" dirty="0">
                <a:solidFill>
                  <a:prstClr val="black"/>
                </a:solidFill>
                <a:latin typeface="Calibri" panose="020F0502020204030204" pitchFamily="34" charset="0"/>
                <a:ea typeface="Calibri" panose="020F0502020204030204" pitchFamily="34" charset="0"/>
                <a:cs typeface="Times New Roman" panose="02020603050405020304" pitchFamily="18" charset="0"/>
              </a:rPr>
              <a:t>1</a:t>
            </a:r>
            <a:r>
              <a:rPr lang="en-US" sz="2400" dirty="0">
                <a:solidFill>
                  <a:prstClr val="black"/>
                </a:solidFill>
                <a:latin typeface="Calibri" panose="020F0502020204030204" pitchFamily="34" charset="0"/>
                <a:ea typeface="Calibri" panose="020F0502020204030204" pitchFamily="34" charset="0"/>
                <a:cs typeface="Times New Roman" panose="02020603050405020304" pitchFamily="18" charset="0"/>
              </a:rPr>
              <a:t> - x</a:t>
            </a:r>
            <a:r>
              <a:rPr lang="en-US" sz="2400" baseline="-25000" dirty="0">
                <a:solidFill>
                  <a:prstClr val="black"/>
                </a:solidFill>
                <a:latin typeface="Calibri" panose="020F0502020204030204" pitchFamily="34" charset="0"/>
                <a:ea typeface="Calibri" panose="020F0502020204030204" pitchFamily="34" charset="0"/>
                <a:cs typeface="Times New Roman" panose="02020603050405020304" pitchFamily="18" charset="0"/>
              </a:rPr>
              <a:t>2</a:t>
            </a:r>
            <a:r>
              <a:rPr lang="en-US" sz="2400" dirty="0">
                <a:solidFill>
                  <a:prstClr val="black"/>
                </a:solidFill>
                <a:latin typeface="Calibri" panose="020F0502020204030204" pitchFamily="34" charset="0"/>
                <a:ea typeface="Calibri" panose="020F0502020204030204" pitchFamily="34" charset="0"/>
                <a:cs typeface="Times New Roman" panose="02020603050405020304" pitchFamily="18" charset="0"/>
              </a:rPr>
              <a:t> )</a:t>
            </a:r>
            <a:r>
              <a:rPr lang="en-US" sz="2400" baseline="-25000" dirty="0">
                <a:solidFill>
                  <a:prstClr val="black"/>
                </a:solidFill>
                <a:latin typeface="Calibri" panose="020F0502020204030204" pitchFamily="34" charset="0"/>
                <a:ea typeface="Calibri" panose="020F0502020204030204" pitchFamily="34" charset="0"/>
                <a:cs typeface="Times New Roman" panose="02020603050405020304" pitchFamily="18" charset="0"/>
              </a:rPr>
              <a:t> </a:t>
            </a:r>
            <a:r>
              <a:rPr lang="en-US" sz="2400" dirty="0" smtClean="0">
                <a:latin typeface="Calibri" panose="020F0502020204030204" pitchFamily="34" charset="0"/>
                <a:ea typeface="Calibri" panose="020F0502020204030204" pitchFamily="34" charset="0"/>
                <a:cs typeface="Times New Roman" panose="02020603050405020304" pitchFamily="18" charset="0"/>
              </a:rPr>
              <a:t>&lt; </a:t>
            </a:r>
            <a:r>
              <a:rPr lang="en-US" sz="2400" dirty="0">
                <a:latin typeface="Calibri" panose="020F0502020204030204" pitchFamily="34" charset="0"/>
                <a:ea typeface="Calibri" panose="020F0502020204030204" pitchFamily="34" charset="0"/>
                <a:cs typeface="Times New Roman" panose="02020603050405020304" pitchFamily="18" charset="0"/>
              </a:rPr>
              <a:t>0</a:t>
            </a:r>
            <a:r>
              <a:rPr lang="en-US" sz="2400" baseline="-25000" dirty="0">
                <a:latin typeface="Calibri" panose="020F0502020204030204" pitchFamily="34" charset="0"/>
                <a:ea typeface="Calibri" panose="020F0502020204030204" pitchFamily="34" charset="0"/>
                <a:cs typeface="Times New Roman" panose="02020603050405020304" pitchFamily="18" charset="0"/>
              </a:rPr>
              <a:t>. </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marL="342900" indent="-342900" algn="just">
              <a:lnSpc>
                <a:spcPct val="107000"/>
              </a:lnSpc>
              <a:spcAft>
                <a:spcPts val="800"/>
              </a:spcAft>
              <a:buFont typeface="Arial" panose="020B0604020202020204" pitchFamily="34" charset="0"/>
              <a:buChar char="•"/>
            </a:pPr>
            <a:r>
              <a:rPr lang="en-US" sz="2400" dirty="0">
                <a:latin typeface="Calibri" panose="020F0502020204030204" pitchFamily="34" charset="0"/>
                <a:ea typeface="Calibri" panose="020F0502020204030204" pitchFamily="34" charset="0"/>
                <a:cs typeface="Times New Roman" panose="02020603050405020304" pitchFamily="18" charset="0"/>
              </a:rPr>
              <a:t> On the decision boundary, we have x</a:t>
            </a:r>
            <a:r>
              <a:rPr lang="en-US" sz="2400" baseline="-25000" dirty="0">
                <a:latin typeface="Calibri" panose="020F0502020204030204" pitchFamily="34" charset="0"/>
                <a:ea typeface="Calibri" panose="020F0502020204030204" pitchFamily="34" charset="0"/>
                <a:cs typeface="Times New Roman" panose="02020603050405020304" pitchFamily="18" charset="0"/>
              </a:rPr>
              <a:t>1</a:t>
            </a:r>
            <a:r>
              <a:rPr lang="en-US" sz="2400" dirty="0">
                <a:latin typeface="Calibri" panose="020F0502020204030204" pitchFamily="34" charset="0"/>
                <a:ea typeface="Calibri" panose="020F0502020204030204" pitchFamily="34" charset="0"/>
                <a:cs typeface="Times New Roman" panose="02020603050405020304" pitchFamily="18" charset="0"/>
              </a:rPr>
              <a:t> = x</a:t>
            </a:r>
            <a:r>
              <a:rPr lang="en-US" sz="2400" baseline="-25000" dirty="0">
                <a:latin typeface="Calibri" panose="020F0502020204030204" pitchFamily="34" charset="0"/>
                <a:ea typeface="Calibri" panose="020F0502020204030204" pitchFamily="34" charset="0"/>
                <a:cs typeface="Times New Roman" panose="02020603050405020304" pitchFamily="18" charset="0"/>
              </a:rPr>
              <a:t>2</a:t>
            </a:r>
            <a:r>
              <a:rPr lang="en-US" sz="2400" dirty="0">
                <a:latin typeface="Calibri" panose="020F0502020204030204" pitchFamily="34" charset="0"/>
                <a:ea typeface="Calibri" panose="020F0502020204030204" pitchFamily="34" charset="0"/>
                <a:cs typeface="Times New Roman" panose="02020603050405020304" pitchFamily="18" charset="0"/>
              </a:rPr>
              <a:t>, in which case the receiver makes a random guess in favor of symbol 1 or 0.</a:t>
            </a:r>
          </a:p>
          <a:p>
            <a:pPr marL="342900" indent="-342900" algn="just" eaLnBrk="0" fontAlgn="base" hangingPunct="0">
              <a:buFont typeface="Arial" panose="020B0604020202020204" pitchFamily="34" charset="0"/>
              <a:buChar char="•"/>
              <a:tabLst>
                <a:tab pos="457200" algn="l"/>
              </a:tabLst>
            </a:pPr>
            <a:endParaRPr lang="en-US" sz="1200" dirty="0">
              <a:solidFill>
                <a:prstClr val="black"/>
              </a:solidFill>
              <a:latin typeface="Times New Roman" panose="02020603050405020304" pitchFamily="18" charset="0"/>
              <a:ea typeface="Times New Roman" panose="02020603050405020304" pitchFamily="18" charset="0"/>
            </a:endParaRPr>
          </a:p>
        </p:txBody>
      </p:sp>
      <p:pic>
        <p:nvPicPr>
          <p:cNvPr id="7" name="Picture 6"/>
          <p:cNvPicPr>
            <a:picLocks noChangeAspect="1"/>
          </p:cNvPicPr>
          <p:nvPr/>
        </p:nvPicPr>
        <p:blipFill>
          <a:blip r:embed="rId3"/>
          <a:stretch>
            <a:fillRect/>
          </a:stretch>
        </p:blipFill>
        <p:spPr>
          <a:xfrm>
            <a:off x="7436102" y="1559850"/>
            <a:ext cx="4212687" cy="4108373"/>
          </a:xfrm>
          <a:prstGeom prst="rect">
            <a:avLst/>
          </a:prstGeom>
        </p:spPr>
      </p:pic>
      <p:sp>
        <p:nvSpPr>
          <p:cNvPr id="9" name="Rectangle 8"/>
          <p:cNvSpPr/>
          <p:nvPr/>
        </p:nvSpPr>
        <p:spPr>
          <a:xfrm>
            <a:off x="7319110" y="5740077"/>
            <a:ext cx="5018874" cy="369332"/>
          </a:xfrm>
          <a:prstGeom prst="rect">
            <a:avLst/>
          </a:prstGeom>
        </p:spPr>
        <p:txBody>
          <a:bodyPr wrap="none">
            <a:spAutoFit/>
          </a:bodyPr>
          <a:lstStyle/>
          <a:p>
            <a:r>
              <a:rPr lang="en-US" dirty="0">
                <a:solidFill>
                  <a:srgbClr val="FF0000"/>
                </a:solidFill>
              </a:rPr>
              <a:t>Figure </a:t>
            </a:r>
            <a:r>
              <a:rPr lang="en-US" dirty="0" smtClean="0">
                <a:solidFill>
                  <a:srgbClr val="FF0000"/>
                </a:solidFill>
              </a:rPr>
              <a:t>: Signal-space </a:t>
            </a:r>
            <a:r>
              <a:rPr lang="en-US" dirty="0">
                <a:solidFill>
                  <a:srgbClr val="FF0000"/>
                </a:solidFill>
              </a:rPr>
              <a:t>diagram for binary FSK system.</a:t>
            </a:r>
          </a:p>
        </p:txBody>
      </p:sp>
    </p:spTree>
    <p:extLst>
      <p:ext uri="{BB962C8B-B14F-4D97-AF65-F5344CB8AC3E}">
        <p14:creationId xmlns:p14="http://schemas.microsoft.com/office/powerpoint/2010/main" val="337326382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95823" y="677053"/>
            <a:ext cx="10355036" cy="970955"/>
          </a:xfrm>
        </p:spPr>
        <p:txBody>
          <a:bodyPr/>
          <a:lstStyle/>
          <a:p>
            <a:pPr lvl="0" algn="ctr" defTabSz="449263" eaLnBrk="0" fontAlgn="base" hangingPunct="0">
              <a:lnSpc>
                <a:spcPct val="100000"/>
              </a:lnSpc>
              <a:spcAft>
                <a:spcPct val="0"/>
              </a:spcAft>
              <a:buSzPct val="100000"/>
            </a:pPr>
            <a:r>
              <a:rPr lang="en-US" sz="3200" dirty="0" smtClean="0">
                <a:solidFill>
                  <a:srgbClr val="C00000"/>
                </a:solidFill>
                <a:latin typeface="+mn-lt"/>
                <a:ea typeface="Microsoft YaHei" panose="020B0503020204020204" pitchFamily="34" charset="-122"/>
              </a:rPr>
              <a:t>Error </a:t>
            </a:r>
            <a:r>
              <a:rPr lang="en-US" sz="3200" dirty="0">
                <a:solidFill>
                  <a:srgbClr val="C00000"/>
                </a:solidFill>
                <a:latin typeface="+mn-lt"/>
                <a:ea typeface="Microsoft YaHei" panose="020B0503020204020204" pitchFamily="34" charset="-122"/>
              </a:rPr>
              <a:t>Probability of Binary FSK</a:t>
            </a: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68</a:t>
            </a:fld>
            <a:endParaRPr lang="en-IN" dirty="0">
              <a:solidFill>
                <a:prstClr val="black">
                  <a:tint val="75000"/>
                </a:prstClr>
              </a:solidFill>
            </a:endParaRPr>
          </a:p>
        </p:txBody>
      </p:sp>
      <p:sp>
        <p:nvSpPr>
          <p:cNvPr id="3" name="Rectangle 2"/>
          <p:cNvSpPr/>
          <p:nvPr/>
        </p:nvSpPr>
        <p:spPr>
          <a:xfrm>
            <a:off x="649422" y="1458628"/>
            <a:ext cx="10873793" cy="4315349"/>
          </a:xfrm>
          <a:prstGeom prst="rect">
            <a:avLst/>
          </a:prstGeom>
        </p:spPr>
        <p:txBody>
          <a:bodyPr wrap="square">
            <a:spAutoFit/>
          </a:bodyPr>
          <a:lstStyle/>
          <a:p>
            <a:pPr>
              <a:spcAft>
                <a:spcPts val="800"/>
              </a:spcAft>
            </a:pPr>
            <a:r>
              <a:rPr lang="en-US" sz="2400" dirty="0">
                <a:latin typeface="Calibri" panose="020F0502020204030204" pitchFamily="34" charset="0"/>
                <a:ea typeface="Calibri" panose="020F0502020204030204" pitchFamily="34" charset="0"/>
                <a:cs typeface="Times New Roman" panose="02020603050405020304" pitchFamily="18" charset="0"/>
              </a:rPr>
              <a:t>Let us define a new Gaussian random variable L whose sample value l is equal to the difference between x</a:t>
            </a:r>
            <a:r>
              <a:rPr lang="en-US" sz="2400" baseline="-25000" dirty="0">
                <a:latin typeface="Calibri" panose="020F0502020204030204" pitchFamily="34" charset="0"/>
                <a:ea typeface="Calibri" panose="020F0502020204030204" pitchFamily="34" charset="0"/>
                <a:cs typeface="Times New Roman" panose="02020603050405020304" pitchFamily="18" charset="0"/>
              </a:rPr>
              <a:t>1</a:t>
            </a:r>
            <a:r>
              <a:rPr lang="en-US" sz="2400" dirty="0">
                <a:latin typeface="Calibri" panose="020F0502020204030204" pitchFamily="34" charset="0"/>
                <a:ea typeface="Calibri" panose="020F0502020204030204" pitchFamily="34" charset="0"/>
                <a:cs typeface="Times New Roman" panose="02020603050405020304" pitchFamily="18" charset="0"/>
              </a:rPr>
              <a:t> and x</a:t>
            </a:r>
            <a:r>
              <a:rPr lang="en-US" sz="2400" baseline="-25000" dirty="0">
                <a:latin typeface="Calibri" panose="020F0502020204030204" pitchFamily="34" charset="0"/>
                <a:ea typeface="Calibri" panose="020F0502020204030204" pitchFamily="34" charset="0"/>
                <a:cs typeface="Times New Roman" panose="02020603050405020304" pitchFamily="18" charset="0"/>
              </a:rPr>
              <a:t>2</a:t>
            </a:r>
            <a:r>
              <a:rPr lang="en-US" sz="2400" dirty="0">
                <a:latin typeface="Calibri" panose="020F0502020204030204" pitchFamily="34" charset="0"/>
                <a:ea typeface="Calibri" panose="020F0502020204030204" pitchFamily="34" charset="0"/>
                <a:cs typeface="Times New Roman" panose="02020603050405020304" pitchFamily="18" charset="0"/>
              </a:rPr>
              <a:t>; Thus </a:t>
            </a:r>
            <a:r>
              <a:rPr lang="en-US" sz="2400" dirty="0" smtClean="0">
                <a:latin typeface="Calibri" panose="020F0502020204030204" pitchFamily="34" charset="0"/>
                <a:ea typeface="Calibri" panose="020F0502020204030204" pitchFamily="34" charset="0"/>
                <a:cs typeface="Times New Roman" panose="02020603050405020304" pitchFamily="18" charset="0"/>
              </a:rPr>
              <a:t>   </a:t>
            </a:r>
            <a:r>
              <a:rPr lang="en-US" sz="240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l </a:t>
            </a:r>
            <a:r>
              <a:rPr lang="en-US" sz="2400" dirty="0">
                <a:solidFill>
                  <a:prstClr val="black"/>
                </a:solidFill>
                <a:latin typeface="Calibri" panose="020F0502020204030204" pitchFamily="34" charset="0"/>
                <a:ea typeface="Calibri" panose="020F0502020204030204" pitchFamily="34" charset="0"/>
                <a:cs typeface="Times New Roman" panose="02020603050405020304" pitchFamily="18" charset="0"/>
              </a:rPr>
              <a:t>= x</a:t>
            </a:r>
            <a:r>
              <a:rPr lang="en-US" sz="2400" baseline="-25000" dirty="0">
                <a:solidFill>
                  <a:prstClr val="black"/>
                </a:solidFill>
                <a:latin typeface="Calibri" panose="020F0502020204030204" pitchFamily="34" charset="0"/>
                <a:ea typeface="Calibri" panose="020F0502020204030204" pitchFamily="34" charset="0"/>
                <a:cs typeface="Times New Roman" panose="02020603050405020304" pitchFamily="18" charset="0"/>
              </a:rPr>
              <a:t>1</a:t>
            </a:r>
            <a:r>
              <a:rPr lang="en-US" sz="2400" dirty="0">
                <a:solidFill>
                  <a:prstClr val="black"/>
                </a:solidFill>
                <a:latin typeface="Calibri" panose="020F0502020204030204" pitchFamily="34" charset="0"/>
                <a:ea typeface="Calibri" panose="020F0502020204030204" pitchFamily="34" charset="0"/>
                <a:cs typeface="Times New Roman" panose="02020603050405020304" pitchFamily="18" charset="0"/>
              </a:rPr>
              <a:t> - x</a:t>
            </a:r>
            <a:r>
              <a:rPr lang="en-US" sz="2400" baseline="-25000" dirty="0">
                <a:solidFill>
                  <a:prstClr val="black"/>
                </a:solidFill>
                <a:latin typeface="Calibri" panose="020F0502020204030204" pitchFamily="34" charset="0"/>
                <a:ea typeface="Calibri" panose="020F0502020204030204" pitchFamily="34" charset="0"/>
                <a:cs typeface="Times New Roman" panose="02020603050405020304" pitchFamily="18" charset="0"/>
              </a:rPr>
              <a:t>2</a:t>
            </a:r>
            <a:endParaRPr lang="en-US" sz="24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lvl="0">
              <a:lnSpc>
                <a:spcPct val="107000"/>
              </a:lnSpc>
              <a:spcAft>
                <a:spcPts val="800"/>
              </a:spcAft>
            </a:pPr>
            <a:r>
              <a:rPr lang="en-US" sz="2400" dirty="0" smtClean="0"/>
              <a:t>Given the symbol </a:t>
            </a:r>
            <a:r>
              <a:rPr lang="en-US" sz="2400" dirty="0"/>
              <a:t>1 </a:t>
            </a:r>
            <a:r>
              <a:rPr lang="en-US" sz="2400" dirty="0" smtClean="0"/>
              <a:t>or</a:t>
            </a:r>
            <a:r>
              <a:rPr lang="en-US" sz="2400" dirty="0">
                <a:solidFill>
                  <a:prstClr val="black"/>
                </a:solidFill>
                <a:latin typeface="Calibri" panose="020F0502020204030204" pitchFamily="34" charset="0"/>
                <a:ea typeface="Calibri" panose="020F0502020204030204" pitchFamily="34" charset="0"/>
                <a:cs typeface="Times New Roman" panose="02020603050405020304" pitchFamily="18" charset="0"/>
              </a:rPr>
              <a:t> </a:t>
            </a:r>
            <a:r>
              <a:rPr lang="en-US" sz="240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s</a:t>
            </a:r>
            <a:r>
              <a:rPr lang="en-US" sz="2400" baseline="-2500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1</a:t>
            </a:r>
            <a:r>
              <a:rPr lang="en-US" sz="240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(t)</a:t>
            </a:r>
            <a:r>
              <a:rPr lang="en-US" sz="2400" dirty="0" smtClean="0"/>
              <a:t> was transmitted ,we have </a:t>
            </a:r>
          </a:p>
          <a:p>
            <a:pPr lvl="0">
              <a:lnSpc>
                <a:spcPct val="107000"/>
              </a:lnSpc>
              <a:spcAft>
                <a:spcPts val="800"/>
              </a:spcAft>
            </a:pPr>
            <a:endParaRPr lang="en-US" sz="2400" dirty="0">
              <a:solidFill>
                <a:prstClr val="black"/>
              </a:solidFill>
            </a:endParaRPr>
          </a:p>
          <a:p>
            <a:pPr lvl="0">
              <a:lnSpc>
                <a:spcPct val="107000"/>
              </a:lnSpc>
              <a:spcAft>
                <a:spcPts val="800"/>
              </a:spcAft>
            </a:pPr>
            <a:endParaRPr lang="en-US" sz="2400" dirty="0" smtClean="0">
              <a:solidFill>
                <a:prstClr val="black"/>
              </a:solidFill>
            </a:endParaRPr>
          </a:p>
          <a:p>
            <a:pPr lvl="0">
              <a:lnSpc>
                <a:spcPct val="107000"/>
              </a:lnSpc>
              <a:spcAft>
                <a:spcPts val="800"/>
              </a:spcAft>
            </a:pPr>
            <a:endParaRPr lang="en-US" sz="2400" dirty="0">
              <a:solidFill>
                <a:prstClr val="black"/>
              </a:solidFill>
            </a:endParaRPr>
          </a:p>
          <a:p>
            <a:pPr lvl="0">
              <a:lnSpc>
                <a:spcPct val="107000"/>
              </a:lnSpc>
              <a:spcAft>
                <a:spcPts val="800"/>
              </a:spcAft>
            </a:pPr>
            <a:r>
              <a:rPr lang="en-US" sz="2400" dirty="0" smtClean="0">
                <a:solidFill>
                  <a:prstClr val="black"/>
                </a:solidFill>
              </a:rPr>
              <a:t>Given </a:t>
            </a:r>
            <a:r>
              <a:rPr lang="en-US" sz="2400" dirty="0">
                <a:solidFill>
                  <a:prstClr val="black"/>
                </a:solidFill>
              </a:rPr>
              <a:t>the symbol </a:t>
            </a:r>
            <a:r>
              <a:rPr lang="en-US" sz="2400" dirty="0" smtClean="0">
                <a:solidFill>
                  <a:prstClr val="black"/>
                </a:solidFill>
              </a:rPr>
              <a:t>0 </a:t>
            </a:r>
            <a:r>
              <a:rPr lang="en-US" sz="2400" dirty="0">
                <a:solidFill>
                  <a:prstClr val="black"/>
                </a:solidFill>
              </a:rPr>
              <a:t>or</a:t>
            </a:r>
            <a:r>
              <a:rPr lang="en-US" sz="2400" dirty="0">
                <a:solidFill>
                  <a:prstClr val="black"/>
                </a:solidFill>
                <a:latin typeface="Calibri" panose="020F0502020204030204" pitchFamily="34" charset="0"/>
                <a:ea typeface="Calibri" panose="020F0502020204030204" pitchFamily="34" charset="0"/>
                <a:cs typeface="Times New Roman" panose="02020603050405020304" pitchFamily="18" charset="0"/>
              </a:rPr>
              <a:t> </a:t>
            </a:r>
            <a:r>
              <a:rPr lang="en-US" sz="240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s</a:t>
            </a:r>
            <a:r>
              <a:rPr lang="en-US" sz="2400" baseline="-2500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2</a:t>
            </a:r>
            <a:r>
              <a:rPr lang="en-US" sz="240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(t</a:t>
            </a:r>
            <a:r>
              <a:rPr lang="en-US" sz="2400" dirty="0">
                <a:solidFill>
                  <a:prstClr val="black"/>
                </a:solidFill>
                <a:latin typeface="Calibri" panose="020F0502020204030204" pitchFamily="34" charset="0"/>
                <a:ea typeface="Calibri" panose="020F0502020204030204" pitchFamily="34" charset="0"/>
                <a:cs typeface="Times New Roman" panose="02020603050405020304" pitchFamily="18" charset="0"/>
              </a:rPr>
              <a:t>)</a:t>
            </a:r>
            <a:r>
              <a:rPr lang="en-US" sz="2400" dirty="0">
                <a:solidFill>
                  <a:prstClr val="black"/>
                </a:solidFill>
              </a:rPr>
              <a:t> was transmitted ,we have</a:t>
            </a:r>
            <a:endParaRPr lang="en-US" sz="24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US" sz="2400" dirty="0" smtClean="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US" sz="24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3"/>
          <a:stretch>
            <a:fillRect/>
          </a:stretch>
        </p:blipFill>
        <p:spPr>
          <a:xfrm>
            <a:off x="3539323" y="2825167"/>
            <a:ext cx="4276725" cy="590550"/>
          </a:xfrm>
          <a:prstGeom prst="rect">
            <a:avLst/>
          </a:prstGeom>
        </p:spPr>
      </p:pic>
      <p:pic>
        <p:nvPicPr>
          <p:cNvPr id="8" name="Picture 7"/>
          <p:cNvPicPr>
            <a:picLocks noChangeAspect="1"/>
          </p:cNvPicPr>
          <p:nvPr/>
        </p:nvPicPr>
        <p:blipFill>
          <a:blip r:embed="rId4"/>
          <a:stretch>
            <a:fillRect/>
          </a:stretch>
        </p:blipFill>
        <p:spPr>
          <a:xfrm>
            <a:off x="3539322" y="3411514"/>
            <a:ext cx="4276725" cy="409575"/>
          </a:xfrm>
          <a:prstGeom prst="rect">
            <a:avLst/>
          </a:prstGeom>
        </p:spPr>
      </p:pic>
      <p:pic>
        <p:nvPicPr>
          <p:cNvPr id="10" name="Picture 9"/>
          <p:cNvPicPr>
            <a:picLocks noChangeAspect="1"/>
          </p:cNvPicPr>
          <p:nvPr/>
        </p:nvPicPr>
        <p:blipFill>
          <a:blip r:embed="rId5"/>
          <a:stretch>
            <a:fillRect/>
          </a:stretch>
        </p:blipFill>
        <p:spPr>
          <a:xfrm>
            <a:off x="3052762" y="3936114"/>
            <a:ext cx="6086475" cy="323850"/>
          </a:xfrm>
          <a:prstGeom prst="rect">
            <a:avLst/>
          </a:prstGeom>
        </p:spPr>
      </p:pic>
      <p:pic>
        <p:nvPicPr>
          <p:cNvPr id="12" name="Picture 11"/>
          <p:cNvPicPr>
            <a:picLocks noChangeAspect="1"/>
          </p:cNvPicPr>
          <p:nvPr/>
        </p:nvPicPr>
        <p:blipFill>
          <a:blip r:embed="rId6"/>
          <a:stretch>
            <a:fillRect/>
          </a:stretch>
        </p:blipFill>
        <p:spPr>
          <a:xfrm>
            <a:off x="3477841" y="4793133"/>
            <a:ext cx="4191000" cy="447675"/>
          </a:xfrm>
          <a:prstGeom prst="rect">
            <a:avLst/>
          </a:prstGeom>
        </p:spPr>
      </p:pic>
      <p:pic>
        <p:nvPicPr>
          <p:cNvPr id="13" name="Picture 12"/>
          <p:cNvPicPr>
            <a:picLocks noChangeAspect="1"/>
          </p:cNvPicPr>
          <p:nvPr/>
        </p:nvPicPr>
        <p:blipFill>
          <a:blip r:embed="rId7"/>
          <a:stretch>
            <a:fillRect/>
          </a:stretch>
        </p:blipFill>
        <p:spPr>
          <a:xfrm>
            <a:off x="3539322" y="5240808"/>
            <a:ext cx="4229100" cy="400050"/>
          </a:xfrm>
          <a:prstGeom prst="rect">
            <a:avLst/>
          </a:prstGeom>
        </p:spPr>
      </p:pic>
      <p:pic>
        <p:nvPicPr>
          <p:cNvPr id="14" name="Picture 13"/>
          <p:cNvPicPr>
            <a:picLocks noChangeAspect="1"/>
          </p:cNvPicPr>
          <p:nvPr/>
        </p:nvPicPr>
        <p:blipFill>
          <a:blip r:embed="rId8"/>
          <a:stretch>
            <a:fillRect/>
          </a:stretch>
        </p:blipFill>
        <p:spPr>
          <a:xfrm>
            <a:off x="2463552" y="5584595"/>
            <a:ext cx="6343650" cy="552450"/>
          </a:xfrm>
          <a:prstGeom prst="rect">
            <a:avLst/>
          </a:prstGeom>
        </p:spPr>
      </p:pic>
    </p:spTree>
    <p:extLst>
      <p:ext uri="{BB962C8B-B14F-4D97-AF65-F5344CB8AC3E}">
        <p14:creationId xmlns:p14="http://schemas.microsoft.com/office/powerpoint/2010/main" val="395091189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94657" y="641358"/>
            <a:ext cx="10355036" cy="970955"/>
          </a:xfrm>
        </p:spPr>
        <p:txBody>
          <a:bodyPr/>
          <a:lstStyle/>
          <a:p>
            <a:pPr lvl="0" algn="ctr" defTabSz="449263" eaLnBrk="0" fontAlgn="base" hangingPunct="0">
              <a:lnSpc>
                <a:spcPct val="100000"/>
              </a:lnSpc>
              <a:spcAft>
                <a:spcPct val="0"/>
              </a:spcAft>
              <a:buSzPct val="100000"/>
            </a:pPr>
            <a:r>
              <a:rPr lang="en-US" sz="3200" dirty="0" smtClean="0">
                <a:solidFill>
                  <a:srgbClr val="C00000"/>
                </a:solidFill>
                <a:latin typeface="+mn-lt"/>
                <a:ea typeface="Microsoft YaHei" panose="020B0503020204020204" pitchFamily="34" charset="-122"/>
              </a:rPr>
              <a:t>Error </a:t>
            </a:r>
            <a:r>
              <a:rPr lang="en-US" sz="3200" dirty="0">
                <a:solidFill>
                  <a:srgbClr val="C00000"/>
                </a:solidFill>
                <a:latin typeface="+mn-lt"/>
                <a:ea typeface="Microsoft YaHei" panose="020B0503020204020204" pitchFamily="34" charset="-122"/>
              </a:rPr>
              <a:t>Probability of Binary FSK</a:t>
            </a: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69</a:t>
            </a:fld>
            <a:endParaRPr lang="en-IN" dirty="0">
              <a:solidFill>
                <a:prstClr val="black">
                  <a:tint val="75000"/>
                </a:prstClr>
              </a:solidFill>
            </a:endParaRPr>
          </a:p>
        </p:txBody>
      </p:sp>
      <mc:AlternateContent xmlns:mc="http://schemas.openxmlformats.org/markup-compatibility/2006" xmlns:a14="http://schemas.microsoft.com/office/drawing/2010/main">
        <mc:Choice Requires="a14">
          <p:sp>
            <p:nvSpPr>
              <p:cNvPr id="3" name="Rectangle 2"/>
              <p:cNvSpPr/>
              <p:nvPr/>
            </p:nvSpPr>
            <p:spPr>
              <a:xfrm>
                <a:off x="649422" y="1458628"/>
                <a:ext cx="10873793" cy="4306948"/>
              </a:xfrm>
              <a:prstGeom prst="rect">
                <a:avLst/>
              </a:prstGeom>
            </p:spPr>
            <p:txBody>
              <a:bodyPr wrap="square">
                <a:spAutoFit/>
              </a:bodyPr>
              <a:lstStyle/>
              <a:p>
                <a:pPr algn="just">
                  <a:spcAft>
                    <a:spcPts val="800"/>
                  </a:spcAft>
                </a:pPr>
                <a:r>
                  <a:rPr lang="en-US" sz="2400" dirty="0" smtClean="0">
                    <a:latin typeface="Calibri" panose="020F0502020204030204" pitchFamily="34" charset="0"/>
                    <a:ea typeface="Calibri" panose="020F0502020204030204" pitchFamily="34" charset="0"/>
                    <a:cs typeface="Times New Roman" panose="02020603050405020304" pitchFamily="18" charset="0"/>
                  </a:rPr>
                  <a:t>The variance of the random variable L is independent of which binary symbol was sent. Since the random variables X</a:t>
                </a:r>
                <a:r>
                  <a:rPr lang="en-US" sz="2400" baseline="-25000" dirty="0">
                    <a:latin typeface="Calibri" panose="020F0502020204030204" pitchFamily="34" charset="0"/>
                    <a:ea typeface="Calibri" panose="020F0502020204030204" pitchFamily="34" charset="0"/>
                    <a:cs typeface="Times New Roman" panose="02020603050405020304" pitchFamily="18" charset="0"/>
                  </a:rPr>
                  <a:t>1</a:t>
                </a:r>
                <a:r>
                  <a:rPr lang="en-US" sz="2400" dirty="0">
                    <a:latin typeface="Calibri" panose="020F0502020204030204" pitchFamily="34" charset="0"/>
                    <a:ea typeface="Calibri" panose="020F0502020204030204" pitchFamily="34" charset="0"/>
                    <a:cs typeface="Times New Roman" panose="02020603050405020304" pitchFamily="18" charset="0"/>
                  </a:rPr>
                  <a:t> and X</a:t>
                </a:r>
                <a:r>
                  <a:rPr lang="en-US" sz="2400" baseline="-25000" dirty="0">
                    <a:latin typeface="Calibri" panose="020F0502020204030204" pitchFamily="34" charset="0"/>
                    <a:ea typeface="Calibri" panose="020F0502020204030204" pitchFamily="34" charset="0"/>
                    <a:cs typeface="Times New Roman" panose="02020603050405020304" pitchFamily="18" charset="0"/>
                  </a:rPr>
                  <a:t>2</a:t>
                </a:r>
                <a:r>
                  <a:rPr lang="en-US" sz="2400" dirty="0">
                    <a:latin typeface="Calibri" panose="020F0502020204030204" pitchFamily="34" charset="0"/>
                    <a:ea typeface="Calibri" panose="020F0502020204030204" pitchFamily="34" charset="0"/>
                    <a:cs typeface="Times New Roman" panose="02020603050405020304" pitchFamily="18" charset="0"/>
                  </a:rPr>
                  <a:t> are statistically independent, each with a variance equal to N</a:t>
                </a:r>
                <a:r>
                  <a:rPr lang="en-US" sz="2400" baseline="-25000" dirty="0">
                    <a:latin typeface="Calibri" panose="020F0502020204030204" pitchFamily="34" charset="0"/>
                    <a:ea typeface="Calibri" panose="020F0502020204030204" pitchFamily="34" charset="0"/>
                    <a:cs typeface="Times New Roman" panose="02020603050405020304" pitchFamily="18" charset="0"/>
                  </a:rPr>
                  <a:t>0</a:t>
                </a:r>
                <a:r>
                  <a:rPr lang="en-US" sz="2400" dirty="0">
                    <a:latin typeface="Calibri" panose="020F0502020204030204" pitchFamily="34" charset="0"/>
                    <a:ea typeface="Calibri" panose="020F0502020204030204" pitchFamily="34" charset="0"/>
                    <a:cs typeface="Times New Roman" panose="02020603050405020304" pitchFamily="18" charset="0"/>
                    <a:sym typeface="Symbol" panose="05050102010706020507" pitchFamily="18" charset="2"/>
                  </a:rPr>
                  <a:t></a:t>
                </a:r>
                <a:r>
                  <a:rPr lang="en-US" sz="2400" dirty="0">
                    <a:latin typeface="Calibri" panose="020F0502020204030204" pitchFamily="34" charset="0"/>
                    <a:ea typeface="Calibri" panose="020F0502020204030204" pitchFamily="34" charset="0"/>
                    <a:cs typeface="Times New Roman" panose="02020603050405020304" pitchFamily="18" charset="0"/>
                  </a:rPr>
                  <a:t>2</a:t>
                </a:r>
                <a:r>
                  <a:rPr lang="en-US" sz="2400" dirty="0" smtClean="0">
                    <a:latin typeface="Calibri" panose="020F0502020204030204" pitchFamily="34" charset="0"/>
                    <a:ea typeface="Calibri" panose="020F0502020204030204" pitchFamily="34" charset="0"/>
                    <a:cs typeface="Times New Roman" panose="02020603050405020304" pitchFamily="18" charset="0"/>
                  </a:rPr>
                  <a:t>, </a:t>
                </a:r>
                <a:r>
                  <a:rPr lang="en-US" sz="2400" dirty="0">
                    <a:latin typeface="Calibri" panose="020F0502020204030204" pitchFamily="34" charset="0"/>
                    <a:ea typeface="Calibri" panose="020F0502020204030204" pitchFamily="34" charset="0"/>
                    <a:cs typeface="Times New Roman" panose="02020603050405020304" pitchFamily="18" charset="0"/>
                  </a:rPr>
                  <a:t>it follows </a:t>
                </a:r>
                <a:r>
                  <a:rPr lang="en-US" sz="2400" dirty="0" smtClean="0">
                    <a:latin typeface="Calibri" panose="020F0502020204030204" pitchFamily="34" charset="0"/>
                    <a:ea typeface="Calibri" panose="020F0502020204030204" pitchFamily="34" charset="0"/>
                    <a:cs typeface="Times New Roman" panose="02020603050405020304" pitchFamily="18" charset="0"/>
                  </a:rPr>
                  <a:t>that </a:t>
                </a:r>
              </a:p>
              <a:p>
                <a:pPr algn="ctr">
                  <a:spcAft>
                    <a:spcPts val="800"/>
                  </a:spcAft>
                </a:pPr>
                <a:r>
                  <a:rPr lang="en-US" sz="2400" dirty="0" err="1" smtClean="0">
                    <a:effectLst/>
                    <a:latin typeface="Calibri" panose="020F0502020204030204" pitchFamily="34" charset="0"/>
                    <a:ea typeface="Calibri" panose="020F0502020204030204" pitchFamily="34" charset="0"/>
                    <a:cs typeface="Times New Roman" panose="02020603050405020304" pitchFamily="18" charset="0"/>
                  </a:rPr>
                  <a:t>Var</a:t>
                </a:r>
                <a:r>
                  <a:rPr lang="en-US" sz="2400" dirty="0" smtClean="0">
                    <a:effectLst/>
                    <a:latin typeface="Calibri" panose="020F0502020204030204" pitchFamily="34" charset="0"/>
                    <a:ea typeface="Calibri" panose="020F0502020204030204" pitchFamily="34" charset="0"/>
                    <a:cs typeface="Times New Roman" panose="02020603050405020304" pitchFamily="18" charset="0"/>
                  </a:rPr>
                  <a:t> </a:t>
                </a:r>
                <a:r>
                  <a:rPr lang="en-US" sz="2400" dirty="0" smtClean="0">
                    <a:latin typeface="Calibri" panose="020F0502020204030204" pitchFamily="34" charset="0"/>
                    <a:ea typeface="Calibri" panose="020F0502020204030204" pitchFamily="34" charset="0"/>
                    <a:cs typeface="Times New Roman" panose="02020603050405020304" pitchFamily="18" charset="0"/>
                  </a:rPr>
                  <a:t>[L]=</a:t>
                </a:r>
                <a:r>
                  <a:rPr lang="en-US" sz="2400" dirty="0" err="1" smtClean="0">
                    <a:latin typeface="Calibri" panose="020F0502020204030204" pitchFamily="34" charset="0"/>
                    <a:ea typeface="Calibri" panose="020F0502020204030204" pitchFamily="34" charset="0"/>
                    <a:cs typeface="Times New Roman" panose="02020603050405020304" pitchFamily="18" charset="0"/>
                  </a:rPr>
                  <a:t>Var</a:t>
                </a:r>
                <a:r>
                  <a:rPr lang="en-US" sz="2400" dirty="0" smtClean="0">
                    <a:latin typeface="Calibri" panose="020F0502020204030204" pitchFamily="34" charset="0"/>
                    <a:ea typeface="Calibri" panose="020F0502020204030204" pitchFamily="34" charset="0"/>
                    <a:cs typeface="Times New Roman" panose="02020603050405020304" pitchFamily="18" charset="0"/>
                  </a:rPr>
                  <a:t> [</a:t>
                </a:r>
                <a:r>
                  <a:rPr lang="en-US" sz="240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X</a:t>
                </a:r>
                <a:r>
                  <a:rPr lang="en-US" sz="2400" baseline="-2500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1</a:t>
                </a:r>
                <a:r>
                  <a:rPr lang="en-US" sz="240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 ]+ </a:t>
                </a:r>
                <a:r>
                  <a:rPr lang="en-US" sz="2400" dirty="0" err="1" smtClean="0">
                    <a:solidFill>
                      <a:prstClr val="black"/>
                    </a:solidFill>
                    <a:latin typeface="Calibri" panose="020F0502020204030204" pitchFamily="34" charset="0"/>
                    <a:ea typeface="Calibri" panose="020F0502020204030204" pitchFamily="34" charset="0"/>
                    <a:cs typeface="Times New Roman" panose="02020603050405020304" pitchFamily="18" charset="0"/>
                  </a:rPr>
                  <a:t>Var</a:t>
                </a:r>
                <a:r>
                  <a:rPr lang="en-US" sz="240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 [X</a:t>
                </a:r>
                <a:r>
                  <a:rPr lang="en-US" sz="2400" baseline="-2500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2</a:t>
                </a:r>
                <a:r>
                  <a:rPr lang="en-US" sz="240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 ]= N</a:t>
                </a:r>
                <a:r>
                  <a:rPr lang="en-US" sz="2400" baseline="-2500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0</a:t>
                </a:r>
              </a:p>
              <a:p>
                <a:pPr algn="just">
                  <a:spcAft>
                    <a:spcPts val="800"/>
                  </a:spcAft>
                </a:pPr>
                <a:r>
                  <a:rPr lang="en-US" sz="2400" dirty="0">
                    <a:latin typeface="Calibri" panose="020F0502020204030204" pitchFamily="34" charset="0"/>
                    <a:ea typeface="Calibri" panose="020F0502020204030204" pitchFamily="34" charset="0"/>
                    <a:cs typeface="Times New Roman" panose="02020603050405020304" pitchFamily="18" charset="0"/>
                  </a:rPr>
                  <a:t>We can recall that given a random variable X with µ and </a:t>
                </a:r>
                <a14:m>
                  <m:oMath xmlns:m="http://schemas.openxmlformats.org/officeDocument/2006/math">
                    <m:sSup>
                      <m:sSupPr>
                        <m:ctrlPr>
                          <a:rPr lang="en-US" sz="2400" i="1">
                            <a:latin typeface="Cambria Math" panose="02040503050406030204" pitchFamily="18" charset="0"/>
                            <a:ea typeface="Calibri" panose="020F0502020204030204" pitchFamily="34" charset="0"/>
                            <a:cs typeface="Times New Roman" panose="02020603050405020304" pitchFamily="18" charset="0"/>
                          </a:rPr>
                        </m:ctrlPr>
                      </m:sSupPr>
                      <m:e>
                        <m:r>
                          <a:rPr lang="en-US" sz="2400">
                            <a:latin typeface="Cambria Math" panose="02040503050406030204" pitchFamily="18" charset="0"/>
                            <a:ea typeface="Calibri" panose="020F0502020204030204" pitchFamily="34" charset="0"/>
                            <a:cs typeface="Times New Roman" panose="02020603050405020304" pitchFamily="18" charset="0"/>
                          </a:rPr>
                          <m:t> </m:t>
                        </m:r>
                        <m:r>
                          <a:rPr lang="en-US" sz="2400">
                            <a:latin typeface="Cambria Math" panose="02040503050406030204" pitchFamily="18" charset="0"/>
                            <a:ea typeface="Calibri" panose="020F0502020204030204" pitchFamily="34" charset="0"/>
                            <a:cs typeface="Times New Roman" panose="02020603050405020304" pitchFamily="18" charset="0"/>
                          </a:rPr>
                          <m:t>𝜎</m:t>
                        </m:r>
                      </m:e>
                      <m:sup>
                        <m:r>
                          <a:rPr lang="en-US" sz="2400">
                            <a:latin typeface="Cambria Math" panose="02040503050406030204" pitchFamily="18" charset="0"/>
                            <a:ea typeface="Calibri" panose="020F0502020204030204" pitchFamily="34" charset="0"/>
                            <a:cs typeface="Times New Roman" panose="02020603050405020304" pitchFamily="18" charset="0"/>
                          </a:rPr>
                          <m:t>2</m:t>
                        </m:r>
                      </m:sup>
                    </m:sSup>
                  </m:oMath>
                </a14:m>
                <a:r>
                  <a:rPr lang="en-US" sz="2400" dirty="0">
                    <a:latin typeface="Calibri" panose="020F0502020204030204" pitchFamily="34" charset="0"/>
                    <a:ea typeface="Calibri" panose="020F0502020204030204" pitchFamily="34" charset="0"/>
                    <a:cs typeface="Times New Roman" panose="02020603050405020304" pitchFamily="18" charset="0"/>
                  </a:rPr>
                  <a:t> </a:t>
                </a:r>
                <a:r>
                  <a:rPr lang="en-US" sz="2400" dirty="0" smtClean="0">
                    <a:latin typeface="Calibri" panose="020F0502020204030204" pitchFamily="34" charset="0"/>
                    <a:ea typeface="Calibri" panose="020F0502020204030204" pitchFamily="34" charset="0"/>
                    <a:cs typeface="Times New Roman" panose="02020603050405020304" pitchFamily="18" charset="0"/>
                  </a:rPr>
                  <a:t>as the mean and variance ,</a:t>
                </a:r>
                <a:r>
                  <a:rPr lang="en-US" sz="2400" dirty="0"/>
                  <a:t> The conditional probability density function </a:t>
                </a:r>
                <a:r>
                  <a:rPr lang="en-US" sz="2400" dirty="0" smtClean="0"/>
                  <a:t>is given by</a:t>
                </a:r>
              </a:p>
              <a:p>
                <a:pPr algn="just">
                  <a:spcAft>
                    <a:spcPts val="800"/>
                  </a:spcAft>
                </a:pP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algn="just">
                  <a:spcAft>
                    <a:spcPts val="800"/>
                  </a:spcAft>
                </a:pPr>
                <a:endParaRPr lang="en-US" sz="2400" dirty="0" smtClean="0">
                  <a:latin typeface="Calibri" panose="020F0502020204030204" pitchFamily="34" charset="0"/>
                  <a:ea typeface="Calibri" panose="020F0502020204030204" pitchFamily="34" charset="0"/>
                  <a:cs typeface="Times New Roman" panose="02020603050405020304" pitchFamily="18" charset="0"/>
                </a:endParaRPr>
              </a:p>
              <a:p>
                <a:pPr algn="just">
                  <a:spcAft>
                    <a:spcPts val="800"/>
                  </a:spcAft>
                </a:pPr>
                <a:r>
                  <a:rPr lang="en-US" sz="2400" dirty="0" smtClean="0">
                    <a:latin typeface="Calibri" panose="020F0502020204030204" pitchFamily="34" charset="0"/>
                    <a:ea typeface="Calibri" panose="020F0502020204030204" pitchFamily="34" charset="0"/>
                    <a:cs typeface="Times New Roman" panose="02020603050405020304" pitchFamily="18" charset="0"/>
                  </a:rPr>
                  <a:t>Suppose we know that symbol 0 is transmitted ,</a:t>
                </a:r>
                <a:r>
                  <a:rPr lang="en-US" sz="2400" dirty="0">
                    <a:solidFill>
                      <a:prstClr val="black"/>
                    </a:solidFill>
                  </a:rPr>
                  <a:t> The conditional probability density function </a:t>
                </a:r>
                <a:r>
                  <a:rPr lang="en-US" sz="2400" dirty="0" smtClean="0">
                    <a:solidFill>
                      <a:prstClr val="black"/>
                    </a:solidFill>
                  </a:rPr>
                  <a:t>of the </a:t>
                </a:r>
                <a:r>
                  <a:rPr lang="en-US" sz="2400" dirty="0">
                    <a:solidFill>
                      <a:prstClr val="black"/>
                    </a:solidFill>
                    <a:latin typeface="Calibri" panose="020F0502020204030204" pitchFamily="34" charset="0"/>
                    <a:ea typeface="Calibri" panose="020F0502020204030204" pitchFamily="34" charset="0"/>
                    <a:cs typeface="Times New Roman" panose="02020603050405020304" pitchFamily="18" charset="0"/>
                  </a:rPr>
                  <a:t>random variable </a:t>
                </a:r>
                <a:r>
                  <a:rPr lang="en-US" sz="240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L  equals</a:t>
                </a:r>
                <a:endParaRPr lang="en-US" sz="2400" dirty="0">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3" name="Rectangle 2"/>
              <p:cNvSpPr>
                <a:spLocks noRot="1" noChangeAspect="1" noMove="1" noResize="1" noEditPoints="1" noAdjustHandles="1" noChangeArrowheads="1" noChangeShapeType="1" noTextEdit="1"/>
              </p:cNvSpPr>
              <p:nvPr/>
            </p:nvSpPr>
            <p:spPr>
              <a:xfrm>
                <a:off x="649422" y="1458628"/>
                <a:ext cx="10873793" cy="4306948"/>
              </a:xfrm>
              <a:prstGeom prst="rect">
                <a:avLst/>
              </a:prstGeom>
              <a:blipFill rotWithShape="0">
                <a:blip r:embed="rId3"/>
                <a:stretch>
                  <a:fillRect l="-897" t="-1132" r="-897" b="-2122"/>
                </a:stretch>
              </a:blipFill>
            </p:spPr>
            <p:txBody>
              <a:bodyPr/>
              <a:lstStyle/>
              <a:p>
                <a:r>
                  <a:rPr lang="en-US">
                    <a:noFill/>
                  </a:rPr>
                  <a:t> </a:t>
                </a:r>
              </a:p>
            </p:txBody>
          </p:sp>
        </mc:Fallback>
      </mc:AlternateContent>
      <p:pic>
        <p:nvPicPr>
          <p:cNvPr id="7" name="Picture 6"/>
          <p:cNvPicPr>
            <a:picLocks noChangeAspect="1"/>
          </p:cNvPicPr>
          <p:nvPr/>
        </p:nvPicPr>
        <p:blipFill>
          <a:blip r:embed="rId4"/>
          <a:stretch>
            <a:fillRect/>
          </a:stretch>
        </p:blipFill>
        <p:spPr>
          <a:xfrm>
            <a:off x="3902475" y="3912714"/>
            <a:ext cx="3867150" cy="933450"/>
          </a:xfrm>
          <a:prstGeom prst="rect">
            <a:avLst/>
          </a:prstGeom>
        </p:spPr>
      </p:pic>
      <p:pic>
        <p:nvPicPr>
          <p:cNvPr id="9" name="Picture 8"/>
          <p:cNvPicPr>
            <a:picLocks noChangeAspect="1"/>
          </p:cNvPicPr>
          <p:nvPr/>
        </p:nvPicPr>
        <p:blipFill>
          <a:blip r:embed="rId5"/>
          <a:stretch>
            <a:fillRect/>
          </a:stretch>
        </p:blipFill>
        <p:spPr>
          <a:xfrm>
            <a:off x="3435750" y="5646626"/>
            <a:ext cx="4333875" cy="828675"/>
          </a:xfrm>
          <a:prstGeom prst="rect">
            <a:avLst/>
          </a:prstGeom>
        </p:spPr>
      </p:pic>
    </p:spTree>
    <p:extLst>
      <p:ext uri="{BB962C8B-B14F-4D97-AF65-F5344CB8AC3E}">
        <p14:creationId xmlns:p14="http://schemas.microsoft.com/office/powerpoint/2010/main" val="97740607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EB969-BFB1-4DB4-993C-39BD1A8D536A}"/>
              </a:ext>
            </a:extLst>
          </p:cNvPr>
          <p:cNvSpPr>
            <a:spLocks noGrp="1"/>
          </p:cNvSpPr>
          <p:nvPr>
            <p:ph type="title"/>
          </p:nvPr>
        </p:nvSpPr>
        <p:spPr>
          <a:xfrm>
            <a:off x="693344" y="847532"/>
            <a:ext cx="10515600" cy="1325563"/>
          </a:xfrm>
        </p:spPr>
        <p:txBody>
          <a:bodyPr/>
          <a:lstStyle/>
          <a:p>
            <a:pPr lvl="0" algn="ctr">
              <a:spcBef>
                <a:spcPts val="1000"/>
              </a:spcBef>
            </a:pPr>
            <a:r>
              <a:rPr lang="en-US" sz="2200" b="1" dirty="0">
                <a:solidFill>
                  <a:srgbClr val="C00000"/>
                </a:solidFill>
                <a:latin typeface="Times New Roman" panose="02020603050405020304" pitchFamily="18" charset="0"/>
                <a:cs typeface="Times New Roman" panose="02020603050405020304" pitchFamily="18" charset="0"/>
              </a:rPr>
              <a:t>Module </a:t>
            </a:r>
            <a:r>
              <a:rPr lang="en-US" sz="2200" b="1" dirty="0" smtClean="0">
                <a:solidFill>
                  <a:srgbClr val="C00000"/>
                </a:solidFill>
                <a:latin typeface="Times New Roman" panose="02020603050405020304" pitchFamily="18" charset="0"/>
                <a:cs typeface="Times New Roman" panose="02020603050405020304" pitchFamily="18" charset="0"/>
              </a:rPr>
              <a:t>2</a:t>
            </a:r>
            <a:endParaRPr lang="en-US" sz="2200" b="1" dirty="0">
              <a:solidFill>
                <a:srgbClr val="C00000"/>
              </a:solidFill>
              <a:latin typeface="Times New Roman" panose="02020603050405020304" pitchFamily="18" charset="0"/>
              <a:cs typeface="Times New Roman" panose="02020603050405020304" pitchFamily="18" charset="0"/>
            </a:endParaRPr>
          </a:p>
        </p:txBody>
      </p:sp>
      <p:sp>
        <p:nvSpPr>
          <p:cNvPr id="5" name="Footer Placeholder 4">
            <a:extLst>
              <a:ext uri="{FF2B5EF4-FFF2-40B4-BE49-F238E27FC236}">
                <a16:creationId xmlns:a16="http://schemas.microsoft.com/office/drawing/2014/main" id="{2D80A51D-5073-4F56-AD8F-12A2AAF89D53}"/>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7C6438AB-75BE-4C69-A84D-6848F0FCE5E1}"/>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7</a:t>
            </a:fld>
            <a:endParaRPr lang="en-IN">
              <a:solidFill>
                <a:prstClr val="black">
                  <a:tint val="75000"/>
                </a:prstClr>
              </a:solidFill>
            </a:endParaRPr>
          </a:p>
        </p:txBody>
      </p:sp>
      <p:pic>
        <p:nvPicPr>
          <p:cNvPr id="7" name="Content Placeholder 6"/>
          <p:cNvPicPr>
            <a:picLocks noGrp="1" noChangeAspect="1"/>
          </p:cNvPicPr>
          <p:nvPr>
            <p:ph idx="1"/>
          </p:nvPr>
        </p:nvPicPr>
        <p:blipFill>
          <a:blip r:embed="rId2"/>
          <a:stretch>
            <a:fillRect/>
          </a:stretch>
        </p:blipFill>
        <p:spPr>
          <a:xfrm>
            <a:off x="1321145" y="2331207"/>
            <a:ext cx="2343150" cy="857250"/>
          </a:xfrm>
          <a:prstGeom prst="rect">
            <a:avLst/>
          </a:prstGeom>
        </p:spPr>
      </p:pic>
      <p:pic>
        <p:nvPicPr>
          <p:cNvPr id="8" name="Picture 7"/>
          <p:cNvPicPr>
            <a:picLocks noChangeAspect="1"/>
          </p:cNvPicPr>
          <p:nvPr/>
        </p:nvPicPr>
        <p:blipFill>
          <a:blip r:embed="rId3"/>
          <a:stretch>
            <a:fillRect/>
          </a:stretch>
        </p:blipFill>
        <p:spPr>
          <a:xfrm>
            <a:off x="1368770" y="3563202"/>
            <a:ext cx="2295525" cy="828675"/>
          </a:xfrm>
          <a:prstGeom prst="rect">
            <a:avLst/>
          </a:prstGeom>
        </p:spPr>
      </p:pic>
      <p:pic>
        <p:nvPicPr>
          <p:cNvPr id="9" name="Picture 8"/>
          <p:cNvPicPr>
            <a:picLocks noChangeAspect="1"/>
          </p:cNvPicPr>
          <p:nvPr/>
        </p:nvPicPr>
        <p:blipFill>
          <a:blip r:embed="rId4"/>
          <a:stretch>
            <a:fillRect/>
          </a:stretch>
        </p:blipFill>
        <p:spPr>
          <a:xfrm>
            <a:off x="1368770" y="4766622"/>
            <a:ext cx="3048000" cy="933450"/>
          </a:xfrm>
          <a:prstGeom prst="rect">
            <a:avLst/>
          </a:prstGeom>
        </p:spPr>
      </p:pic>
      <p:pic>
        <p:nvPicPr>
          <p:cNvPr id="10" name="Picture 9"/>
          <p:cNvPicPr>
            <a:picLocks noChangeAspect="1"/>
          </p:cNvPicPr>
          <p:nvPr/>
        </p:nvPicPr>
        <p:blipFill>
          <a:blip r:embed="rId5"/>
          <a:stretch>
            <a:fillRect/>
          </a:stretch>
        </p:blipFill>
        <p:spPr>
          <a:xfrm>
            <a:off x="6434751" y="2110552"/>
            <a:ext cx="3114675" cy="1000125"/>
          </a:xfrm>
          <a:prstGeom prst="rect">
            <a:avLst/>
          </a:prstGeom>
        </p:spPr>
      </p:pic>
      <p:sp>
        <p:nvSpPr>
          <p:cNvPr id="4" name="Rectangle 3"/>
          <p:cNvSpPr/>
          <p:nvPr/>
        </p:nvSpPr>
        <p:spPr>
          <a:xfrm>
            <a:off x="5347581" y="3399004"/>
            <a:ext cx="6096000" cy="841256"/>
          </a:xfrm>
          <a:prstGeom prst="rect">
            <a:avLst/>
          </a:prstGeom>
        </p:spPr>
        <p:txBody>
          <a:bodyPr>
            <a:spAutoFit/>
          </a:bodyPr>
          <a:lstStyle/>
          <a:p>
            <a:pPr marL="171450" indent="-171450" defTabSz="685800">
              <a:lnSpc>
                <a:spcPct val="90000"/>
              </a:lnSpc>
              <a:spcBef>
                <a:spcPts val="750"/>
              </a:spcBef>
              <a:buFont typeface="Wingdings" panose="05000000000000000000" pitchFamily="2" charset="2"/>
              <a:buChar char="Ø"/>
            </a:pPr>
            <a:r>
              <a:rPr lang="en-US" sz="2000" dirty="0">
                <a:solidFill>
                  <a:prstClr val="black"/>
                </a:solidFill>
              </a:rPr>
              <a:t>By definition of the AWGN model it has zero mean </a:t>
            </a:r>
          </a:p>
          <a:p>
            <a:pPr marL="171450" lvl="0" indent="-171450" algn="just" defTabSz="685800">
              <a:spcBef>
                <a:spcPts val="750"/>
              </a:spcBef>
              <a:buFont typeface="Wingdings" panose="05000000000000000000" pitchFamily="2" charset="2"/>
              <a:buChar char="Ø"/>
            </a:pPr>
            <a:endParaRPr lang="en-US" sz="2400" dirty="0">
              <a:solidFill>
                <a:prstClr val="black"/>
              </a:solidFill>
            </a:endParaRPr>
          </a:p>
        </p:txBody>
      </p:sp>
      <p:pic>
        <p:nvPicPr>
          <p:cNvPr id="11" name="Picture 10"/>
          <p:cNvPicPr>
            <a:picLocks noChangeAspect="1"/>
          </p:cNvPicPr>
          <p:nvPr/>
        </p:nvPicPr>
        <p:blipFill>
          <a:blip r:embed="rId6"/>
          <a:stretch>
            <a:fillRect/>
          </a:stretch>
        </p:blipFill>
        <p:spPr>
          <a:xfrm>
            <a:off x="7025300" y="3988058"/>
            <a:ext cx="1933575" cy="561975"/>
          </a:xfrm>
          <a:prstGeom prst="rect">
            <a:avLst/>
          </a:prstGeom>
        </p:spPr>
      </p:pic>
      <p:pic>
        <p:nvPicPr>
          <p:cNvPr id="12" name="Picture 11"/>
          <p:cNvPicPr>
            <a:picLocks noChangeAspect="1"/>
          </p:cNvPicPr>
          <p:nvPr/>
        </p:nvPicPr>
        <p:blipFill>
          <a:blip r:embed="rId7"/>
          <a:stretch>
            <a:fillRect/>
          </a:stretch>
        </p:blipFill>
        <p:spPr>
          <a:xfrm>
            <a:off x="5488758" y="5168324"/>
            <a:ext cx="4781550" cy="885825"/>
          </a:xfrm>
          <a:prstGeom prst="rect">
            <a:avLst/>
          </a:prstGeom>
        </p:spPr>
      </p:pic>
      <mc:AlternateContent xmlns:mc="http://schemas.openxmlformats.org/markup-compatibility/2006" xmlns:a14="http://schemas.microsoft.com/office/drawing/2010/main">
        <mc:Choice Requires="a14">
          <p:sp>
            <p:nvSpPr>
              <p:cNvPr id="13" name="Rectangle 12"/>
              <p:cNvSpPr/>
              <p:nvPr/>
            </p:nvSpPr>
            <p:spPr>
              <a:xfrm>
                <a:off x="5610524" y="4774560"/>
                <a:ext cx="4230197" cy="374270"/>
              </a:xfrm>
              <a:prstGeom prst="rect">
                <a:avLst/>
              </a:prstGeom>
            </p:spPr>
            <p:txBody>
              <a:bodyPr wrap="none">
                <a:spAutoFit/>
              </a:bodyPr>
              <a:lstStyle/>
              <a:p>
                <a:pPr marL="171450" lvl="0" indent="-171450" defTabSz="685800">
                  <a:lnSpc>
                    <a:spcPct val="90000"/>
                  </a:lnSpc>
                  <a:spcBef>
                    <a:spcPts val="750"/>
                  </a:spcBef>
                  <a:buFont typeface="Wingdings" panose="05000000000000000000" pitchFamily="2" charset="2"/>
                  <a:buChar char="Ø"/>
                </a:pPr>
                <a:r>
                  <a:rPr lang="en-US" sz="2000" dirty="0">
                    <a:solidFill>
                      <a:prstClr val="black"/>
                    </a:solidFill>
                  </a:rPr>
                  <a:t>The PDF of  </a:t>
                </a:r>
                <a14:m>
                  <m:oMath xmlns:m="http://schemas.openxmlformats.org/officeDocument/2006/math">
                    <m:sSup>
                      <m:sSupPr>
                        <m:ctrlPr>
                          <a:rPr lang="en-US" sz="2000" i="1">
                            <a:solidFill>
                              <a:prstClr val="black"/>
                            </a:solidFill>
                            <a:latin typeface="Cambria Math" panose="02040503050406030204" pitchFamily="18" charset="0"/>
                          </a:rPr>
                        </m:ctrlPr>
                      </m:sSupPr>
                      <m:e>
                        <m:r>
                          <a:rPr lang="en-US" sz="2000" i="1">
                            <a:solidFill>
                              <a:prstClr val="black"/>
                            </a:solidFill>
                            <a:latin typeface="Cambria Math" panose="02040503050406030204" pitchFamily="18" charset="0"/>
                          </a:rPr>
                          <m:t>𝑗</m:t>
                        </m:r>
                      </m:e>
                      <m:sup>
                        <m:r>
                          <a:rPr lang="en-US" sz="2000" i="1">
                            <a:solidFill>
                              <a:prstClr val="black"/>
                            </a:solidFill>
                            <a:latin typeface="Cambria Math" panose="02040503050406030204" pitchFamily="18" charset="0"/>
                          </a:rPr>
                          <m:t>𝑡h</m:t>
                        </m:r>
                      </m:sup>
                    </m:sSup>
                  </m:oMath>
                </a14:m>
                <a:r>
                  <a:rPr lang="en-US" sz="2000" dirty="0">
                    <a:solidFill>
                      <a:prstClr val="black"/>
                    </a:solidFill>
                  </a:rPr>
                  <a:t> </a:t>
                </a:r>
                <a:r>
                  <a:rPr lang="en-US" sz="2000" dirty="0" err="1">
                    <a:solidFill>
                      <a:prstClr val="black"/>
                    </a:solidFill>
                  </a:rPr>
                  <a:t>correlator</a:t>
                </a:r>
                <a:r>
                  <a:rPr lang="en-US" sz="2000" dirty="0">
                    <a:solidFill>
                      <a:prstClr val="black"/>
                    </a:solidFill>
                  </a:rPr>
                  <a:t> is given by </a:t>
                </a:r>
              </a:p>
            </p:txBody>
          </p:sp>
        </mc:Choice>
        <mc:Fallback xmlns="">
          <p:sp>
            <p:nvSpPr>
              <p:cNvPr id="13" name="Rectangle 12"/>
              <p:cNvSpPr>
                <a:spLocks noRot="1" noChangeAspect="1" noMove="1" noResize="1" noEditPoints="1" noAdjustHandles="1" noChangeArrowheads="1" noChangeShapeType="1" noTextEdit="1"/>
              </p:cNvSpPr>
              <p:nvPr/>
            </p:nvSpPr>
            <p:spPr>
              <a:xfrm>
                <a:off x="5610524" y="4774560"/>
                <a:ext cx="4230197" cy="374270"/>
              </a:xfrm>
              <a:prstGeom prst="rect">
                <a:avLst/>
              </a:prstGeom>
              <a:blipFill rotWithShape="0">
                <a:blip r:embed="rId8"/>
                <a:stretch>
                  <a:fillRect l="-1297" t="-14516" r="-576" b="-27419"/>
                </a:stretch>
              </a:blipFill>
            </p:spPr>
            <p:txBody>
              <a:bodyPr/>
              <a:lstStyle/>
              <a:p>
                <a:r>
                  <a:rPr lang="en-US">
                    <a:noFill/>
                  </a:rPr>
                  <a:t> </a:t>
                </a:r>
              </a:p>
            </p:txBody>
          </p:sp>
        </mc:Fallback>
      </mc:AlternateContent>
    </p:spTree>
    <p:extLst>
      <p:ext uri="{BB962C8B-B14F-4D97-AF65-F5344CB8AC3E}">
        <p14:creationId xmlns:p14="http://schemas.microsoft.com/office/powerpoint/2010/main" val="2874604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94657" y="641358"/>
            <a:ext cx="9796403" cy="725803"/>
          </a:xfrm>
        </p:spPr>
        <p:txBody>
          <a:bodyPr/>
          <a:lstStyle/>
          <a:p>
            <a:pPr lvl="0" algn="ctr" defTabSz="449263" eaLnBrk="0" fontAlgn="base" hangingPunct="0">
              <a:lnSpc>
                <a:spcPct val="100000"/>
              </a:lnSpc>
              <a:spcAft>
                <a:spcPct val="0"/>
              </a:spcAft>
              <a:buSzPct val="100000"/>
            </a:pPr>
            <a:r>
              <a:rPr lang="en-US" sz="3200" smtClean="0">
                <a:solidFill>
                  <a:srgbClr val="C00000"/>
                </a:solidFill>
                <a:latin typeface="+mn-lt"/>
                <a:ea typeface="Microsoft YaHei" panose="020B0503020204020204" pitchFamily="34" charset="-122"/>
              </a:rPr>
              <a:t>Error Probability of Binary FSK</a:t>
            </a:r>
            <a:endParaRPr lang="en-US" sz="3200" dirty="0">
              <a:solidFill>
                <a:srgbClr val="C00000"/>
              </a:solidFill>
              <a:latin typeface="+mn-lt"/>
              <a:ea typeface="Microsoft YaHei" panose="020B0503020204020204" pitchFamily="34" charset="-122"/>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70</a:t>
            </a:fld>
            <a:endParaRPr lang="en-IN" dirty="0">
              <a:solidFill>
                <a:prstClr val="black">
                  <a:tint val="75000"/>
                </a:prstClr>
              </a:solidFill>
            </a:endParaRPr>
          </a:p>
        </p:txBody>
      </p:sp>
      <p:sp>
        <p:nvSpPr>
          <p:cNvPr id="3" name="Rectangle 2"/>
          <p:cNvSpPr/>
          <p:nvPr/>
        </p:nvSpPr>
        <p:spPr>
          <a:xfrm>
            <a:off x="649422" y="1458628"/>
            <a:ext cx="10873793" cy="1852367"/>
          </a:xfrm>
          <a:prstGeom prst="rect">
            <a:avLst/>
          </a:prstGeom>
        </p:spPr>
        <p:txBody>
          <a:bodyPr wrap="square">
            <a:spAutoFit/>
          </a:bodyPr>
          <a:lstStyle/>
          <a:p>
            <a:pPr marL="342900" lvl="0" indent="-342900" algn="just">
              <a:lnSpc>
                <a:spcPct val="107000"/>
              </a:lnSpc>
              <a:spcAft>
                <a:spcPts val="800"/>
              </a:spcAft>
              <a:buFont typeface="Arial" panose="020B0604020202020204" pitchFamily="34" charset="0"/>
              <a:buChar char="•"/>
            </a:pPr>
            <a:r>
              <a:rPr lang="en-US" sz="2400" dirty="0" smtClean="0">
                <a:solidFill>
                  <a:prstClr val="black"/>
                </a:solidFill>
                <a:ea typeface="Calibri" panose="020F0502020204030204" pitchFamily="34" charset="0"/>
                <a:cs typeface="Times New Roman" panose="02020603050405020304" pitchFamily="18" charset="0"/>
              </a:rPr>
              <a:t>Due to noise ,the received signal point X falls inside the region</a:t>
            </a:r>
            <a:r>
              <a:rPr lang="en-US" sz="2400" dirty="0">
                <a:solidFill>
                  <a:prstClr val="black"/>
                </a:solidFill>
                <a:latin typeface="Calibri" panose="020F0502020204030204" pitchFamily="34" charset="0"/>
                <a:ea typeface="Calibri" panose="020F0502020204030204" pitchFamily="34" charset="0"/>
                <a:cs typeface="Times New Roman" panose="02020603050405020304" pitchFamily="18" charset="0"/>
              </a:rPr>
              <a:t> </a:t>
            </a:r>
            <a:r>
              <a:rPr lang="en-US" sz="240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Z</a:t>
            </a:r>
            <a:r>
              <a:rPr lang="en-US" sz="2400" baseline="-2500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1</a:t>
            </a:r>
            <a:r>
              <a:rPr lang="en-US" sz="240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.So the </a:t>
            </a:r>
            <a:r>
              <a:rPr lang="en-US" sz="2400" dirty="0">
                <a:solidFill>
                  <a:prstClr val="black"/>
                </a:solidFill>
                <a:latin typeface="Calibri" panose="020F0502020204030204" pitchFamily="34" charset="0"/>
                <a:ea typeface="Calibri" panose="020F0502020204030204" pitchFamily="34" charset="0"/>
                <a:cs typeface="Times New Roman" panose="02020603050405020304" pitchFamily="18" charset="0"/>
              </a:rPr>
              <a:t>receiver decides in favor of symbol </a:t>
            </a:r>
            <a:r>
              <a:rPr lang="en-US" sz="240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1. In Z</a:t>
            </a:r>
            <a:r>
              <a:rPr lang="en-US" sz="2400" baseline="-2500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1</a:t>
            </a:r>
            <a:r>
              <a:rPr lang="en-US" sz="240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we have  </a:t>
            </a:r>
            <a:r>
              <a:rPr lang="en-US" sz="2400" dirty="0">
                <a:solidFill>
                  <a:prstClr val="black"/>
                </a:solidFill>
                <a:latin typeface="Calibri" panose="020F0502020204030204" pitchFamily="34" charset="0"/>
                <a:ea typeface="Calibri" panose="020F0502020204030204" pitchFamily="34" charset="0"/>
                <a:cs typeface="Times New Roman" panose="02020603050405020304" pitchFamily="18" charset="0"/>
              </a:rPr>
              <a:t>x</a:t>
            </a:r>
            <a:r>
              <a:rPr lang="en-US" sz="2400" baseline="-25000" dirty="0">
                <a:solidFill>
                  <a:prstClr val="black"/>
                </a:solidFill>
                <a:latin typeface="Calibri" panose="020F0502020204030204" pitchFamily="34" charset="0"/>
                <a:ea typeface="Calibri" panose="020F0502020204030204" pitchFamily="34" charset="0"/>
                <a:cs typeface="Times New Roman" panose="02020603050405020304" pitchFamily="18" charset="0"/>
              </a:rPr>
              <a:t>1</a:t>
            </a:r>
            <a:r>
              <a:rPr lang="en-US" sz="2400" dirty="0">
                <a:solidFill>
                  <a:prstClr val="black"/>
                </a:solidFill>
                <a:latin typeface="Calibri" panose="020F0502020204030204" pitchFamily="34" charset="0"/>
                <a:ea typeface="Calibri" panose="020F0502020204030204" pitchFamily="34" charset="0"/>
                <a:cs typeface="Times New Roman" panose="02020603050405020304" pitchFamily="18" charset="0"/>
              </a:rPr>
              <a:t> </a:t>
            </a:r>
            <a:r>
              <a:rPr lang="en-US" sz="2400" dirty="0">
                <a:solidFill>
                  <a:prstClr val="black"/>
                </a:solidFill>
                <a:latin typeface="Calibri" panose="020F0502020204030204" pitchFamily="34" charset="0"/>
                <a:ea typeface="Calibri" panose="020F0502020204030204" pitchFamily="34" charset="0"/>
                <a:cs typeface="Times New Roman" panose="02020603050405020304" pitchFamily="18" charset="0"/>
                <a:sym typeface="Symbol" panose="05050102010706020507" pitchFamily="18" charset="2"/>
              </a:rPr>
              <a:t></a:t>
            </a:r>
            <a:r>
              <a:rPr lang="en-US" sz="2400" dirty="0">
                <a:solidFill>
                  <a:prstClr val="black"/>
                </a:solidFill>
                <a:latin typeface="Calibri" panose="020F0502020204030204" pitchFamily="34" charset="0"/>
                <a:ea typeface="Calibri" panose="020F0502020204030204" pitchFamily="34" charset="0"/>
                <a:cs typeface="Times New Roman" panose="02020603050405020304" pitchFamily="18" charset="0"/>
              </a:rPr>
              <a:t> x</a:t>
            </a:r>
            <a:r>
              <a:rPr lang="en-US" sz="2400" baseline="-25000" dirty="0">
                <a:solidFill>
                  <a:prstClr val="black"/>
                </a:solidFill>
                <a:latin typeface="Calibri" panose="020F0502020204030204" pitchFamily="34" charset="0"/>
                <a:ea typeface="Calibri" panose="020F0502020204030204" pitchFamily="34" charset="0"/>
                <a:cs typeface="Times New Roman" panose="02020603050405020304" pitchFamily="18" charset="0"/>
              </a:rPr>
              <a:t>2, </a:t>
            </a:r>
            <a:r>
              <a:rPr lang="en-US" sz="2400" dirty="0">
                <a:solidFill>
                  <a:prstClr val="black"/>
                </a:solidFill>
                <a:latin typeface="Calibri" panose="020F0502020204030204" pitchFamily="34" charset="0"/>
                <a:ea typeface="Calibri" panose="020F0502020204030204" pitchFamily="34" charset="0"/>
                <a:cs typeface="Times New Roman" panose="02020603050405020304" pitchFamily="18" charset="0"/>
              </a:rPr>
              <a:t>or (x</a:t>
            </a:r>
            <a:r>
              <a:rPr lang="en-US" sz="2400" baseline="-25000" dirty="0">
                <a:solidFill>
                  <a:prstClr val="black"/>
                </a:solidFill>
                <a:latin typeface="Calibri" panose="020F0502020204030204" pitchFamily="34" charset="0"/>
                <a:ea typeface="Calibri" panose="020F0502020204030204" pitchFamily="34" charset="0"/>
                <a:cs typeface="Times New Roman" panose="02020603050405020304" pitchFamily="18" charset="0"/>
              </a:rPr>
              <a:t>1</a:t>
            </a:r>
            <a:r>
              <a:rPr lang="en-US" sz="2400" dirty="0">
                <a:solidFill>
                  <a:prstClr val="black"/>
                </a:solidFill>
                <a:latin typeface="Calibri" panose="020F0502020204030204" pitchFamily="34" charset="0"/>
                <a:ea typeface="Calibri" panose="020F0502020204030204" pitchFamily="34" charset="0"/>
                <a:cs typeface="Times New Roman" panose="02020603050405020304" pitchFamily="18" charset="0"/>
              </a:rPr>
              <a:t> - </a:t>
            </a:r>
            <a:r>
              <a:rPr lang="en-US" sz="240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x</a:t>
            </a:r>
            <a:r>
              <a:rPr lang="en-US" sz="2400" baseline="-2500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2</a:t>
            </a:r>
            <a:r>
              <a:rPr lang="en-US" sz="240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 )</a:t>
            </a:r>
            <a:r>
              <a:rPr lang="en-US" sz="2400" baseline="-2500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  </a:t>
            </a:r>
            <a:r>
              <a:rPr lang="en-US" sz="2400" dirty="0">
                <a:solidFill>
                  <a:prstClr val="black"/>
                </a:solidFill>
                <a:latin typeface="Calibri" panose="020F0502020204030204" pitchFamily="34" charset="0"/>
                <a:ea typeface="Calibri" panose="020F0502020204030204" pitchFamily="34" charset="0"/>
                <a:cs typeface="Times New Roman" panose="02020603050405020304" pitchFamily="18" charset="0"/>
              </a:rPr>
              <a:t>&gt; </a:t>
            </a:r>
            <a:r>
              <a:rPr lang="en-US" sz="240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0</a:t>
            </a:r>
            <a:r>
              <a:rPr lang="en-US" sz="2400" baseline="-2500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a:t>
            </a:r>
            <a:r>
              <a:rPr lang="en-US" sz="240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 Hence l &gt; 0.</a:t>
            </a:r>
          </a:p>
          <a:p>
            <a:pPr marL="342900" lvl="0" indent="-342900" algn="just">
              <a:lnSpc>
                <a:spcPct val="107000"/>
              </a:lnSpc>
              <a:spcAft>
                <a:spcPts val="800"/>
              </a:spcAft>
              <a:buFont typeface="Arial" panose="020B0604020202020204" pitchFamily="34" charset="0"/>
              <a:buChar char="•"/>
            </a:pPr>
            <a:r>
              <a:rPr lang="en-US" sz="2400" dirty="0"/>
              <a:t>T</a:t>
            </a:r>
            <a:r>
              <a:rPr lang="en-US" sz="2400" dirty="0" smtClean="0"/>
              <a:t>he </a:t>
            </a:r>
            <a:r>
              <a:rPr lang="en-US" sz="2400" dirty="0"/>
              <a:t>conditional probability of error given that symbol 0 was </a:t>
            </a:r>
            <a:r>
              <a:rPr lang="en-US" sz="2400" dirty="0" smtClean="0"/>
              <a:t>transmitted is given by</a:t>
            </a:r>
            <a:endParaRPr lang="en-US" sz="24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algn="just">
              <a:spcAft>
                <a:spcPts val="800"/>
              </a:spcAft>
            </a:pPr>
            <a:r>
              <a:rPr lang="en-US" sz="2400" dirty="0" smtClean="0">
                <a:solidFill>
                  <a:prstClr val="black"/>
                </a:solidFill>
                <a:ea typeface="Calibri" panose="020F0502020204030204" pitchFamily="34" charset="0"/>
                <a:cs typeface="Times New Roman" panose="02020603050405020304" pitchFamily="18" charset="0"/>
              </a:rPr>
              <a:t> </a:t>
            </a:r>
            <a:endParaRPr lang="en-US" sz="2400" dirty="0">
              <a:solidFill>
                <a:prstClr val="black"/>
              </a:solidFill>
              <a:ea typeface="Calibri" panose="020F0502020204030204" pitchFamily="34" charset="0"/>
              <a:cs typeface="Times New Roman" panose="02020603050405020304" pitchFamily="18" charset="0"/>
            </a:endParaRPr>
          </a:p>
        </p:txBody>
      </p:sp>
      <p:pic>
        <p:nvPicPr>
          <p:cNvPr id="8" name="Picture 7"/>
          <p:cNvPicPr>
            <a:picLocks noChangeAspect="1"/>
          </p:cNvPicPr>
          <p:nvPr/>
        </p:nvPicPr>
        <p:blipFill>
          <a:blip r:embed="rId3"/>
          <a:stretch>
            <a:fillRect/>
          </a:stretch>
        </p:blipFill>
        <p:spPr>
          <a:xfrm>
            <a:off x="4212824" y="2825220"/>
            <a:ext cx="3429000" cy="485775"/>
          </a:xfrm>
          <a:prstGeom prst="rect">
            <a:avLst/>
          </a:prstGeom>
        </p:spPr>
      </p:pic>
      <p:pic>
        <p:nvPicPr>
          <p:cNvPr id="10" name="Picture 9"/>
          <p:cNvPicPr>
            <a:picLocks noChangeAspect="1"/>
          </p:cNvPicPr>
          <p:nvPr/>
        </p:nvPicPr>
        <p:blipFill>
          <a:blip r:embed="rId4"/>
          <a:stretch>
            <a:fillRect/>
          </a:stretch>
        </p:blipFill>
        <p:spPr>
          <a:xfrm>
            <a:off x="5126854" y="3440966"/>
            <a:ext cx="2133600" cy="971550"/>
          </a:xfrm>
          <a:prstGeom prst="rect">
            <a:avLst/>
          </a:prstGeom>
        </p:spPr>
      </p:pic>
      <p:pic>
        <p:nvPicPr>
          <p:cNvPr id="11" name="Picture 10"/>
          <p:cNvPicPr>
            <a:picLocks noChangeAspect="1"/>
          </p:cNvPicPr>
          <p:nvPr/>
        </p:nvPicPr>
        <p:blipFill>
          <a:blip r:embed="rId5"/>
          <a:stretch>
            <a:fillRect/>
          </a:stretch>
        </p:blipFill>
        <p:spPr>
          <a:xfrm>
            <a:off x="5126854" y="4471551"/>
            <a:ext cx="4238625" cy="876300"/>
          </a:xfrm>
          <a:prstGeom prst="rect">
            <a:avLst/>
          </a:prstGeom>
        </p:spPr>
      </p:pic>
      <p:pic>
        <p:nvPicPr>
          <p:cNvPr id="13" name="Picture 12"/>
          <p:cNvPicPr>
            <a:picLocks noChangeAspect="1"/>
          </p:cNvPicPr>
          <p:nvPr/>
        </p:nvPicPr>
        <p:blipFill>
          <a:blip r:embed="rId6"/>
          <a:stretch>
            <a:fillRect/>
          </a:stretch>
        </p:blipFill>
        <p:spPr>
          <a:xfrm>
            <a:off x="2143633" y="5347851"/>
            <a:ext cx="6715125" cy="971550"/>
          </a:xfrm>
          <a:prstGeom prst="rect">
            <a:avLst/>
          </a:prstGeom>
        </p:spPr>
      </p:pic>
    </p:spTree>
    <p:extLst>
      <p:ext uri="{BB962C8B-B14F-4D97-AF65-F5344CB8AC3E}">
        <p14:creationId xmlns:p14="http://schemas.microsoft.com/office/powerpoint/2010/main" val="359885260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lgn="ctr" defTabSz="449263" eaLnBrk="0" fontAlgn="base" hangingPunct="0">
              <a:lnSpc>
                <a:spcPct val="100000"/>
              </a:lnSpc>
              <a:spcAft>
                <a:spcPct val="0"/>
              </a:spcAft>
              <a:buSzPct val="100000"/>
            </a:pPr>
            <a:r>
              <a:rPr lang="en-US" sz="3200" dirty="0" smtClean="0">
                <a:solidFill>
                  <a:srgbClr val="C00000"/>
                </a:solidFill>
                <a:latin typeface="+mn-lt"/>
                <a:ea typeface="Microsoft YaHei" panose="020B0503020204020204" pitchFamily="34" charset="-122"/>
              </a:rPr>
              <a:t>Error Probability of Binary FSK</a:t>
            </a:r>
            <a:endParaRPr lang="en-US" sz="3200" dirty="0">
              <a:solidFill>
                <a:srgbClr val="C00000"/>
              </a:solidFill>
              <a:latin typeface="+mn-lt"/>
              <a:ea typeface="Microsoft YaHei" panose="020B0503020204020204" pitchFamily="34" charset="-122"/>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71</a:t>
            </a:fld>
            <a:endParaRPr lang="en-IN" dirty="0">
              <a:solidFill>
                <a:prstClr val="black">
                  <a:tint val="75000"/>
                </a:prstClr>
              </a:solidFill>
            </a:endParaRPr>
          </a:p>
        </p:txBody>
      </p:sp>
      <p:pic>
        <p:nvPicPr>
          <p:cNvPr id="13" name="Picture 12"/>
          <p:cNvPicPr>
            <a:picLocks noChangeAspect="1"/>
          </p:cNvPicPr>
          <p:nvPr/>
        </p:nvPicPr>
        <p:blipFill>
          <a:blip r:embed="rId3"/>
          <a:stretch>
            <a:fillRect/>
          </a:stretch>
        </p:blipFill>
        <p:spPr>
          <a:xfrm>
            <a:off x="1646659" y="1628618"/>
            <a:ext cx="6715125" cy="971550"/>
          </a:xfrm>
          <a:prstGeom prst="rect">
            <a:avLst/>
          </a:prstGeom>
        </p:spPr>
      </p:pic>
      <p:pic>
        <p:nvPicPr>
          <p:cNvPr id="6" name="Picture 5"/>
          <p:cNvPicPr>
            <a:picLocks noChangeAspect="1"/>
          </p:cNvPicPr>
          <p:nvPr/>
        </p:nvPicPr>
        <p:blipFill>
          <a:blip r:embed="rId4"/>
          <a:stretch>
            <a:fillRect/>
          </a:stretch>
        </p:blipFill>
        <p:spPr>
          <a:xfrm>
            <a:off x="1052697" y="2807336"/>
            <a:ext cx="2505075" cy="847725"/>
          </a:xfrm>
          <a:prstGeom prst="rect">
            <a:avLst/>
          </a:prstGeom>
        </p:spPr>
      </p:pic>
      <p:pic>
        <p:nvPicPr>
          <p:cNvPr id="7" name="Picture 6"/>
          <p:cNvPicPr>
            <a:picLocks noChangeAspect="1"/>
          </p:cNvPicPr>
          <p:nvPr/>
        </p:nvPicPr>
        <p:blipFill>
          <a:blip r:embed="rId5"/>
          <a:stretch>
            <a:fillRect/>
          </a:stretch>
        </p:blipFill>
        <p:spPr>
          <a:xfrm>
            <a:off x="1567047" y="3689671"/>
            <a:ext cx="1990725" cy="847725"/>
          </a:xfrm>
          <a:prstGeom prst="rect">
            <a:avLst/>
          </a:prstGeom>
        </p:spPr>
      </p:pic>
      <p:pic>
        <p:nvPicPr>
          <p:cNvPr id="9" name="Picture 8"/>
          <p:cNvPicPr>
            <a:picLocks noChangeAspect="1"/>
          </p:cNvPicPr>
          <p:nvPr/>
        </p:nvPicPr>
        <p:blipFill>
          <a:blip r:embed="rId6"/>
          <a:stretch>
            <a:fillRect/>
          </a:stretch>
        </p:blipFill>
        <p:spPr>
          <a:xfrm>
            <a:off x="1586096" y="4771707"/>
            <a:ext cx="1952625" cy="466725"/>
          </a:xfrm>
          <a:prstGeom prst="rect">
            <a:avLst/>
          </a:prstGeom>
        </p:spPr>
      </p:pic>
      <p:pic>
        <p:nvPicPr>
          <p:cNvPr id="12" name="Picture 11"/>
          <p:cNvPicPr>
            <a:picLocks noChangeAspect="1"/>
          </p:cNvPicPr>
          <p:nvPr/>
        </p:nvPicPr>
        <p:blipFill>
          <a:blip r:embed="rId7"/>
          <a:stretch>
            <a:fillRect/>
          </a:stretch>
        </p:blipFill>
        <p:spPr>
          <a:xfrm>
            <a:off x="5930469" y="2621599"/>
            <a:ext cx="952500" cy="371475"/>
          </a:xfrm>
          <a:prstGeom prst="rect">
            <a:avLst/>
          </a:prstGeom>
        </p:spPr>
      </p:pic>
      <p:pic>
        <p:nvPicPr>
          <p:cNvPr id="14" name="Picture 13"/>
          <p:cNvPicPr>
            <a:picLocks noChangeAspect="1"/>
          </p:cNvPicPr>
          <p:nvPr/>
        </p:nvPicPr>
        <p:blipFill>
          <a:blip r:embed="rId8"/>
          <a:stretch>
            <a:fillRect/>
          </a:stretch>
        </p:blipFill>
        <p:spPr>
          <a:xfrm>
            <a:off x="5699325" y="3041649"/>
            <a:ext cx="3705225" cy="523875"/>
          </a:xfrm>
          <a:prstGeom prst="rect">
            <a:avLst/>
          </a:prstGeom>
        </p:spPr>
      </p:pic>
      <p:pic>
        <p:nvPicPr>
          <p:cNvPr id="15" name="Picture 14"/>
          <p:cNvPicPr>
            <a:picLocks noChangeAspect="1"/>
          </p:cNvPicPr>
          <p:nvPr/>
        </p:nvPicPr>
        <p:blipFill>
          <a:blip r:embed="rId9"/>
          <a:stretch>
            <a:fillRect/>
          </a:stretch>
        </p:blipFill>
        <p:spPr>
          <a:xfrm>
            <a:off x="5604074" y="3756346"/>
            <a:ext cx="3895725" cy="781050"/>
          </a:xfrm>
          <a:prstGeom prst="rect">
            <a:avLst/>
          </a:prstGeom>
        </p:spPr>
      </p:pic>
      <p:pic>
        <p:nvPicPr>
          <p:cNvPr id="16" name="Picture 15"/>
          <p:cNvPicPr>
            <a:picLocks noChangeAspect="1"/>
          </p:cNvPicPr>
          <p:nvPr/>
        </p:nvPicPr>
        <p:blipFill>
          <a:blip r:embed="rId10"/>
          <a:stretch>
            <a:fillRect/>
          </a:stretch>
        </p:blipFill>
        <p:spPr>
          <a:xfrm>
            <a:off x="2922786" y="5384480"/>
            <a:ext cx="5362575" cy="1085850"/>
          </a:xfrm>
          <a:prstGeom prst="rect">
            <a:avLst/>
          </a:prstGeom>
        </p:spPr>
      </p:pic>
      <p:cxnSp>
        <p:nvCxnSpPr>
          <p:cNvPr id="17" name="Straight Connector 16"/>
          <p:cNvCxnSpPr/>
          <p:nvPr/>
        </p:nvCxnSpPr>
        <p:spPr>
          <a:xfrm flipH="1">
            <a:off x="4909351" y="2443473"/>
            <a:ext cx="21305" cy="268986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022776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lgn="ctr" defTabSz="449263" eaLnBrk="0" fontAlgn="base" hangingPunct="0">
              <a:lnSpc>
                <a:spcPct val="100000"/>
              </a:lnSpc>
              <a:spcAft>
                <a:spcPct val="0"/>
              </a:spcAft>
              <a:buSzPct val="100000"/>
            </a:pPr>
            <a:r>
              <a:rPr lang="en-US" sz="3200" dirty="0" smtClean="0">
                <a:solidFill>
                  <a:srgbClr val="C00000"/>
                </a:solidFill>
                <a:latin typeface="+mn-lt"/>
                <a:ea typeface="Microsoft YaHei" panose="020B0503020204020204" pitchFamily="34" charset="-122"/>
              </a:rPr>
              <a:t>Error Probability of Binary FSK</a:t>
            </a:r>
            <a:endParaRPr lang="en-US" sz="3200" dirty="0">
              <a:solidFill>
                <a:srgbClr val="C00000"/>
              </a:solidFill>
              <a:latin typeface="+mn-lt"/>
              <a:ea typeface="Microsoft YaHei" panose="020B0503020204020204" pitchFamily="34" charset="-122"/>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72</a:t>
            </a:fld>
            <a:endParaRPr lang="en-IN" dirty="0">
              <a:solidFill>
                <a:prstClr val="black">
                  <a:tint val="75000"/>
                </a:prstClr>
              </a:solidFill>
            </a:endParaRPr>
          </a:p>
        </p:txBody>
      </p:sp>
      <p:pic>
        <p:nvPicPr>
          <p:cNvPr id="16" name="Picture 15"/>
          <p:cNvPicPr>
            <a:picLocks noChangeAspect="1"/>
          </p:cNvPicPr>
          <p:nvPr/>
        </p:nvPicPr>
        <p:blipFill>
          <a:blip r:embed="rId3"/>
          <a:stretch>
            <a:fillRect/>
          </a:stretch>
        </p:blipFill>
        <p:spPr>
          <a:xfrm>
            <a:off x="2407881" y="1558204"/>
            <a:ext cx="5362575" cy="1085850"/>
          </a:xfrm>
          <a:prstGeom prst="rect">
            <a:avLst/>
          </a:prstGeom>
        </p:spPr>
      </p:pic>
      <p:pic>
        <p:nvPicPr>
          <p:cNvPr id="3" name="Picture 2"/>
          <p:cNvPicPr>
            <a:picLocks noChangeAspect="1"/>
          </p:cNvPicPr>
          <p:nvPr/>
        </p:nvPicPr>
        <p:blipFill>
          <a:blip r:embed="rId4"/>
          <a:stretch>
            <a:fillRect/>
          </a:stretch>
        </p:blipFill>
        <p:spPr>
          <a:xfrm>
            <a:off x="3570395" y="2748564"/>
            <a:ext cx="3524250" cy="952500"/>
          </a:xfrm>
          <a:prstGeom prst="rect">
            <a:avLst/>
          </a:prstGeom>
        </p:spPr>
      </p:pic>
      <p:pic>
        <p:nvPicPr>
          <p:cNvPr id="8" name="Picture 7"/>
          <p:cNvPicPr>
            <a:picLocks noChangeAspect="1"/>
          </p:cNvPicPr>
          <p:nvPr/>
        </p:nvPicPr>
        <p:blipFill>
          <a:blip r:embed="rId5"/>
          <a:stretch>
            <a:fillRect/>
          </a:stretch>
        </p:blipFill>
        <p:spPr>
          <a:xfrm>
            <a:off x="2831098" y="3752688"/>
            <a:ext cx="4772025" cy="1085850"/>
          </a:xfrm>
          <a:prstGeom prst="rect">
            <a:avLst/>
          </a:prstGeom>
        </p:spPr>
      </p:pic>
      <p:pic>
        <p:nvPicPr>
          <p:cNvPr id="10" name="Picture 9"/>
          <p:cNvPicPr>
            <a:picLocks noChangeAspect="1"/>
          </p:cNvPicPr>
          <p:nvPr/>
        </p:nvPicPr>
        <p:blipFill>
          <a:blip r:embed="rId6"/>
          <a:stretch>
            <a:fillRect/>
          </a:stretch>
        </p:blipFill>
        <p:spPr>
          <a:xfrm>
            <a:off x="6159717" y="4838538"/>
            <a:ext cx="4343400" cy="714375"/>
          </a:xfrm>
          <a:prstGeom prst="rect">
            <a:avLst/>
          </a:prstGeom>
        </p:spPr>
      </p:pic>
      <p:sp>
        <p:nvSpPr>
          <p:cNvPr id="11" name="TextBox 10"/>
          <p:cNvSpPr txBox="1"/>
          <p:nvPr/>
        </p:nvSpPr>
        <p:spPr>
          <a:xfrm>
            <a:off x="576100" y="4844042"/>
            <a:ext cx="5988590" cy="369332"/>
          </a:xfrm>
          <a:prstGeom prst="rect">
            <a:avLst/>
          </a:prstGeom>
          <a:noFill/>
        </p:spPr>
        <p:txBody>
          <a:bodyPr wrap="square" rtlCol="0">
            <a:spAutoFit/>
          </a:bodyPr>
          <a:lstStyle/>
          <a:p>
            <a:pPr marL="285750" lvl="0" indent="-285750">
              <a:buFont typeface="Wingdings" panose="05000000000000000000" pitchFamily="2" charset="2"/>
              <a:buChar char="Ø"/>
            </a:pPr>
            <a:r>
              <a:rPr lang="en-US" dirty="0">
                <a:solidFill>
                  <a:prstClr val="black"/>
                </a:solidFill>
              </a:rPr>
              <a:t>WKT the complementary error function is given by </a:t>
            </a:r>
          </a:p>
        </p:txBody>
      </p:sp>
      <p:pic>
        <p:nvPicPr>
          <p:cNvPr id="18" name="Picture 17"/>
          <p:cNvPicPr>
            <a:picLocks noChangeAspect="1"/>
          </p:cNvPicPr>
          <p:nvPr/>
        </p:nvPicPr>
        <p:blipFill>
          <a:blip r:embed="rId7"/>
          <a:stretch>
            <a:fillRect/>
          </a:stretch>
        </p:blipFill>
        <p:spPr>
          <a:xfrm>
            <a:off x="2947246" y="5270502"/>
            <a:ext cx="3705225" cy="714375"/>
          </a:xfrm>
          <a:prstGeom prst="rect">
            <a:avLst/>
          </a:prstGeom>
        </p:spPr>
      </p:pic>
    </p:spTree>
    <p:extLst>
      <p:ext uri="{BB962C8B-B14F-4D97-AF65-F5344CB8AC3E}">
        <p14:creationId xmlns:p14="http://schemas.microsoft.com/office/powerpoint/2010/main" val="161858596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lgn="ctr" defTabSz="449263" eaLnBrk="0" fontAlgn="base" hangingPunct="0">
              <a:lnSpc>
                <a:spcPct val="100000"/>
              </a:lnSpc>
              <a:spcAft>
                <a:spcPct val="0"/>
              </a:spcAft>
              <a:buSzPct val="100000"/>
            </a:pPr>
            <a:r>
              <a:rPr lang="en-US" sz="3200" dirty="0" smtClean="0">
                <a:solidFill>
                  <a:srgbClr val="C00000"/>
                </a:solidFill>
                <a:latin typeface="+mn-lt"/>
                <a:ea typeface="Microsoft YaHei" panose="020B0503020204020204" pitchFamily="34" charset="-122"/>
              </a:rPr>
              <a:t>Error Probability of Binary FSK</a:t>
            </a:r>
            <a:endParaRPr lang="en-US" sz="3200" dirty="0">
              <a:solidFill>
                <a:srgbClr val="C00000"/>
              </a:solidFill>
              <a:latin typeface="+mn-lt"/>
              <a:ea typeface="Microsoft YaHei" panose="020B0503020204020204" pitchFamily="34" charset="-122"/>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73</a:t>
            </a:fld>
            <a:endParaRPr lang="en-IN" dirty="0">
              <a:solidFill>
                <a:prstClr val="black">
                  <a:tint val="75000"/>
                </a:prstClr>
              </a:solidFill>
            </a:endParaRPr>
          </a:p>
        </p:txBody>
      </p:sp>
      <p:sp>
        <p:nvSpPr>
          <p:cNvPr id="11" name="TextBox 10"/>
          <p:cNvSpPr txBox="1"/>
          <p:nvPr/>
        </p:nvSpPr>
        <p:spPr>
          <a:xfrm>
            <a:off x="2400716" y="2224238"/>
            <a:ext cx="1221419" cy="369332"/>
          </a:xfrm>
          <a:prstGeom prst="rect">
            <a:avLst/>
          </a:prstGeom>
          <a:noFill/>
        </p:spPr>
        <p:txBody>
          <a:bodyPr wrap="square" rtlCol="0">
            <a:spAutoFit/>
          </a:bodyPr>
          <a:lstStyle/>
          <a:p>
            <a:r>
              <a:rPr lang="en-US" dirty="0" smtClean="0">
                <a:solidFill>
                  <a:prstClr val="black"/>
                </a:solidFill>
              </a:rPr>
              <a:t>Similarly </a:t>
            </a:r>
            <a:endParaRPr lang="en-US" dirty="0">
              <a:solidFill>
                <a:prstClr val="black"/>
              </a:solidFill>
            </a:endParaRPr>
          </a:p>
        </p:txBody>
      </p:sp>
      <p:pic>
        <p:nvPicPr>
          <p:cNvPr id="18" name="Picture 17"/>
          <p:cNvPicPr>
            <a:picLocks noChangeAspect="1"/>
          </p:cNvPicPr>
          <p:nvPr/>
        </p:nvPicPr>
        <p:blipFill>
          <a:blip r:embed="rId3"/>
          <a:stretch>
            <a:fillRect/>
          </a:stretch>
        </p:blipFill>
        <p:spPr>
          <a:xfrm>
            <a:off x="3151432" y="1333502"/>
            <a:ext cx="3705225" cy="714375"/>
          </a:xfrm>
          <a:prstGeom prst="rect">
            <a:avLst/>
          </a:prstGeom>
        </p:spPr>
      </p:pic>
      <p:pic>
        <p:nvPicPr>
          <p:cNvPr id="6" name="Picture 5"/>
          <p:cNvPicPr>
            <a:picLocks noChangeAspect="1"/>
          </p:cNvPicPr>
          <p:nvPr/>
        </p:nvPicPr>
        <p:blipFill>
          <a:blip r:embed="rId4"/>
          <a:stretch>
            <a:fillRect/>
          </a:stretch>
        </p:blipFill>
        <p:spPr>
          <a:xfrm>
            <a:off x="3622135" y="2127916"/>
            <a:ext cx="3429000" cy="561975"/>
          </a:xfrm>
          <a:prstGeom prst="rect">
            <a:avLst/>
          </a:prstGeom>
        </p:spPr>
      </p:pic>
      <p:pic>
        <p:nvPicPr>
          <p:cNvPr id="9" name="Picture 8"/>
          <p:cNvPicPr>
            <a:picLocks noChangeAspect="1"/>
          </p:cNvPicPr>
          <p:nvPr/>
        </p:nvPicPr>
        <p:blipFill>
          <a:blip r:embed="rId5"/>
          <a:stretch>
            <a:fillRect/>
          </a:stretch>
        </p:blipFill>
        <p:spPr>
          <a:xfrm>
            <a:off x="5900737" y="3729218"/>
            <a:ext cx="5419725" cy="600075"/>
          </a:xfrm>
          <a:prstGeom prst="rect">
            <a:avLst/>
          </a:prstGeom>
        </p:spPr>
      </p:pic>
      <mc:AlternateContent xmlns:mc="http://schemas.openxmlformats.org/markup-compatibility/2006" xmlns:a14="http://schemas.microsoft.com/office/drawing/2010/main">
        <mc:Choice Requires="a14">
          <p:sp>
            <p:nvSpPr>
              <p:cNvPr id="12" name="Rectangle 11"/>
              <p:cNvSpPr/>
              <p:nvPr/>
            </p:nvSpPr>
            <p:spPr>
              <a:xfrm>
                <a:off x="760657" y="2497698"/>
                <a:ext cx="6096000" cy="1636154"/>
              </a:xfrm>
              <a:prstGeom prst="rect">
                <a:avLst/>
              </a:prstGeom>
            </p:spPr>
            <p:txBody>
              <a:bodyPr>
                <a:spAutoFit/>
              </a:bodyPr>
              <a:lstStyle/>
              <a:p>
                <a:pPr marL="285750" lvl="0" indent="-285750">
                  <a:buFont typeface="Wingdings" panose="05000000000000000000" pitchFamily="2" charset="2"/>
                  <a:buChar char="Ø"/>
                </a:pPr>
                <a:r>
                  <a:rPr lang="en-US" dirty="0">
                    <a:solidFill>
                      <a:prstClr val="black"/>
                    </a:solidFill>
                  </a:rPr>
                  <a:t>Let the probability of transmitting symbol ‘0’ is  </a:t>
                </a:r>
                <a14:m>
                  <m:oMath xmlns:m="http://schemas.openxmlformats.org/officeDocument/2006/math">
                    <m:sSub>
                      <m:sSubPr>
                        <m:ctrlPr>
                          <a:rPr lang="en-US" sz="2100" i="1">
                            <a:solidFill>
                              <a:prstClr val="black"/>
                            </a:solidFill>
                            <a:latin typeface="Cambria Math" panose="02040503050406030204" pitchFamily="18" charset="0"/>
                          </a:rPr>
                        </m:ctrlPr>
                      </m:sSubPr>
                      <m:e>
                        <m:r>
                          <a:rPr lang="en-US" sz="2100" i="1">
                            <a:solidFill>
                              <a:prstClr val="black"/>
                            </a:solidFill>
                            <a:latin typeface="Cambria Math" panose="02040503050406030204" pitchFamily="18" charset="0"/>
                          </a:rPr>
                          <m:t>𝑃</m:t>
                        </m:r>
                      </m:e>
                      <m:sub>
                        <m:r>
                          <a:rPr lang="en-US" sz="2100" i="1">
                            <a:solidFill>
                              <a:prstClr val="black"/>
                            </a:solidFill>
                            <a:latin typeface="Cambria Math" panose="02040503050406030204" pitchFamily="18" charset="0"/>
                          </a:rPr>
                          <m:t>(0)</m:t>
                        </m:r>
                      </m:sub>
                    </m:sSub>
                  </m:oMath>
                </a14:m>
                <a:r>
                  <a:rPr lang="en-US" dirty="0">
                    <a:solidFill>
                      <a:prstClr val="black"/>
                    </a:solidFill>
                  </a:rPr>
                  <a:t> = </a:t>
                </a:r>
                <a14:m>
                  <m:oMath xmlns:m="http://schemas.openxmlformats.org/officeDocument/2006/math">
                    <m:f>
                      <m:fPr>
                        <m:ctrlPr>
                          <a:rPr lang="en-US" sz="2100" i="1">
                            <a:solidFill>
                              <a:prstClr val="black"/>
                            </a:solidFill>
                            <a:latin typeface="Cambria Math" panose="02040503050406030204" pitchFamily="18" charset="0"/>
                            <a:ea typeface="Cambria Math" panose="02040503050406030204" pitchFamily="18" charset="0"/>
                          </a:rPr>
                        </m:ctrlPr>
                      </m:fPr>
                      <m:num>
                        <m:r>
                          <a:rPr lang="en-US" sz="2100" i="1">
                            <a:solidFill>
                              <a:prstClr val="black"/>
                            </a:solidFill>
                            <a:latin typeface="Cambria Math" panose="02040503050406030204" pitchFamily="18" charset="0"/>
                            <a:ea typeface="Cambria Math" panose="02040503050406030204" pitchFamily="18" charset="0"/>
                          </a:rPr>
                          <m:t>1</m:t>
                        </m:r>
                      </m:num>
                      <m:den>
                        <m:r>
                          <a:rPr lang="en-US" sz="2100" i="1">
                            <a:solidFill>
                              <a:prstClr val="black"/>
                            </a:solidFill>
                            <a:latin typeface="Cambria Math" panose="02040503050406030204" pitchFamily="18" charset="0"/>
                            <a:ea typeface="Cambria Math" panose="02040503050406030204" pitchFamily="18" charset="0"/>
                          </a:rPr>
                          <m:t>2</m:t>
                        </m:r>
                      </m:den>
                    </m:f>
                  </m:oMath>
                </a14:m>
                <a:endParaRPr lang="en-US" dirty="0">
                  <a:solidFill>
                    <a:prstClr val="black"/>
                  </a:solidFill>
                </a:endParaRPr>
              </a:p>
              <a:p>
                <a:pPr marL="285750" lvl="0" indent="-285750">
                  <a:buFont typeface="Wingdings" panose="05000000000000000000" pitchFamily="2" charset="2"/>
                  <a:buChar char="Ø"/>
                </a:pPr>
                <a:r>
                  <a:rPr lang="en-US" dirty="0">
                    <a:solidFill>
                      <a:prstClr val="black"/>
                    </a:solidFill>
                  </a:rPr>
                  <a:t>Let the probability of transmitting symbol ‘1’ is  </a:t>
                </a:r>
                <a14:m>
                  <m:oMath xmlns:m="http://schemas.openxmlformats.org/officeDocument/2006/math">
                    <m:sSub>
                      <m:sSubPr>
                        <m:ctrlPr>
                          <a:rPr lang="en-US" sz="2100" i="1">
                            <a:solidFill>
                              <a:prstClr val="black"/>
                            </a:solidFill>
                            <a:latin typeface="Cambria Math" panose="02040503050406030204" pitchFamily="18" charset="0"/>
                          </a:rPr>
                        </m:ctrlPr>
                      </m:sSubPr>
                      <m:e>
                        <m:r>
                          <a:rPr lang="en-US" sz="2100" i="1">
                            <a:solidFill>
                              <a:prstClr val="black"/>
                            </a:solidFill>
                            <a:latin typeface="Cambria Math" panose="02040503050406030204" pitchFamily="18" charset="0"/>
                          </a:rPr>
                          <m:t>𝑃</m:t>
                        </m:r>
                      </m:e>
                      <m:sub>
                        <m:r>
                          <a:rPr lang="en-US" sz="2100" i="1">
                            <a:solidFill>
                              <a:prstClr val="black"/>
                            </a:solidFill>
                            <a:latin typeface="Cambria Math" panose="02040503050406030204" pitchFamily="18" charset="0"/>
                          </a:rPr>
                          <m:t>(1)</m:t>
                        </m:r>
                      </m:sub>
                    </m:sSub>
                  </m:oMath>
                </a14:m>
                <a:r>
                  <a:rPr lang="en-US" dirty="0">
                    <a:solidFill>
                      <a:prstClr val="black"/>
                    </a:solidFill>
                  </a:rPr>
                  <a:t> = </a:t>
                </a:r>
                <a14:m>
                  <m:oMath xmlns:m="http://schemas.openxmlformats.org/officeDocument/2006/math">
                    <m:f>
                      <m:fPr>
                        <m:ctrlPr>
                          <a:rPr lang="en-US" sz="2100" i="1">
                            <a:solidFill>
                              <a:prstClr val="black"/>
                            </a:solidFill>
                            <a:latin typeface="Cambria Math" panose="02040503050406030204" pitchFamily="18" charset="0"/>
                            <a:ea typeface="Cambria Math" panose="02040503050406030204" pitchFamily="18" charset="0"/>
                          </a:rPr>
                        </m:ctrlPr>
                      </m:fPr>
                      <m:num>
                        <m:r>
                          <a:rPr lang="en-US" sz="2100" i="1">
                            <a:solidFill>
                              <a:prstClr val="black"/>
                            </a:solidFill>
                            <a:latin typeface="Cambria Math" panose="02040503050406030204" pitchFamily="18" charset="0"/>
                            <a:ea typeface="Cambria Math" panose="02040503050406030204" pitchFamily="18" charset="0"/>
                          </a:rPr>
                          <m:t>1</m:t>
                        </m:r>
                      </m:num>
                      <m:den>
                        <m:r>
                          <a:rPr lang="en-US" sz="2100" i="1">
                            <a:solidFill>
                              <a:prstClr val="black"/>
                            </a:solidFill>
                            <a:latin typeface="Cambria Math" panose="02040503050406030204" pitchFamily="18" charset="0"/>
                            <a:ea typeface="Cambria Math" panose="02040503050406030204" pitchFamily="18" charset="0"/>
                          </a:rPr>
                          <m:t>2</m:t>
                        </m:r>
                      </m:den>
                    </m:f>
                  </m:oMath>
                </a14:m>
                <a:endParaRPr lang="en-US" dirty="0">
                  <a:solidFill>
                    <a:prstClr val="black"/>
                  </a:solidFill>
                </a:endParaRPr>
              </a:p>
              <a:p>
                <a:pPr marL="285750" lvl="0" indent="-285750">
                  <a:buFont typeface="Wingdings" panose="05000000000000000000" pitchFamily="2" charset="2"/>
                  <a:buChar char="Ø"/>
                </a:pPr>
                <a:r>
                  <a:rPr lang="en-US" dirty="0">
                    <a:solidFill>
                      <a:prstClr val="black"/>
                    </a:solidFill>
                  </a:rPr>
                  <a:t>The average  probability error</a:t>
                </a:r>
              </a:p>
              <a:p>
                <a:pPr marL="342900" lvl="0" indent="-342900">
                  <a:buFont typeface="Wingdings" panose="05000000000000000000" pitchFamily="2" charset="2"/>
                  <a:buChar char="Ø"/>
                </a:pPr>
                <a14:m>
                  <m:oMath xmlns:m="http://schemas.openxmlformats.org/officeDocument/2006/math">
                    <m:sSub>
                      <m:sSubPr>
                        <m:ctrlPr>
                          <a:rPr lang="en-US" sz="2100" i="1">
                            <a:solidFill>
                              <a:prstClr val="black"/>
                            </a:solidFill>
                            <a:latin typeface="Cambria Math" panose="02040503050406030204" pitchFamily="18" charset="0"/>
                          </a:rPr>
                        </m:ctrlPr>
                      </m:sSubPr>
                      <m:e>
                        <m:r>
                          <a:rPr lang="en-US" sz="2100" i="1">
                            <a:solidFill>
                              <a:prstClr val="black"/>
                            </a:solidFill>
                            <a:latin typeface="Cambria Math" panose="02040503050406030204" pitchFamily="18" charset="0"/>
                          </a:rPr>
                          <m:t>𝑃</m:t>
                        </m:r>
                      </m:e>
                      <m:sub>
                        <m:r>
                          <a:rPr lang="en-US" sz="2100" i="1">
                            <a:solidFill>
                              <a:prstClr val="black"/>
                            </a:solidFill>
                            <a:latin typeface="Cambria Math" panose="02040503050406030204" pitchFamily="18" charset="0"/>
                          </a:rPr>
                          <m:t>𝑒</m:t>
                        </m:r>
                      </m:sub>
                    </m:sSub>
                  </m:oMath>
                </a14:m>
                <a:r>
                  <a:rPr lang="en-US" dirty="0">
                    <a:solidFill>
                      <a:prstClr val="black"/>
                    </a:solidFill>
                  </a:rPr>
                  <a:t>=</a:t>
                </a:r>
                <a14:m>
                  <m:oMath xmlns:m="http://schemas.openxmlformats.org/officeDocument/2006/math">
                    <m:sSub>
                      <m:sSubPr>
                        <m:ctrlPr>
                          <a:rPr lang="en-US" sz="2100" i="1">
                            <a:solidFill>
                              <a:prstClr val="black"/>
                            </a:solidFill>
                            <a:latin typeface="Cambria Math" panose="02040503050406030204" pitchFamily="18" charset="0"/>
                          </a:rPr>
                        </m:ctrlPr>
                      </m:sSubPr>
                      <m:e>
                        <m:sSub>
                          <m:sSubPr>
                            <m:ctrlPr>
                              <a:rPr lang="en-US" sz="2100" i="1">
                                <a:solidFill>
                                  <a:prstClr val="black"/>
                                </a:solidFill>
                                <a:latin typeface="Cambria Math" panose="02040503050406030204" pitchFamily="18" charset="0"/>
                              </a:rPr>
                            </m:ctrlPr>
                          </m:sSubPr>
                          <m:e>
                            <m:r>
                              <a:rPr lang="en-US" sz="2100" i="1">
                                <a:solidFill>
                                  <a:prstClr val="black"/>
                                </a:solidFill>
                                <a:latin typeface="Cambria Math" panose="02040503050406030204" pitchFamily="18" charset="0"/>
                              </a:rPr>
                              <m:t>𝑃</m:t>
                            </m:r>
                          </m:e>
                          <m:sub>
                            <m:r>
                              <a:rPr lang="en-US" sz="2100" i="1">
                                <a:solidFill>
                                  <a:prstClr val="black"/>
                                </a:solidFill>
                                <a:latin typeface="Cambria Math" panose="02040503050406030204" pitchFamily="18" charset="0"/>
                              </a:rPr>
                              <m:t>(0)</m:t>
                            </m:r>
                          </m:sub>
                        </m:sSub>
                        <m:r>
                          <a:rPr lang="en-US" sz="2100" i="1">
                            <a:solidFill>
                              <a:prstClr val="black"/>
                            </a:solidFill>
                            <a:latin typeface="Cambria Math" panose="02040503050406030204" pitchFamily="18" charset="0"/>
                          </a:rPr>
                          <m:t>𝑃</m:t>
                        </m:r>
                      </m:e>
                      <m:sub>
                        <m:r>
                          <a:rPr lang="en-US" sz="2100" i="1">
                            <a:solidFill>
                              <a:prstClr val="black"/>
                            </a:solidFill>
                            <a:latin typeface="Cambria Math" panose="02040503050406030204" pitchFamily="18" charset="0"/>
                          </a:rPr>
                          <m:t>𝑒</m:t>
                        </m:r>
                        <m:r>
                          <a:rPr lang="en-US" sz="2100" i="1">
                            <a:solidFill>
                              <a:prstClr val="black"/>
                            </a:solidFill>
                            <a:latin typeface="Cambria Math" panose="02040503050406030204" pitchFamily="18" charset="0"/>
                          </a:rPr>
                          <m:t>(0)</m:t>
                        </m:r>
                      </m:sub>
                    </m:sSub>
                  </m:oMath>
                </a14:m>
                <a:r>
                  <a:rPr lang="en-US" dirty="0">
                    <a:solidFill>
                      <a:prstClr val="black"/>
                    </a:solidFill>
                  </a:rPr>
                  <a:t>+</a:t>
                </a:r>
                <a14:m>
                  <m:oMath xmlns:m="http://schemas.openxmlformats.org/officeDocument/2006/math">
                    <m:sSub>
                      <m:sSubPr>
                        <m:ctrlPr>
                          <a:rPr lang="en-US" sz="2100" i="1">
                            <a:solidFill>
                              <a:prstClr val="black"/>
                            </a:solidFill>
                            <a:latin typeface="Cambria Math" panose="02040503050406030204" pitchFamily="18" charset="0"/>
                          </a:rPr>
                        </m:ctrlPr>
                      </m:sSubPr>
                      <m:e>
                        <m:r>
                          <a:rPr lang="en-US" sz="2100" i="1">
                            <a:solidFill>
                              <a:prstClr val="black"/>
                            </a:solidFill>
                            <a:latin typeface="Cambria Math" panose="02040503050406030204" pitchFamily="18" charset="0"/>
                          </a:rPr>
                          <m:t>𝑃</m:t>
                        </m:r>
                      </m:e>
                      <m:sub>
                        <m:r>
                          <a:rPr lang="en-US" sz="2100" i="1">
                            <a:solidFill>
                              <a:prstClr val="black"/>
                            </a:solidFill>
                            <a:latin typeface="Cambria Math" panose="02040503050406030204" pitchFamily="18" charset="0"/>
                          </a:rPr>
                          <m:t>(1)</m:t>
                        </m:r>
                      </m:sub>
                    </m:sSub>
                    <m:sSub>
                      <m:sSubPr>
                        <m:ctrlPr>
                          <a:rPr lang="en-US" sz="2100" i="1">
                            <a:solidFill>
                              <a:prstClr val="black"/>
                            </a:solidFill>
                            <a:latin typeface="Cambria Math" panose="02040503050406030204" pitchFamily="18" charset="0"/>
                          </a:rPr>
                        </m:ctrlPr>
                      </m:sSubPr>
                      <m:e>
                        <m:r>
                          <a:rPr lang="en-US" sz="2100" i="1">
                            <a:solidFill>
                              <a:prstClr val="black"/>
                            </a:solidFill>
                            <a:latin typeface="Cambria Math" panose="02040503050406030204" pitchFamily="18" charset="0"/>
                          </a:rPr>
                          <m:t>𝑃</m:t>
                        </m:r>
                      </m:e>
                      <m:sub>
                        <m:r>
                          <a:rPr lang="en-US" sz="2100" i="1">
                            <a:solidFill>
                              <a:prstClr val="black"/>
                            </a:solidFill>
                            <a:latin typeface="Cambria Math" panose="02040503050406030204" pitchFamily="18" charset="0"/>
                          </a:rPr>
                          <m:t>𝑒</m:t>
                        </m:r>
                        <m:r>
                          <a:rPr lang="en-US" sz="2100" i="1">
                            <a:solidFill>
                              <a:prstClr val="black"/>
                            </a:solidFill>
                            <a:latin typeface="Cambria Math" panose="02040503050406030204" pitchFamily="18" charset="0"/>
                          </a:rPr>
                          <m:t>(1)</m:t>
                        </m:r>
                      </m:sub>
                    </m:sSub>
                  </m:oMath>
                </a14:m>
                <a:endParaRPr lang="en-US" dirty="0"/>
              </a:p>
            </p:txBody>
          </p:sp>
        </mc:Choice>
        <mc:Fallback xmlns="">
          <p:sp>
            <p:nvSpPr>
              <p:cNvPr id="12" name="Rectangle 11"/>
              <p:cNvSpPr>
                <a:spLocks noRot="1" noChangeAspect="1" noMove="1" noResize="1" noEditPoints="1" noAdjustHandles="1" noChangeArrowheads="1" noChangeShapeType="1" noTextEdit="1"/>
              </p:cNvSpPr>
              <p:nvPr/>
            </p:nvSpPr>
            <p:spPr>
              <a:xfrm>
                <a:off x="760657" y="2497698"/>
                <a:ext cx="6096000" cy="1636154"/>
              </a:xfrm>
              <a:prstGeom prst="rect">
                <a:avLst/>
              </a:prstGeom>
              <a:blipFill rotWithShape="0">
                <a:blip r:embed="rId6"/>
                <a:stretch>
                  <a:fillRect l="-1000" b="-2985"/>
                </a:stretch>
              </a:blipFill>
            </p:spPr>
            <p:txBody>
              <a:bodyPr/>
              <a:lstStyle/>
              <a:p>
                <a:r>
                  <a:rPr lang="en-US">
                    <a:noFill/>
                  </a:rPr>
                  <a:t> </a:t>
                </a:r>
              </a:p>
            </p:txBody>
          </p:sp>
        </mc:Fallback>
      </mc:AlternateContent>
      <p:pic>
        <p:nvPicPr>
          <p:cNvPr id="13" name="Picture 12"/>
          <p:cNvPicPr>
            <a:picLocks noChangeAspect="1"/>
          </p:cNvPicPr>
          <p:nvPr/>
        </p:nvPicPr>
        <p:blipFill>
          <a:blip r:embed="rId7"/>
          <a:stretch>
            <a:fillRect/>
          </a:stretch>
        </p:blipFill>
        <p:spPr>
          <a:xfrm>
            <a:off x="838200" y="4495329"/>
            <a:ext cx="6772275" cy="571500"/>
          </a:xfrm>
          <a:prstGeom prst="rect">
            <a:avLst/>
          </a:prstGeom>
        </p:spPr>
      </p:pic>
      <p:pic>
        <p:nvPicPr>
          <p:cNvPr id="17" name="Picture 16"/>
          <p:cNvPicPr>
            <a:picLocks noChangeAspect="1"/>
          </p:cNvPicPr>
          <p:nvPr/>
        </p:nvPicPr>
        <p:blipFill>
          <a:blip r:embed="rId8"/>
          <a:stretch>
            <a:fillRect/>
          </a:stretch>
        </p:blipFill>
        <p:spPr>
          <a:xfrm>
            <a:off x="1077481" y="5092327"/>
            <a:ext cx="3343275" cy="742950"/>
          </a:xfrm>
          <a:prstGeom prst="rect">
            <a:avLst/>
          </a:prstGeom>
        </p:spPr>
      </p:pic>
    </p:spTree>
    <p:extLst>
      <p:ext uri="{BB962C8B-B14F-4D97-AF65-F5344CB8AC3E}">
        <p14:creationId xmlns:p14="http://schemas.microsoft.com/office/powerpoint/2010/main" val="39122846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17696" y="1026171"/>
            <a:ext cx="9623157" cy="793752"/>
          </a:xfrm>
        </p:spPr>
        <p:txBody>
          <a:bodyPr/>
          <a:lstStyle/>
          <a:p>
            <a:pPr lvl="0" algn="ctr" defTabSz="449263" eaLnBrk="0" fontAlgn="base" hangingPunct="0">
              <a:lnSpc>
                <a:spcPct val="100000"/>
              </a:lnSpc>
              <a:spcAft>
                <a:spcPct val="0"/>
              </a:spcAft>
              <a:buSzPct val="100000"/>
            </a:pPr>
            <a:r>
              <a:rPr lang="en-US" sz="3200" dirty="0" smtClean="0">
                <a:solidFill>
                  <a:srgbClr val="C00000"/>
                </a:solidFill>
                <a:latin typeface="+mn-lt"/>
                <a:ea typeface="Microsoft YaHei" panose="020B0503020204020204" pitchFamily="34" charset="-122"/>
              </a:rPr>
              <a:t>BFSK transmitter</a:t>
            </a:r>
            <a:endParaRPr lang="en-US" sz="3200" dirty="0">
              <a:solidFill>
                <a:srgbClr val="C00000"/>
              </a:solidFill>
              <a:latin typeface="+mn-lt"/>
              <a:ea typeface="Microsoft YaHei" panose="020B0503020204020204" pitchFamily="34" charset="-122"/>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74</a:t>
            </a:fld>
            <a:endParaRPr lang="en-IN" dirty="0">
              <a:solidFill>
                <a:prstClr val="black">
                  <a:tint val="75000"/>
                </a:prstClr>
              </a:solidFill>
            </a:endParaRPr>
          </a:p>
        </p:txBody>
      </p:sp>
      <p:pic>
        <p:nvPicPr>
          <p:cNvPr id="3" name="Picture 2"/>
          <p:cNvPicPr>
            <a:picLocks noChangeAspect="1"/>
          </p:cNvPicPr>
          <p:nvPr/>
        </p:nvPicPr>
        <p:blipFill>
          <a:blip r:embed="rId3"/>
          <a:stretch>
            <a:fillRect/>
          </a:stretch>
        </p:blipFill>
        <p:spPr>
          <a:xfrm>
            <a:off x="2003315" y="2524408"/>
            <a:ext cx="3495675" cy="2895600"/>
          </a:xfrm>
          <a:prstGeom prst="rect">
            <a:avLst/>
          </a:prstGeom>
        </p:spPr>
      </p:pic>
      <mc:AlternateContent xmlns:mc="http://schemas.openxmlformats.org/markup-compatibility/2006" xmlns:a14="http://schemas.microsoft.com/office/drawing/2010/main">
        <mc:Choice Requires="a14">
          <p:sp>
            <p:nvSpPr>
              <p:cNvPr id="7" name="TextBox 6"/>
              <p:cNvSpPr txBox="1"/>
              <p:nvPr/>
            </p:nvSpPr>
            <p:spPr>
              <a:xfrm>
                <a:off x="6255945" y="4516170"/>
                <a:ext cx="3340728" cy="369332"/>
              </a:xfrm>
              <a:prstGeom prst="rect">
                <a:avLst/>
              </a:prstGeom>
              <a:noFill/>
            </p:spPr>
            <p:txBody>
              <a:bodyPr wrap="square" rtlCol="0">
                <a:spAutoFit/>
              </a:bodyPr>
              <a:lstStyle/>
              <a:p>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𝑓</m:t>
                        </m:r>
                      </m:e>
                      <m:sub>
                        <m:r>
                          <a:rPr lang="en-US" b="0" i="1" smtClean="0">
                            <a:latin typeface="Cambria Math" panose="02040503050406030204" pitchFamily="18" charset="0"/>
                          </a:rPr>
                          <m:t>1</m:t>
                        </m:r>
                      </m:sub>
                    </m:sSub>
                  </m:oMath>
                </a14:m>
                <a:r>
                  <a:rPr lang="en-US" dirty="0" smtClean="0"/>
                  <a:t>&gt;</a:t>
                </a:r>
                <a14:m>
                  <m:oMath xmlns:m="http://schemas.openxmlformats.org/officeDocument/2006/math">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𝑓</m:t>
                        </m:r>
                      </m:e>
                      <m:sub>
                        <m:r>
                          <a:rPr lang="en-US" b="0" i="1" smtClean="0">
                            <a:solidFill>
                              <a:prstClr val="black"/>
                            </a:solidFill>
                            <a:latin typeface="Cambria Math" panose="02040503050406030204" pitchFamily="18" charset="0"/>
                          </a:rPr>
                          <m:t>2</m:t>
                        </m:r>
                      </m:sub>
                    </m:sSub>
                  </m:oMath>
                </a14:m>
                <a:endParaRPr lang="en-US" dirty="0"/>
              </a:p>
            </p:txBody>
          </p:sp>
        </mc:Choice>
        <mc:Fallback xmlns="">
          <p:sp>
            <p:nvSpPr>
              <p:cNvPr id="7" name="TextBox 6"/>
              <p:cNvSpPr txBox="1">
                <a:spLocks noRot="1" noChangeAspect="1" noMove="1" noResize="1" noEditPoints="1" noAdjustHandles="1" noChangeArrowheads="1" noChangeShapeType="1" noTextEdit="1"/>
              </p:cNvSpPr>
              <p:nvPr/>
            </p:nvSpPr>
            <p:spPr>
              <a:xfrm>
                <a:off x="6255945" y="4516170"/>
                <a:ext cx="3340728" cy="369332"/>
              </a:xfrm>
              <a:prstGeom prst="rect">
                <a:avLst/>
              </a:prstGeom>
              <a:blipFill rotWithShape="0">
                <a:blip r:embed="rId4"/>
                <a:stretch>
                  <a:fillRect l="-547" t="-10000" b="-26667"/>
                </a:stretch>
              </a:blipFill>
            </p:spPr>
            <p:txBody>
              <a:bodyPr/>
              <a:lstStyle/>
              <a:p>
                <a:r>
                  <a:rPr lang="en-US">
                    <a:noFill/>
                  </a:rPr>
                  <a:t> </a:t>
                </a:r>
              </a:p>
            </p:txBody>
          </p:sp>
        </mc:Fallback>
      </mc:AlternateContent>
    </p:spTree>
    <p:extLst>
      <p:ext uri="{BB962C8B-B14F-4D97-AF65-F5344CB8AC3E}">
        <p14:creationId xmlns:p14="http://schemas.microsoft.com/office/powerpoint/2010/main" val="310750872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17696" y="1026171"/>
            <a:ext cx="9623157" cy="793752"/>
          </a:xfrm>
        </p:spPr>
        <p:txBody>
          <a:bodyPr/>
          <a:lstStyle/>
          <a:p>
            <a:pPr lvl="0" algn="ctr" defTabSz="449263" eaLnBrk="0" fontAlgn="base" hangingPunct="0">
              <a:lnSpc>
                <a:spcPct val="100000"/>
              </a:lnSpc>
              <a:spcAft>
                <a:spcPct val="0"/>
              </a:spcAft>
              <a:buSzPct val="100000"/>
            </a:pPr>
            <a:r>
              <a:rPr lang="en-US" sz="3200" dirty="0" smtClean="0">
                <a:solidFill>
                  <a:srgbClr val="C00000"/>
                </a:solidFill>
                <a:latin typeface="+mn-lt"/>
                <a:ea typeface="Microsoft YaHei" panose="020B0503020204020204" pitchFamily="34" charset="-122"/>
              </a:rPr>
              <a:t>BFSK </a:t>
            </a:r>
            <a:r>
              <a:rPr lang="en-US" sz="3200" dirty="0">
                <a:solidFill>
                  <a:srgbClr val="C00000"/>
                </a:solidFill>
                <a:latin typeface="+mn-lt"/>
                <a:ea typeface="Microsoft YaHei" panose="020B0503020204020204" pitchFamily="34" charset="-122"/>
              </a:rPr>
              <a:t>transmitter</a:t>
            </a: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75</a:t>
            </a:fld>
            <a:endParaRPr lang="en-IN" dirty="0">
              <a:solidFill>
                <a:prstClr val="black">
                  <a:tint val="75000"/>
                </a:prstClr>
              </a:solidFill>
            </a:endParaRPr>
          </a:p>
        </p:txBody>
      </p:sp>
      <p:pic>
        <p:nvPicPr>
          <p:cNvPr id="6" name="Picture 5"/>
          <p:cNvPicPr>
            <a:picLocks noChangeAspect="1"/>
          </p:cNvPicPr>
          <p:nvPr/>
        </p:nvPicPr>
        <p:blipFill>
          <a:blip r:embed="rId3"/>
          <a:stretch>
            <a:fillRect/>
          </a:stretch>
        </p:blipFill>
        <p:spPr>
          <a:xfrm>
            <a:off x="5629275" y="1686758"/>
            <a:ext cx="5962650" cy="3248025"/>
          </a:xfrm>
          <a:prstGeom prst="rect">
            <a:avLst/>
          </a:prstGeom>
        </p:spPr>
      </p:pic>
      <mc:AlternateContent xmlns:mc="http://schemas.openxmlformats.org/markup-compatibility/2006" xmlns:a14="http://schemas.microsoft.com/office/drawing/2010/main">
        <mc:Choice Requires="a14">
          <p:sp>
            <p:nvSpPr>
              <p:cNvPr id="8" name="TextBox 7"/>
              <p:cNvSpPr txBox="1"/>
              <p:nvPr/>
            </p:nvSpPr>
            <p:spPr>
              <a:xfrm>
                <a:off x="548834" y="1819923"/>
                <a:ext cx="4935984" cy="6362576"/>
              </a:xfrm>
              <a:prstGeom prst="rect">
                <a:avLst/>
              </a:prstGeom>
              <a:noFill/>
            </p:spPr>
            <p:txBody>
              <a:bodyPr wrap="square" rtlCol="0">
                <a:spAutoFit/>
              </a:bodyPr>
              <a:lstStyle/>
              <a:p>
                <a:r>
                  <a:rPr lang="en-US" dirty="0" smtClean="0"/>
                  <a:t>It </a:t>
                </a:r>
                <a:r>
                  <a:rPr lang="en-US" dirty="0"/>
                  <a:t>consists of two components</a:t>
                </a:r>
                <a:r>
                  <a:rPr lang="en-US" dirty="0" smtClean="0"/>
                  <a:t>:</a:t>
                </a:r>
              </a:p>
              <a:p>
                <a:pPr algn="just">
                  <a:lnSpc>
                    <a:spcPct val="107000"/>
                  </a:lnSpc>
                  <a:spcAft>
                    <a:spcPts val="800"/>
                  </a:spcAft>
                </a:pPr>
                <a:r>
                  <a:rPr lang="en-US" dirty="0">
                    <a:latin typeface="Calibri" panose="020F0502020204030204" pitchFamily="34" charset="0"/>
                    <a:ea typeface="Calibri" panose="020F0502020204030204" pitchFamily="34" charset="0"/>
                    <a:cs typeface="Times New Roman" panose="02020603050405020304" pitchFamily="18" charset="0"/>
                  </a:rPr>
                  <a:t>1. </a:t>
                </a:r>
                <a:r>
                  <a:rPr lang="en-US" b="1" u="sng" dirty="0">
                    <a:solidFill>
                      <a:srgbClr val="0070C0"/>
                    </a:solidFill>
                    <a:latin typeface="Calibri" panose="020F0502020204030204" pitchFamily="34" charset="0"/>
                    <a:ea typeface="Calibri" panose="020F0502020204030204" pitchFamily="34" charset="0"/>
                    <a:cs typeface="Times New Roman" panose="02020603050405020304" pitchFamily="18" charset="0"/>
                  </a:rPr>
                  <a:t>On–off level </a:t>
                </a:r>
                <a:r>
                  <a:rPr lang="en-US" b="1" u="sng" dirty="0" smtClean="0">
                    <a:solidFill>
                      <a:srgbClr val="0070C0"/>
                    </a:solidFill>
                    <a:latin typeface="Calibri" panose="020F0502020204030204" pitchFamily="34" charset="0"/>
                    <a:ea typeface="Calibri" panose="020F0502020204030204" pitchFamily="34" charset="0"/>
                    <a:cs typeface="Times New Roman" panose="02020603050405020304" pitchFamily="18" charset="0"/>
                  </a:rPr>
                  <a:t>encoder:</a:t>
                </a:r>
                <a:r>
                  <a:rPr lang="en-US" dirty="0" smtClean="0">
                    <a:latin typeface="Calibri" panose="020F0502020204030204" pitchFamily="34" charset="0"/>
                    <a:ea typeface="Calibri" panose="020F0502020204030204" pitchFamily="34" charset="0"/>
                    <a:cs typeface="Times New Roman" panose="02020603050405020304" pitchFamily="18" charset="0"/>
                  </a:rPr>
                  <a:t> </a:t>
                </a:r>
                <a:r>
                  <a:rPr lang="en-US" dirty="0">
                    <a:latin typeface="Calibri" panose="020F0502020204030204" pitchFamily="34" charset="0"/>
                    <a:ea typeface="Calibri" panose="020F0502020204030204" pitchFamily="34" charset="0"/>
                    <a:cs typeface="Times New Roman" panose="02020603050405020304" pitchFamily="18" charset="0"/>
                  </a:rPr>
                  <a:t>the output of which is a constant amplitude </a:t>
                </a:r>
                <a:r>
                  <a:rPr lang="en-US" dirty="0" smtClean="0">
                    <a:latin typeface="Calibri" panose="020F0502020204030204" pitchFamily="34" charset="0"/>
                    <a:ea typeface="Calibri" panose="020F0502020204030204" pitchFamily="34" charset="0"/>
                    <a:cs typeface="Times New Roman" panose="02020603050405020304" pitchFamily="18" charset="0"/>
                  </a:rPr>
                  <a:t> </a:t>
                </a:r>
                <a14:m>
                  <m:oMath xmlns:m="http://schemas.openxmlformats.org/officeDocument/2006/math">
                    <m:rad>
                      <m:radPr>
                        <m:degHide m:val="on"/>
                        <m:ctrlPr>
                          <a:rPr lang="en-US" i="1" smtClean="0">
                            <a:latin typeface="Cambria Math" panose="02040503050406030204" pitchFamily="18" charset="0"/>
                            <a:cs typeface="Times New Roman" panose="02020603050405020304" pitchFamily="18" charset="0"/>
                          </a:rPr>
                        </m:ctrlPr>
                      </m:radPr>
                      <m:deg/>
                      <m:e>
                        <m:sSub>
                          <m:sSubPr>
                            <m:ctrlPr>
                              <a:rPr lang="en-US" i="1" smtClean="0">
                                <a:latin typeface="Cambria Math" panose="02040503050406030204" pitchFamily="18" charset="0"/>
                                <a:cs typeface="Times New Roman" panose="02020603050405020304" pitchFamily="18" charset="0"/>
                              </a:rPr>
                            </m:ctrlPr>
                          </m:sSubPr>
                          <m:e>
                            <m:r>
                              <a:rPr lang="en-US" b="0" i="1" smtClean="0">
                                <a:latin typeface="Cambria Math" panose="02040503050406030204" pitchFamily="18" charset="0"/>
                                <a:cs typeface="Times New Roman" panose="02020603050405020304" pitchFamily="18" charset="0"/>
                              </a:rPr>
                              <m:t>𝐸</m:t>
                            </m:r>
                          </m:e>
                          <m:sub>
                            <m:r>
                              <a:rPr lang="en-US" b="0" i="1" smtClean="0">
                                <a:latin typeface="Cambria Math" panose="02040503050406030204" pitchFamily="18" charset="0"/>
                                <a:cs typeface="Times New Roman" panose="02020603050405020304" pitchFamily="18" charset="0"/>
                              </a:rPr>
                              <m:t>𝑏</m:t>
                            </m:r>
                          </m:sub>
                        </m:sSub>
                        <m:r>
                          <a:rPr lang="en-US" b="0" i="1" smtClean="0">
                            <a:latin typeface="Cambria Math" panose="02040503050406030204" pitchFamily="18" charset="0"/>
                            <a:cs typeface="Times New Roman" panose="02020603050405020304" pitchFamily="18" charset="0"/>
                          </a:rPr>
                          <m:t> </m:t>
                        </m:r>
                      </m:e>
                    </m:rad>
                  </m:oMath>
                </a14:m>
                <a:r>
                  <a:rPr lang="en-US" dirty="0" smtClean="0">
                    <a:latin typeface="Calibri" panose="020F0502020204030204" pitchFamily="34" charset="0"/>
                    <a:ea typeface="Calibri" panose="020F0502020204030204" pitchFamily="34" charset="0"/>
                    <a:cs typeface="Times New Roman" panose="02020603050405020304" pitchFamily="18" charset="0"/>
                  </a:rPr>
                  <a:t>of </a:t>
                </a:r>
                <a:r>
                  <a:rPr lang="en-US" dirty="0">
                    <a:latin typeface="Calibri" panose="020F0502020204030204" pitchFamily="34" charset="0"/>
                    <a:ea typeface="Calibri" panose="020F0502020204030204" pitchFamily="34" charset="0"/>
                    <a:cs typeface="Times New Roman" panose="02020603050405020304" pitchFamily="18" charset="0"/>
                  </a:rPr>
                  <a:t>in response to input symbol 1 and zero in response to input symbol 0. </a:t>
                </a:r>
              </a:p>
              <a:p>
                <a:pPr algn="just">
                  <a:lnSpc>
                    <a:spcPct val="107000"/>
                  </a:lnSpc>
                  <a:spcAft>
                    <a:spcPts val="800"/>
                  </a:spcAft>
                </a:pPr>
                <a:r>
                  <a:rPr lang="en-US" dirty="0">
                    <a:latin typeface="Calibri" panose="020F0502020204030204" pitchFamily="34" charset="0"/>
                    <a:ea typeface="Calibri" panose="020F0502020204030204" pitchFamily="34" charset="0"/>
                    <a:cs typeface="Times New Roman" panose="02020603050405020304" pitchFamily="18" charset="0"/>
                  </a:rPr>
                  <a:t>2. </a:t>
                </a:r>
                <a:r>
                  <a:rPr lang="en-US" b="1" u="sng" dirty="0">
                    <a:solidFill>
                      <a:srgbClr val="0070C0"/>
                    </a:solidFill>
                    <a:latin typeface="Calibri" panose="020F0502020204030204" pitchFamily="34" charset="0"/>
                    <a:ea typeface="Calibri" panose="020F0502020204030204" pitchFamily="34" charset="0"/>
                    <a:cs typeface="Times New Roman" panose="02020603050405020304" pitchFamily="18" charset="0"/>
                  </a:rPr>
                  <a:t>Pair of </a:t>
                </a:r>
                <a:r>
                  <a:rPr lang="en-US" b="1" u="sng" dirty="0" smtClean="0">
                    <a:solidFill>
                      <a:srgbClr val="0070C0"/>
                    </a:solidFill>
                    <a:latin typeface="Calibri" panose="020F0502020204030204" pitchFamily="34" charset="0"/>
                    <a:ea typeface="Calibri" panose="020F0502020204030204" pitchFamily="34" charset="0"/>
                    <a:cs typeface="Times New Roman" panose="02020603050405020304" pitchFamily="18" charset="0"/>
                  </a:rPr>
                  <a:t>oscillators: </a:t>
                </a:r>
                <a:r>
                  <a:rPr lang="en-US" dirty="0">
                    <a:latin typeface="Calibri" panose="020F0502020204030204" pitchFamily="34" charset="0"/>
                    <a:ea typeface="Calibri" panose="020F0502020204030204" pitchFamily="34" charset="0"/>
                    <a:cs typeface="Times New Roman" panose="02020603050405020304" pitchFamily="18" charset="0"/>
                  </a:rPr>
                  <a:t>whose frequencies f</a:t>
                </a:r>
                <a:r>
                  <a:rPr lang="en-US" baseline="-25000" dirty="0">
                    <a:latin typeface="Calibri" panose="020F0502020204030204" pitchFamily="34" charset="0"/>
                    <a:ea typeface="Calibri" panose="020F0502020204030204" pitchFamily="34" charset="0"/>
                    <a:cs typeface="Times New Roman" panose="02020603050405020304" pitchFamily="18" charset="0"/>
                  </a:rPr>
                  <a:t>1</a:t>
                </a:r>
                <a:r>
                  <a:rPr lang="en-US" dirty="0">
                    <a:latin typeface="Calibri" panose="020F0502020204030204" pitchFamily="34" charset="0"/>
                    <a:ea typeface="Calibri" panose="020F0502020204030204" pitchFamily="34" charset="0"/>
                    <a:cs typeface="Times New Roman" panose="02020603050405020304" pitchFamily="18" charset="0"/>
                  </a:rPr>
                  <a:t> and f</a:t>
                </a:r>
                <a:r>
                  <a:rPr lang="en-US" baseline="-25000" dirty="0">
                    <a:latin typeface="Calibri" panose="020F0502020204030204" pitchFamily="34" charset="0"/>
                    <a:ea typeface="Calibri" panose="020F0502020204030204" pitchFamily="34" charset="0"/>
                    <a:cs typeface="Times New Roman" panose="02020603050405020304" pitchFamily="18" charset="0"/>
                  </a:rPr>
                  <a:t>2</a:t>
                </a:r>
                <a:r>
                  <a:rPr lang="en-US" dirty="0">
                    <a:latin typeface="Calibri" panose="020F0502020204030204" pitchFamily="34" charset="0"/>
                    <a:ea typeface="Calibri" panose="020F0502020204030204" pitchFamily="34" charset="0"/>
                    <a:cs typeface="Times New Roman" panose="02020603050405020304" pitchFamily="18" charset="0"/>
                  </a:rPr>
                  <a:t> differ by an integer multiple of the bit rate 1</a:t>
                </a:r>
                <a:r>
                  <a:rPr lang="en-US" dirty="0">
                    <a:latin typeface="Calibri" panose="020F0502020204030204" pitchFamily="34" charset="0"/>
                    <a:ea typeface="Calibri" panose="020F0502020204030204" pitchFamily="34" charset="0"/>
                    <a:cs typeface="Times New Roman" panose="02020603050405020304" pitchFamily="18" charset="0"/>
                    <a:sym typeface="Symbol" panose="05050102010706020507" pitchFamily="18" charset="2"/>
                  </a:rPr>
                  <a:t></a:t>
                </a:r>
                <a:r>
                  <a:rPr lang="en-US" dirty="0">
                    <a:latin typeface="Calibri" panose="020F0502020204030204" pitchFamily="34" charset="0"/>
                    <a:ea typeface="Calibri" panose="020F0502020204030204" pitchFamily="34" charset="0"/>
                    <a:cs typeface="Times New Roman" panose="02020603050405020304" pitchFamily="18" charset="0"/>
                  </a:rPr>
                  <a:t>T</a:t>
                </a:r>
                <a:r>
                  <a:rPr lang="en-US" baseline="-25000" dirty="0">
                    <a:latin typeface="Calibri" panose="020F0502020204030204" pitchFamily="34" charset="0"/>
                    <a:ea typeface="Calibri" panose="020F0502020204030204" pitchFamily="34" charset="0"/>
                    <a:cs typeface="Times New Roman" panose="02020603050405020304" pitchFamily="18" charset="0"/>
                  </a:rPr>
                  <a:t>b</a:t>
                </a:r>
                <a:r>
                  <a:rPr lang="en-US" dirty="0">
                    <a:latin typeface="Calibri" panose="020F0502020204030204" pitchFamily="34" charset="0"/>
                    <a:ea typeface="Calibri" panose="020F0502020204030204" pitchFamily="34" charset="0"/>
                    <a:cs typeface="Times New Roman" panose="02020603050405020304" pitchFamily="18" charset="0"/>
                  </a:rPr>
                  <a:t>. The lower oscillator with frequency f</a:t>
                </a:r>
                <a:r>
                  <a:rPr lang="en-US" baseline="-25000" dirty="0">
                    <a:latin typeface="Calibri" panose="020F0502020204030204" pitchFamily="34" charset="0"/>
                    <a:ea typeface="Calibri" panose="020F0502020204030204" pitchFamily="34" charset="0"/>
                    <a:cs typeface="Times New Roman" panose="02020603050405020304" pitchFamily="18" charset="0"/>
                  </a:rPr>
                  <a:t>2</a:t>
                </a:r>
                <a:r>
                  <a:rPr lang="en-US" dirty="0">
                    <a:latin typeface="Calibri" panose="020F0502020204030204" pitchFamily="34" charset="0"/>
                    <a:ea typeface="Calibri" panose="020F0502020204030204" pitchFamily="34" charset="0"/>
                    <a:cs typeface="Times New Roman" panose="02020603050405020304" pitchFamily="18" charset="0"/>
                  </a:rPr>
                  <a:t> is preceded by an inverter</a:t>
                </a:r>
                <a:r>
                  <a:rPr lang="en-US" dirty="0" smtClean="0">
                    <a:latin typeface="Calibri" panose="020F0502020204030204" pitchFamily="34" charset="0"/>
                    <a:ea typeface="Calibri" panose="020F0502020204030204" pitchFamily="34" charset="0"/>
                    <a:cs typeface="Times New Roman" panose="02020603050405020304" pitchFamily="18" charset="0"/>
                  </a:rPr>
                  <a:t>.</a:t>
                </a:r>
                <a:r>
                  <a:rPr lang="en-US" dirty="0">
                    <a:latin typeface="Calibri" panose="020F0502020204030204" pitchFamily="34" charset="0"/>
                    <a:ea typeface="Calibri" panose="020F0502020204030204" pitchFamily="34" charset="0"/>
                    <a:cs typeface="Times New Roman" panose="02020603050405020304" pitchFamily="18" charset="0"/>
                  </a:rPr>
                  <a:t> </a:t>
                </a:r>
                <a:endParaRPr lang="en-US" dirty="0" smtClean="0">
                  <a:latin typeface="Calibri" panose="020F0502020204030204" pitchFamily="34" charset="0"/>
                  <a:ea typeface="Calibri" panose="020F0502020204030204" pitchFamily="34" charset="0"/>
                  <a:cs typeface="Times New Roman" panose="02020603050405020304" pitchFamily="18" charset="0"/>
                </a:endParaRPr>
              </a:p>
              <a:p>
                <a:pPr marL="285750" indent="-285750" algn="just">
                  <a:lnSpc>
                    <a:spcPct val="107000"/>
                  </a:lnSpc>
                  <a:spcAft>
                    <a:spcPts val="800"/>
                  </a:spcAft>
                  <a:buFont typeface="Wingdings" panose="05000000000000000000" pitchFamily="2" charset="2"/>
                  <a:buChar char="Ø"/>
                </a:pPr>
                <a:r>
                  <a:rPr lang="en-US" dirty="0" smtClean="0">
                    <a:latin typeface="Calibri" panose="020F0502020204030204" pitchFamily="34" charset="0"/>
                    <a:ea typeface="Calibri" panose="020F0502020204030204" pitchFamily="34" charset="0"/>
                    <a:cs typeface="Times New Roman" panose="02020603050405020304" pitchFamily="18" charset="0"/>
                  </a:rPr>
                  <a:t>When </a:t>
                </a:r>
                <a:r>
                  <a:rPr lang="en-US" dirty="0">
                    <a:latin typeface="Calibri" panose="020F0502020204030204" pitchFamily="34" charset="0"/>
                    <a:ea typeface="Calibri" panose="020F0502020204030204" pitchFamily="34" charset="0"/>
                    <a:cs typeface="Times New Roman" panose="02020603050405020304" pitchFamily="18" charset="0"/>
                  </a:rPr>
                  <a:t>in a signaling interval, the input symbol is 1, the upper oscillator with frequency f</a:t>
                </a:r>
                <a:r>
                  <a:rPr lang="en-US" baseline="-25000" dirty="0">
                    <a:latin typeface="Calibri" panose="020F0502020204030204" pitchFamily="34" charset="0"/>
                    <a:ea typeface="Calibri" panose="020F0502020204030204" pitchFamily="34" charset="0"/>
                    <a:cs typeface="Times New Roman" panose="02020603050405020304" pitchFamily="18" charset="0"/>
                  </a:rPr>
                  <a:t>1</a:t>
                </a:r>
                <a:r>
                  <a:rPr lang="en-US" dirty="0">
                    <a:latin typeface="Calibri" panose="020F0502020204030204" pitchFamily="34" charset="0"/>
                    <a:ea typeface="Calibri" panose="020F0502020204030204" pitchFamily="34" charset="0"/>
                    <a:cs typeface="Times New Roman" panose="02020603050405020304" pitchFamily="18" charset="0"/>
                  </a:rPr>
                  <a:t> is switched on and signal s</a:t>
                </a:r>
                <a:r>
                  <a:rPr lang="en-US" baseline="-25000" dirty="0">
                    <a:latin typeface="Calibri" panose="020F0502020204030204" pitchFamily="34" charset="0"/>
                    <a:ea typeface="Calibri" panose="020F0502020204030204" pitchFamily="34" charset="0"/>
                    <a:cs typeface="Times New Roman" panose="02020603050405020304" pitchFamily="18" charset="0"/>
                  </a:rPr>
                  <a:t>1</a:t>
                </a:r>
                <a:r>
                  <a:rPr lang="en-US" dirty="0">
                    <a:latin typeface="Calibri" panose="020F0502020204030204" pitchFamily="34" charset="0"/>
                    <a:ea typeface="Calibri" panose="020F0502020204030204" pitchFamily="34" charset="0"/>
                    <a:cs typeface="Times New Roman" panose="02020603050405020304" pitchFamily="18" charset="0"/>
                  </a:rPr>
                  <a:t>(t) is transmitted, while the lower oscillator is switched off. </a:t>
                </a:r>
                <a:endParaRPr lang="en-US" dirty="0" smtClean="0">
                  <a:latin typeface="Calibri" panose="020F0502020204030204" pitchFamily="34" charset="0"/>
                  <a:ea typeface="Calibri" panose="020F0502020204030204" pitchFamily="34" charset="0"/>
                  <a:cs typeface="Times New Roman" panose="02020603050405020304" pitchFamily="18" charset="0"/>
                </a:endParaRPr>
              </a:p>
              <a:p>
                <a:pPr marL="285750" indent="-285750" algn="just">
                  <a:lnSpc>
                    <a:spcPct val="107000"/>
                  </a:lnSpc>
                  <a:spcAft>
                    <a:spcPts val="800"/>
                  </a:spcAft>
                  <a:buFont typeface="Wingdings" panose="05000000000000000000" pitchFamily="2" charset="2"/>
                  <a:buChar char="Ø"/>
                </a:pPr>
                <a:r>
                  <a:rPr lang="en-US" dirty="0" smtClean="0">
                    <a:latin typeface="Calibri" panose="020F0502020204030204" pitchFamily="34" charset="0"/>
                    <a:ea typeface="Calibri" panose="020F0502020204030204" pitchFamily="34" charset="0"/>
                    <a:cs typeface="Times New Roman" panose="02020603050405020304" pitchFamily="18" charset="0"/>
                  </a:rPr>
                  <a:t>On </a:t>
                </a:r>
                <a:r>
                  <a:rPr lang="en-US" dirty="0">
                    <a:latin typeface="Calibri" panose="020F0502020204030204" pitchFamily="34" charset="0"/>
                    <a:ea typeface="Calibri" panose="020F0502020204030204" pitchFamily="34" charset="0"/>
                    <a:cs typeface="Times New Roman" panose="02020603050405020304" pitchFamily="18" charset="0"/>
                  </a:rPr>
                  <a:t>the other hand, when the input symbol is 0, the upper oscillator is switched off, while the lower oscillator is switched on and signal s</a:t>
                </a:r>
                <a:r>
                  <a:rPr lang="en-US" baseline="-25000" dirty="0">
                    <a:latin typeface="Calibri" panose="020F0502020204030204" pitchFamily="34" charset="0"/>
                    <a:ea typeface="Calibri" panose="020F0502020204030204" pitchFamily="34" charset="0"/>
                    <a:cs typeface="Times New Roman" panose="02020603050405020304" pitchFamily="18" charset="0"/>
                  </a:rPr>
                  <a:t>2</a:t>
                </a:r>
                <a:r>
                  <a:rPr lang="en-US" dirty="0">
                    <a:latin typeface="Calibri" panose="020F0502020204030204" pitchFamily="34" charset="0"/>
                    <a:ea typeface="Calibri" panose="020F0502020204030204" pitchFamily="34" charset="0"/>
                    <a:cs typeface="Times New Roman" panose="02020603050405020304" pitchFamily="18" charset="0"/>
                  </a:rPr>
                  <a:t>(t) with frequency f</a:t>
                </a:r>
                <a:r>
                  <a:rPr lang="en-US" baseline="-25000" dirty="0">
                    <a:latin typeface="Calibri" panose="020F0502020204030204" pitchFamily="34" charset="0"/>
                    <a:ea typeface="Calibri" panose="020F0502020204030204" pitchFamily="34" charset="0"/>
                    <a:cs typeface="Times New Roman" panose="02020603050405020304" pitchFamily="18" charset="0"/>
                  </a:rPr>
                  <a:t>2</a:t>
                </a:r>
                <a:r>
                  <a:rPr lang="en-US" dirty="0">
                    <a:latin typeface="Calibri" panose="020F0502020204030204" pitchFamily="34" charset="0"/>
                    <a:ea typeface="Calibri" panose="020F0502020204030204" pitchFamily="34" charset="0"/>
                    <a:cs typeface="Times New Roman" panose="02020603050405020304" pitchFamily="18" charset="0"/>
                  </a:rPr>
                  <a:t> is transmitted.</a:t>
                </a:r>
              </a:p>
              <a:p>
                <a:pPr algn="just">
                  <a:lnSpc>
                    <a:spcPct val="107000"/>
                  </a:lnSpc>
                  <a:spcAft>
                    <a:spcPts val="800"/>
                  </a:spcAft>
                </a:pPr>
                <a:endParaRPr lang="en-US" dirty="0" smtClean="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endParaRPr lang="en-US"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mc:Choice>
        <mc:Fallback xmlns="">
          <p:sp>
            <p:nvSpPr>
              <p:cNvPr id="8" name="TextBox 7"/>
              <p:cNvSpPr txBox="1">
                <a:spLocks noRot="1" noChangeAspect="1" noMove="1" noResize="1" noEditPoints="1" noAdjustHandles="1" noChangeArrowheads="1" noChangeShapeType="1" noTextEdit="1"/>
              </p:cNvSpPr>
              <p:nvPr/>
            </p:nvSpPr>
            <p:spPr>
              <a:xfrm>
                <a:off x="548834" y="1819923"/>
                <a:ext cx="4935984" cy="6362576"/>
              </a:xfrm>
              <a:prstGeom prst="rect">
                <a:avLst/>
              </a:prstGeom>
              <a:blipFill rotWithShape="0">
                <a:blip r:embed="rId4"/>
                <a:stretch>
                  <a:fillRect l="-988" t="-575" r="-1111"/>
                </a:stretch>
              </a:blipFill>
            </p:spPr>
            <p:txBody>
              <a:bodyPr/>
              <a:lstStyle/>
              <a:p>
                <a:r>
                  <a:rPr lang="en-US">
                    <a:noFill/>
                  </a:rPr>
                  <a:t> </a:t>
                </a:r>
              </a:p>
            </p:txBody>
          </p:sp>
        </mc:Fallback>
      </mc:AlternateContent>
      <p:sp>
        <p:nvSpPr>
          <p:cNvPr id="9" name="Rectangle 8"/>
          <p:cNvSpPr/>
          <p:nvPr/>
        </p:nvSpPr>
        <p:spPr>
          <a:xfrm>
            <a:off x="6383270" y="5765592"/>
            <a:ext cx="4763227" cy="369332"/>
          </a:xfrm>
          <a:prstGeom prst="rect">
            <a:avLst/>
          </a:prstGeom>
        </p:spPr>
        <p:txBody>
          <a:bodyPr wrap="none">
            <a:spAutoFit/>
          </a:bodyPr>
          <a:lstStyle/>
          <a:p>
            <a:r>
              <a:rPr lang="en-US" dirty="0">
                <a:solidFill>
                  <a:srgbClr val="FF0000"/>
                </a:solidFill>
              </a:rPr>
              <a:t>Figure </a:t>
            </a:r>
            <a:r>
              <a:rPr lang="en-US" dirty="0" smtClean="0">
                <a:solidFill>
                  <a:srgbClr val="FF0000"/>
                </a:solidFill>
              </a:rPr>
              <a:t>: Block </a:t>
            </a:r>
            <a:r>
              <a:rPr lang="en-US" dirty="0">
                <a:solidFill>
                  <a:srgbClr val="FF0000"/>
                </a:solidFill>
              </a:rPr>
              <a:t>diagram for </a:t>
            </a:r>
            <a:r>
              <a:rPr lang="en-US" dirty="0" smtClean="0">
                <a:solidFill>
                  <a:srgbClr val="FF0000"/>
                </a:solidFill>
              </a:rPr>
              <a:t> </a:t>
            </a:r>
            <a:r>
              <a:rPr lang="en-US" dirty="0">
                <a:solidFill>
                  <a:srgbClr val="FF0000"/>
                </a:solidFill>
              </a:rPr>
              <a:t>binary FSK transmitter</a:t>
            </a:r>
          </a:p>
        </p:txBody>
      </p:sp>
    </p:spTree>
    <p:extLst>
      <p:ext uri="{BB962C8B-B14F-4D97-AF65-F5344CB8AC3E}">
        <p14:creationId xmlns:p14="http://schemas.microsoft.com/office/powerpoint/2010/main" val="168890193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17696" y="1026171"/>
            <a:ext cx="9623157" cy="793752"/>
          </a:xfrm>
        </p:spPr>
        <p:txBody>
          <a:bodyPr/>
          <a:lstStyle/>
          <a:p>
            <a:pPr lvl="0" algn="ctr" defTabSz="449263" eaLnBrk="0" fontAlgn="base" hangingPunct="0">
              <a:lnSpc>
                <a:spcPct val="100000"/>
              </a:lnSpc>
              <a:spcAft>
                <a:spcPct val="0"/>
              </a:spcAft>
              <a:buSzPct val="100000"/>
            </a:pPr>
            <a:r>
              <a:rPr lang="en-US" sz="3200" dirty="0">
                <a:solidFill>
                  <a:srgbClr val="C00000"/>
                </a:solidFill>
                <a:latin typeface="+mn-lt"/>
                <a:ea typeface="Microsoft YaHei" panose="020B0503020204020204" pitchFamily="34" charset="-122"/>
              </a:rPr>
              <a:t>BFSK  receiver. </a:t>
            </a: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76</a:t>
            </a:fld>
            <a:endParaRPr lang="en-IN" dirty="0">
              <a:solidFill>
                <a:prstClr val="black">
                  <a:tint val="75000"/>
                </a:prstClr>
              </a:solidFill>
            </a:endParaRPr>
          </a:p>
        </p:txBody>
      </p:sp>
      <p:sp>
        <p:nvSpPr>
          <p:cNvPr id="8" name="TextBox 7"/>
          <p:cNvSpPr txBox="1"/>
          <p:nvPr/>
        </p:nvSpPr>
        <p:spPr>
          <a:xfrm>
            <a:off x="630315" y="1935332"/>
            <a:ext cx="4935984" cy="4651786"/>
          </a:xfrm>
          <a:prstGeom prst="rect">
            <a:avLst/>
          </a:prstGeom>
          <a:noFill/>
        </p:spPr>
        <p:txBody>
          <a:bodyPr wrap="square" rtlCol="0">
            <a:spAutoFit/>
          </a:bodyPr>
          <a:lstStyle/>
          <a:p>
            <a:pPr marL="285750" indent="-285750" algn="just">
              <a:lnSpc>
                <a:spcPct val="107000"/>
              </a:lnSpc>
              <a:spcAft>
                <a:spcPts val="800"/>
              </a:spcAft>
              <a:buFont typeface="Wingdings" panose="05000000000000000000" pitchFamily="2" charset="2"/>
              <a:buChar char="Ø"/>
            </a:pPr>
            <a:r>
              <a:rPr lang="en-US" dirty="0">
                <a:latin typeface="Calibri" panose="020F0502020204030204" pitchFamily="34" charset="0"/>
                <a:ea typeface="Calibri" panose="020F0502020204030204" pitchFamily="34" charset="0"/>
                <a:cs typeface="Times New Roman" panose="02020603050405020304" pitchFamily="18" charset="0"/>
              </a:rPr>
              <a:t>To coherently detect the original binary sequence given the noisy received signal x(t), we may use the receiver shown in Figure</a:t>
            </a:r>
            <a:r>
              <a:rPr lang="en-US" dirty="0" smtClean="0">
                <a:latin typeface="Calibri" panose="020F0502020204030204" pitchFamily="34" charset="0"/>
                <a:ea typeface="Calibri" panose="020F0502020204030204" pitchFamily="34" charset="0"/>
                <a:cs typeface="Times New Roman" panose="02020603050405020304" pitchFamily="18" charset="0"/>
              </a:rPr>
              <a:t>.</a:t>
            </a:r>
          </a:p>
          <a:p>
            <a:pPr marL="285750" indent="-285750" algn="just">
              <a:lnSpc>
                <a:spcPct val="107000"/>
              </a:lnSpc>
              <a:spcAft>
                <a:spcPts val="800"/>
              </a:spcAft>
              <a:buFont typeface="Wingdings" panose="05000000000000000000" pitchFamily="2" charset="2"/>
              <a:buChar char="Ø"/>
            </a:pPr>
            <a:r>
              <a:rPr lang="en-US" dirty="0" smtClean="0">
                <a:latin typeface="Calibri" panose="020F0502020204030204" pitchFamily="34" charset="0"/>
                <a:ea typeface="Calibri" panose="020F0502020204030204" pitchFamily="34" charset="0"/>
                <a:cs typeface="Times New Roman" panose="02020603050405020304" pitchFamily="18" charset="0"/>
              </a:rPr>
              <a:t> </a:t>
            </a:r>
            <a:r>
              <a:rPr lang="en-US" dirty="0">
                <a:latin typeface="Calibri" panose="020F0502020204030204" pitchFamily="34" charset="0"/>
                <a:ea typeface="Calibri" panose="020F0502020204030204" pitchFamily="34" charset="0"/>
                <a:cs typeface="Times New Roman" panose="02020603050405020304" pitchFamily="18" charset="0"/>
              </a:rPr>
              <a:t>It consists of two </a:t>
            </a:r>
            <a:r>
              <a:rPr lang="en-US" dirty="0" err="1">
                <a:latin typeface="Calibri" panose="020F0502020204030204" pitchFamily="34" charset="0"/>
                <a:ea typeface="Calibri" panose="020F0502020204030204" pitchFamily="34" charset="0"/>
                <a:cs typeface="Times New Roman" panose="02020603050405020304" pitchFamily="18" charset="0"/>
              </a:rPr>
              <a:t>correlators</a:t>
            </a:r>
            <a:r>
              <a:rPr lang="en-US" dirty="0">
                <a:latin typeface="Calibri" panose="020F0502020204030204" pitchFamily="34" charset="0"/>
                <a:ea typeface="Calibri" panose="020F0502020204030204" pitchFamily="34" charset="0"/>
                <a:cs typeface="Times New Roman" panose="02020603050405020304" pitchFamily="18" charset="0"/>
              </a:rPr>
              <a:t> with a common input, which are supplied with locally generated coherent reference signals </a:t>
            </a:r>
            <a:r>
              <a:rPr lang="en-US" dirty="0">
                <a:latin typeface="Calibri" panose="020F0502020204030204" pitchFamily="34" charset="0"/>
                <a:ea typeface="Calibri" panose="020F0502020204030204" pitchFamily="34" charset="0"/>
                <a:cs typeface="Times New Roman" panose="02020603050405020304" pitchFamily="18" charset="0"/>
                <a:sym typeface="Symbol" panose="05050102010706020507" pitchFamily="18" charset="2"/>
              </a:rPr>
              <a:t></a:t>
            </a:r>
            <a:r>
              <a:rPr lang="en-US" baseline="-25000" dirty="0">
                <a:latin typeface="Calibri" panose="020F0502020204030204" pitchFamily="34" charset="0"/>
                <a:ea typeface="Calibri" panose="020F0502020204030204" pitchFamily="34" charset="0"/>
                <a:cs typeface="Times New Roman" panose="02020603050405020304" pitchFamily="18" charset="0"/>
              </a:rPr>
              <a:t>1</a:t>
            </a:r>
            <a:r>
              <a:rPr lang="en-US" dirty="0">
                <a:latin typeface="Calibri" panose="020F0502020204030204" pitchFamily="34" charset="0"/>
                <a:ea typeface="Calibri" panose="020F0502020204030204" pitchFamily="34" charset="0"/>
                <a:cs typeface="Times New Roman" panose="02020603050405020304" pitchFamily="18" charset="0"/>
              </a:rPr>
              <a:t>(t) and </a:t>
            </a:r>
            <a:r>
              <a:rPr lang="en-US" dirty="0">
                <a:latin typeface="Calibri" panose="020F0502020204030204" pitchFamily="34" charset="0"/>
                <a:ea typeface="Calibri" panose="020F0502020204030204" pitchFamily="34" charset="0"/>
                <a:cs typeface="Times New Roman" panose="02020603050405020304" pitchFamily="18" charset="0"/>
                <a:sym typeface="Symbol" panose="05050102010706020507" pitchFamily="18" charset="2"/>
              </a:rPr>
              <a:t></a:t>
            </a:r>
            <a:r>
              <a:rPr lang="en-US" baseline="-25000" dirty="0">
                <a:latin typeface="Calibri" panose="020F0502020204030204" pitchFamily="34" charset="0"/>
                <a:ea typeface="Calibri" panose="020F0502020204030204" pitchFamily="34" charset="0"/>
                <a:cs typeface="Times New Roman" panose="02020603050405020304" pitchFamily="18" charset="0"/>
              </a:rPr>
              <a:t>2</a:t>
            </a:r>
            <a:r>
              <a:rPr lang="en-US" dirty="0">
                <a:latin typeface="Calibri" panose="020F0502020204030204" pitchFamily="34" charset="0"/>
                <a:ea typeface="Calibri" panose="020F0502020204030204" pitchFamily="34" charset="0"/>
                <a:cs typeface="Times New Roman" panose="02020603050405020304" pitchFamily="18" charset="0"/>
              </a:rPr>
              <a:t>(t). </a:t>
            </a:r>
            <a:endParaRPr lang="en-US" dirty="0" smtClean="0">
              <a:latin typeface="Calibri" panose="020F0502020204030204" pitchFamily="34" charset="0"/>
              <a:ea typeface="Calibri" panose="020F0502020204030204" pitchFamily="34" charset="0"/>
              <a:cs typeface="Times New Roman" panose="02020603050405020304" pitchFamily="18" charset="0"/>
            </a:endParaRPr>
          </a:p>
          <a:p>
            <a:pPr marL="285750" indent="-285750" algn="just">
              <a:lnSpc>
                <a:spcPct val="107000"/>
              </a:lnSpc>
              <a:spcAft>
                <a:spcPts val="800"/>
              </a:spcAft>
              <a:buFont typeface="Wingdings" panose="05000000000000000000" pitchFamily="2" charset="2"/>
              <a:buChar char="Ø"/>
            </a:pPr>
            <a:r>
              <a:rPr lang="en-US" dirty="0" smtClean="0">
                <a:latin typeface="Calibri" panose="020F0502020204030204" pitchFamily="34" charset="0"/>
                <a:ea typeface="Calibri" panose="020F0502020204030204" pitchFamily="34" charset="0"/>
                <a:cs typeface="Times New Roman" panose="02020603050405020304" pitchFamily="18" charset="0"/>
              </a:rPr>
              <a:t>The </a:t>
            </a:r>
            <a:r>
              <a:rPr lang="en-US" dirty="0" err="1">
                <a:latin typeface="Calibri" panose="020F0502020204030204" pitchFamily="34" charset="0"/>
                <a:ea typeface="Calibri" panose="020F0502020204030204" pitchFamily="34" charset="0"/>
                <a:cs typeface="Times New Roman" panose="02020603050405020304" pitchFamily="18" charset="0"/>
              </a:rPr>
              <a:t>correlator</a:t>
            </a:r>
            <a:r>
              <a:rPr lang="en-US" dirty="0">
                <a:latin typeface="Calibri" panose="020F0502020204030204" pitchFamily="34" charset="0"/>
                <a:ea typeface="Calibri" panose="020F0502020204030204" pitchFamily="34" charset="0"/>
                <a:cs typeface="Times New Roman" panose="02020603050405020304" pitchFamily="18" charset="0"/>
              </a:rPr>
              <a:t> outputs are then subtracted, one from the other; the resulting difference l is then compared with a threshold of zero. If l </a:t>
            </a:r>
            <a:r>
              <a:rPr lang="en-US" dirty="0">
                <a:latin typeface="Calibri" panose="020F0502020204030204" pitchFamily="34" charset="0"/>
                <a:ea typeface="Calibri" panose="020F0502020204030204" pitchFamily="34" charset="0"/>
                <a:cs typeface="Times New Roman" panose="02020603050405020304" pitchFamily="18" charset="0"/>
                <a:sym typeface="Symbol" panose="05050102010706020507" pitchFamily="18" charset="2"/>
              </a:rPr>
              <a:t></a:t>
            </a:r>
            <a:r>
              <a:rPr lang="en-US" dirty="0">
                <a:latin typeface="Calibri" panose="020F0502020204030204" pitchFamily="34" charset="0"/>
                <a:ea typeface="Calibri" panose="020F0502020204030204" pitchFamily="34" charset="0"/>
                <a:cs typeface="Times New Roman" panose="02020603050405020304" pitchFamily="18" charset="0"/>
              </a:rPr>
              <a:t> 0, the receiver decides in favor of 1</a:t>
            </a:r>
            <a:r>
              <a:rPr lang="en-US" dirty="0" smtClean="0">
                <a:latin typeface="Calibri" panose="020F0502020204030204" pitchFamily="34" charset="0"/>
                <a:ea typeface="Calibri" panose="020F0502020204030204" pitchFamily="34" charset="0"/>
                <a:cs typeface="Times New Roman" panose="02020603050405020304" pitchFamily="18" charset="0"/>
              </a:rPr>
              <a:t>.</a:t>
            </a:r>
          </a:p>
          <a:p>
            <a:pPr marL="285750" indent="-285750" algn="just">
              <a:lnSpc>
                <a:spcPct val="107000"/>
              </a:lnSpc>
              <a:spcAft>
                <a:spcPts val="800"/>
              </a:spcAft>
              <a:buFont typeface="Wingdings" panose="05000000000000000000" pitchFamily="2" charset="2"/>
              <a:buChar char="Ø"/>
            </a:pPr>
            <a:r>
              <a:rPr lang="en-US" dirty="0" smtClean="0">
                <a:latin typeface="Calibri" panose="020F0502020204030204" pitchFamily="34" charset="0"/>
                <a:ea typeface="Calibri" panose="020F0502020204030204" pitchFamily="34" charset="0"/>
                <a:cs typeface="Times New Roman" panose="02020603050405020304" pitchFamily="18" charset="0"/>
              </a:rPr>
              <a:t> </a:t>
            </a:r>
            <a:r>
              <a:rPr lang="en-US" dirty="0">
                <a:latin typeface="Calibri" panose="020F0502020204030204" pitchFamily="34" charset="0"/>
                <a:ea typeface="Calibri" panose="020F0502020204030204" pitchFamily="34" charset="0"/>
                <a:cs typeface="Times New Roman" panose="02020603050405020304" pitchFamily="18" charset="0"/>
              </a:rPr>
              <a:t>On the other hand, if l </a:t>
            </a:r>
            <a:r>
              <a:rPr lang="en-US" dirty="0">
                <a:latin typeface="Calibri" panose="020F0502020204030204" pitchFamily="34" charset="0"/>
                <a:ea typeface="Calibri" panose="020F0502020204030204" pitchFamily="34" charset="0"/>
                <a:cs typeface="Times New Roman" panose="02020603050405020304" pitchFamily="18" charset="0"/>
                <a:sym typeface="Symbol" panose="05050102010706020507" pitchFamily="18" charset="2"/>
              </a:rPr>
              <a:t></a:t>
            </a:r>
            <a:r>
              <a:rPr lang="en-US" dirty="0">
                <a:latin typeface="Calibri" panose="020F0502020204030204" pitchFamily="34" charset="0"/>
                <a:ea typeface="Calibri" panose="020F0502020204030204" pitchFamily="34" charset="0"/>
                <a:cs typeface="Times New Roman" panose="02020603050405020304" pitchFamily="18" charset="0"/>
              </a:rPr>
              <a:t> 0, it decides in favor of 0. </a:t>
            </a:r>
            <a:endParaRPr lang="en-US" dirty="0" smtClean="0">
              <a:latin typeface="Calibri" panose="020F0502020204030204" pitchFamily="34" charset="0"/>
              <a:ea typeface="Calibri" panose="020F0502020204030204" pitchFamily="34" charset="0"/>
              <a:cs typeface="Times New Roman" panose="02020603050405020304" pitchFamily="18" charset="0"/>
            </a:endParaRPr>
          </a:p>
          <a:p>
            <a:pPr marL="285750" indent="-285750" algn="just">
              <a:lnSpc>
                <a:spcPct val="107000"/>
              </a:lnSpc>
              <a:spcAft>
                <a:spcPts val="800"/>
              </a:spcAft>
              <a:buFont typeface="Wingdings" panose="05000000000000000000" pitchFamily="2" charset="2"/>
              <a:buChar char="Ø"/>
            </a:pPr>
            <a:r>
              <a:rPr lang="en-US" dirty="0" smtClean="0">
                <a:latin typeface="Calibri" panose="020F0502020204030204" pitchFamily="34" charset="0"/>
                <a:ea typeface="Calibri" panose="020F0502020204030204" pitchFamily="34" charset="0"/>
                <a:cs typeface="Times New Roman" panose="02020603050405020304" pitchFamily="18" charset="0"/>
              </a:rPr>
              <a:t>If </a:t>
            </a:r>
            <a:r>
              <a:rPr lang="en-US" dirty="0">
                <a:latin typeface="Calibri" panose="020F0502020204030204" pitchFamily="34" charset="0"/>
                <a:ea typeface="Calibri" panose="020F0502020204030204" pitchFamily="34" charset="0"/>
                <a:cs typeface="Times New Roman" panose="02020603050405020304" pitchFamily="18" charset="0"/>
              </a:rPr>
              <a:t>l is exactly zero, the receiver makes a random guess (i.e., flip of a fair coin) in favor of 1 or 0.</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Rectangle 8"/>
          <p:cNvSpPr/>
          <p:nvPr/>
        </p:nvSpPr>
        <p:spPr>
          <a:xfrm>
            <a:off x="6228986" y="5149215"/>
            <a:ext cx="4763227" cy="369332"/>
          </a:xfrm>
          <a:prstGeom prst="rect">
            <a:avLst/>
          </a:prstGeom>
        </p:spPr>
        <p:txBody>
          <a:bodyPr wrap="none">
            <a:spAutoFit/>
          </a:bodyPr>
          <a:lstStyle/>
          <a:p>
            <a:r>
              <a:rPr lang="en-US" dirty="0">
                <a:solidFill>
                  <a:srgbClr val="FF0000"/>
                </a:solidFill>
              </a:rPr>
              <a:t>Figure </a:t>
            </a:r>
            <a:r>
              <a:rPr lang="en-US" dirty="0" smtClean="0">
                <a:solidFill>
                  <a:srgbClr val="FF0000"/>
                </a:solidFill>
              </a:rPr>
              <a:t>: Block </a:t>
            </a:r>
            <a:r>
              <a:rPr lang="en-US" dirty="0">
                <a:solidFill>
                  <a:srgbClr val="FF0000"/>
                </a:solidFill>
              </a:rPr>
              <a:t>diagram for </a:t>
            </a:r>
            <a:r>
              <a:rPr lang="en-US" dirty="0" smtClean="0">
                <a:solidFill>
                  <a:srgbClr val="FF0000"/>
                </a:solidFill>
              </a:rPr>
              <a:t> </a:t>
            </a:r>
            <a:r>
              <a:rPr lang="en-US" dirty="0">
                <a:solidFill>
                  <a:srgbClr val="FF0000"/>
                </a:solidFill>
              </a:rPr>
              <a:t>binary FSK  receiver. </a:t>
            </a:r>
          </a:p>
        </p:txBody>
      </p:sp>
      <p:pic>
        <p:nvPicPr>
          <p:cNvPr id="7" name="Picture 6"/>
          <p:cNvPicPr>
            <a:picLocks noChangeAspect="1"/>
          </p:cNvPicPr>
          <p:nvPr/>
        </p:nvPicPr>
        <p:blipFill>
          <a:blip r:embed="rId3"/>
          <a:stretch>
            <a:fillRect/>
          </a:stretch>
        </p:blipFill>
        <p:spPr>
          <a:xfrm>
            <a:off x="5769270" y="2458744"/>
            <a:ext cx="5991225" cy="1905000"/>
          </a:xfrm>
          <a:prstGeom prst="rect">
            <a:avLst/>
          </a:prstGeom>
        </p:spPr>
      </p:pic>
    </p:spTree>
    <p:extLst>
      <p:ext uri="{BB962C8B-B14F-4D97-AF65-F5344CB8AC3E}">
        <p14:creationId xmlns:p14="http://schemas.microsoft.com/office/powerpoint/2010/main" val="60561699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17696" y="1026171"/>
            <a:ext cx="9623157" cy="793752"/>
          </a:xfrm>
        </p:spPr>
        <p:txBody>
          <a:bodyPr/>
          <a:lstStyle/>
          <a:p>
            <a:pPr lvl="0" algn="ctr" defTabSz="449263" eaLnBrk="0" fontAlgn="base" hangingPunct="0">
              <a:lnSpc>
                <a:spcPct val="100000"/>
              </a:lnSpc>
              <a:spcAft>
                <a:spcPct val="0"/>
              </a:spcAft>
              <a:buSzPct val="100000"/>
            </a:pPr>
            <a:r>
              <a:rPr lang="en-US" sz="3200" dirty="0" smtClean="0">
                <a:solidFill>
                  <a:srgbClr val="C00000"/>
                </a:solidFill>
                <a:latin typeface="+mn-lt"/>
                <a:ea typeface="Microsoft YaHei" panose="020B0503020204020204" pitchFamily="34" charset="-122"/>
              </a:rPr>
              <a:t>Non-coherent </a:t>
            </a:r>
            <a:r>
              <a:rPr lang="en-US" sz="3200" dirty="0">
                <a:solidFill>
                  <a:srgbClr val="C00000"/>
                </a:solidFill>
                <a:latin typeface="+mn-lt"/>
                <a:ea typeface="Microsoft YaHei" panose="020B0503020204020204" pitchFamily="34" charset="-122"/>
              </a:rPr>
              <a:t>Orthogonal Modulation Techniques </a:t>
            </a: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77</a:t>
            </a:fld>
            <a:endParaRPr lang="en-IN" dirty="0">
              <a:solidFill>
                <a:prstClr val="black">
                  <a:tint val="75000"/>
                </a:prstClr>
              </a:solidFill>
            </a:endParaRPr>
          </a:p>
        </p:txBody>
      </p:sp>
      <p:sp>
        <p:nvSpPr>
          <p:cNvPr id="8" name="TextBox 7"/>
          <p:cNvSpPr txBox="1"/>
          <p:nvPr/>
        </p:nvSpPr>
        <p:spPr>
          <a:xfrm>
            <a:off x="630315" y="1935332"/>
            <a:ext cx="10351538" cy="4072910"/>
          </a:xfrm>
          <a:prstGeom prst="rect">
            <a:avLst/>
          </a:prstGeom>
          <a:noFill/>
        </p:spPr>
        <p:txBody>
          <a:bodyPr wrap="square" rtlCol="0">
            <a:spAutoFit/>
          </a:bodyPr>
          <a:lstStyle/>
          <a:p>
            <a:pPr marL="285750" indent="-285750" algn="just">
              <a:lnSpc>
                <a:spcPct val="150000"/>
              </a:lnSpc>
              <a:spcAft>
                <a:spcPts val="800"/>
              </a:spcAft>
              <a:buFont typeface="Wingdings" panose="05000000000000000000" pitchFamily="2" charset="2"/>
              <a:buChar char="Ø"/>
            </a:pPr>
            <a:r>
              <a:rPr lang="en-US" sz="2400" b="1" dirty="0">
                <a:solidFill>
                  <a:srgbClr val="202124"/>
                </a:solidFill>
                <a:latin typeface="arial" panose="020B0604020202020204" pitchFamily="34" charset="0"/>
              </a:rPr>
              <a:t>Coherent</a:t>
            </a:r>
            <a:r>
              <a:rPr lang="en-US" sz="2400" dirty="0">
                <a:solidFill>
                  <a:srgbClr val="202124"/>
                </a:solidFill>
                <a:latin typeface="arial" panose="020B0604020202020204" pitchFamily="34" charset="0"/>
              </a:rPr>
              <a:t> systems need carrier phase information at the receiver and they use </a:t>
            </a:r>
            <a:r>
              <a:rPr lang="en-US" sz="2400" b="1" dirty="0">
                <a:solidFill>
                  <a:srgbClr val="00B0F0"/>
                </a:solidFill>
                <a:latin typeface="arial" panose="020B0604020202020204" pitchFamily="34" charset="0"/>
              </a:rPr>
              <a:t>matched filters </a:t>
            </a:r>
            <a:r>
              <a:rPr lang="en-US" sz="2400" dirty="0">
                <a:solidFill>
                  <a:srgbClr val="202124"/>
                </a:solidFill>
                <a:latin typeface="arial" panose="020B0604020202020204" pitchFamily="34" charset="0"/>
              </a:rPr>
              <a:t>to detect and decide what data was sent , while </a:t>
            </a:r>
            <a:r>
              <a:rPr lang="en-US" sz="2400" b="1" dirty="0">
                <a:solidFill>
                  <a:srgbClr val="202124"/>
                </a:solidFill>
                <a:latin typeface="arial" panose="020B0604020202020204" pitchFamily="34" charset="0"/>
              </a:rPr>
              <a:t>noncoherent</a:t>
            </a:r>
            <a:r>
              <a:rPr lang="en-US" sz="2400" dirty="0">
                <a:solidFill>
                  <a:srgbClr val="202124"/>
                </a:solidFill>
                <a:latin typeface="arial" panose="020B0604020202020204" pitchFamily="34" charset="0"/>
              </a:rPr>
              <a:t> systems do not need carrier phase information and use methods like </a:t>
            </a:r>
            <a:r>
              <a:rPr lang="en-US" sz="2400" b="1" dirty="0">
                <a:solidFill>
                  <a:srgbClr val="00B0F0"/>
                </a:solidFill>
                <a:latin typeface="arial" panose="020B0604020202020204" pitchFamily="34" charset="0"/>
              </a:rPr>
              <a:t>square law </a:t>
            </a:r>
            <a:r>
              <a:rPr lang="en-US" sz="2400" dirty="0">
                <a:solidFill>
                  <a:srgbClr val="202124"/>
                </a:solidFill>
                <a:latin typeface="arial" panose="020B0604020202020204" pitchFamily="34" charset="0"/>
              </a:rPr>
              <a:t>to recover the data</a:t>
            </a:r>
            <a:r>
              <a:rPr lang="en-US" sz="2400" dirty="0" smtClean="0">
                <a:solidFill>
                  <a:srgbClr val="202124"/>
                </a:solidFill>
                <a:latin typeface="arial" panose="020B0604020202020204" pitchFamily="34" charset="0"/>
              </a:rPr>
              <a:t>.</a:t>
            </a:r>
          </a:p>
          <a:p>
            <a:pPr marL="285750" indent="-285750" algn="just">
              <a:lnSpc>
                <a:spcPct val="150000"/>
              </a:lnSpc>
              <a:spcAft>
                <a:spcPts val="800"/>
              </a:spcAft>
              <a:buFont typeface="Wingdings" panose="05000000000000000000" pitchFamily="2" charset="2"/>
              <a:buChar char="Ø"/>
            </a:pPr>
            <a:r>
              <a:rPr lang="en-US" sz="2400" dirty="0" smtClean="0">
                <a:solidFill>
                  <a:srgbClr val="202124"/>
                </a:solidFill>
                <a:latin typeface="arial" panose="020B0604020202020204" pitchFamily="34" charset="0"/>
              </a:rPr>
              <a:t>In</a:t>
            </a:r>
            <a:r>
              <a:rPr lang="en-US" sz="2400" b="1" dirty="0" smtClean="0">
                <a:solidFill>
                  <a:srgbClr val="202124"/>
                </a:solidFill>
                <a:latin typeface="arial" panose="020B0604020202020204" pitchFamily="34" charset="0"/>
              </a:rPr>
              <a:t> noncoherent</a:t>
            </a:r>
            <a:r>
              <a:rPr lang="en-US" sz="2400" dirty="0">
                <a:solidFill>
                  <a:srgbClr val="202124"/>
                </a:solidFill>
                <a:latin typeface="arial" panose="020B0604020202020204" pitchFamily="34" charset="0"/>
              </a:rPr>
              <a:t> </a:t>
            </a:r>
            <a:r>
              <a:rPr lang="en-US" sz="2400" dirty="0" smtClean="0">
                <a:solidFill>
                  <a:srgbClr val="202124"/>
                </a:solidFill>
                <a:latin typeface="arial" panose="020B0604020202020204" pitchFamily="34" charset="0"/>
              </a:rPr>
              <a:t>systems, the </a:t>
            </a:r>
            <a:r>
              <a:rPr lang="en-US" sz="2400" b="1" dirty="0" smtClean="0">
                <a:solidFill>
                  <a:srgbClr val="00B0F0"/>
                </a:solidFill>
                <a:latin typeface="arial" panose="020B0604020202020204" pitchFamily="34" charset="0"/>
              </a:rPr>
              <a:t>structure of the receiver is simple </a:t>
            </a:r>
            <a:r>
              <a:rPr lang="en-US" sz="2400" dirty="0" smtClean="0">
                <a:solidFill>
                  <a:srgbClr val="202124"/>
                </a:solidFill>
                <a:latin typeface="arial" panose="020B0604020202020204" pitchFamily="34" charset="0"/>
              </a:rPr>
              <a:t>compared to coherent systems.</a:t>
            </a:r>
            <a:r>
              <a:rPr lang="en-US" sz="2400" dirty="0" smtClean="0">
                <a:solidFill>
                  <a:prstClr val="black"/>
                </a:solidFill>
                <a:ea typeface="Calibri" panose="020F0502020204030204" pitchFamily="34" charset="0"/>
                <a:cs typeface="Times New Roman" panose="02020603050405020304" pitchFamily="18" charset="0"/>
              </a:rPr>
              <a:t> </a:t>
            </a:r>
            <a:r>
              <a:rPr lang="en-US" sz="2400" dirty="0" smtClean="0">
                <a:solidFill>
                  <a:srgbClr val="0070C0"/>
                </a:solidFill>
                <a:ea typeface="Calibri" panose="020F0502020204030204" pitchFamily="34" charset="0"/>
                <a:cs typeface="Times New Roman" panose="02020603050405020304" pitchFamily="18" charset="0"/>
              </a:rPr>
              <a:t>Under large signal to noise ratios </a:t>
            </a:r>
            <a:r>
              <a:rPr lang="en-US" sz="2400" dirty="0" smtClean="0">
                <a:solidFill>
                  <a:prstClr val="black"/>
                </a:solidFill>
                <a:ea typeface="Calibri" panose="020F0502020204030204" pitchFamily="34" charset="0"/>
                <a:cs typeface="Times New Roman" panose="02020603050405020304" pitchFamily="18" charset="0"/>
              </a:rPr>
              <a:t>,the performances of non coherent receivers approach that of coherent receivers.</a:t>
            </a:r>
            <a:endParaRPr lang="en-US" sz="2400" dirty="0">
              <a:solidFill>
                <a:prstClr val="black"/>
              </a:solidFill>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6526633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17696" y="1026171"/>
            <a:ext cx="9623157" cy="793752"/>
          </a:xfrm>
        </p:spPr>
        <p:txBody>
          <a:bodyPr/>
          <a:lstStyle/>
          <a:p>
            <a:pPr lvl="0" algn="ctr" defTabSz="449263" eaLnBrk="0" fontAlgn="base" hangingPunct="0">
              <a:lnSpc>
                <a:spcPct val="100000"/>
              </a:lnSpc>
              <a:spcAft>
                <a:spcPct val="0"/>
              </a:spcAft>
              <a:buSzPct val="100000"/>
            </a:pPr>
            <a:r>
              <a:rPr lang="en-US" sz="3200" dirty="0" smtClean="0">
                <a:solidFill>
                  <a:srgbClr val="C00000"/>
                </a:solidFill>
                <a:latin typeface="+mn-lt"/>
                <a:ea typeface="Microsoft YaHei" panose="020B0503020204020204" pitchFamily="34" charset="-122"/>
              </a:rPr>
              <a:t>Non-coherent </a:t>
            </a:r>
            <a:r>
              <a:rPr lang="en-US" sz="3200" dirty="0">
                <a:solidFill>
                  <a:srgbClr val="C00000"/>
                </a:solidFill>
                <a:latin typeface="+mn-lt"/>
                <a:ea typeface="Microsoft YaHei" panose="020B0503020204020204" pitchFamily="34" charset="-122"/>
              </a:rPr>
              <a:t>Orthogonal Modulation Techniques </a:t>
            </a: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78</a:t>
            </a:fld>
            <a:endParaRPr lang="en-IN" dirty="0">
              <a:solidFill>
                <a:prstClr val="black">
                  <a:tint val="75000"/>
                </a:prstClr>
              </a:solidFill>
            </a:endParaRPr>
          </a:p>
        </p:txBody>
      </p:sp>
      <p:sp>
        <p:nvSpPr>
          <p:cNvPr id="8" name="TextBox 7"/>
          <p:cNvSpPr txBox="1"/>
          <p:nvPr/>
        </p:nvSpPr>
        <p:spPr>
          <a:xfrm>
            <a:off x="630315" y="1935332"/>
            <a:ext cx="11202564" cy="3154453"/>
          </a:xfrm>
          <a:prstGeom prst="rect">
            <a:avLst/>
          </a:prstGeom>
          <a:noFill/>
        </p:spPr>
        <p:txBody>
          <a:bodyPr wrap="square" rtlCol="0">
            <a:spAutoFit/>
          </a:bodyPr>
          <a:lstStyle/>
          <a:p>
            <a:pPr marL="285750" indent="-285750" algn="just">
              <a:lnSpc>
                <a:spcPct val="107000"/>
              </a:lnSpc>
              <a:spcAft>
                <a:spcPts val="800"/>
              </a:spcAft>
              <a:buFont typeface="Wingdings" panose="05000000000000000000" pitchFamily="2" charset="2"/>
              <a:buChar char="Ø"/>
            </a:pPr>
            <a:r>
              <a:rPr lang="en-US" dirty="0">
                <a:latin typeface="Calibri" panose="020F0502020204030204" pitchFamily="34" charset="0"/>
                <a:ea typeface="Calibri" panose="020F0502020204030204" pitchFamily="34" charset="0"/>
                <a:cs typeface="Times New Roman" panose="02020603050405020304" pitchFamily="18" charset="0"/>
              </a:rPr>
              <a:t>Consider a binary signaling scheme that involves the use of two orthogonal signals s</a:t>
            </a:r>
            <a:r>
              <a:rPr lang="en-US" baseline="-25000" dirty="0">
                <a:latin typeface="Calibri" panose="020F0502020204030204" pitchFamily="34" charset="0"/>
                <a:ea typeface="Calibri" panose="020F0502020204030204" pitchFamily="34" charset="0"/>
                <a:cs typeface="Times New Roman" panose="02020603050405020304" pitchFamily="18" charset="0"/>
              </a:rPr>
              <a:t>1 </a:t>
            </a:r>
            <a:r>
              <a:rPr lang="en-US" dirty="0">
                <a:latin typeface="Calibri" panose="020F0502020204030204" pitchFamily="34" charset="0"/>
                <a:ea typeface="Calibri" panose="020F0502020204030204" pitchFamily="34" charset="0"/>
                <a:cs typeface="Times New Roman" panose="02020603050405020304" pitchFamily="18" charset="0"/>
              </a:rPr>
              <a:t>(t) and s</a:t>
            </a:r>
            <a:r>
              <a:rPr lang="en-US" baseline="-25000" dirty="0">
                <a:latin typeface="Calibri" panose="020F0502020204030204" pitchFamily="34" charset="0"/>
                <a:ea typeface="Calibri" panose="020F0502020204030204" pitchFamily="34" charset="0"/>
                <a:cs typeface="Times New Roman" panose="02020603050405020304" pitchFamily="18" charset="0"/>
              </a:rPr>
              <a:t>2 </a:t>
            </a:r>
            <a:r>
              <a:rPr lang="en-US" dirty="0">
                <a:latin typeface="Calibri" panose="020F0502020204030204" pitchFamily="34" charset="0"/>
                <a:ea typeface="Calibri" panose="020F0502020204030204" pitchFamily="34" charset="0"/>
                <a:cs typeface="Times New Roman" panose="02020603050405020304" pitchFamily="18" charset="0"/>
              </a:rPr>
              <a:t>(t), which have equal energy</a:t>
            </a:r>
            <a:r>
              <a:rPr lang="en-US" dirty="0" smtClean="0">
                <a:latin typeface="Calibri" panose="020F0502020204030204" pitchFamily="34" charset="0"/>
                <a:ea typeface="Calibri" panose="020F0502020204030204" pitchFamily="34" charset="0"/>
                <a:cs typeface="Times New Roman" panose="02020603050405020304" pitchFamily="18" charset="0"/>
              </a:rPr>
              <a:t>.</a:t>
            </a:r>
            <a:r>
              <a:rPr lang="en-US" dirty="0">
                <a:latin typeface="Calibri" panose="020F0502020204030204" pitchFamily="34" charset="0"/>
                <a:ea typeface="Calibri" panose="020F0502020204030204" pitchFamily="34" charset="0"/>
                <a:cs typeface="Times New Roman" panose="02020603050405020304" pitchFamily="18" charset="0"/>
              </a:rPr>
              <a:t> Let the signaling interval 0 </a:t>
            </a:r>
            <a:r>
              <a:rPr lang="en-US" dirty="0">
                <a:latin typeface="Calibri" panose="020F0502020204030204" pitchFamily="34" charset="0"/>
                <a:ea typeface="Calibri" panose="020F0502020204030204" pitchFamily="34" charset="0"/>
                <a:cs typeface="Times New Roman" panose="02020603050405020304" pitchFamily="18" charset="0"/>
                <a:sym typeface="Symbol" panose="05050102010706020507" pitchFamily="18" charset="2"/>
              </a:rPr>
              <a:t></a:t>
            </a:r>
            <a:r>
              <a:rPr lang="en-US" dirty="0">
                <a:latin typeface="Calibri" panose="020F0502020204030204" pitchFamily="34" charset="0"/>
                <a:ea typeface="Calibri" panose="020F0502020204030204" pitchFamily="34" charset="0"/>
                <a:cs typeface="Times New Roman" panose="02020603050405020304" pitchFamily="18" charset="0"/>
              </a:rPr>
              <a:t> t </a:t>
            </a:r>
            <a:r>
              <a:rPr lang="en-US" dirty="0">
                <a:latin typeface="Calibri" panose="020F0502020204030204" pitchFamily="34" charset="0"/>
                <a:ea typeface="Calibri" panose="020F0502020204030204" pitchFamily="34" charset="0"/>
                <a:cs typeface="Times New Roman" panose="02020603050405020304" pitchFamily="18" charset="0"/>
                <a:sym typeface="Symbol" panose="05050102010706020507" pitchFamily="18" charset="2"/>
              </a:rPr>
              <a:t></a:t>
            </a:r>
            <a:r>
              <a:rPr lang="en-US" dirty="0">
                <a:latin typeface="Calibri" panose="020F0502020204030204" pitchFamily="34" charset="0"/>
                <a:ea typeface="Calibri" panose="020F0502020204030204" pitchFamily="34" charset="0"/>
                <a:cs typeface="Times New Roman" panose="02020603050405020304" pitchFamily="18" charset="0"/>
              </a:rPr>
              <a:t> </a:t>
            </a:r>
            <a:r>
              <a:rPr lang="en-US" dirty="0" smtClean="0">
                <a:latin typeface="Calibri" panose="020F0502020204030204" pitchFamily="34" charset="0"/>
                <a:ea typeface="Calibri" panose="020F0502020204030204" pitchFamily="34" charset="0"/>
                <a:cs typeface="Times New Roman" panose="02020603050405020304" pitchFamily="18" charset="0"/>
              </a:rPr>
              <a:t>T.</a:t>
            </a:r>
            <a:endParaRPr lang="en-US" dirty="0">
              <a:latin typeface="Calibri" panose="020F0502020204030204" pitchFamily="34" charset="0"/>
              <a:ea typeface="Calibri" panose="020F0502020204030204" pitchFamily="34" charset="0"/>
              <a:cs typeface="Times New Roman" panose="02020603050405020304" pitchFamily="18" charset="0"/>
            </a:endParaRPr>
          </a:p>
          <a:p>
            <a:pPr marL="285750" indent="-285750" algn="just">
              <a:lnSpc>
                <a:spcPct val="107000"/>
              </a:lnSpc>
              <a:spcAft>
                <a:spcPts val="800"/>
              </a:spcAft>
              <a:buFont typeface="Wingdings" panose="05000000000000000000" pitchFamily="2" charset="2"/>
              <a:buChar char="Ø"/>
            </a:pPr>
            <a:r>
              <a:rPr lang="en-US" dirty="0" smtClean="0"/>
              <a:t>Let these </a:t>
            </a:r>
            <a:r>
              <a:rPr lang="en-US" dirty="0"/>
              <a:t>two signals is sent over an </a:t>
            </a:r>
            <a:r>
              <a:rPr lang="en-US" b="1" dirty="0">
                <a:solidFill>
                  <a:srgbClr val="0070C0"/>
                </a:solidFill>
              </a:rPr>
              <a:t>imperfect channel that shifts the carrier phase by an unknown amount</a:t>
            </a:r>
            <a:r>
              <a:rPr lang="en-US" dirty="0"/>
              <a:t>.</a:t>
            </a:r>
            <a:endParaRPr lang="en-US" dirty="0">
              <a:latin typeface="Calibri" panose="020F0502020204030204" pitchFamily="34" charset="0"/>
              <a:ea typeface="Calibri" panose="020F0502020204030204" pitchFamily="34" charset="0"/>
              <a:cs typeface="Times New Roman" panose="02020603050405020304" pitchFamily="18" charset="0"/>
            </a:endParaRPr>
          </a:p>
          <a:p>
            <a:pPr marL="285750" indent="-285750" algn="just">
              <a:lnSpc>
                <a:spcPct val="107000"/>
              </a:lnSpc>
              <a:spcAft>
                <a:spcPts val="800"/>
              </a:spcAft>
              <a:buFont typeface="Wingdings" panose="05000000000000000000" pitchFamily="2" charset="2"/>
              <a:buChar char="Ø"/>
            </a:pPr>
            <a:r>
              <a:rPr lang="en-US" dirty="0" smtClean="0">
                <a:solidFill>
                  <a:prstClr val="black"/>
                </a:solidFill>
                <a:ea typeface="Calibri" panose="020F0502020204030204" pitchFamily="34" charset="0"/>
                <a:cs typeface="Times New Roman" panose="02020603050405020304" pitchFamily="18" charset="0"/>
              </a:rPr>
              <a:t> </a:t>
            </a:r>
            <a:r>
              <a:rPr lang="en-US" dirty="0">
                <a:latin typeface="Calibri" panose="020F0502020204030204" pitchFamily="34" charset="0"/>
                <a:ea typeface="Calibri" panose="020F0502020204030204" pitchFamily="34" charset="0"/>
                <a:cs typeface="Times New Roman" panose="02020603050405020304" pitchFamily="18" charset="0"/>
              </a:rPr>
              <a:t>Let g</a:t>
            </a:r>
            <a:r>
              <a:rPr lang="en-US" baseline="-25000" dirty="0">
                <a:latin typeface="Calibri" panose="020F0502020204030204" pitchFamily="34" charset="0"/>
                <a:ea typeface="Calibri" panose="020F0502020204030204" pitchFamily="34" charset="0"/>
                <a:cs typeface="Times New Roman" panose="02020603050405020304" pitchFamily="18" charset="0"/>
              </a:rPr>
              <a:t>1 </a:t>
            </a:r>
            <a:r>
              <a:rPr lang="en-US" dirty="0">
                <a:latin typeface="Calibri" panose="020F0502020204030204" pitchFamily="34" charset="0"/>
                <a:ea typeface="Calibri" panose="020F0502020204030204" pitchFamily="34" charset="0"/>
                <a:cs typeface="Times New Roman" panose="02020603050405020304" pitchFamily="18" charset="0"/>
              </a:rPr>
              <a:t>(t) and g</a:t>
            </a:r>
            <a:r>
              <a:rPr lang="en-US" baseline="-25000" dirty="0">
                <a:latin typeface="Calibri" panose="020F0502020204030204" pitchFamily="34" charset="0"/>
                <a:ea typeface="Calibri" panose="020F0502020204030204" pitchFamily="34" charset="0"/>
                <a:cs typeface="Times New Roman" panose="02020603050405020304" pitchFamily="18" charset="0"/>
              </a:rPr>
              <a:t>2 </a:t>
            </a:r>
            <a:r>
              <a:rPr lang="en-US" dirty="0">
                <a:latin typeface="Calibri" panose="020F0502020204030204" pitchFamily="34" charset="0"/>
                <a:ea typeface="Calibri" panose="020F0502020204030204" pitchFamily="34" charset="0"/>
                <a:cs typeface="Times New Roman" panose="02020603050405020304" pitchFamily="18" charset="0"/>
              </a:rPr>
              <a:t>(t) denote the phase-shifted versions of </a:t>
            </a:r>
            <a:r>
              <a:rPr lang="en-US" dirty="0" smtClean="0">
                <a:latin typeface="Calibri" panose="020F0502020204030204" pitchFamily="34" charset="0"/>
                <a:ea typeface="Calibri" panose="020F0502020204030204" pitchFamily="34" charset="0"/>
                <a:cs typeface="Times New Roman" panose="02020603050405020304" pitchFamily="18" charset="0"/>
              </a:rPr>
              <a:t>s</a:t>
            </a:r>
            <a:r>
              <a:rPr lang="en-US" baseline="-25000" dirty="0" smtClean="0">
                <a:latin typeface="Calibri" panose="020F0502020204030204" pitchFamily="34" charset="0"/>
                <a:ea typeface="Calibri" panose="020F0502020204030204" pitchFamily="34" charset="0"/>
                <a:cs typeface="Times New Roman" panose="02020603050405020304" pitchFamily="18" charset="0"/>
              </a:rPr>
              <a:t>1</a:t>
            </a:r>
            <a:r>
              <a:rPr lang="en-US" dirty="0" smtClean="0">
                <a:latin typeface="Calibri" panose="020F0502020204030204" pitchFamily="34" charset="0"/>
                <a:ea typeface="Calibri" panose="020F0502020204030204" pitchFamily="34" charset="0"/>
                <a:cs typeface="Times New Roman" panose="02020603050405020304" pitchFamily="18" charset="0"/>
              </a:rPr>
              <a:t>(t</a:t>
            </a:r>
            <a:r>
              <a:rPr lang="en-US" dirty="0">
                <a:latin typeface="Calibri" panose="020F0502020204030204" pitchFamily="34" charset="0"/>
                <a:ea typeface="Calibri" panose="020F0502020204030204" pitchFamily="34" charset="0"/>
                <a:cs typeface="Times New Roman" panose="02020603050405020304" pitchFamily="18" charset="0"/>
              </a:rPr>
              <a:t>) and </a:t>
            </a:r>
            <a:r>
              <a:rPr lang="en-US" dirty="0" smtClean="0">
                <a:latin typeface="Calibri" panose="020F0502020204030204" pitchFamily="34" charset="0"/>
                <a:ea typeface="Calibri" panose="020F0502020204030204" pitchFamily="34" charset="0"/>
                <a:cs typeface="Times New Roman" panose="02020603050405020304" pitchFamily="18" charset="0"/>
              </a:rPr>
              <a:t>s</a:t>
            </a:r>
            <a:r>
              <a:rPr lang="en-US" baseline="-25000" dirty="0" smtClean="0">
                <a:latin typeface="Calibri" panose="020F0502020204030204" pitchFamily="34" charset="0"/>
                <a:ea typeface="Calibri" panose="020F0502020204030204" pitchFamily="34" charset="0"/>
                <a:cs typeface="Times New Roman" panose="02020603050405020304" pitchFamily="18" charset="0"/>
              </a:rPr>
              <a:t>2</a:t>
            </a:r>
            <a:r>
              <a:rPr lang="en-US" dirty="0" smtClean="0">
                <a:latin typeface="Calibri" panose="020F0502020204030204" pitchFamily="34" charset="0"/>
                <a:ea typeface="Calibri" panose="020F0502020204030204" pitchFamily="34" charset="0"/>
                <a:cs typeface="Times New Roman" panose="02020603050405020304" pitchFamily="18" charset="0"/>
              </a:rPr>
              <a:t>(t</a:t>
            </a:r>
            <a:r>
              <a:rPr lang="en-US" dirty="0">
                <a:latin typeface="Calibri" panose="020F0502020204030204" pitchFamily="34" charset="0"/>
                <a:ea typeface="Calibri" panose="020F0502020204030204" pitchFamily="34" charset="0"/>
                <a:cs typeface="Times New Roman" panose="02020603050405020304" pitchFamily="18" charset="0"/>
              </a:rPr>
              <a:t>) that result from this transmission, respectively. </a:t>
            </a:r>
          </a:p>
          <a:p>
            <a:pPr marL="285750" indent="-285750" algn="just">
              <a:lnSpc>
                <a:spcPct val="107000"/>
              </a:lnSpc>
              <a:spcAft>
                <a:spcPts val="800"/>
              </a:spcAft>
              <a:buFont typeface="Wingdings" panose="05000000000000000000" pitchFamily="2" charset="2"/>
              <a:buChar char="Ø"/>
            </a:pPr>
            <a:r>
              <a:rPr lang="en-US" dirty="0">
                <a:latin typeface="Calibri" panose="020F0502020204030204" pitchFamily="34" charset="0"/>
                <a:ea typeface="Calibri" panose="020F0502020204030204" pitchFamily="34" charset="0"/>
                <a:cs typeface="Times New Roman" panose="02020603050405020304" pitchFamily="18" charset="0"/>
              </a:rPr>
              <a:t>It is assumed that the signals </a:t>
            </a:r>
            <a:r>
              <a:rPr lang="en-US" b="1" dirty="0" smtClean="0">
                <a:solidFill>
                  <a:srgbClr val="00B0F0"/>
                </a:solidFill>
                <a:latin typeface="Calibri" panose="020F0502020204030204" pitchFamily="34" charset="0"/>
                <a:ea typeface="Calibri" panose="020F0502020204030204" pitchFamily="34" charset="0"/>
                <a:cs typeface="Times New Roman" panose="02020603050405020304" pitchFamily="18" charset="0"/>
              </a:rPr>
              <a:t>g</a:t>
            </a:r>
            <a:r>
              <a:rPr lang="en-US" b="1" baseline="-25000" dirty="0" smtClean="0">
                <a:solidFill>
                  <a:srgbClr val="00B0F0"/>
                </a:solidFill>
                <a:latin typeface="Calibri" panose="020F0502020204030204" pitchFamily="34" charset="0"/>
                <a:ea typeface="Calibri" panose="020F0502020204030204" pitchFamily="34" charset="0"/>
                <a:cs typeface="Times New Roman" panose="02020603050405020304" pitchFamily="18" charset="0"/>
              </a:rPr>
              <a:t>1</a:t>
            </a:r>
            <a:r>
              <a:rPr lang="en-US" b="1" dirty="0" smtClean="0">
                <a:solidFill>
                  <a:srgbClr val="00B0F0"/>
                </a:solidFill>
                <a:latin typeface="Calibri" panose="020F0502020204030204" pitchFamily="34" charset="0"/>
                <a:ea typeface="Calibri" panose="020F0502020204030204" pitchFamily="34" charset="0"/>
                <a:cs typeface="Times New Roman" panose="02020603050405020304" pitchFamily="18" charset="0"/>
              </a:rPr>
              <a:t>(t</a:t>
            </a:r>
            <a:r>
              <a:rPr lang="en-US" b="1" dirty="0">
                <a:solidFill>
                  <a:srgbClr val="00B0F0"/>
                </a:solidFill>
                <a:latin typeface="Calibri" panose="020F0502020204030204" pitchFamily="34" charset="0"/>
                <a:ea typeface="Calibri" panose="020F0502020204030204" pitchFamily="34" charset="0"/>
                <a:cs typeface="Times New Roman" panose="02020603050405020304" pitchFamily="18" charset="0"/>
              </a:rPr>
              <a:t>) and g</a:t>
            </a:r>
            <a:r>
              <a:rPr lang="en-US" b="1" baseline="-25000" dirty="0">
                <a:solidFill>
                  <a:srgbClr val="00B0F0"/>
                </a:solidFill>
                <a:latin typeface="Calibri" panose="020F0502020204030204" pitchFamily="34" charset="0"/>
                <a:ea typeface="Calibri" panose="020F0502020204030204" pitchFamily="34" charset="0"/>
                <a:cs typeface="Times New Roman" panose="02020603050405020304" pitchFamily="18" charset="0"/>
              </a:rPr>
              <a:t>2 </a:t>
            </a:r>
            <a:r>
              <a:rPr lang="en-US" b="1" dirty="0">
                <a:solidFill>
                  <a:srgbClr val="00B0F0"/>
                </a:solidFill>
                <a:latin typeface="Calibri" panose="020F0502020204030204" pitchFamily="34" charset="0"/>
                <a:ea typeface="Calibri" panose="020F0502020204030204" pitchFamily="34" charset="0"/>
                <a:cs typeface="Times New Roman" panose="02020603050405020304" pitchFamily="18" charset="0"/>
              </a:rPr>
              <a:t>(t) remain orthogonal </a:t>
            </a:r>
            <a:r>
              <a:rPr lang="en-US" dirty="0">
                <a:latin typeface="Calibri" panose="020F0502020204030204" pitchFamily="34" charset="0"/>
                <a:ea typeface="Calibri" panose="020F0502020204030204" pitchFamily="34" charset="0"/>
                <a:cs typeface="Times New Roman" panose="02020603050405020304" pitchFamily="18" charset="0"/>
              </a:rPr>
              <a:t>and have the </a:t>
            </a:r>
            <a:r>
              <a:rPr lang="en-US" b="1" dirty="0">
                <a:solidFill>
                  <a:srgbClr val="00B0F0"/>
                </a:solidFill>
                <a:latin typeface="Calibri" panose="020F0502020204030204" pitchFamily="34" charset="0"/>
                <a:ea typeface="Calibri" panose="020F0502020204030204" pitchFamily="34" charset="0"/>
                <a:cs typeface="Times New Roman" panose="02020603050405020304" pitchFamily="18" charset="0"/>
              </a:rPr>
              <a:t>same energy E</a:t>
            </a:r>
            <a:r>
              <a:rPr lang="en-US" dirty="0">
                <a:latin typeface="Calibri" panose="020F0502020204030204" pitchFamily="34" charset="0"/>
                <a:ea typeface="Calibri" panose="020F0502020204030204" pitchFamily="34" charset="0"/>
                <a:cs typeface="Times New Roman" panose="02020603050405020304" pitchFamily="18" charset="0"/>
              </a:rPr>
              <a:t>, regardless of the </a:t>
            </a:r>
            <a:r>
              <a:rPr lang="en-US" b="1" dirty="0">
                <a:solidFill>
                  <a:srgbClr val="00B0F0"/>
                </a:solidFill>
                <a:latin typeface="Calibri" panose="020F0502020204030204" pitchFamily="34" charset="0"/>
                <a:ea typeface="Calibri" panose="020F0502020204030204" pitchFamily="34" charset="0"/>
                <a:cs typeface="Times New Roman" panose="02020603050405020304" pitchFamily="18" charset="0"/>
              </a:rPr>
              <a:t>unknown carrier phase</a:t>
            </a:r>
            <a:r>
              <a:rPr lang="en-US" dirty="0">
                <a:latin typeface="Calibri" panose="020F0502020204030204" pitchFamily="34" charset="0"/>
                <a:ea typeface="Calibri" panose="020F0502020204030204" pitchFamily="34" charset="0"/>
                <a:cs typeface="Times New Roman" panose="02020603050405020304" pitchFamily="18" charset="0"/>
              </a:rPr>
              <a:t>. We refer to such a signaling scheme as non-coherent orthogonal modulation.</a:t>
            </a:r>
          </a:p>
          <a:p>
            <a:pPr marL="285750" indent="-285750" algn="just">
              <a:lnSpc>
                <a:spcPct val="107000"/>
              </a:lnSpc>
              <a:spcAft>
                <a:spcPts val="800"/>
              </a:spcAft>
              <a:buFont typeface="Wingdings" panose="05000000000000000000" pitchFamily="2" charset="2"/>
              <a:buChar char="Ø"/>
            </a:pPr>
            <a:r>
              <a:rPr lang="en-US" dirty="0">
                <a:latin typeface="Calibri" panose="020F0502020204030204" pitchFamily="34" charset="0"/>
                <a:ea typeface="Calibri" panose="020F0502020204030204" pitchFamily="34" charset="0"/>
                <a:cs typeface="Times New Roman" panose="02020603050405020304" pitchFamily="18" charset="0"/>
              </a:rPr>
              <a:t>In addition to carrier-phase uncertainty, the channel also introduces AWGN w (t) of zero mean and power spectral density N</a:t>
            </a:r>
            <a:r>
              <a:rPr lang="en-US" baseline="-25000" dirty="0">
                <a:latin typeface="Calibri" panose="020F0502020204030204" pitchFamily="34" charset="0"/>
                <a:ea typeface="Calibri" panose="020F0502020204030204" pitchFamily="34" charset="0"/>
                <a:cs typeface="Times New Roman" panose="02020603050405020304" pitchFamily="18" charset="0"/>
              </a:rPr>
              <a:t>0 </a:t>
            </a:r>
            <a:r>
              <a:rPr lang="en-US" dirty="0">
                <a:latin typeface="Calibri" panose="020F0502020204030204" pitchFamily="34" charset="0"/>
                <a:ea typeface="Calibri" panose="020F0502020204030204" pitchFamily="34" charset="0"/>
                <a:cs typeface="Times New Roman" panose="02020603050405020304" pitchFamily="18" charset="0"/>
                <a:sym typeface="Symbol" panose="05050102010706020507" pitchFamily="18" charset="2"/>
              </a:rPr>
              <a:t></a:t>
            </a:r>
            <a:r>
              <a:rPr lang="en-US" dirty="0">
                <a:latin typeface="Calibri" panose="020F0502020204030204" pitchFamily="34" charset="0"/>
                <a:ea typeface="Calibri" panose="020F0502020204030204" pitchFamily="34" charset="0"/>
                <a:cs typeface="Times New Roman" panose="02020603050405020304" pitchFamily="18" charset="0"/>
              </a:rPr>
              <a:t>2, resulting in the received signal.</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Picture 2"/>
          <p:cNvPicPr>
            <a:picLocks noChangeAspect="1"/>
          </p:cNvPicPr>
          <p:nvPr/>
        </p:nvPicPr>
        <p:blipFill>
          <a:blip r:embed="rId3"/>
          <a:stretch>
            <a:fillRect/>
          </a:stretch>
        </p:blipFill>
        <p:spPr>
          <a:xfrm>
            <a:off x="3495769" y="5116481"/>
            <a:ext cx="5383002" cy="1112304"/>
          </a:xfrm>
          <a:prstGeom prst="rect">
            <a:avLst/>
          </a:prstGeom>
        </p:spPr>
      </p:pic>
    </p:spTree>
    <p:extLst>
      <p:ext uri="{BB962C8B-B14F-4D97-AF65-F5344CB8AC3E}">
        <p14:creationId xmlns:p14="http://schemas.microsoft.com/office/powerpoint/2010/main" val="283531354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17696" y="1026171"/>
            <a:ext cx="9623157" cy="793752"/>
          </a:xfrm>
        </p:spPr>
        <p:txBody>
          <a:bodyPr>
            <a:normAutofit/>
          </a:bodyPr>
          <a:lstStyle/>
          <a:p>
            <a:pPr lvl="0" algn="ctr" defTabSz="449263" eaLnBrk="0" fontAlgn="base" hangingPunct="0">
              <a:lnSpc>
                <a:spcPct val="100000"/>
              </a:lnSpc>
              <a:spcAft>
                <a:spcPct val="0"/>
              </a:spcAft>
              <a:buSzPct val="100000"/>
            </a:pPr>
            <a:r>
              <a:rPr lang="en-US" sz="2400" b="1" dirty="0">
                <a:solidFill>
                  <a:srgbClr val="C00000"/>
                </a:solidFill>
                <a:latin typeface="+mn-lt"/>
                <a:ea typeface="Microsoft YaHei" panose="020B0503020204020204" pitchFamily="34" charset="-122"/>
              </a:rPr>
              <a:t>Binary Frequency-Shift Keying Using Noncoherent Detection</a:t>
            </a: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79</a:t>
            </a:fld>
            <a:endParaRPr lang="en-IN" dirty="0">
              <a:solidFill>
                <a:prstClr val="black">
                  <a:tint val="75000"/>
                </a:prstClr>
              </a:solidFill>
            </a:endParaRPr>
          </a:p>
        </p:txBody>
      </p:sp>
      <p:sp>
        <p:nvSpPr>
          <p:cNvPr id="8" name="TextBox 7"/>
          <p:cNvSpPr txBox="1"/>
          <p:nvPr/>
        </p:nvSpPr>
        <p:spPr>
          <a:xfrm>
            <a:off x="795745" y="1684798"/>
            <a:ext cx="6485709" cy="4355423"/>
          </a:xfrm>
          <a:prstGeom prst="rect">
            <a:avLst/>
          </a:prstGeom>
          <a:noFill/>
        </p:spPr>
        <p:txBody>
          <a:bodyPr wrap="square" rtlCol="0">
            <a:spAutoFit/>
          </a:bodyPr>
          <a:lstStyle/>
          <a:p>
            <a:pPr marL="285750" indent="-285750" algn="just">
              <a:lnSpc>
                <a:spcPct val="107000"/>
              </a:lnSpc>
              <a:spcAft>
                <a:spcPts val="800"/>
              </a:spcAft>
              <a:buFont typeface="Wingdings" panose="05000000000000000000" pitchFamily="2" charset="2"/>
              <a:buChar char="Ø"/>
            </a:pPr>
            <a:r>
              <a:rPr lang="en-US" dirty="0"/>
              <a:t>For the </a:t>
            </a:r>
            <a:r>
              <a:rPr lang="en-US" dirty="0" smtClean="0"/>
              <a:t>noncoherent </a:t>
            </a:r>
            <a:r>
              <a:rPr lang="en-US" dirty="0">
                <a:solidFill>
                  <a:prstClr val="black"/>
                </a:solidFill>
              </a:rPr>
              <a:t>detection of this frequency-modulated signal, the receiver consists of a pair of </a:t>
            </a:r>
            <a:r>
              <a:rPr lang="en-US" dirty="0" smtClean="0">
                <a:solidFill>
                  <a:prstClr val="black"/>
                </a:solidFill>
              </a:rPr>
              <a:t>matched filters </a:t>
            </a:r>
            <a:r>
              <a:rPr lang="en-US" dirty="0">
                <a:solidFill>
                  <a:prstClr val="black"/>
                </a:solidFill>
              </a:rPr>
              <a:t>followed by envelope detectors, as in </a:t>
            </a:r>
            <a:r>
              <a:rPr lang="en-US" dirty="0" smtClean="0">
                <a:solidFill>
                  <a:prstClr val="black"/>
                </a:solidFill>
              </a:rPr>
              <a:t>Figure.</a:t>
            </a:r>
            <a:r>
              <a:rPr lang="en-US" dirty="0" smtClean="0">
                <a:solidFill>
                  <a:prstClr val="black"/>
                </a:solidFill>
                <a:ea typeface="Calibri" panose="020F0502020204030204" pitchFamily="34" charset="0"/>
                <a:cs typeface="Times New Roman" panose="02020603050405020304" pitchFamily="18" charset="0"/>
              </a:rPr>
              <a:t> </a:t>
            </a:r>
          </a:p>
          <a:p>
            <a:pPr marL="285750" indent="-285750" algn="just">
              <a:lnSpc>
                <a:spcPct val="107000"/>
              </a:lnSpc>
              <a:spcAft>
                <a:spcPts val="800"/>
              </a:spcAft>
              <a:buFont typeface="Wingdings" panose="05000000000000000000" pitchFamily="2" charset="2"/>
              <a:buChar char="Ø"/>
            </a:pPr>
            <a:r>
              <a:rPr lang="en-US" dirty="0">
                <a:latin typeface="Calibri" panose="020F0502020204030204" pitchFamily="34" charset="0"/>
                <a:ea typeface="Calibri" panose="020F0502020204030204" pitchFamily="34" charset="0"/>
                <a:cs typeface="Times New Roman" panose="02020603050405020304" pitchFamily="18" charset="0"/>
              </a:rPr>
              <a:t>The filter in the upper path of the receiver is matched to </a:t>
            </a:r>
            <a:r>
              <a:rPr lang="en-US" dirty="0" smtClean="0">
                <a:latin typeface="Calibri" panose="020F0502020204030204" pitchFamily="34" charset="0"/>
                <a:ea typeface="Calibri" panose="020F0502020204030204" pitchFamily="34" charset="0"/>
                <a:cs typeface="Times New Roman" panose="02020603050405020304" pitchFamily="18" charset="0"/>
              </a:rPr>
              <a:t>          </a:t>
            </a:r>
            <a:r>
              <a:rPr lang="en-US" dirty="0" err="1" smtClean="0">
                <a:latin typeface="Calibri" panose="020F0502020204030204" pitchFamily="34" charset="0"/>
                <a:ea typeface="Calibri" panose="020F0502020204030204" pitchFamily="34" charset="0"/>
                <a:cs typeface="Times New Roman" panose="02020603050405020304" pitchFamily="18" charset="0"/>
              </a:rPr>
              <a:t>cos</a:t>
            </a:r>
            <a:r>
              <a:rPr lang="en-US" dirty="0" smtClean="0">
                <a:latin typeface="Calibri" panose="020F0502020204030204" pitchFamily="34" charset="0"/>
                <a:ea typeface="Calibri" panose="020F0502020204030204" pitchFamily="34" charset="0"/>
                <a:cs typeface="Times New Roman" panose="02020603050405020304" pitchFamily="18" charset="0"/>
              </a:rPr>
              <a:t>(2</a:t>
            </a:r>
            <a:r>
              <a:rPr lang="en-US" dirty="0">
                <a:latin typeface="Calibri" panose="020F0502020204030204" pitchFamily="34" charset="0"/>
                <a:ea typeface="Calibri" panose="020F0502020204030204" pitchFamily="34" charset="0"/>
                <a:cs typeface="Times New Roman" panose="02020603050405020304" pitchFamily="18" charset="0"/>
                <a:sym typeface="Symbol" panose="05050102010706020507" pitchFamily="18" charset="2"/>
              </a:rPr>
              <a:t></a:t>
            </a:r>
            <a:r>
              <a:rPr lang="en-US" dirty="0">
                <a:latin typeface="Calibri" panose="020F0502020204030204" pitchFamily="34" charset="0"/>
                <a:ea typeface="Calibri" panose="020F0502020204030204" pitchFamily="34" charset="0"/>
                <a:cs typeface="Times New Roman" panose="02020603050405020304" pitchFamily="18" charset="0"/>
              </a:rPr>
              <a:t>f</a:t>
            </a:r>
            <a:r>
              <a:rPr lang="en-US" baseline="-25000" dirty="0">
                <a:latin typeface="Calibri" panose="020F0502020204030204" pitchFamily="34" charset="0"/>
                <a:ea typeface="Calibri" panose="020F0502020204030204" pitchFamily="34" charset="0"/>
                <a:cs typeface="Times New Roman" panose="02020603050405020304" pitchFamily="18" charset="0"/>
              </a:rPr>
              <a:t>1</a:t>
            </a:r>
            <a:r>
              <a:rPr lang="en-US" dirty="0">
                <a:latin typeface="Calibri" panose="020F0502020204030204" pitchFamily="34" charset="0"/>
                <a:ea typeface="Calibri" panose="020F0502020204030204" pitchFamily="34" charset="0"/>
                <a:cs typeface="Times New Roman" panose="02020603050405020304" pitchFamily="18" charset="0"/>
              </a:rPr>
              <a:t>t) and the filter in the lower path is matched to </a:t>
            </a:r>
            <a:r>
              <a:rPr lang="en-US" dirty="0" err="1">
                <a:latin typeface="Calibri" panose="020F0502020204030204" pitchFamily="34" charset="0"/>
                <a:ea typeface="Calibri" panose="020F0502020204030204" pitchFamily="34" charset="0"/>
                <a:cs typeface="Times New Roman" panose="02020603050405020304" pitchFamily="18" charset="0"/>
              </a:rPr>
              <a:t>cos</a:t>
            </a:r>
            <a:r>
              <a:rPr lang="en-US" dirty="0">
                <a:latin typeface="Calibri" panose="020F0502020204030204" pitchFamily="34" charset="0"/>
                <a:ea typeface="Calibri" panose="020F0502020204030204" pitchFamily="34" charset="0"/>
                <a:cs typeface="Times New Roman" panose="02020603050405020304" pitchFamily="18" charset="0"/>
              </a:rPr>
              <a:t>(2</a:t>
            </a:r>
            <a:r>
              <a:rPr lang="en-US" dirty="0">
                <a:latin typeface="Calibri" panose="020F0502020204030204" pitchFamily="34" charset="0"/>
                <a:ea typeface="Calibri" panose="020F0502020204030204" pitchFamily="34" charset="0"/>
                <a:cs typeface="Times New Roman" panose="02020603050405020304" pitchFamily="18" charset="0"/>
                <a:sym typeface="Symbol" panose="05050102010706020507" pitchFamily="18" charset="2"/>
              </a:rPr>
              <a:t></a:t>
            </a:r>
            <a:r>
              <a:rPr lang="en-US" dirty="0">
                <a:latin typeface="Calibri" panose="020F0502020204030204" pitchFamily="34" charset="0"/>
                <a:ea typeface="Calibri" panose="020F0502020204030204" pitchFamily="34" charset="0"/>
                <a:cs typeface="Times New Roman" panose="02020603050405020304" pitchFamily="18" charset="0"/>
              </a:rPr>
              <a:t>f</a:t>
            </a:r>
            <a:r>
              <a:rPr lang="en-US" baseline="-25000" dirty="0">
                <a:latin typeface="Calibri" panose="020F0502020204030204" pitchFamily="34" charset="0"/>
                <a:ea typeface="Calibri" panose="020F0502020204030204" pitchFamily="34" charset="0"/>
                <a:cs typeface="Times New Roman" panose="02020603050405020304" pitchFamily="18" charset="0"/>
              </a:rPr>
              <a:t>2</a:t>
            </a:r>
            <a:r>
              <a:rPr lang="en-US" dirty="0">
                <a:latin typeface="Calibri" panose="020F0502020204030204" pitchFamily="34" charset="0"/>
                <a:ea typeface="Calibri" panose="020F0502020204030204" pitchFamily="34" charset="0"/>
                <a:cs typeface="Times New Roman" panose="02020603050405020304" pitchFamily="18" charset="0"/>
              </a:rPr>
              <a:t>t) for the signaling interval 0 </a:t>
            </a:r>
            <a:r>
              <a:rPr lang="en-US" dirty="0">
                <a:latin typeface="Calibri" panose="020F0502020204030204" pitchFamily="34" charset="0"/>
                <a:ea typeface="Calibri" panose="020F0502020204030204" pitchFamily="34" charset="0"/>
                <a:cs typeface="Times New Roman" panose="02020603050405020304" pitchFamily="18" charset="0"/>
                <a:sym typeface="Symbol" panose="05050102010706020507" pitchFamily="18" charset="2"/>
              </a:rPr>
              <a:t></a:t>
            </a:r>
            <a:r>
              <a:rPr lang="en-US" dirty="0">
                <a:latin typeface="Calibri" panose="020F0502020204030204" pitchFamily="34" charset="0"/>
                <a:ea typeface="Calibri" panose="020F0502020204030204" pitchFamily="34" charset="0"/>
                <a:cs typeface="Times New Roman" panose="02020603050405020304" pitchFamily="18" charset="0"/>
              </a:rPr>
              <a:t> t </a:t>
            </a:r>
            <a:r>
              <a:rPr lang="en-US" dirty="0">
                <a:latin typeface="Calibri" panose="020F0502020204030204" pitchFamily="34" charset="0"/>
                <a:ea typeface="Calibri" panose="020F0502020204030204" pitchFamily="34" charset="0"/>
                <a:cs typeface="Times New Roman" panose="02020603050405020304" pitchFamily="18" charset="0"/>
                <a:sym typeface="Symbol" panose="05050102010706020507" pitchFamily="18" charset="2"/>
              </a:rPr>
              <a:t></a:t>
            </a:r>
            <a:r>
              <a:rPr lang="en-US" dirty="0">
                <a:latin typeface="Calibri" panose="020F0502020204030204" pitchFamily="34" charset="0"/>
                <a:ea typeface="Calibri" panose="020F0502020204030204" pitchFamily="34" charset="0"/>
                <a:cs typeface="Times New Roman" panose="02020603050405020304" pitchFamily="18" charset="0"/>
              </a:rPr>
              <a:t> </a:t>
            </a:r>
            <a:r>
              <a:rPr lang="en-US" dirty="0" smtClean="0">
                <a:latin typeface="Calibri" panose="020F0502020204030204" pitchFamily="34" charset="0"/>
                <a:ea typeface="Calibri" panose="020F0502020204030204" pitchFamily="34" charset="0"/>
                <a:cs typeface="Times New Roman" panose="02020603050405020304" pitchFamily="18" charset="0"/>
              </a:rPr>
              <a:t>T</a:t>
            </a:r>
            <a:r>
              <a:rPr lang="en-US" baseline="-25000" dirty="0" smtClean="0">
                <a:latin typeface="Calibri" panose="020F0502020204030204" pitchFamily="34" charset="0"/>
                <a:ea typeface="Calibri" panose="020F0502020204030204" pitchFamily="34" charset="0"/>
                <a:cs typeface="Times New Roman" panose="02020603050405020304" pitchFamily="18" charset="0"/>
              </a:rPr>
              <a:t>b</a:t>
            </a:r>
            <a:r>
              <a:rPr lang="en-US" dirty="0" smtClean="0">
                <a:latin typeface="Calibri" panose="020F0502020204030204" pitchFamily="34" charset="0"/>
                <a:ea typeface="Calibri" panose="020F0502020204030204" pitchFamily="34" charset="0"/>
                <a:cs typeface="Times New Roman" panose="02020603050405020304" pitchFamily="18" charset="0"/>
              </a:rPr>
              <a:t>.</a:t>
            </a:r>
          </a:p>
          <a:p>
            <a:pPr marL="285750" indent="-285750" algn="just">
              <a:lnSpc>
                <a:spcPct val="107000"/>
              </a:lnSpc>
              <a:spcAft>
                <a:spcPts val="800"/>
              </a:spcAft>
              <a:buFont typeface="Wingdings" panose="05000000000000000000" pitchFamily="2" charset="2"/>
              <a:buChar char="Ø"/>
            </a:pPr>
            <a:r>
              <a:rPr lang="en-US" dirty="0">
                <a:latin typeface="Calibri" panose="020F0502020204030204" pitchFamily="34" charset="0"/>
                <a:ea typeface="Calibri" panose="020F0502020204030204" pitchFamily="34" charset="0"/>
                <a:cs typeface="Times New Roman" panose="02020603050405020304" pitchFamily="18" charset="0"/>
              </a:rPr>
              <a:t>The resulting envelope detector outputs are sampled at t = T</a:t>
            </a:r>
            <a:r>
              <a:rPr lang="en-US" baseline="-25000" dirty="0">
                <a:latin typeface="Calibri" panose="020F0502020204030204" pitchFamily="34" charset="0"/>
                <a:ea typeface="Calibri" panose="020F0502020204030204" pitchFamily="34" charset="0"/>
                <a:cs typeface="Times New Roman" panose="02020603050405020304" pitchFamily="18" charset="0"/>
              </a:rPr>
              <a:t>b</a:t>
            </a:r>
            <a:r>
              <a:rPr lang="en-US" dirty="0">
                <a:latin typeface="Calibri" panose="020F0502020204030204" pitchFamily="34" charset="0"/>
                <a:ea typeface="Calibri" panose="020F0502020204030204" pitchFamily="34" charset="0"/>
                <a:cs typeface="Times New Roman" panose="02020603050405020304" pitchFamily="18" charset="0"/>
              </a:rPr>
              <a:t> and their values are compared. The envelope samples of the upper and lower paths in Figure are shown as l</a:t>
            </a:r>
            <a:r>
              <a:rPr lang="en-US" baseline="-25000" dirty="0">
                <a:latin typeface="Calibri" panose="020F0502020204030204" pitchFamily="34" charset="0"/>
                <a:ea typeface="Calibri" panose="020F0502020204030204" pitchFamily="34" charset="0"/>
                <a:cs typeface="Times New Roman" panose="02020603050405020304" pitchFamily="18" charset="0"/>
              </a:rPr>
              <a:t>1</a:t>
            </a:r>
            <a:r>
              <a:rPr lang="en-US" dirty="0">
                <a:latin typeface="Calibri" panose="020F0502020204030204" pitchFamily="34" charset="0"/>
                <a:ea typeface="Calibri" panose="020F0502020204030204" pitchFamily="34" charset="0"/>
                <a:cs typeface="Times New Roman" panose="02020603050405020304" pitchFamily="18" charset="0"/>
              </a:rPr>
              <a:t> and l</a:t>
            </a:r>
            <a:r>
              <a:rPr lang="en-US" baseline="-25000" dirty="0">
                <a:latin typeface="Calibri" panose="020F0502020204030204" pitchFamily="34" charset="0"/>
                <a:ea typeface="Calibri" panose="020F0502020204030204" pitchFamily="34" charset="0"/>
                <a:cs typeface="Times New Roman" panose="02020603050405020304" pitchFamily="18" charset="0"/>
              </a:rPr>
              <a:t>2</a:t>
            </a:r>
            <a:r>
              <a:rPr lang="en-US" dirty="0">
                <a:latin typeface="Calibri" panose="020F0502020204030204" pitchFamily="34" charset="0"/>
                <a:ea typeface="Calibri" panose="020F0502020204030204" pitchFamily="34" charset="0"/>
                <a:cs typeface="Times New Roman" panose="02020603050405020304" pitchFamily="18" charset="0"/>
              </a:rPr>
              <a:t>. </a:t>
            </a:r>
            <a:endParaRPr lang="en-US" dirty="0" smtClean="0">
              <a:latin typeface="Calibri" panose="020F0502020204030204" pitchFamily="34" charset="0"/>
              <a:ea typeface="Calibri" panose="020F0502020204030204" pitchFamily="34" charset="0"/>
              <a:cs typeface="Times New Roman" panose="02020603050405020304" pitchFamily="18" charset="0"/>
            </a:endParaRPr>
          </a:p>
          <a:p>
            <a:pPr marL="285750" indent="-285750" algn="just">
              <a:lnSpc>
                <a:spcPct val="107000"/>
              </a:lnSpc>
              <a:spcAft>
                <a:spcPts val="800"/>
              </a:spcAft>
              <a:buFont typeface="Wingdings" panose="05000000000000000000" pitchFamily="2" charset="2"/>
              <a:buChar char="Ø"/>
            </a:pPr>
            <a:r>
              <a:rPr lang="en-US" dirty="0" smtClean="0">
                <a:latin typeface="Calibri" panose="020F0502020204030204" pitchFamily="34" charset="0"/>
                <a:ea typeface="Calibri" panose="020F0502020204030204" pitchFamily="34" charset="0"/>
                <a:cs typeface="Times New Roman" panose="02020603050405020304" pitchFamily="18" charset="0"/>
              </a:rPr>
              <a:t>The </a:t>
            </a:r>
            <a:r>
              <a:rPr lang="en-US" dirty="0">
                <a:latin typeface="Calibri" panose="020F0502020204030204" pitchFamily="34" charset="0"/>
                <a:ea typeface="Calibri" panose="020F0502020204030204" pitchFamily="34" charset="0"/>
                <a:cs typeface="Times New Roman" panose="02020603050405020304" pitchFamily="18" charset="0"/>
              </a:rPr>
              <a:t>receiver decides in favor of symbol 1 if l</a:t>
            </a:r>
            <a:r>
              <a:rPr lang="en-US" baseline="-25000" dirty="0">
                <a:latin typeface="Calibri" panose="020F0502020204030204" pitchFamily="34" charset="0"/>
                <a:ea typeface="Calibri" panose="020F0502020204030204" pitchFamily="34" charset="0"/>
                <a:cs typeface="Times New Roman" panose="02020603050405020304" pitchFamily="18" charset="0"/>
              </a:rPr>
              <a:t>1</a:t>
            </a:r>
            <a:r>
              <a:rPr lang="en-US" dirty="0">
                <a:latin typeface="Calibri" panose="020F0502020204030204" pitchFamily="34" charset="0"/>
                <a:ea typeface="Calibri" panose="020F0502020204030204" pitchFamily="34" charset="0"/>
                <a:cs typeface="Times New Roman" panose="02020603050405020304" pitchFamily="18" charset="0"/>
              </a:rPr>
              <a:t> &gt; l</a:t>
            </a:r>
            <a:r>
              <a:rPr lang="en-US" baseline="-25000" dirty="0">
                <a:latin typeface="Calibri" panose="020F0502020204030204" pitchFamily="34" charset="0"/>
                <a:ea typeface="Calibri" panose="020F0502020204030204" pitchFamily="34" charset="0"/>
                <a:cs typeface="Times New Roman" panose="02020603050405020304" pitchFamily="18" charset="0"/>
              </a:rPr>
              <a:t>2</a:t>
            </a:r>
            <a:r>
              <a:rPr lang="en-US" dirty="0">
                <a:latin typeface="Calibri" panose="020F0502020204030204" pitchFamily="34" charset="0"/>
                <a:ea typeface="Calibri" panose="020F0502020204030204" pitchFamily="34" charset="0"/>
                <a:cs typeface="Times New Roman" panose="02020603050405020304" pitchFamily="18" charset="0"/>
              </a:rPr>
              <a:t> and in favor of symbol 0 if l</a:t>
            </a:r>
            <a:r>
              <a:rPr lang="en-US" baseline="-25000" dirty="0">
                <a:latin typeface="Calibri" panose="020F0502020204030204" pitchFamily="34" charset="0"/>
                <a:ea typeface="Calibri" panose="020F0502020204030204" pitchFamily="34" charset="0"/>
                <a:cs typeface="Times New Roman" panose="02020603050405020304" pitchFamily="18" charset="0"/>
              </a:rPr>
              <a:t>1</a:t>
            </a:r>
            <a:r>
              <a:rPr lang="en-US" dirty="0">
                <a:latin typeface="Calibri" panose="020F0502020204030204" pitchFamily="34" charset="0"/>
                <a:ea typeface="Calibri" panose="020F0502020204030204" pitchFamily="34" charset="0"/>
                <a:cs typeface="Times New Roman" panose="02020603050405020304" pitchFamily="18" charset="0"/>
              </a:rPr>
              <a:t> </a:t>
            </a:r>
            <a:r>
              <a:rPr lang="en-US" dirty="0">
                <a:latin typeface="Calibri" panose="020F0502020204030204" pitchFamily="34" charset="0"/>
                <a:ea typeface="Calibri" panose="020F0502020204030204" pitchFamily="34" charset="0"/>
                <a:cs typeface="Times New Roman" panose="02020603050405020304" pitchFamily="18" charset="0"/>
                <a:sym typeface="Symbol" panose="05050102010706020507" pitchFamily="18" charset="2"/>
              </a:rPr>
              <a:t></a:t>
            </a:r>
            <a:r>
              <a:rPr lang="en-US" dirty="0">
                <a:latin typeface="Calibri" panose="020F0502020204030204" pitchFamily="34" charset="0"/>
                <a:ea typeface="Calibri" panose="020F0502020204030204" pitchFamily="34" charset="0"/>
                <a:cs typeface="Times New Roman" panose="02020603050405020304" pitchFamily="18" charset="0"/>
              </a:rPr>
              <a:t> l</a:t>
            </a:r>
            <a:r>
              <a:rPr lang="en-US" baseline="-25000" dirty="0">
                <a:latin typeface="Calibri" panose="020F0502020204030204" pitchFamily="34" charset="0"/>
                <a:ea typeface="Calibri" panose="020F0502020204030204" pitchFamily="34" charset="0"/>
                <a:cs typeface="Times New Roman" panose="02020603050405020304" pitchFamily="18" charset="0"/>
              </a:rPr>
              <a:t>2</a:t>
            </a:r>
            <a:r>
              <a:rPr lang="en-US" dirty="0">
                <a:latin typeface="Calibri" panose="020F0502020204030204" pitchFamily="34" charset="0"/>
                <a:ea typeface="Calibri" panose="020F0502020204030204" pitchFamily="34" charset="0"/>
                <a:cs typeface="Times New Roman" panose="02020603050405020304" pitchFamily="18" charset="0"/>
              </a:rPr>
              <a:t>. If l</a:t>
            </a:r>
            <a:r>
              <a:rPr lang="en-US" baseline="-25000" dirty="0">
                <a:latin typeface="Calibri" panose="020F0502020204030204" pitchFamily="34" charset="0"/>
                <a:ea typeface="Calibri" panose="020F0502020204030204" pitchFamily="34" charset="0"/>
                <a:cs typeface="Times New Roman" panose="02020603050405020304" pitchFamily="18" charset="0"/>
              </a:rPr>
              <a:t>1</a:t>
            </a:r>
            <a:r>
              <a:rPr lang="en-US" dirty="0">
                <a:latin typeface="Calibri" panose="020F0502020204030204" pitchFamily="34" charset="0"/>
                <a:ea typeface="Calibri" panose="020F0502020204030204" pitchFamily="34" charset="0"/>
                <a:cs typeface="Times New Roman" panose="02020603050405020304" pitchFamily="18" charset="0"/>
              </a:rPr>
              <a:t> = l</a:t>
            </a:r>
            <a:r>
              <a:rPr lang="en-US" baseline="-25000" dirty="0">
                <a:latin typeface="Calibri" panose="020F0502020204030204" pitchFamily="34" charset="0"/>
                <a:ea typeface="Calibri" panose="020F0502020204030204" pitchFamily="34" charset="0"/>
                <a:cs typeface="Times New Roman" panose="02020603050405020304" pitchFamily="18" charset="0"/>
              </a:rPr>
              <a:t>2</a:t>
            </a:r>
            <a:r>
              <a:rPr lang="en-US" dirty="0">
                <a:latin typeface="Calibri" panose="020F0502020204030204" pitchFamily="34" charset="0"/>
                <a:ea typeface="Calibri" panose="020F0502020204030204" pitchFamily="34" charset="0"/>
                <a:cs typeface="Times New Roman" panose="02020603050405020304" pitchFamily="18" charset="0"/>
              </a:rPr>
              <a:t>, the receiver simply guesses randomly in favor of symbol 1 or 0</a:t>
            </a:r>
            <a:r>
              <a:rPr lang="en-US" dirty="0" smtClean="0">
                <a:latin typeface="Calibri" panose="020F0502020204030204" pitchFamily="34" charset="0"/>
                <a:ea typeface="Calibri" panose="020F0502020204030204" pitchFamily="34" charset="0"/>
                <a:cs typeface="Times New Roman" panose="02020603050405020304" pitchFamily="18" charset="0"/>
              </a:rPr>
              <a:t>.</a:t>
            </a:r>
          </a:p>
          <a:p>
            <a:pPr marL="285750" indent="-285750" algn="just">
              <a:lnSpc>
                <a:spcPct val="107000"/>
              </a:lnSpc>
              <a:spcAft>
                <a:spcPts val="800"/>
              </a:spcAft>
              <a:buFont typeface="Wingdings" panose="05000000000000000000" pitchFamily="2" charset="2"/>
              <a:buChar char="Ø"/>
            </a:pPr>
            <a:r>
              <a:rPr lang="en-US" dirty="0" smtClean="0">
                <a:effectLst/>
                <a:latin typeface="Calibri" panose="020F0502020204030204" pitchFamily="34" charset="0"/>
                <a:ea typeface="Calibri" panose="020F0502020204030204" pitchFamily="34" charset="0"/>
                <a:cs typeface="Times New Roman" panose="02020603050405020304" pitchFamily="18" charset="0"/>
              </a:rPr>
              <a:t>Probability of error for Non coherent BFSK is </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3"/>
          <a:stretch>
            <a:fillRect/>
          </a:stretch>
        </p:blipFill>
        <p:spPr>
          <a:xfrm>
            <a:off x="7383713" y="1935332"/>
            <a:ext cx="4486275" cy="2990850"/>
          </a:xfrm>
          <a:prstGeom prst="rect">
            <a:avLst/>
          </a:prstGeom>
        </p:spPr>
      </p:pic>
      <p:sp>
        <p:nvSpPr>
          <p:cNvPr id="7" name="Rectangle 6"/>
          <p:cNvSpPr/>
          <p:nvPr/>
        </p:nvSpPr>
        <p:spPr>
          <a:xfrm>
            <a:off x="7857764" y="5218512"/>
            <a:ext cx="4012224" cy="646331"/>
          </a:xfrm>
          <a:prstGeom prst="rect">
            <a:avLst/>
          </a:prstGeom>
        </p:spPr>
        <p:txBody>
          <a:bodyPr wrap="square">
            <a:spAutoFit/>
          </a:bodyPr>
          <a:lstStyle/>
          <a:p>
            <a:r>
              <a:rPr lang="en-US" dirty="0">
                <a:solidFill>
                  <a:srgbClr val="FF0000"/>
                </a:solidFill>
              </a:rPr>
              <a:t>Figure </a:t>
            </a:r>
            <a:r>
              <a:rPr lang="en-US" dirty="0" smtClean="0">
                <a:solidFill>
                  <a:srgbClr val="FF0000"/>
                </a:solidFill>
              </a:rPr>
              <a:t>: </a:t>
            </a:r>
            <a:r>
              <a:rPr lang="en-US" dirty="0">
                <a:solidFill>
                  <a:srgbClr val="FF0000"/>
                </a:solidFill>
              </a:rPr>
              <a:t>Noncoherent receiver for the detection of binary FSK signals. </a:t>
            </a:r>
          </a:p>
        </p:txBody>
      </p:sp>
      <p:pic>
        <p:nvPicPr>
          <p:cNvPr id="12" name="Picture 11"/>
          <p:cNvPicPr>
            <a:picLocks noChangeAspect="1"/>
          </p:cNvPicPr>
          <p:nvPr/>
        </p:nvPicPr>
        <p:blipFill>
          <a:blip r:embed="rId4"/>
          <a:stretch>
            <a:fillRect/>
          </a:stretch>
        </p:blipFill>
        <p:spPr>
          <a:xfrm>
            <a:off x="5457825" y="5422899"/>
            <a:ext cx="1914525" cy="933450"/>
          </a:xfrm>
          <a:prstGeom prst="rect">
            <a:avLst/>
          </a:prstGeom>
        </p:spPr>
      </p:pic>
    </p:spTree>
    <p:extLst>
      <p:ext uri="{BB962C8B-B14F-4D97-AF65-F5344CB8AC3E}">
        <p14:creationId xmlns:p14="http://schemas.microsoft.com/office/powerpoint/2010/main" val="180340152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EB969-BFB1-4DB4-993C-39BD1A8D536A}"/>
              </a:ext>
            </a:extLst>
          </p:cNvPr>
          <p:cNvSpPr>
            <a:spLocks noGrp="1"/>
          </p:cNvSpPr>
          <p:nvPr>
            <p:ph type="title"/>
          </p:nvPr>
        </p:nvSpPr>
        <p:spPr>
          <a:xfrm>
            <a:off x="673593" y="992287"/>
            <a:ext cx="10383175" cy="687494"/>
          </a:xfrm>
        </p:spPr>
        <p:txBody>
          <a:bodyPr/>
          <a:lstStyle/>
          <a:p>
            <a:pPr lvl="0" algn="ctr">
              <a:spcBef>
                <a:spcPts val="1000"/>
              </a:spcBef>
            </a:pPr>
            <a:r>
              <a:rPr lang="en-US" sz="2200" b="1" dirty="0">
                <a:solidFill>
                  <a:srgbClr val="C00000"/>
                </a:solidFill>
                <a:latin typeface="Times New Roman" panose="02020603050405020304" pitchFamily="18" charset="0"/>
                <a:cs typeface="Times New Roman" panose="02020603050405020304" pitchFamily="18" charset="0"/>
              </a:rPr>
              <a:t>Binary Phase Shift Keying (</a:t>
            </a:r>
            <a:r>
              <a:rPr lang="en-US" sz="2200" b="1" dirty="0" smtClean="0">
                <a:solidFill>
                  <a:srgbClr val="C00000"/>
                </a:solidFill>
                <a:latin typeface="Times New Roman" panose="02020603050405020304" pitchFamily="18" charset="0"/>
                <a:cs typeface="Times New Roman" panose="02020603050405020304" pitchFamily="18" charset="0"/>
              </a:rPr>
              <a:t>BPSK)</a:t>
            </a:r>
            <a:endParaRPr lang="en-US" sz="2200" b="1" dirty="0">
              <a:solidFill>
                <a:srgbClr val="C00000"/>
              </a:solidFill>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3F88149E-5F31-4726-9520-9DE95C0F7B8D}"/>
                  </a:ext>
                </a:extLst>
              </p:cNvPr>
              <p:cNvSpPr>
                <a:spLocks noGrp="1"/>
              </p:cNvSpPr>
              <p:nvPr>
                <p:ph idx="1"/>
              </p:nvPr>
            </p:nvSpPr>
            <p:spPr>
              <a:xfrm>
                <a:off x="480503" y="1753826"/>
                <a:ext cx="4242417" cy="4214099"/>
              </a:xfrm>
            </p:spPr>
            <p:txBody>
              <a:bodyPr>
                <a:normAutofit lnSpcReduction="10000"/>
              </a:bodyPr>
              <a:lstStyle/>
              <a:p>
                <a:pPr lvl="0" algn="just">
                  <a:lnSpc>
                    <a:spcPct val="150000"/>
                  </a:lnSpc>
                  <a:buFont typeface="Wingdings" panose="05000000000000000000" pitchFamily="2" charset="2"/>
                  <a:buChar char="Ø"/>
                </a:pPr>
                <a:r>
                  <a:rPr lang="en-IN" sz="2000" dirty="0" smtClean="0">
                    <a:latin typeface="Times New Roman" panose="02020603050405020304" pitchFamily="18" charset="0"/>
                    <a:cs typeface="Times New Roman" panose="02020603050405020304" pitchFamily="18" charset="0"/>
                  </a:rPr>
                  <a:t>In BPSK ,phase of sinusoidal carrier is changed according in to the data bit transmitted.</a:t>
                </a:r>
              </a:p>
              <a:p>
                <a:pPr lvl="0" algn="just">
                  <a:lnSpc>
                    <a:spcPct val="150000"/>
                  </a:lnSpc>
                  <a:buFont typeface="Wingdings" panose="05000000000000000000" pitchFamily="2" charset="2"/>
                  <a:buChar char="Ø"/>
                </a:pPr>
                <a:r>
                  <a:rPr lang="en-US" sz="2000" dirty="0"/>
                  <a:t>In a binary PSK system, the pair of </a:t>
                </a:r>
                <a:r>
                  <a:rPr lang="en-US" sz="2000" dirty="0" smtClean="0"/>
                  <a:t>fixed amplitude </a:t>
                </a:r>
                <a14:m>
                  <m:oMath xmlns:m="http://schemas.openxmlformats.org/officeDocument/2006/math">
                    <m:sSub>
                      <m:sSubPr>
                        <m:ctrlPr>
                          <a:rPr lang="en-US" sz="2100" i="1">
                            <a:solidFill>
                              <a:prstClr val="black"/>
                            </a:solidFill>
                            <a:latin typeface="Cambria Math" panose="02040503050406030204" pitchFamily="18" charset="0"/>
                          </a:rPr>
                        </m:ctrlPr>
                      </m:sSubPr>
                      <m:e>
                        <m:r>
                          <a:rPr lang="en-US" sz="2100" b="0" i="1" smtClean="0">
                            <a:solidFill>
                              <a:prstClr val="black"/>
                            </a:solidFill>
                            <a:latin typeface="Cambria Math" panose="02040503050406030204" pitchFamily="18" charset="0"/>
                          </a:rPr>
                          <m:t>𝑓</m:t>
                        </m:r>
                      </m:e>
                      <m:sub>
                        <m:r>
                          <a:rPr lang="en-US" sz="2100" b="0" i="1" smtClean="0">
                            <a:solidFill>
                              <a:prstClr val="black"/>
                            </a:solidFill>
                            <a:latin typeface="Cambria Math" panose="02040503050406030204" pitchFamily="18" charset="0"/>
                          </a:rPr>
                          <m:t>𝑐</m:t>
                        </m:r>
                      </m:sub>
                    </m:sSub>
                  </m:oMath>
                </a14:m>
                <a:r>
                  <a:rPr lang="en-US" sz="2000" dirty="0" smtClean="0"/>
                  <a:t> and frequency signals </a:t>
                </a:r>
                <a14:m>
                  <m:oMath xmlns:m="http://schemas.openxmlformats.org/officeDocument/2006/math">
                    <m:sSub>
                      <m:sSubPr>
                        <m:ctrlPr>
                          <a:rPr lang="en-US" sz="2100" i="1">
                            <a:solidFill>
                              <a:prstClr val="black"/>
                            </a:solidFill>
                            <a:latin typeface="Cambria Math" panose="02040503050406030204" pitchFamily="18" charset="0"/>
                          </a:rPr>
                        </m:ctrlPr>
                      </m:sSubPr>
                      <m:e>
                        <m:r>
                          <a:rPr lang="en-US" sz="2100" b="0" i="1" smtClean="0">
                            <a:solidFill>
                              <a:prstClr val="black"/>
                            </a:solidFill>
                            <a:latin typeface="Cambria Math" panose="02040503050406030204" pitchFamily="18" charset="0"/>
                          </a:rPr>
                          <m:t>𝑠</m:t>
                        </m:r>
                      </m:e>
                      <m:sub>
                        <m:r>
                          <a:rPr lang="en-US" sz="2100" b="0" i="1" smtClean="0">
                            <a:solidFill>
                              <a:prstClr val="black"/>
                            </a:solidFill>
                            <a:latin typeface="Cambria Math" panose="02040503050406030204" pitchFamily="18" charset="0"/>
                          </a:rPr>
                          <m:t>1(</m:t>
                        </m:r>
                        <m:r>
                          <a:rPr lang="en-US" sz="2100" b="0" i="1" smtClean="0">
                            <a:solidFill>
                              <a:prstClr val="black"/>
                            </a:solidFill>
                            <a:latin typeface="Cambria Math" panose="02040503050406030204" pitchFamily="18" charset="0"/>
                          </a:rPr>
                          <m:t>𝑡</m:t>
                        </m:r>
                        <m:r>
                          <a:rPr lang="en-US" sz="2100" b="0" i="1" smtClean="0">
                            <a:solidFill>
                              <a:prstClr val="black"/>
                            </a:solidFill>
                            <a:latin typeface="Cambria Math" panose="02040503050406030204" pitchFamily="18" charset="0"/>
                          </a:rPr>
                          <m:t>)</m:t>
                        </m:r>
                      </m:sub>
                    </m:sSub>
                  </m:oMath>
                </a14:m>
                <a:r>
                  <a:rPr lang="en-US" sz="2000" dirty="0" smtClean="0"/>
                  <a:t> </a:t>
                </a:r>
                <a:r>
                  <a:rPr lang="en-US" sz="2000" dirty="0"/>
                  <a:t>and </a:t>
                </a:r>
                <a14:m>
                  <m:oMath xmlns:m="http://schemas.openxmlformats.org/officeDocument/2006/math">
                    <m:sSub>
                      <m:sSubPr>
                        <m:ctrlPr>
                          <a:rPr lang="en-US" sz="2100" i="1">
                            <a:solidFill>
                              <a:prstClr val="black"/>
                            </a:solidFill>
                            <a:latin typeface="Cambria Math" panose="02040503050406030204" pitchFamily="18" charset="0"/>
                          </a:rPr>
                        </m:ctrlPr>
                      </m:sSubPr>
                      <m:e>
                        <m:r>
                          <a:rPr lang="en-US" sz="2100" b="0" i="1" smtClean="0">
                            <a:solidFill>
                              <a:prstClr val="black"/>
                            </a:solidFill>
                            <a:latin typeface="Cambria Math" panose="02040503050406030204" pitchFamily="18" charset="0"/>
                          </a:rPr>
                          <m:t>𝑠</m:t>
                        </m:r>
                      </m:e>
                      <m:sub>
                        <m:r>
                          <a:rPr lang="en-US" sz="2100" b="0" i="1" smtClean="0">
                            <a:solidFill>
                              <a:prstClr val="black"/>
                            </a:solidFill>
                            <a:latin typeface="Cambria Math" panose="02040503050406030204" pitchFamily="18" charset="0"/>
                          </a:rPr>
                          <m:t>2(</m:t>
                        </m:r>
                        <m:r>
                          <a:rPr lang="en-US" sz="2100" b="0" i="1" smtClean="0">
                            <a:solidFill>
                              <a:prstClr val="black"/>
                            </a:solidFill>
                            <a:latin typeface="Cambria Math" panose="02040503050406030204" pitchFamily="18" charset="0"/>
                          </a:rPr>
                          <m:t>𝑡</m:t>
                        </m:r>
                        <m:r>
                          <a:rPr lang="en-US" sz="2100" b="0" i="1" smtClean="0">
                            <a:solidFill>
                              <a:prstClr val="black"/>
                            </a:solidFill>
                            <a:latin typeface="Cambria Math" panose="02040503050406030204" pitchFamily="18" charset="0"/>
                          </a:rPr>
                          <m:t>)</m:t>
                        </m:r>
                      </m:sub>
                    </m:sSub>
                  </m:oMath>
                </a14:m>
                <a:r>
                  <a:rPr lang="en-US" sz="2000" dirty="0"/>
                  <a:t> used to represent binary symbols 1 and </a:t>
                </a:r>
                <a:r>
                  <a:rPr lang="en-US" sz="2000" dirty="0" smtClean="0"/>
                  <a:t>0,except that carrier phase of each symbol differs by phase of </a:t>
                </a:r>
                <a14:m>
                  <m:oMath xmlns:m="http://schemas.openxmlformats.org/officeDocument/2006/math">
                    <m:r>
                      <a:rPr lang="en-US" sz="2000" b="0" i="0" smtClean="0">
                        <a:latin typeface="Cambria Math" panose="02040503050406030204" pitchFamily="18" charset="0"/>
                        <a:ea typeface="Cambria Math" panose="02040503050406030204" pitchFamily="18" charset="0"/>
                      </a:rPr>
                      <m:t>180</m:t>
                    </m:r>
                    <m:r>
                      <a:rPr lang="en-US" sz="2000" i="1" smtClean="0">
                        <a:latin typeface="Cambria Math" panose="02040503050406030204" pitchFamily="18" charset="0"/>
                        <a:ea typeface="Cambria Math" panose="02040503050406030204" pitchFamily="18" charset="0"/>
                      </a:rPr>
                      <m:t>°</m:t>
                    </m:r>
                  </m:oMath>
                </a14:m>
                <a:r>
                  <a:rPr lang="en-IN" sz="2000" dirty="0" smtClean="0">
                    <a:latin typeface="Times New Roman" panose="02020603050405020304" pitchFamily="18" charset="0"/>
                    <a:cs typeface="Times New Roman" panose="02020603050405020304" pitchFamily="18" charset="0"/>
                  </a:rPr>
                  <a:t>.</a:t>
                </a:r>
                <a:endParaRPr lang="en-IN" sz="2000" dirty="0">
                  <a:latin typeface="Times New Roman" panose="02020603050405020304" pitchFamily="18" charset="0"/>
                  <a:cs typeface="Times New Roman" panose="02020603050405020304" pitchFamily="18" charset="0"/>
                </a:endParaRPr>
              </a:p>
            </p:txBody>
          </p:sp>
        </mc:Choice>
        <mc:Fallback xmlns="">
          <p:sp>
            <p:nvSpPr>
              <p:cNvPr id="3" name="Content Placeholder 2">
                <a:extLst>
                  <a:ext uri="{FF2B5EF4-FFF2-40B4-BE49-F238E27FC236}">
                    <a16:creationId xmlns:a16="http://schemas.microsoft.com/office/drawing/2014/main" xmlns="" xmlns:a14="http://schemas.microsoft.com/office/drawing/2010/main" id="{3F88149E-5F31-4726-9520-9DE95C0F7B8D}"/>
                  </a:ext>
                </a:extLst>
              </p:cNvPr>
              <p:cNvSpPr>
                <a:spLocks noGrp="1" noRot="1" noChangeAspect="1" noMove="1" noResize="1" noEditPoints="1" noAdjustHandles="1" noChangeArrowheads="1" noChangeShapeType="1" noTextEdit="1"/>
              </p:cNvSpPr>
              <p:nvPr>
                <p:ph idx="1"/>
              </p:nvPr>
            </p:nvSpPr>
            <p:spPr>
              <a:xfrm>
                <a:off x="480503" y="1753826"/>
                <a:ext cx="4242417" cy="4214099"/>
              </a:xfrm>
              <a:blipFill rotWithShape="0">
                <a:blip r:embed="rId2"/>
                <a:stretch>
                  <a:fillRect l="-1293" r="-1437"/>
                </a:stretch>
              </a:blipFill>
            </p:spPr>
            <p:txBody>
              <a:bodyPr/>
              <a:lstStyle/>
              <a:p>
                <a:r>
                  <a:rPr lang="en-US">
                    <a:noFill/>
                  </a:rPr>
                  <a:t> </a:t>
                </a:r>
              </a:p>
            </p:txBody>
          </p:sp>
        </mc:Fallback>
      </mc:AlternateContent>
      <p:sp>
        <p:nvSpPr>
          <p:cNvPr id="5" name="Footer Placeholder 4">
            <a:extLst>
              <a:ext uri="{FF2B5EF4-FFF2-40B4-BE49-F238E27FC236}">
                <a16:creationId xmlns:a16="http://schemas.microsoft.com/office/drawing/2014/main" id="{2D80A51D-5073-4F56-AD8F-12A2AAF89D53}"/>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7C6438AB-75BE-4C69-A84D-6848F0FCE5E1}"/>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8</a:t>
            </a:fld>
            <a:endParaRPr lang="en-IN">
              <a:solidFill>
                <a:prstClr val="black">
                  <a:tint val="75000"/>
                </a:prstClr>
              </a:solidFill>
            </a:endParaRPr>
          </a:p>
        </p:txBody>
      </p:sp>
      <p:pic>
        <p:nvPicPr>
          <p:cNvPr id="7" name="Picture 6"/>
          <p:cNvPicPr>
            <a:picLocks noChangeAspect="1"/>
          </p:cNvPicPr>
          <p:nvPr/>
        </p:nvPicPr>
        <p:blipFill>
          <a:blip r:embed="rId3"/>
          <a:stretch>
            <a:fillRect/>
          </a:stretch>
        </p:blipFill>
        <p:spPr>
          <a:xfrm>
            <a:off x="5984289" y="2336014"/>
            <a:ext cx="4508562" cy="1111977"/>
          </a:xfrm>
          <a:prstGeom prst="rect">
            <a:avLst/>
          </a:prstGeom>
        </p:spPr>
      </p:pic>
      <p:pic>
        <p:nvPicPr>
          <p:cNvPr id="8" name="Picture 7"/>
          <p:cNvPicPr>
            <a:picLocks noChangeAspect="1"/>
          </p:cNvPicPr>
          <p:nvPr/>
        </p:nvPicPr>
        <p:blipFill>
          <a:blip r:embed="rId4"/>
          <a:stretch>
            <a:fillRect/>
          </a:stretch>
        </p:blipFill>
        <p:spPr>
          <a:xfrm>
            <a:off x="5984289" y="3975336"/>
            <a:ext cx="4914467" cy="1065788"/>
          </a:xfrm>
          <a:prstGeom prst="rect">
            <a:avLst/>
          </a:prstGeom>
        </p:spPr>
      </p:pic>
      <p:sp>
        <p:nvSpPr>
          <p:cNvPr id="10" name="TextBox 9"/>
          <p:cNvSpPr txBox="1"/>
          <p:nvPr/>
        </p:nvSpPr>
        <p:spPr>
          <a:xfrm>
            <a:off x="5901430" y="1808669"/>
            <a:ext cx="2169111" cy="369332"/>
          </a:xfrm>
          <a:prstGeom prst="rect">
            <a:avLst/>
          </a:prstGeom>
          <a:noFill/>
        </p:spPr>
        <p:txBody>
          <a:bodyPr wrap="square" rtlCol="0">
            <a:spAutoFit/>
          </a:bodyPr>
          <a:lstStyle/>
          <a:p>
            <a:r>
              <a:rPr lang="en-US" dirty="0" smtClean="0"/>
              <a:t>For Symbol 1</a:t>
            </a:r>
            <a:endParaRPr lang="en-US" dirty="0"/>
          </a:p>
        </p:txBody>
      </p:sp>
      <p:sp>
        <p:nvSpPr>
          <p:cNvPr id="11" name="TextBox 10"/>
          <p:cNvSpPr txBox="1"/>
          <p:nvPr/>
        </p:nvSpPr>
        <p:spPr>
          <a:xfrm>
            <a:off x="5984289" y="3447991"/>
            <a:ext cx="2169111" cy="369332"/>
          </a:xfrm>
          <a:prstGeom prst="rect">
            <a:avLst/>
          </a:prstGeom>
          <a:noFill/>
        </p:spPr>
        <p:txBody>
          <a:bodyPr wrap="square" rtlCol="0">
            <a:spAutoFit/>
          </a:bodyPr>
          <a:lstStyle/>
          <a:p>
            <a:r>
              <a:rPr lang="en-US" dirty="0" smtClean="0"/>
              <a:t>For Symbol 0 </a:t>
            </a:r>
            <a:endParaRPr lang="en-US" dirty="0"/>
          </a:p>
        </p:txBody>
      </p:sp>
      <p:sp>
        <p:nvSpPr>
          <p:cNvPr id="12" name="TextBox 11"/>
          <p:cNvSpPr txBox="1"/>
          <p:nvPr/>
        </p:nvSpPr>
        <p:spPr>
          <a:xfrm>
            <a:off x="5583314" y="5238808"/>
            <a:ext cx="5906611" cy="923330"/>
          </a:xfrm>
          <a:prstGeom prst="rect">
            <a:avLst/>
          </a:prstGeom>
          <a:noFill/>
        </p:spPr>
        <p:txBody>
          <a:bodyPr wrap="square" rtlCol="0">
            <a:spAutoFit/>
          </a:bodyPr>
          <a:lstStyle/>
          <a:p>
            <a:pPr marL="285750" indent="-285750" algn="just">
              <a:buFont typeface="Wingdings" panose="05000000000000000000" pitchFamily="2" charset="2"/>
              <a:buChar char="Ø"/>
            </a:pPr>
            <a:r>
              <a:rPr lang="en-US" dirty="0"/>
              <a:t>A pair of sinusoidal waves that differ only in a relative phase-shift of 180°, </a:t>
            </a:r>
            <a:r>
              <a:rPr lang="en-US" dirty="0" smtClean="0"/>
              <a:t>are defined </a:t>
            </a:r>
            <a:r>
              <a:rPr lang="en-US" dirty="0"/>
              <a:t>in </a:t>
            </a:r>
            <a:r>
              <a:rPr lang="en-US" dirty="0" smtClean="0"/>
              <a:t>the above equations, </a:t>
            </a:r>
            <a:r>
              <a:rPr lang="en-US" dirty="0"/>
              <a:t>is referred to as an </a:t>
            </a:r>
            <a:r>
              <a:rPr lang="en-US" b="1" dirty="0">
                <a:solidFill>
                  <a:srgbClr val="FF0000"/>
                </a:solidFill>
              </a:rPr>
              <a:t>antipodal </a:t>
            </a:r>
            <a:r>
              <a:rPr lang="en-US" b="1" dirty="0" smtClean="0">
                <a:solidFill>
                  <a:srgbClr val="FF0000"/>
                </a:solidFill>
              </a:rPr>
              <a:t>signal.</a:t>
            </a:r>
            <a:endParaRPr lang="en-US" b="1" dirty="0">
              <a:solidFill>
                <a:srgbClr val="FF0000"/>
              </a:solidFill>
            </a:endParaRPr>
          </a:p>
        </p:txBody>
      </p:sp>
    </p:spTree>
    <p:extLst>
      <p:ext uri="{BB962C8B-B14F-4D97-AF65-F5344CB8AC3E}">
        <p14:creationId xmlns:p14="http://schemas.microsoft.com/office/powerpoint/2010/main" val="167450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99177" y="891046"/>
            <a:ext cx="9623157" cy="793752"/>
          </a:xfrm>
        </p:spPr>
        <p:txBody>
          <a:bodyPr>
            <a:normAutofit/>
          </a:bodyPr>
          <a:lstStyle/>
          <a:p>
            <a:pPr lvl="0" algn="ctr" defTabSz="449263" eaLnBrk="0" fontAlgn="base" hangingPunct="0">
              <a:lnSpc>
                <a:spcPct val="100000"/>
              </a:lnSpc>
              <a:spcAft>
                <a:spcPct val="0"/>
              </a:spcAft>
              <a:buSzPct val="100000"/>
            </a:pPr>
            <a:r>
              <a:rPr lang="en-US" sz="2400" b="1" dirty="0">
                <a:solidFill>
                  <a:srgbClr val="C00000"/>
                </a:solidFill>
                <a:latin typeface="+mn-lt"/>
                <a:ea typeface="Microsoft YaHei" panose="020B0503020204020204" pitchFamily="34" charset="-122"/>
              </a:rPr>
              <a:t> Differential Phase-Shift </a:t>
            </a:r>
            <a:r>
              <a:rPr lang="en-US" sz="2400" b="1" dirty="0" smtClean="0">
                <a:solidFill>
                  <a:srgbClr val="C00000"/>
                </a:solidFill>
                <a:latin typeface="+mn-lt"/>
                <a:ea typeface="Microsoft YaHei" panose="020B0503020204020204" pitchFamily="34" charset="-122"/>
              </a:rPr>
              <a:t>Keying (DPSK)</a:t>
            </a:r>
            <a:endParaRPr lang="en-US" sz="2400" b="1" dirty="0">
              <a:solidFill>
                <a:srgbClr val="C00000"/>
              </a:solidFill>
              <a:latin typeface="+mn-lt"/>
              <a:ea typeface="Microsoft YaHei" panose="020B0503020204020204" pitchFamily="34" charset="-122"/>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80</a:t>
            </a:fld>
            <a:endParaRPr lang="en-IN" dirty="0">
              <a:solidFill>
                <a:prstClr val="black">
                  <a:tint val="75000"/>
                </a:prstClr>
              </a:solidFill>
            </a:endParaRPr>
          </a:p>
        </p:txBody>
      </p:sp>
      <p:sp>
        <p:nvSpPr>
          <p:cNvPr id="8" name="TextBox 7"/>
          <p:cNvSpPr txBox="1"/>
          <p:nvPr/>
        </p:nvSpPr>
        <p:spPr>
          <a:xfrm>
            <a:off x="822905" y="1684798"/>
            <a:ext cx="11037134" cy="5292603"/>
          </a:xfrm>
          <a:prstGeom prst="rect">
            <a:avLst/>
          </a:prstGeom>
          <a:noFill/>
        </p:spPr>
        <p:txBody>
          <a:bodyPr wrap="square" rtlCol="0">
            <a:spAutoFit/>
          </a:bodyPr>
          <a:lstStyle/>
          <a:p>
            <a:pPr marL="285750" indent="-285750" algn="just">
              <a:spcAft>
                <a:spcPts val="800"/>
              </a:spcAft>
              <a:buFont typeface="Wingdings" panose="05000000000000000000" pitchFamily="2" charset="2"/>
              <a:buChar char="Ø"/>
            </a:pPr>
            <a:r>
              <a:rPr lang="en-US" dirty="0" smtClean="0"/>
              <a:t>The DPSK is </a:t>
            </a:r>
            <a:r>
              <a:rPr lang="en-US" dirty="0"/>
              <a:t>the </a:t>
            </a:r>
            <a:r>
              <a:rPr lang="en-US" b="1" dirty="0">
                <a:solidFill>
                  <a:srgbClr val="0070C0"/>
                </a:solidFill>
              </a:rPr>
              <a:t>“noncoherent” version of </a:t>
            </a:r>
            <a:r>
              <a:rPr lang="en-US" b="1" dirty="0" smtClean="0">
                <a:solidFill>
                  <a:srgbClr val="0070C0"/>
                </a:solidFill>
              </a:rPr>
              <a:t>BPSK</a:t>
            </a:r>
            <a:r>
              <a:rPr lang="en-US" b="1" dirty="0">
                <a:solidFill>
                  <a:srgbClr val="0070C0"/>
                </a:solidFill>
              </a:rPr>
              <a:t>. </a:t>
            </a:r>
            <a:r>
              <a:rPr lang="en-US" dirty="0" smtClean="0"/>
              <a:t>The </a:t>
            </a:r>
            <a:r>
              <a:rPr lang="en-US" dirty="0"/>
              <a:t>transmitter </a:t>
            </a:r>
            <a:r>
              <a:rPr lang="en-US" dirty="0" smtClean="0"/>
              <a:t>involves two  operations:</a:t>
            </a:r>
            <a:endParaRPr lang="en-US" dirty="0">
              <a:solidFill>
                <a:prstClr val="black"/>
              </a:solidFill>
              <a:cs typeface="Times New Roman" panose="02020603050405020304" pitchFamily="18" charset="0"/>
            </a:endParaRPr>
          </a:p>
          <a:p>
            <a:pPr marL="742950" lvl="1" indent="-285750" algn="just">
              <a:spcAft>
                <a:spcPts val="800"/>
              </a:spcAft>
              <a:buFont typeface="Arial" panose="020B0604020202020204" pitchFamily="34" charset="0"/>
              <a:buChar char="•"/>
            </a:pPr>
            <a:r>
              <a:rPr lang="en-US" dirty="0" smtClean="0"/>
              <a:t>Differential </a:t>
            </a:r>
            <a:r>
              <a:rPr lang="en-US" dirty="0"/>
              <a:t>encoding of the input binary sequence and </a:t>
            </a:r>
            <a:endParaRPr lang="en-US" dirty="0" smtClean="0"/>
          </a:p>
          <a:p>
            <a:pPr marL="742950" lvl="1" indent="-285750" algn="just">
              <a:spcAft>
                <a:spcPts val="800"/>
              </a:spcAft>
              <a:buFont typeface="Arial" panose="020B0604020202020204" pitchFamily="34" charset="0"/>
              <a:buChar char="•"/>
            </a:pPr>
            <a:r>
              <a:rPr lang="en-US" dirty="0" smtClean="0"/>
              <a:t>PSK </a:t>
            </a:r>
            <a:r>
              <a:rPr lang="en-US" dirty="0"/>
              <a:t>of the encoded sequence</a:t>
            </a:r>
            <a:r>
              <a:rPr lang="en-US" dirty="0" smtClean="0"/>
              <a:t>,.</a:t>
            </a:r>
          </a:p>
          <a:p>
            <a:pPr marL="285750" indent="-285750">
              <a:spcAft>
                <a:spcPts val="800"/>
              </a:spcAft>
              <a:buFont typeface="Wingdings" panose="05000000000000000000" pitchFamily="2" charset="2"/>
              <a:buChar char="Ø"/>
            </a:pPr>
            <a:r>
              <a:rPr lang="en-US" dirty="0" smtClean="0"/>
              <a:t>The differential encoded sequence </a:t>
            </a:r>
            <a:r>
              <a:rPr lang="en-US" dirty="0">
                <a:latin typeface="Calibri" panose="020F0502020204030204" pitchFamily="34" charset="0"/>
                <a:ea typeface="Calibri" panose="020F0502020204030204" pitchFamily="34" charset="0"/>
                <a:cs typeface="Times New Roman" panose="02020603050405020304" pitchFamily="18" charset="0"/>
              </a:rPr>
              <a:t>d </a:t>
            </a:r>
            <a:r>
              <a:rPr lang="en-US" baseline="-25000" dirty="0">
                <a:latin typeface="Calibri" panose="020F0502020204030204" pitchFamily="34" charset="0"/>
                <a:ea typeface="Calibri" panose="020F0502020204030204" pitchFamily="34" charset="0"/>
                <a:cs typeface="Times New Roman" panose="02020603050405020304" pitchFamily="18" charset="0"/>
              </a:rPr>
              <a:t>k </a:t>
            </a:r>
            <a:r>
              <a:rPr lang="en-US" baseline="-25000" dirty="0" smtClean="0">
                <a:latin typeface="Calibri" panose="020F0502020204030204" pitchFamily="34" charset="0"/>
                <a:ea typeface="Calibri" panose="020F0502020204030204" pitchFamily="34" charset="0"/>
                <a:cs typeface="Times New Roman" panose="02020603050405020304" pitchFamily="18" charset="0"/>
              </a:rPr>
              <a:t> </a:t>
            </a:r>
            <a:r>
              <a:rPr lang="en-US" dirty="0" smtClean="0"/>
              <a:t>is generated by the logical equation</a:t>
            </a:r>
          </a:p>
          <a:p>
            <a:pPr marL="285750" indent="-285750">
              <a:spcAft>
                <a:spcPts val="800"/>
              </a:spcAft>
              <a:buFont typeface="Wingdings" panose="05000000000000000000" pitchFamily="2" charset="2"/>
              <a:buChar char="Ø"/>
            </a:pPr>
            <a:endParaRPr lang="en-US" dirty="0"/>
          </a:p>
          <a:p>
            <a:pPr marL="285750" indent="-285750">
              <a:spcAft>
                <a:spcPts val="800"/>
              </a:spcAft>
              <a:buFont typeface="Wingdings" panose="05000000000000000000" pitchFamily="2" charset="2"/>
              <a:buChar char="Ø"/>
            </a:pPr>
            <a:r>
              <a:rPr lang="en-US" dirty="0" smtClean="0"/>
              <a:t>Differential </a:t>
            </a:r>
            <a:r>
              <a:rPr lang="en-US" dirty="0"/>
              <a:t>encoding starts with an arbitrary first bit, serving as the reference bit; to this end, </a:t>
            </a:r>
            <a:r>
              <a:rPr lang="en-US" b="1" dirty="0">
                <a:solidFill>
                  <a:srgbClr val="0070C0"/>
                </a:solidFill>
              </a:rPr>
              <a:t>symbol 1 is used as the reference bit. </a:t>
            </a:r>
            <a:endParaRPr lang="en-US" b="1" dirty="0" smtClean="0">
              <a:solidFill>
                <a:srgbClr val="0070C0"/>
              </a:solidFill>
            </a:endParaRPr>
          </a:p>
          <a:p>
            <a:pPr marL="285750" indent="-285750">
              <a:spcAft>
                <a:spcPts val="800"/>
              </a:spcAft>
              <a:buFont typeface="Wingdings" panose="05000000000000000000" pitchFamily="2" charset="2"/>
              <a:buChar char="Ø"/>
            </a:pPr>
            <a:r>
              <a:rPr lang="en-US" dirty="0" smtClean="0"/>
              <a:t>Generation </a:t>
            </a:r>
            <a:r>
              <a:rPr lang="en-US" dirty="0"/>
              <a:t>of the differentially encoded sequence then proceeds in accordance with a two-part encoding rule as follows</a:t>
            </a:r>
            <a:r>
              <a:rPr lang="en-US" dirty="0" smtClean="0"/>
              <a:t>:</a:t>
            </a:r>
          </a:p>
          <a:p>
            <a:pPr>
              <a:spcAft>
                <a:spcPts val="800"/>
              </a:spcAft>
            </a:pPr>
            <a:r>
              <a:rPr lang="en-US" dirty="0" smtClean="0"/>
              <a:t>	1</a:t>
            </a:r>
            <a:r>
              <a:rPr lang="en-US" dirty="0"/>
              <a:t>. If the new bit at the transmitter input is 1, leave the differentially encoded symbol unchanged with respect to the current bit. </a:t>
            </a:r>
            <a:endParaRPr lang="en-US" dirty="0" smtClean="0"/>
          </a:p>
          <a:p>
            <a:pPr>
              <a:spcAft>
                <a:spcPts val="800"/>
              </a:spcAft>
            </a:pPr>
            <a:r>
              <a:rPr lang="en-US" dirty="0" smtClean="0"/>
              <a:t>	2</a:t>
            </a:r>
            <a:r>
              <a:rPr lang="en-US" dirty="0"/>
              <a:t>. If, on the other hand, the input bit is 0, change the differentially encoded symbol with respect to the current bit.</a:t>
            </a:r>
            <a:endParaRPr lang="en-US" dirty="0" smtClean="0"/>
          </a:p>
          <a:p>
            <a:pPr marL="285750" indent="-285750" algn="just">
              <a:spcAft>
                <a:spcPts val="800"/>
              </a:spcAft>
              <a:buFont typeface="Wingdings" panose="05000000000000000000" pitchFamily="2" charset="2"/>
              <a:buChar char="Ø"/>
            </a:pPr>
            <a:endParaRPr lang="en-US" dirty="0"/>
          </a:p>
          <a:p>
            <a:pPr marL="285750" indent="-285750" algn="just">
              <a:lnSpc>
                <a:spcPct val="107000"/>
              </a:lnSpc>
              <a:spcAft>
                <a:spcPts val="800"/>
              </a:spcAft>
              <a:buFont typeface="Arial" panose="020B0604020202020204" pitchFamily="34" charset="0"/>
              <a:buChar char="•"/>
            </a:pPr>
            <a:endParaRPr lang="en-US" dirty="0">
              <a:solidFill>
                <a:prstClr val="black"/>
              </a:solidFill>
              <a:ea typeface="Calibri" panose="020F0502020204030204" pitchFamily="34" charset="0"/>
              <a:cs typeface="Times New Roman" panose="02020603050405020304" pitchFamily="18" charset="0"/>
            </a:endParaRPr>
          </a:p>
        </p:txBody>
      </p:sp>
      <p:pic>
        <p:nvPicPr>
          <p:cNvPr id="3" name="Picture 2"/>
          <p:cNvPicPr>
            <a:picLocks noChangeAspect="1"/>
          </p:cNvPicPr>
          <p:nvPr/>
        </p:nvPicPr>
        <p:blipFill>
          <a:blip r:embed="rId3"/>
          <a:stretch>
            <a:fillRect/>
          </a:stretch>
        </p:blipFill>
        <p:spPr>
          <a:xfrm>
            <a:off x="3862387" y="3181350"/>
            <a:ext cx="4467225" cy="495300"/>
          </a:xfrm>
          <a:prstGeom prst="rect">
            <a:avLst/>
          </a:prstGeom>
        </p:spPr>
      </p:pic>
    </p:spTree>
    <p:extLst>
      <p:ext uri="{BB962C8B-B14F-4D97-AF65-F5344CB8AC3E}">
        <p14:creationId xmlns:p14="http://schemas.microsoft.com/office/powerpoint/2010/main" val="71711533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EB969-BFB1-4DB4-993C-39BD1A8D536A}"/>
              </a:ext>
            </a:extLst>
          </p:cNvPr>
          <p:cNvSpPr>
            <a:spLocks noGrp="1"/>
          </p:cNvSpPr>
          <p:nvPr>
            <p:ph type="title"/>
          </p:nvPr>
        </p:nvSpPr>
        <p:spPr>
          <a:xfrm>
            <a:off x="673593" y="992287"/>
            <a:ext cx="10383175" cy="687494"/>
          </a:xfrm>
        </p:spPr>
        <p:txBody>
          <a:bodyPr/>
          <a:lstStyle/>
          <a:p>
            <a:pPr lvl="0" algn="ctr">
              <a:spcBef>
                <a:spcPts val="1000"/>
              </a:spcBef>
            </a:pPr>
            <a:r>
              <a:rPr lang="en-US" sz="2200" b="1" dirty="0">
                <a:solidFill>
                  <a:srgbClr val="C00000"/>
                </a:solidFill>
                <a:latin typeface="Times New Roman" panose="02020603050405020304" pitchFamily="18" charset="0"/>
                <a:cs typeface="Times New Roman" panose="02020603050405020304" pitchFamily="18" charset="0"/>
              </a:rPr>
              <a:t>Binary Phase Shift Keying (</a:t>
            </a:r>
            <a:r>
              <a:rPr lang="en-US" sz="2200" b="1" dirty="0" smtClean="0">
                <a:solidFill>
                  <a:srgbClr val="C00000"/>
                </a:solidFill>
                <a:latin typeface="Times New Roman" panose="02020603050405020304" pitchFamily="18" charset="0"/>
                <a:cs typeface="Times New Roman" panose="02020603050405020304" pitchFamily="18" charset="0"/>
              </a:rPr>
              <a:t>BPSK)</a:t>
            </a:r>
            <a:endParaRPr lang="en-US" sz="2200" b="1" dirty="0">
              <a:solidFill>
                <a:srgbClr val="C00000"/>
              </a:solidFill>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3F88149E-5F31-4726-9520-9DE95C0F7B8D}"/>
                  </a:ext>
                </a:extLst>
              </p:cNvPr>
              <p:cNvSpPr>
                <a:spLocks noGrp="1"/>
              </p:cNvSpPr>
              <p:nvPr>
                <p:ph idx="1"/>
              </p:nvPr>
            </p:nvSpPr>
            <p:spPr>
              <a:xfrm>
                <a:off x="480503" y="1753826"/>
                <a:ext cx="4242417" cy="4214099"/>
              </a:xfrm>
            </p:spPr>
            <p:txBody>
              <a:bodyPr>
                <a:normAutofit lnSpcReduction="10000"/>
              </a:bodyPr>
              <a:lstStyle/>
              <a:p>
                <a:pPr lvl="0" algn="just">
                  <a:lnSpc>
                    <a:spcPct val="150000"/>
                  </a:lnSpc>
                  <a:buFont typeface="Wingdings" panose="05000000000000000000" pitchFamily="2" charset="2"/>
                  <a:buChar char="Ø"/>
                </a:pPr>
                <a:r>
                  <a:rPr lang="en-IN" sz="2000" dirty="0" smtClean="0">
                    <a:latin typeface="Times New Roman" panose="02020603050405020304" pitchFamily="18" charset="0"/>
                    <a:cs typeface="Times New Roman" panose="02020603050405020304" pitchFamily="18" charset="0"/>
                  </a:rPr>
                  <a:t>In BPSK ,phase of sinusoidal carrier is changed according in to the data bit transmitted.</a:t>
                </a:r>
              </a:p>
              <a:p>
                <a:pPr lvl="0" algn="just">
                  <a:lnSpc>
                    <a:spcPct val="150000"/>
                  </a:lnSpc>
                  <a:buFont typeface="Wingdings" panose="05000000000000000000" pitchFamily="2" charset="2"/>
                  <a:buChar char="Ø"/>
                </a:pPr>
                <a:r>
                  <a:rPr lang="en-US" sz="2000" dirty="0"/>
                  <a:t>In a binary PSK system, the pair of </a:t>
                </a:r>
                <a:r>
                  <a:rPr lang="en-US" sz="2000" dirty="0" smtClean="0"/>
                  <a:t>fixed amplitude </a:t>
                </a:r>
                <a14:m>
                  <m:oMath xmlns:m="http://schemas.openxmlformats.org/officeDocument/2006/math">
                    <m:sSub>
                      <m:sSubPr>
                        <m:ctrlPr>
                          <a:rPr lang="en-US" sz="2100" i="1">
                            <a:solidFill>
                              <a:prstClr val="black"/>
                            </a:solidFill>
                            <a:latin typeface="Cambria Math" panose="02040503050406030204" pitchFamily="18" charset="0"/>
                          </a:rPr>
                        </m:ctrlPr>
                      </m:sSubPr>
                      <m:e>
                        <m:r>
                          <a:rPr lang="en-US" sz="2100" b="0" i="1" smtClean="0">
                            <a:solidFill>
                              <a:prstClr val="black"/>
                            </a:solidFill>
                            <a:latin typeface="Cambria Math" panose="02040503050406030204" pitchFamily="18" charset="0"/>
                          </a:rPr>
                          <m:t>𝑓</m:t>
                        </m:r>
                      </m:e>
                      <m:sub>
                        <m:r>
                          <a:rPr lang="en-US" sz="2100" b="0" i="1" smtClean="0">
                            <a:solidFill>
                              <a:prstClr val="black"/>
                            </a:solidFill>
                            <a:latin typeface="Cambria Math" panose="02040503050406030204" pitchFamily="18" charset="0"/>
                          </a:rPr>
                          <m:t>𝑐</m:t>
                        </m:r>
                      </m:sub>
                    </m:sSub>
                  </m:oMath>
                </a14:m>
                <a:r>
                  <a:rPr lang="en-US" sz="2000" dirty="0" smtClean="0"/>
                  <a:t> and frequency signals </a:t>
                </a:r>
                <a14:m>
                  <m:oMath xmlns:m="http://schemas.openxmlformats.org/officeDocument/2006/math">
                    <m:sSub>
                      <m:sSubPr>
                        <m:ctrlPr>
                          <a:rPr lang="en-US" sz="2100" i="1">
                            <a:solidFill>
                              <a:prstClr val="black"/>
                            </a:solidFill>
                            <a:latin typeface="Cambria Math" panose="02040503050406030204" pitchFamily="18" charset="0"/>
                          </a:rPr>
                        </m:ctrlPr>
                      </m:sSubPr>
                      <m:e>
                        <m:r>
                          <a:rPr lang="en-US" sz="2100" b="0" i="1" smtClean="0">
                            <a:solidFill>
                              <a:prstClr val="black"/>
                            </a:solidFill>
                            <a:latin typeface="Cambria Math" panose="02040503050406030204" pitchFamily="18" charset="0"/>
                          </a:rPr>
                          <m:t>𝑠</m:t>
                        </m:r>
                      </m:e>
                      <m:sub>
                        <m:r>
                          <a:rPr lang="en-US" sz="2100" b="0" i="1" smtClean="0">
                            <a:solidFill>
                              <a:prstClr val="black"/>
                            </a:solidFill>
                            <a:latin typeface="Cambria Math" panose="02040503050406030204" pitchFamily="18" charset="0"/>
                          </a:rPr>
                          <m:t>1(</m:t>
                        </m:r>
                        <m:r>
                          <a:rPr lang="en-US" sz="2100" b="0" i="1" smtClean="0">
                            <a:solidFill>
                              <a:prstClr val="black"/>
                            </a:solidFill>
                            <a:latin typeface="Cambria Math" panose="02040503050406030204" pitchFamily="18" charset="0"/>
                          </a:rPr>
                          <m:t>𝑡</m:t>
                        </m:r>
                        <m:r>
                          <a:rPr lang="en-US" sz="2100" b="0" i="1" smtClean="0">
                            <a:solidFill>
                              <a:prstClr val="black"/>
                            </a:solidFill>
                            <a:latin typeface="Cambria Math" panose="02040503050406030204" pitchFamily="18" charset="0"/>
                          </a:rPr>
                          <m:t>)</m:t>
                        </m:r>
                      </m:sub>
                    </m:sSub>
                  </m:oMath>
                </a14:m>
                <a:r>
                  <a:rPr lang="en-US" sz="2000" dirty="0" smtClean="0"/>
                  <a:t> </a:t>
                </a:r>
                <a:r>
                  <a:rPr lang="en-US" sz="2000" dirty="0"/>
                  <a:t>and </a:t>
                </a:r>
                <a14:m>
                  <m:oMath xmlns:m="http://schemas.openxmlformats.org/officeDocument/2006/math">
                    <m:sSub>
                      <m:sSubPr>
                        <m:ctrlPr>
                          <a:rPr lang="en-US" sz="2100" i="1">
                            <a:solidFill>
                              <a:prstClr val="black"/>
                            </a:solidFill>
                            <a:latin typeface="Cambria Math" panose="02040503050406030204" pitchFamily="18" charset="0"/>
                          </a:rPr>
                        </m:ctrlPr>
                      </m:sSubPr>
                      <m:e>
                        <m:r>
                          <a:rPr lang="en-US" sz="2100" b="0" i="1" smtClean="0">
                            <a:solidFill>
                              <a:prstClr val="black"/>
                            </a:solidFill>
                            <a:latin typeface="Cambria Math" panose="02040503050406030204" pitchFamily="18" charset="0"/>
                          </a:rPr>
                          <m:t>𝑠</m:t>
                        </m:r>
                      </m:e>
                      <m:sub>
                        <m:r>
                          <a:rPr lang="en-US" sz="2100" b="0" i="1" smtClean="0">
                            <a:solidFill>
                              <a:prstClr val="black"/>
                            </a:solidFill>
                            <a:latin typeface="Cambria Math" panose="02040503050406030204" pitchFamily="18" charset="0"/>
                          </a:rPr>
                          <m:t>2(</m:t>
                        </m:r>
                        <m:r>
                          <a:rPr lang="en-US" sz="2100" b="0" i="1" smtClean="0">
                            <a:solidFill>
                              <a:prstClr val="black"/>
                            </a:solidFill>
                            <a:latin typeface="Cambria Math" panose="02040503050406030204" pitchFamily="18" charset="0"/>
                          </a:rPr>
                          <m:t>𝑡</m:t>
                        </m:r>
                        <m:r>
                          <a:rPr lang="en-US" sz="2100" b="0" i="1" smtClean="0">
                            <a:solidFill>
                              <a:prstClr val="black"/>
                            </a:solidFill>
                            <a:latin typeface="Cambria Math" panose="02040503050406030204" pitchFamily="18" charset="0"/>
                          </a:rPr>
                          <m:t>)</m:t>
                        </m:r>
                      </m:sub>
                    </m:sSub>
                  </m:oMath>
                </a14:m>
                <a:r>
                  <a:rPr lang="en-US" sz="2000" dirty="0"/>
                  <a:t> used to represent binary symbols 1 and </a:t>
                </a:r>
                <a:r>
                  <a:rPr lang="en-US" sz="2000" dirty="0" smtClean="0"/>
                  <a:t>0,except that carrier phase of each symbol differs by phase of </a:t>
                </a:r>
                <a14:m>
                  <m:oMath xmlns:m="http://schemas.openxmlformats.org/officeDocument/2006/math">
                    <m:r>
                      <a:rPr lang="en-US" sz="2000" b="0" i="0" smtClean="0">
                        <a:latin typeface="Cambria Math" panose="02040503050406030204" pitchFamily="18" charset="0"/>
                        <a:ea typeface="Cambria Math" panose="02040503050406030204" pitchFamily="18" charset="0"/>
                      </a:rPr>
                      <m:t>180</m:t>
                    </m:r>
                    <m:r>
                      <a:rPr lang="en-US" sz="2000" i="1" smtClean="0">
                        <a:latin typeface="Cambria Math" panose="02040503050406030204" pitchFamily="18" charset="0"/>
                        <a:ea typeface="Cambria Math" panose="02040503050406030204" pitchFamily="18" charset="0"/>
                      </a:rPr>
                      <m:t>°</m:t>
                    </m:r>
                  </m:oMath>
                </a14:m>
                <a:r>
                  <a:rPr lang="en-IN" sz="2000" dirty="0" smtClean="0">
                    <a:latin typeface="Times New Roman" panose="02020603050405020304" pitchFamily="18" charset="0"/>
                    <a:cs typeface="Times New Roman" panose="02020603050405020304" pitchFamily="18" charset="0"/>
                  </a:rPr>
                  <a:t>.</a:t>
                </a:r>
                <a:endParaRPr lang="en-IN" sz="2000" dirty="0">
                  <a:latin typeface="Times New Roman" panose="02020603050405020304" pitchFamily="18" charset="0"/>
                  <a:cs typeface="Times New Roman" panose="02020603050405020304" pitchFamily="18" charset="0"/>
                </a:endParaRPr>
              </a:p>
            </p:txBody>
          </p:sp>
        </mc:Choice>
        <mc:Fallback xmlns="">
          <p:sp>
            <p:nvSpPr>
              <p:cNvPr id="3" name="Content Placeholder 2">
                <a:extLst>
                  <a:ext uri="{FF2B5EF4-FFF2-40B4-BE49-F238E27FC236}">
                    <a16:creationId xmlns:a16="http://schemas.microsoft.com/office/drawing/2014/main" xmlns="" xmlns:a14="http://schemas.microsoft.com/office/drawing/2010/main" id="{3F88149E-5F31-4726-9520-9DE95C0F7B8D}"/>
                  </a:ext>
                </a:extLst>
              </p:cNvPr>
              <p:cNvSpPr>
                <a:spLocks noGrp="1" noRot="1" noChangeAspect="1" noMove="1" noResize="1" noEditPoints="1" noAdjustHandles="1" noChangeArrowheads="1" noChangeShapeType="1" noTextEdit="1"/>
              </p:cNvSpPr>
              <p:nvPr>
                <p:ph idx="1"/>
              </p:nvPr>
            </p:nvSpPr>
            <p:spPr>
              <a:xfrm>
                <a:off x="480503" y="1753826"/>
                <a:ext cx="4242417" cy="4214099"/>
              </a:xfrm>
              <a:blipFill rotWithShape="0">
                <a:blip r:embed="rId2"/>
                <a:stretch>
                  <a:fillRect l="-1293" r="-1437"/>
                </a:stretch>
              </a:blipFill>
            </p:spPr>
            <p:txBody>
              <a:bodyPr/>
              <a:lstStyle/>
              <a:p>
                <a:r>
                  <a:rPr lang="en-US">
                    <a:noFill/>
                  </a:rPr>
                  <a:t> </a:t>
                </a:r>
              </a:p>
            </p:txBody>
          </p:sp>
        </mc:Fallback>
      </mc:AlternateContent>
      <p:sp>
        <p:nvSpPr>
          <p:cNvPr id="5" name="Footer Placeholder 4">
            <a:extLst>
              <a:ext uri="{FF2B5EF4-FFF2-40B4-BE49-F238E27FC236}">
                <a16:creationId xmlns:a16="http://schemas.microsoft.com/office/drawing/2014/main" id="{2D80A51D-5073-4F56-AD8F-12A2AAF89D53}"/>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7C6438AB-75BE-4C69-A84D-6848F0FCE5E1}"/>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81</a:t>
            </a:fld>
            <a:endParaRPr lang="en-IN">
              <a:solidFill>
                <a:prstClr val="black">
                  <a:tint val="75000"/>
                </a:prstClr>
              </a:solidFill>
            </a:endParaRPr>
          </a:p>
        </p:txBody>
      </p:sp>
      <p:pic>
        <p:nvPicPr>
          <p:cNvPr id="7" name="Picture 6"/>
          <p:cNvPicPr>
            <a:picLocks noChangeAspect="1"/>
          </p:cNvPicPr>
          <p:nvPr/>
        </p:nvPicPr>
        <p:blipFill>
          <a:blip r:embed="rId3"/>
          <a:stretch>
            <a:fillRect/>
          </a:stretch>
        </p:blipFill>
        <p:spPr>
          <a:xfrm>
            <a:off x="5984289" y="2336014"/>
            <a:ext cx="4508562" cy="1111977"/>
          </a:xfrm>
          <a:prstGeom prst="rect">
            <a:avLst/>
          </a:prstGeom>
        </p:spPr>
      </p:pic>
      <p:pic>
        <p:nvPicPr>
          <p:cNvPr id="8" name="Picture 7"/>
          <p:cNvPicPr>
            <a:picLocks noChangeAspect="1"/>
          </p:cNvPicPr>
          <p:nvPr/>
        </p:nvPicPr>
        <p:blipFill>
          <a:blip r:embed="rId4"/>
          <a:stretch>
            <a:fillRect/>
          </a:stretch>
        </p:blipFill>
        <p:spPr>
          <a:xfrm>
            <a:off x="5984289" y="3975336"/>
            <a:ext cx="4914467" cy="1065788"/>
          </a:xfrm>
          <a:prstGeom prst="rect">
            <a:avLst/>
          </a:prstGeom>
        </p:spPr>
      </p:pic>
      <p:sp>
        <p:nvSpPr>
          <p:cNvPr id="10" name="TextBox 9"/>
          <p:cNvSpPr txBox="1"/>
          <p:nvPr/>
        </p:nvSpPr>
        <p:spPr>
          <a:xfrm>
            <a:off x="5901430" y="1808669"/>
            <a:ext cx="2169111" cy="369332"/>
          </a:xfrm>
          <a:prstGeom prst="rect">
            <a:avLst/>
          </a:prstGeom>
          <a:noFill/>
        </p:spPr>
        <p:txBody>
          <a:bodyPr wrap="square" rtlCol="0">
            <a:spAutoFit/>
          </a:bodyPr>
          <a:lstStyle/>
          <a:p>
            <a:r>
              <a:rPr lang="en-US" dirty="0" smtClean="0">
                <a:solidFill>
                  <a:prstClr val="black"/>
                </a:solidFill>
              </a:rPr>
              <a:t>For Symbol 1</a:t>
            </a:r>
            <a:endParaRPr lang="en-US" dirty="0">
              <a:solidFill>
                <a:prstClr val="black"/>
              </a:solidFill>
            </a:endParaRPr>
          </a:p>
        </p:txBody>
      </p:sp>
      <p:sp>
        <p:nvSpPr>
          <p:cNvPr id="11" name="TextBox 10"/>
          <p:cNvSpPr txBox="1"/>
          <p:nvPr/>
        </p:nvSpPr>
        <p:spPr>
          <a:xfrm>
            <a:off x="5984289" y="3447991"/>
            <a:ext cx="2169111" cy="369332"/>
          </a:xfrm>
          <a:prstGeom prst="rect">
            <a:avLst/>
          </a:prstGeom>
          <a:noFill/>
        </p:spPr>
        <p:txBody>
          <a:bodyPr wrap="square" rtlCol="0">
            <a:spAutoFit/>
          </a:bodyPr>
          <a:lstStyle/>
          <a:p>
            <a:r>
              <a:rPr lang="en-US" dirty="0" smtClean="0">
                <a:solidFill>
                  <a:prstClr val="black"/>
                </a:solidFill>
              </a:rPr>
              <a:t>For Symbol 0 </a:t>
            </a:r>
            <a:endParaRPr lang="en-US" dirty="0">
              <a:solidFill>
                <a:prstClr val="black"/>
              </a:solidFill>
            </a:endParaRPr>
          </a:p>
        </p:txBody>
      </p:sp>
      <p:sp>
        <p:nvSpPr>
          <p:cNvPr id="12" name="TextBox 11"/>
          <p:cNvSpPr txBox="1"/>
          <p:nvPr/>
        </p:nvSpPr>
        <p:spPr>
          <a:xfrm>
            <a:off x="5583314" y="5238808"/>
            <a:ext cx="5906611" cy="923330"/>
          </a:xfrm>
          <a:prstGeom prst="rect">
            <a:avLst/>
          </a:prstGeom>
          <a:noFill/>
        </p:spPr>
        <p:txBody>
          <a:bodyPr wrap="square" rtlCol="0">
            <a:spAutoFit/>
          </a:bodyPr>
          <a:lstStyle/>
          <a:p>
            <a:pPr marL="285750" indent="-285750" algn="just">
              <a:buFont typeface="Wingdings" panose="05000000000000000000" pitchFamily="2" charset="2"/>
              <a:buChar char="Ø"/>
            </a:pPr>
            <a:r>
              <a:rPr lang="en-US" dirty="0">
                <a:solidFill>
                  <a:prstClr val="black"/>
                </a:solidFill>
              </a:rPr>
              <a:t>A pair of sinusoidal waves that differ only in a relative phase-shift of 180°, </a:t>
            </a:r>
            <a:r>
              <a:rPr lang="en-US" dirty="0" smtClean="0">
                <a:solidFill>
                  <a:prstClr val="black"/>
                </a:solidFill>
              </a:rPr>
              <a:t>are defined </a:t>
            </a:r>
            <a:r>
              <a:rPr lang="en-US" dirty="0">
                <a:solidFill>
                  <a:prstClr val="black"/>
                </a:solidFill>
              </a:rPr>
              <a:t>in </a:t>
            </a:r>
            <a:r>
              <a:rPr lang="en-US" dirty="0" smtClean="0">
                <a:solidFill>
                  <a:prstClr val="black"/>
                </a:solidFill>
              </a:rPr>
              <a:t>the above equations, </a:t>
            </a:r>
            <a:r>
              <a:rPr lang="en-US" dirty="0">
                <a:solidFill>
                  <a:prstClr val="black"/>
                </a:solidFill>
              </a:rPr>
              <a:t>is referred to as an </a:t>
            </a:r>
            <a:r>
              <a:rPr lang="en-US" b="1" dirty="0">
                <a:solidFill>
                  <a:srgbClr val="FF0000"/>
                </a:solidFill>
              </a:rPr>
              <a:t>antipodal </a:t>
            </a:r>
            <a:r>
              <a:rPr lang="en-US" b="1" dirty="0" smtClean="0">
                <a:solidFill>
                  <a:srgbClr val="FF0000"/>
                </a:solidFill>
              </a:rPr>
              <a:t>signal.</a:t>
            </a:r>
            <a:endParaRPr lang="en-US" b="1" dirty="0">
              <a:solidFill>
                <a:srgbClr val="FF0000"/>
              </a:solidFill>
            </a:endParaRPr>
          </a:p>
        </p:txBody>
      </p:sp>
    </p:spTree>
    <p:extLst>
      <p:ext uri="{BB962C8B-B14F-4D97-AF65-F5344CB8AC3E}">
        <p14:creationId xmlns:p14="http://schemas.microsoft.com/office/powerpoint/2010/main" val="1834606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99177" y="891046"/>
            <a:ext cx="9623157" cy="793752"/>
          </a:xfrm>
        </p:spPr>
        <p:txBody>
          <a:bodyPr>
            <a:normAutofit/>
          </a:bodyPr>
          <a:lstStyle/>
          <a:p>
            <a:pPr lvl="0" algn="ctr" defTabSz="449263" eaLnBrk="0" fontAlgn="base" hangingPunct="0">
              <a:lnSpc>
                <a:spcPct val="100000"/>
              </a:lnSpc>
              <a:spcAft>
                <a:spcPct val="0"/>
              </a:spcAft>
              <a:buSzPct val="100000"/>
            </a:pPr>
            <a:r>
              <a:rPr lang="en-US" sz="2400" b="1" dirty="0">
                <a:solidFill>
                  <a:srgbClr val="C00000"/>
                </a:solidFill>
                <a:latin typeface="+mn-lt"/>
                <a:ea typeface="Microsoft YaHei" panose="020B0503020204020204" pitchFamily="34" charset="-122"/>
              </a:rPr>
              <a:t> Differential Phase-Shift Keying</a:t>
            </a: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82</a:t>
            </a:fld>
            <a:endParaRPr lang="en-IN" dirty="0">
              <a:solidFill>
                <a:prstClr val="black">
                  <a:tint val="75000"/>
                </a:prstClr>
              </a:solidFill>
            </a:endParaRPr>
          </a:p>
        </p:txBody>
      </p:sp>
      <p:sp>
        <p:nvSpPr>
          <p:cNvPr id="8" name="TextBox 7"/>
          <p:cNvSpPr txBox="1"/>
          <p:nvPr/>
        </p:nvSpPr>
        <p:spPr>
          <a:xfrm>
            <a:off x="795745" y="1684798"/>
            <a:ext cx="11037134" cy="3138167"/>
          </a:xfrm>
          <a:prstGeom prst="rect">
            <a:avLst/>
          </a:prstGeom>
          <a:noFill/>
        </p:spPr>
        <p:txBody>
          <a:bodyPr wrap="square" rtlCol="0">
            <a:spAutoFit/>
          </a:bodyPr>
          <a:lstStyle/>
          <a:p>
            <a:pPr marL="285750" indent="-285750" algn="just">
              <a:spcAft>
                <a:spcPts val="800"/>
              </a:spcAft>
              <a:buFont typeface="Wingdings" panose="05000000000000000000" pitchFamily="2" charset="2"/>
              <a:buChar char="Ø"/>
            </a:pPr>
            <a:r>
              <a:rPr lang="en-US" dirty="0">
                <a:solidFill>
                  <a:prstClr val="black"/>
                </a:solidFill>
              </a:rPr>
              <a:t>The differentially encoded sequence, denoted by {</a:t>
            </a:r>
            <a:r>
              <a:rPr lang="en-US" dirty="0" smtClean="0">
                <a:solidFill>
                  <a:prstClr val="black"/>
                </a:solidFill>
              </a:rPr>
              <a:t>d </a:t>
            </a:r>
            <a:r>
              <a:rPr lang="en-US" baseline="-25000" dirty="0" smtClean="0">
                <a:solidFill>
                  <a:prstClr val="black"/>
                </a:solidFill>
              </a:rPr>
              <a:t>k</a:t>
            </a:r>
            <a:r>
              <a:rPr lang="en-US" dirty="0">
                <a:solidFill>
                  <a:prstClr val="black"/>
                </a:solidFill>
              </a:rPr>
              <a:t>}, is used to shift the sinusoidal</a:t>
            </a:r>
          </a:p>
          <a:p>
            <a:pPr marL="285750" indent="-285750" algn="just">
              <a:spcAft>
                <a:spcPts val="800"/>
              </a:spcAft>
              <a:buFont typeface="Wingdings" panose="05000000000000000000" pitchFamily="2" charset="2"/>
              <a:buChar char="Ø"/>
            </a:pPr>
            <a:r>
              <a:rPr lang="en-US" dirty="0">
                <a:solidFill>
                  <a:prstClr val="black"/>
                </a:solidFill>
              </a:rPr>
              <a:t>C</a:t>
            </a:r>
            <a:r>
              <a:rPr lang="en-US" dirty="0" smtClean="0">
                <a:solidFill>
                  <a:prstClr val="black"/>
                </a:solidFill>
              </a:rPr>
              <a:t>arrier </a:t>
            </a:r>
            <a:r>
              <a:rPr lang="en-US" dirty="0">
                <a:solidFill>
                  <a:prstClr val="black"/>
                </a:solidFill>
              </a:rPr>
              <a:t>phase by zero and 180</a:t>
            </a:r>
            <a:r>
              <a:rPr lang="en-US" baseline="30000" dirty="0">
                <a:solidFill>
                  <a:prstClr val="black"/>
                </a:solidFill>
              </a:rPr>
              <a:t>o</a:t>
            </a:r>
            <a:r>
              <a:rPr lang="en-US" dirty="0">
                <a:solidFill>
                  <a:prstClr val="black"/>
                </a:solidFill>
              </a:rPr>
              <a:t>, representing symbols 1 and 0, respectively. Thus, in </a:t>
            </a:r>
            <a:r>
              <a:rPr lang="en-US" dirty="0" smtClean="0">
                <a:solidFill>
                  <a:prstClr val="black"/>
                </a:solidFill>
              </a:rPr>
              <a:t>terms of </a:t>
            </a:r>
            <a:r>
              <a:rPr lang="en-US" dirty="0">
                <a:solidFill>
                  <a:prstClr val="black"/>
                </a:solidFill>
              </a:rPr>
              <a:t>phase-shifts, the resulting DPSK signal follows the two-part rule:</a:t>
            </a:r>
          </a:p>
          <a:p>
            <a:pPr algn="just">
              <a:spcAft>
                <a:spcPts val="800"/>
              </a:spcAft>
            </a:pPr>
            <a:r>
              <a:rPr lang="en-US" dirty="0" smtClean="0">
                <a:solidFill>
                  <a:prstClr val="black"/>
                </a:solidFill>
              </a:rPr>
              <a:t>	1</a:t>
            </a:r>
            <a:r>
              <a:rPr lang="en-US" dirty="0">
                <a:solidFill>
                  <a:prstClr val="black"/>
                </a:solidFill>
              </a:rPr>
              <a:t>. To send symbol 1, the phase of the DPSK signal remains unchanged.</a:t>
            </a:r>
          </a:p>
          <a:p>
            <a:pPr algn="just">
              <a:spcAft>
                <a:spcPts val="800"/>
              </a:spcAft>
            </a:pPr>
            <a:r>
              <a:rPr lang="en-US" dirty="0" smtClean="0">
                <a:solidFill>
                  <a:prstClr val="black"/>
                </a:solidFill>
              </a:rPr>
              <a:t>	2</a:t>
            </a:r>
            <a:r>
              <a:rPr lang="en-US" dirty="0">
                <a:solidFill>
                  <a:prstClr val="black"/>
                </a:solidFill>
              </a:rPr>
              <a:t>. To send symbol 0, the phase of the DPSK signal is shifted by 180°</a:t>
            </a:r>
          </a:p>
          <a:p>
            <a:pPr marL="285750" indent="-285750" algn="just">
              <a:spcAft>
                <a:spcPts val="800"/>
              </a:spcAft>
              <a:buFont typeface="Wingdings" panose="05000000000000000000" pitchFamily="2" charset="2"/>
              <a:buChar char="Ø"/>
            </a:pPr>
            <a:endParaRPr lang="en-US" sz="1400" dirty="0" smtClean="0">
              <a:solidFill>
                <a:srgbClr val="FF0000"/>
              </a:solidFill>
            </a:endParaRPr>
          </a:p>
          <a:p>
            <a:pPr algn="ctr">
              <a:spcAft>
                <a:spcPts val="800"/>
              </a:spcAft>
            </a:pPr>
            <a:endParaRPr lang="en-US" sz="1400" dirty="0" smtClean="0">
              <a:solidFill>
                <a:srgbClr val="FF0000"/>
              </a:solidFill>
            </a:endParaRPr>
          </a:p>
          <a:p>
            <a:pPr algn="ctr">
              <a:spcAft>
                <a:spcPts val="800"/>
              </a:spcAft>
            </a:pPr>
            <a:r>
              <a:rPr lang="en-US" sz="1400" dirty="0" smtClean="0">
                <a:solidFill>
                  <a:srgbClr val="FF0000"/>
                </a:solidFill>
              </a:rPr>
              <a:t>Table </a:t>
            </a:r>
            <a:r>
              <a:rPr lang="en-US" sz="1400" dirty="0">
                <a:solidFill>
                  <a:srgbClr val="FF0000"/>
                </a:solidFill>
              </a:rPr>
              <a:t>:</a:t>
            </a:r>
            <a:r>
              <a:rPr lang="en-US" sz="1400" dirty="0" smtClean="0">
                <a:solidFill>
                  <a:srgbClr val="FF0000"/>
                </a:solidFill>
              </a:rPr>
              <a:t>Illustrating </a:t>
            </a:r>
            <a:r>
              <a:rPr lang="en-US" sz="1400" dirty="0">
                <a:solidFill>
                  <a:srgbClr val="FF0000"/>
                </a:solidFill>
              </a:rPr>
              <a:t>the generation of DPSK signal</a:t>
            </a:r>
            <a:endParaRPr lang="en-US" sz="1400" dirty="0" smtClean="0">
              <a:solidFill>
                <a:srgbClr val="FF0000"/>
              </a:solidFill>
            </a:endParaRPr>
          </a:p>
          <a:p>
            <a:pPr marL="285750" indent="-285750" algn="just">
              <a:lnSpc>
                <a:spcPct val="107000"/>
              </a:lnSpc>
              <a:spcAft>
                <a:spcPts val="800"/>
              </a:spcAft>
              <a:buFont typeface="Arial" panose="020B0604020202020204" pitchFamily="34" charset="0"/>
              <a:buChar char="•"/>
            </a:pPr>
            <a:endParaRPr lang="en-US" dirty="0">
              <a:solidFill>
                <a:prstClr val="black"/>
              </a:solidFill>
              <a:ea typeface="Calibri" panose="020F0502020204030204" pitchFamily="34" charset="0"/>
              <a:cs typeface="Times New Roman" panose="02020603050405020304" pitchFamily="18" charset="0"/>
            </a:endParaRPr>
          </a:p>
        </p:txBody>
      </p:sp>
      <p:pic>
        <p:nvPicPr>
          <p:cNvPr id="3" name="Picture 2"/>
          <p:cNvPicPr>
            <a:picLocks noChangeAspect="1"/>
          </p:cNvPicPr>
          <p:nvPr/>
        </p:nvPicPr>
        <p:blipFill>
          <a:blip r:embed="rId3"/>
          <a:stretch>
            <a:fillRect/>
          </a:stretch>
        </p:blipFill>
        <p:spPr>
          <a:xfrm>
            <a:off x="3477142" y="3412899"/>
            <a:ext cx="4467225" cy="495300"/>
          </a:xfrm>
          <a:prstGeom prst="rect">
            <a:avLst/>
          </a:prstGeom>
        </p:spPr>
      </p:pic>
      <p:pic>
        <p:nvPicPr>
          <p:cNvPr id="9" name="Picture 8"/>
          <p:cNvPicPr>
            <a:picLocks noChangeAspect="1"/>
          </p:cNvPicPr>
          <p:nvPr/>
        </p:nvPicPr>
        <p:blipFill>
          <a:blip r:embed="rId4"/>
          <a:stretch>
            <a:fillRect/>
          </a:stretch>
        </p:blipFill>
        <p:spPr>
          <a:xfrm>
            <a:off x="2806500" y="4461614"/>
            <a:ext cx="6578999" cy="1818869"/>
          </a:xfrm>
          <a:prstGeom prst="rect">
            <a:avLst/>
          </a:prstGeom>
        </p:spPr>
      </p:pic>
    </p:spTree>
    <p:extLst>
      <p:ext uri="{BB962C8B-B14F-4D97-AF65-F5344CB8AC3E}">
        <p14:creationId xmlns:p14="http://schemas.microsoft.com/office/powerpoint/2010/main" val="313983182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99177" y="891046"/>
            <a:ext cx="9623157" cy="793752"/>
          </a:xfrm>
        </p:spPr>
        <p:txBody>
          <a:bodyPr>
            <a:normAutofit/>
          </a:bodyPr>
          <a:lstStyle/>
          <a:p>
            <a:pPr lvl="0" algn="ctr" defTabSz="449263" eaLnBrk="0" fontAlgn="base" hangingPunct="0">
              <a:lnSpc>
                <a:spcPct val="100000"/>
              </a:lnSpc>
              <a:spcAft>
                <a:spcPct val="0"/>
              </a:spcAft>
              <a:buSzPct val="100000"/>
            </a:pPr>
            <a:r>
              <a:rPr lang="en-US" sz="2400" b="1" dirty="0">
                <a:solidFill>
                  <a:srgbClr val="C00000"/>
                </a:solidFill>
                <a:latin typeface="+mn-lt"/>
                <a:ea typeface="Microsoft YaHei" panose="020B0503020204020204" pitchFamily="34" charset="-122"/>
              </a:rPr>
              <a:t> Differential Phase-Shift Keying</a:t>
            </a: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83</a:t>
            </a:fld>
            <a:endParaRPr lang="en-IN" dirty="0">
              <a:solidFill>
                <a:prstClr val="black">
                  <a:tint val="75000"/>
                </a:prstClr>
              </a:solidFill>
            </a:endParaRPr>
          </a:p>
        </p:txBody>
      </p:sp>
      <p:sp>
        <p:nvSpPr>
          <p:cNvPr id="8" name="TextBox 7"/>
          <p:cNvSpPr txBox="1"/>
          <p:nvPr/>
        </p:nvSpPr>
        <p:spPr>
          <a:xfrm>
            <a:off x="795745" y="1684798"/>
            <a:ext cx="11037134" cy="2296911"/>
          </a:xfrm>
          <a:prstGeom prst="rect">
            <a:avLst/>
          </a:prstGeom>
          <a:noFill/>
        </p:spPr>
        <p:txBody>
          <a:bodyPr wrap="square" rtlCol="0">
            <a:spAutoFit/>
          </a:bodyPr>
          <a:lstStyle/>
          <a:p>
            <a:pPr algn="just">
              <a:spcAft>
                <a:spcPts val="800"/>
              </a:spcAft>
            </a:pPr>
            <a:endParaRPr lang="en-US" sz="1400" dirty="0" smtClean="0">
              <a:solidFill>
                <a:srgbClr val="FF0000"/>
              </a:solidFill>
            </a:endParaRPr>
          </a:p>
          <a:p>
            <a:pPr algn="ctr">
              <a:spcAft>
                <a:spcPts val="800"/>
              </a:spcAft>
            </a:pPr>
            <a:endParaRPr lang="en-US" sz="1400" dirty="0" smtClean="0">
              <a:solidFill>
                <a:srgbClr val="FF0000"/>
              </a:solidFill>
            </a:endParaRPr>
          </a:p>
          <a:p>
            <a:pPr algn="ctr">
              <a:spcAft>
                <a:spcPts val="800"/>
              </a:spcAft>
            </a:pPr>
            <a:endParaRPr lang="en-US" sz="1400" dirty="0">
              <a:solidFill>
                <a:srgbClr val="FF0000"/>
              </a:solidFill>
            </a:endParaRPr>
          </a:p>
          <a:p>
            <a:pPr algn="ctr">
              <a:spcAft>
                <a:spcPts val="800"/>
              </a:spcAft>
            </a:pPr>
            <a:endParaRPr lang="en-US" sz="1400" dirty="0" smtClean="0">
              <a:solidFill>
                <a:srgbClr val="FF0000"/>
              </a:solidFill>
            </a:endParaRPr>
          </a:p>
          <a:p>
            <a:pPr algn="ctr">
              <a:spcAft>
                <a:spcPts val="800"/>
              </a:spcAft>
            </a:pPr>
            <a:endParaRPr lang="en-US" sz="1400" dirty="0">
              <a:solidFill>
                <a:srgbClr val="FF0000"/>
              </a:solidFill>
            </a:endParaRPr>
          </a:p>
          <a:p>
            <a:pPr algn="ctr">
              <a:spcAft>
                <a:spcPts val="800"/>
              </a:spcAft>
            </a:pPr>
            <a:r>
              <a:rPr lang="en-US" sz="1400" dirty="0" smtClean="0">
                <a:solidFill>
                  <a:srgbClr val="FF0000"/>
                </a:solidFill>
              </a:rPr>
              <a:t>Table </a:t>
            </a:r>
            <a:r>
              <a:rPr lang="en-US" sz="1400" dirty="0">
                <a:solidFill>
                  <a:srgbClr val="FF0000"/>
                </a:solidFill>
              </a:rPr>
              <a:t>:</a:t>
            </a:r>
            <a:r>
              <a:rPr lang="en-US" sz="1400" dirty="0" smtClean="0">
                <a:solidFill>
                  <a:srgbClr val="FF0000"/>
                </a:solidFill>
              </a:rPr>
              <a:t>Illustrating </a:t>
            </a:r>
            <a:r>
              <a:rPr lang="en-US" sz="1400" dirty="0">
                <a:solidFill>
                  <a:srgbClr val="FF0000"/>
                </a:solidFill>
              </a:rPr>
              <a:t>the generation of DPSK signal</a:t>
            </a:r>
            <a:endParaRPr lang="en-US" sz="1400" dirty="0" smtClean="0">
              <a:solidFill>
                <a:srgbClr val="FF0000"/>
              </a:solidFill>
            </a:endParaRPr>
          </a:p>
          <a:p>
            <a:pPr marL="285750" indent="-285750" algn="just">
              <a:lnSpc>
                <a:spcPct val="107000"/>
              </a:lnSpc>
              <a:spcAft>
                <a:spcPts val="800"/>
              </a:spcAft>
              <a:buFont typeface="Arial" panose="020B0604020202020204" pitchFamily="34" charset="0"/>
              <a:buChar char="•"/>
            </a:pPr>
            <a:endParaRPr lang="en-US" dirty="0">
              <a:solidFill>
                <a:prstClr val="black"/>
              </a:solidFill>
              <a:ea typeface="Calibri" panose="020F0502020204030204" pitchFamily="34" charset="0"/>
              <a:cs typeface="Times New Roman" panose="02020603050405020304" pitchFamily="18" charset="0"/>
            </a:endParaRPr>
          </a:p>
        </p:txBody>
      </p:sp>
      <p:pic>
        <p:nvPicPr>
          <p:cNvPr id="3" name="Picture 2"/>
          <p:cNvPicPr>
            <a:picLocks noChangeAspect="1"/>
          </p:cNvPicPr>
          <p:nvPr/>
        </p:nvPicPr>
        <p:blipFill>
          <a:blip r:embed="rId3"/>
          <a:stretch>
            <a:fillRect/>
          </a:stretch>
        </p:blipFill>
        <p:spPr>
          <a:xfrm>
            <a:off x="2987858" y="2138441"/>
            <a:ext cx="7263159" cy="805297"/>
          </a:xfrm>
          <a:prstGeom prst="rect">
            <a:avLst/>
          </a:prstGeom>
        </p:spPr>
      </p:pic>
      <p:pic>
        <p:nvPicPr>
          <p:cNvPr id="9" name="Picture 8"/>
          <p:cNvPicPr>
            <a:picLocks noChangeAspect="1"/>
          </p:cNvPicPr>
          <p:nvPr/>
        </p:nvPicPr>
        <p:blipFill>
          <a:blip r:embed="rId4"/>
          <a:stretch>
            <a:fillRect/>
          </a:stretch>
        </p:blipFill>
        <p:spPr>
          <a:xfrm>
            <a:off x="2741137" y="3805307"/>
            <a:ext cx="7018254" cy="1940308"/>
          </a:xfrm>
          <a:prstGeom prst="rect">
            <a:avLst/>
          </a:prstGeom>
        </p:spPr>
      </p:pic>
    </p:spTree>
    <p:extLst>
      <p:ext uri="{BB962C8B-B14F-4D97-AF65-F5344CB8AC3E}">
        <p14:creationId xmlns:p14="http://schemas.microsoft.com/office/powerpoint/2010/main" val="318457257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19328" y="893006"/>
            <a:ext cx="9782955" cy="580688"/>
          </a:xfrm>
        </p:spPr>
        <p:txBody>
          <a:bodyPr/>
          <a:lstStyle/>
          <a:p>
            <a:pPr lvl="0" algn="ctr" defTabSz="449263" eaLnBrk="0" fontAlgn="base" hangingPunct="0">
              <a:lnSpc>
                <a:spcPct val="100000"/>
              </a:lnSpc>
              <a:spcAft>
                <a:spcPct val="0"/>
              </a:spcAft>
              <a:buSzPct val="100000"/>
            </a:pPr>
            <a:r>
              <a:rPr lang="en-US" sz="3200" dirty="0">
                <a:solidFill>
                  <a:srgbClr val="C00000"/>
                </a:solidFill>
                <a:latin typeface="+mn-lt"/>
                <a:ea typeface="Microsoft YaHei" panose="020B0503020204020204" pitchFamily="34" charset="-122"/>
              </a:rPr>
              <a:t> Error Probability of DPSK</a:t>
            </a: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84</a:t>
            </a:fld>
            <a:endParaRPr lang="en-IN" dirty="0">
              <a:solidFill>
                <a:prstClr val="black">
                  <a:tint val="75000"/>
                </a:prstClr>
              </a:solidFill>
            </a:endParaRPr>
          </a:p>
        </p:txBody>
      </p:sp>
      <p:sp>
        <p:nvSpPr>
          <p:cNvPr id="3" name="Rectangle 2"/>
          <p:cNvSpPr/>
          <p:nvPr/>
        </p:nvSpPr>
        <p:spPr>
          <a:xfrm>
            <a:off x="623152" y="1317269"/>
            <a:ext cx="10499273" cy="2862322"/>
          </a:xfrm>
          <a:prstGeom prst="rect">
            <a:avLst/>
          </a:prstGeom>
        </p:spPr>
        <p:txBody>
          <a:bodyPr wrap="square">
            <a:spAutoFit/>
          </a:bodyPr>
          <a:lstStyle/>
          <a:p>
            <a:pPr algn="just" eaLnBrk="0" fontAlgn="base" hangingPunct="0">
              <a:lnSpc>
                <a:spcPct val="150000"/>
              </a:lnSpc>
              <a:tabLst>
                <a:tab pos="457200" algn="l"/>
              </a:tabLst>
            </a:pPr>
            <a:r>
              <a:rPr lang="en-US" sz="2400" b="1" u="sng" dirty="0" smtClean="0">
                <a:solidFill>
                  <a:srgbClr val="0070C0"/>
                </a:solidFill>
              </a:rPr>
              <a:t>DPSK Signal during symbol 1 transmission</a:t>
            </a:r>
          </a:p>
          <a:p>
            <a:pPr marL="342900" indent="-342900" algn="just" eaLnBrk="0" fontAlgn="base" hangingPunct="0">
              <a:lnSpc>
                <a:spcPct val="150000"/>
              </a:lnSpc>
              <a:buFont typeface="Wingdings" panose="05000000000000000000" pitchFamily="2" charset="2"/>
              <a:buChar char=""/>
              <a:tabLst>
                <a:tab pos="457200" algn="l"/>
              </a:tabLst>
            </a:pPr>
            <a:r>
              <a:rPr lang="en-US" sz="2400" dirty="0" smtClean="0"/>
              <a:t>Suppose the transmitted DPSK signal equals                    for duration </a:t>
            </a:r>
            <a:r>
              <a:rPr lang="en-US" sz="2400" dirty="0">
                <a:solidFill>
                  <a:prstClr val="black"/>
                </a:solidFill>
                <a:latin typeface="Calibri" panose="020F0502020204030204" pitchFamily="34" charset="0"/>
                <a:ea typeface="Calibri" panose="020F0502020204030204" pitchFamily="34" charset="0"/>
                <a:cs typeface="Times New Roman" panose="02020603050405020304" pitchFamily="18" charset="0"/>
              </a:rPr>
              <a:t>0 </a:t>
            </a:r>
            <a:r>
              <a:rPr lang="en-US" sz="2400" dirty="0">
                <a:solidFill>
                  <a:prstClr val="black"/>
                </a:solidFill>
                <a:latin typeface="Calibri" panose="020F0502020204030204" pitchFamily="34" charset="0"/>
                <a:ea typeface="Calibri" panose="020F0502020204030204" pitchFamily="34" charset="0"/>
                <a:cs typeface="Times New Roman" panose="02020603050405020304" pitchFamily="18" charset="0"/>
                <a:sym typeface="Symbol" panose="05050102010706020507" pitchFamily="18" charset="2"/>
              </a:rPr>
              <a:t></a:t>
            </a:r>
            <a:r>
              <a:rPr lang="en-US" sz="2400" dirty="0">
                <a:solidFill>
                  <a:prstClr val="black"/>
                </a:solidFill>
                <a:latin typeface="Calibri" panose="020F0502020204030204" pitchFamily="34" charset="0"/>
                <a:ea typeface="Calibri" panose="020F0502020204030204" pitchFamily="34" charset="0"/>
                <a:cs typeface="Times New Roman" panose="02020603050405020304" pitchFamily="18" charset="0"/>
              </a:rPr>
              <a:t> t </a:t>
            </a:r>
            <a:r>
              <a:rPr lang="en-US" sz="2400" dirty="0">
                <a:solidFill>
                  <a:prstClr val="black"/>
                </a:solidFill>
                <a:latin typeface="Calibri" panose="020F0502020204030204" pitchFamily="34" charset="0"/>
                <a:ea typeface="Calibri" panose="020F0502020204030204" pitchFamily="34" charset="0"/>
                <a:cs typeface="Times New Roman" panose="02020603050405020304" pitchFamily="18" charset="0"/>
                <a:sym typeface="Symbol" panose="05050102010706020507" pitchFamily="18" charset="2"/>
              </a:rPr>
              <a:t></a:t>
            </a:r>
            <a:r>
              <a:rPr lang="en-US" sz="2400" dirty="0">
                <a:solidFill>
                  <a:prstClr val="black"/>
                </a:solidFill>
                <a:latin typeface="Calibri" panose="020F0502020204030204" pitchFamily="34" charset="0"/>
                <a:ea typeface="Calibri" panose="020F0502020204030204" pitchFamily="34" charset="0"/>
                <a:cs typeface="Times New Roman" panose="02020603050405020304" pitchFamily="18" charset="0"/>
              </a:rPr>
              <a:t> </a:t>
            </a:r>
            <a:r>
              <a:rPr lang="en-US" sz="240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T</a:t>
            </a:r>
            <a:r>
              <a:rPr lang="en-US" sz="2400" baseline="-2500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b.</a:t>
            </a:r>
            <a:endParaRPr lang="en-US" sz="2400" dirty="0" smtClean="0"/>
          </a:p>
          <a:p>
            <a:pPr marL="342900" indent="-342900">
              <a:lnSpc>
                <a:spcPct val="150000"/>
              </a:lnSpc>
              <a:spcAft>
                <a:spcPts val="800"/>
              </a:spcAft>
              <a:buFont typeface="Wingdings" panose="05000000000000000000" pitchFamily="2" charset="2"/>
              <a:buChar char="Ø"/>
            </a:pPr>
            <a:r>
              <a:rPr lang="en-US" sz="2400" dirty="0" smtClean="0">
                <a:latin typeface="Calibri" panose="020F0502020204030204" pitchFamily="34" charset="0"/>
                <a:ea typeface="Calibri" panose="020F0502020204030204" pitchFamily="34" charset="0"/>
                <a:cs typeface="Times New Roman" panose="02020603050405020304" pitchFamily="18" charset="0"/>
              </a:rPr>
              <a:t>Let s</a:t>
            </a:r>
            <a:r>
              <a:rPr lang="en-US" sz="2400" baseline="-25000" dirty="0" smtClean="0">
                <a:latin typeface="Calibri" panose="020F0502020204030204" pitchFamily="34" charset="0"/>
                <a:ea typeface="Calibri" panose="020F0502020204030204" pitchFamily="34" charset="0"/>
                <a:cs typeface="Times New Roman" panose="02020603050405020304" pitchFamily="18" charset="0"/>
              </a:rPr>
              <a:t>1</a:t>
            </a:r>
            <a:r>
              <a:rPr lang="en-US" sz="2400" dirty="0" smtClean="0">
                <a:latin typeface="Calibri" panose="020F0502020204030204" pitchFamily="34" charset="0"/>
                <a:ea typeface="Calibri" panose="020F0502020204030204" pitchFamily="34" charset="0"/>
                <a:cs typeface="Times New Roman" panose="02020603050405020304" pitchFamily="18" charset="0"/>
              </a:rPr>
              <a:t>(t)the </a:t>
            </a:r>
            <a:r>
              <a:rPr lang="en-US" sz="2400" dirty="0">
                <a:latin typeface="Calibri" panose="020F0502020204030204" pitchFamily="34" charset="0"/>
                <a:ea typeface="Calibri" panose="020F0502020204030204" pitchFamily="34" charset="0"/>
                <a:cs typeface="Times New Roman" panose="02020603050405020304" pitchFamily="18" charset="0"/>
              </a:rPr>
              <a:t>transmitted DPSK signal </a:t>
            </a:r>
            <a:r>
              <a:rPr lang="en-US" sz="2400" dirty="0" smtClean="0">
                <a:latin typeface="Calibri" panose="020F0502020204030204" pitchFamily="34" charset="0"/>
                <a:ea typeface="Calibri" panose="020F0502020204030204" pitchFamily="34" charset="0"/>
                <a:cs typeface="Times New Roman" panose="02020603050405020304" pitchFamily="18" charset="0"/>
              </a:rPr>
              <a:t>for 0 </a:t>
            </a:r>
            <a:r>
              <a:rPr lang="en-US" sz="2400" dirty="0">
                <a:latin typeface="Calibri" panose="020F0502020204030204" pitchFamily="34" charset="0"/>
                <a:ea typeface="Calibri" panose="020F0502020204030204" pitchFamily="34" charset="0"/>
                <a:cs typeface="Times New Roman" panose="02020603050405020304" pitchFamily="18" charset="0"/>
                <a:sym typeface="Symbol" panose="05050102010706020507" pitchFamily="18" charset="2"/>
              </a:rPr>
              <a:t></a:t>
            </a:r>
            <a:r>
              <a:rPr lang="en-US" sz="2400" dirty="0">
                <a:latin typeface="Calibri" panose="020F0502020204030204" pitchFamily="34" charset="0"/>
                <a:ea typeface="Calibri" panose="020F0502020204030204" pitchFamily="34" charset="0"/>
                <a:cs typeface="Times New Roman" panose="02020603050405020304" pitchFamily="18" charset="0"/>
              </a:rPr>
              <a:t> t </a:t>
            </a:r>
            <a:r>
              <a:rPr lang="en-US" sz="2400" dirty="0">
                <a:latin typeface="Calibri" panose="020F0502020204030204" pitchFamily="34" charset="0"/>
                <a:ea typeface="Calibri" panose="020F0502020204030204" pitchFamily="34" charset="0"/>
                <a:cs typeface="Times New Roman" panose="02020603050405020304" pitchFamily="18" charset="0"/>
                <a:sym typeface="Symbol" panose="05050102010706020507" pitchFamily="18" charset="2"/>
              </a:rPr>
              <a:t></a:t>
            </a:r>
            <a:r>
              <a:rPr lang="en-US" sz="2400" dirty="0">
                <a:latin typeface="Calibri" panose="020F0502020204030204" pitchFamily="34" charset="0"/>
                <a:ea typeface="Calibri" panose="020F0502020204030204" pitchFamily="34" charset="0"/>
                <a:cs typeface="Times New Roman" panose="02020603050405020304" pitchFamily="18" charset="0"/>
              </a:rPr>
              <a:t> T</a:t>
            </a:r>
            <a:r>
              <a:rPr lang="en-US" sz="2400" baseline="-25000" dirty="0">
                <a:latin typeface="Calibri" panose="020F0502020204030204" pitchFamily="34" charset="0"/>
                <a:ea typeface="Calibri" panose="020F0502020204030204" pitchFamily="34" charset="0"/>
                <a:cs typeface="Times New Roman" panose="02020603050405020304" pitchFamily="18" charset="0"/>
              </a:rPr>
              <a:t>b</a:t>
            </a:r>
            <a:r>
              <a:rPr lang="en-US" sz="2400" dirty="0">
                <a:latin typeface="Calibri" panose="020F0502020204030204" pitchFamily="34" charset="0"/>
                <a:ea typeface="Calibri" panose="020F0502020204030204" pitchFamily="34" charset="0"/>
                <a:cs typeface="Times New Roman" panose="02020603050405020304" pitchFamily="18" charset="0"/>
              </a:rPr>
              <a:t>, </a:t>
            </a:r>
            <a:r>
              <a:rPr lang="en-US" sz="2400" dirty="0" smtClean="0">
                <a:latin typeface="Calibri" panose="020F0502020204030204" pitchFamily="34" charset="0"/>
                <a:ea typeface="Calibri" panose="020F0502020204030204" pitchFamily="34" charset="0"/>
                <a:cs typeface="Times New Roman" panose="02020603050405020304" pitchFamily="18" charset="0"/>
              </a:rPr>
              <a:t>for the case when we have binary symbol 1 at the transmitter input  </a:t>
            </a:r>
            <a:r>
              <a:rPr lang="en-US" sz="2400" dirty="0">
                <a:latin typeface="Calibri" panose="020F0502020204030204" pitchFamily="34" charset="0"/>
                <a:ea typeface="Calibri" panose="020F0502020204030204" pitchFamily="34" charset="0"/>
                <a:cs typeface="Times New Roman" panose="02020603050405020304" pitchFamily="18" charset="0"/>
              </a:rPr>
              <a:t>for the second-bit interval T</a:t>
            </a:r>
            <a:r>
              <a:rPr lang="en-US" sz="2400" baseline="-25000" dirty="0">
                <a:latin typeface="Calibri" panose="020F0502020204030204" pitchFamily="34" charset="0"/>
                <a:ea typeface="Calibri" panose="020F0502020204030204" pitchFamily="34" charset="0"/>
                <a:cs typeface="Times New Roman" panose="02020603050405020304" pitchFamily="18" charset="0"/>
              </a:rPr>
              <a:t>b</a:t>
            </a:r>
            <a:r>
              <a:rPr lang="en-US" sz="2400" dirty="0">
                <a:latin typeface="Calibri" panose="020F0502020204030204" pitchFamily="34" charset="0"/>
                <a:ea typeface="Calibri" panose="020F0502020204030204" pitchFamily="34" charset="0"/>
                <a:cs typeface="Times New Roman" panose="02020603050405020304" pitchFamily="18" charset="0"/>
              </a:rPr>
              <a:t> </a:t>
            </a:r>
            <a:r>
              <a:rPr lang="en-US" sz="2400" dirty="0">
                <a:latin typeface="Calibri" panose="020F0502020204030204" pitchFamily="34" charset="0"/>
                <a:ea typeface="Calibri" panose="020F0502020204030204" pitchFamily="34" charset="0"/>
                <a:cs typeface="Times New Roman" panose="02020603050405020304" pitchFamily="18" charset="0"/>
                <a:sym typeface="Symbol" panose="05050102010706020507" pitchFamily="18" charset="2"/>
              </a:rPr>
              <a:t></a:t>
            </a:r>
            <a:r>
              <a:rPr lang="en-US" sz="2400" dirty="0">
                <a:latin typeface="Calibri" panose="020F0502020204030204" pitchFamily="34" charset="0"/>
                <a:ea typeface="Calibri" panose="020F0502020204030204" pitchFamily="34" charset="0"/>
                <a:cs typeface="Times New Roman" panose="02020603050405020304" pitchFamily="18" charset="0"/>
              </a:rPr>
              <a:t> t </a:t>
            </a:r>
            <a:r>
              <a:rPr lang="en-US" sz="2400" dirty="0">
                <a:latin typeface="Calibri" panose="020F0502020204030204" pitchFamily="34" charset="0"/>
                <a:ea typeface="Calibri" panose="020F0502020204030204" pitchFamily="34" charset="0"/>
                <a:cs typeface="Times New Roman" panose="02020603050405020304" pitchFamily="18" charset="0"/>
                <a:sym typeface="Symbol" panose="05050102010706020507" pitchFamily="18" charset="2"/>
              </a:rPr>
              <a:t></a:t>
            </a:r>
            <a:r>
              <a:rPr lang="en-US" sz="2400" dirty="0">
                <a:latin typeface="Calibri" panose="020F0502020204030204" pitchFamily="34" charset="0"/>
                <a:ea typeface="Calibri" panose="020F0502020204030204" pitchFamily="34" charset="0"/>
                <a:cs typeface="Times New Roman" panose="02020603050405020304" pitchFamily="18" charset="0"/>
              </a:rPr>
              <a:t> </a:t>
            </a:r>
            <a:r>
              <a:rPr lang="en-US" sz="2400" dirty="0" smtClean="0">
                <a:latin typeface="Calibri" panose="020F0502020204030204" pitchFamily="34" charset="0"/>
                <a:ea typeface="Calibri" panose="020F0502020204030204" pitchFamily="34" charset="0"/>
                <a:cs typeface="Times New Roman" panose="02020603050405020304" pitchFamily="18" charset="0"/>
              </a:rPr>
              <a:t>2T</a:t>
            </a:r>
            <a:r>
              <a:rPr lang="en-US" sz="2400" baseline="-25000" dirty="0" smtClean="0">
                <a:latin typeface="Calibri" panose="020F0502020204030204" pitchFamily="34" charset="0"/>
                <a:ea typeface="Calibri" panose="020F0502020204030204" pitchFamily="34" charset="0"/>
                <a:cs typeface="Times New Roman" panose="02020603050405020304" pitchFamily="18" charset="0"/>
              </a:rPr>
              <a:t>b.</a:t>
            </a:r>
            <a:r>
              <a:rPr lang="en-US" sz="2400" dirty="0" smtClean="0">
                <a:latin typeface="Calibri" panose="020F0502020204030204" pitchFamily="34" charset="0"/>
                <a:ea typeface="Calibri" panose="020F0502020204030204" pitchFamily="34" charset="0"/>
                <a:cs typeface="Times New Roman" panose="02020603050405020304" pitchFamily="18" charset="0"/>
              </a:rPr>
              <a:t> The transmission of 1 leaves the </a:t>
            </a:r>
            <a:r>
              <a:rPr lang="en-US" sz="2400" dirty="0">
                <a:latin typeface="Calibri" panose="020F0502020204030204" pitchFamily="34" charset="0"/>
                <a:ea typeface="Calibri" panose="020F0502020204030204" pitchFamily="34" charset="0"/>
                <a:cs typeface="Times New Roman" panose="02020603050405020304" pitchFamily="18" charset="0"/>
              </a:rPr>
              <a:t>carrier phase </a:t>
            </a:r>
            <a:r>
              <a:rPr lang="en-US" sz="2400" dirty="0" smtClean="0">
                <a:latin typeface="Calibri" panose="020F0502020204030204" pitchFamily="34" charset="0"/>
                <a:ea typeface="Calibri" panose="020F0502020204030204" pitchFamily="34" charset="0"/>
                <a:cs typeface="Times New Roman" panose="02020603050405020304" pitchFamily="18" charset="0"/>
              </a:rPr>
              <a:t>unchanged.</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3"/>
          <a:stretch>
            <a:fillRect/>
          </a:stretch>
        </p:blipFill>
        <p:spPr>
          <a:xfrm>
            <a:off x="6479531" y="1952585"/>
            <a:ext cx="1171575" cy="514350"/>
          </a:xfrm>
          <a:prstGeom prst="rect">
            <a:avLst/>
          </a:prstGeom>
        </p:spPr>
      </p:pic>
      <p:pic>
        <p:nvPicPr>
          <p:cNvPr id="9" name="Picture 8"/>
          <p:cNvPicPr>
            <a:picLocks noChangeAspect="1"/>
          </p:cNvPicPr>
          <p:nvPr/>
        </p:nvPicPr>
        <p:blipFill>
          <a:blip r:embed="rId4"/>
          <a:stretch>
            <a:fillRect/>
          </a:stretch>
        </p:blipFill>
        <p:spPr>
          <a:xfrm>
            <a:off x="2481431" y="4224701"/>
            <a:ext cx="2269447" cy="1892204"/>
          </a:xfrm>
          <a:prstGeom prst="rect">
            <a:avLst/>
          </a:prstGeom>
        </p:spPr>
      </p:pic>
      <p:pic>
        <p:nvPicPr>
          <p:cNvPr id="7" name="Picture 6"/>
          <p:cNvPicPr>
            <a:picLocks noChangeAspect="1"/>
          </p:cNvPicPr>
          <p:nvPr/>
        </p:nvPicPr>
        <p:blipFill>
          <a:blip r:embed="rId5"/>
          <a:stretch>
            <a:fillRect/>
          </a:stretch>
        </p:blipFill>
        <p:spPr>
          <a:xfrm>
            <a:off x="5872788" y="4224701"/>
            <a:ext cx="2162175" cy="1371600"/>
          </a:xfrm>
          <a:prstGeom prst="rect">
            <a:avLst/>
          </a:prstGeom>
        </p:spPr>
      </p:pic>
      <p:pic>
        <p:nvPicPr>
          <p:cNvPr id="8" name="Picture 7"/>
          <p:cNvPicPr>
            <a:picLocks noChangeAspect="1"/>
          </p:cNvPicPr>
          <p:nvPr/>
        </p:nvPicPr>
        <p:blipFill>
          <a:blip r:embed="rId6"/>
          <a:stretch>
            <a:fillRect/>
          </a:stretch>
        </p:blipFill>
        <p:spPr>
          <a:xfrm>
            <a:off x="8364103" y="4603854"/>
            <a:ext cx="2028825" cy="971550"/>
          </a:xfrm>
          <a:prstGeom prst="rect">
            <a:avLst/>
          </a:prstGeom>
        </p:spPr>
      </p:pic>
    </p:spTree>
    <p:extLst>
      <p:ext uri="{BB962C8B-B14F-4D97-AF65-F5344CB8AC3E}">
        <p14:creationId xmlns:p14="http://schemas.microsoft.com/office/powerpoint/2010/main" val="422106555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19328" y="781443"/>
            <a:ext cx="9782955" cy="580688"/>
          </a:xfrm>
        </p:spPr>
        <p:txBody>
          <a:bodyPr/>
          <a:lstStyle/>
          <a:p>
            <a:pPr lvl="0" algn="ctr" defTabSz="449263" eaLnBrk="0" fontAlgn="base" hangingPunct="0">
              <a:lnSpc>
                <a:spcPct val="100000"/>
              </a:lnSpc>
              <a:spcAft>
                <a:spcPct val="0"/>
              </a:spcAft>
              <a:buSzPct val="100000"/>
            </a:pPr>
            <a:r>
              <a:rPr lang="en-US" sz="3200" dirty="0">
                <a:solidFill>
                  <a:srgbClr val="C00000"/>
                </a:solidFill>
                <a:latin typeface="+mn-lt"/>
                <a:ea typeface="Microsoft YaHei" panose="020B0503020204020204" pitchFamily="34" charset="-122"/>
              </a:rPr>
              <a:t> Error Probability of DPSK</a:t>
            </a: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85</a:t>
            </a:fld>
            <a:endParaRPr lang="en-IN" dirty="0">
              <a:solidFill>
                <a:prstClr val="black">
                  <a:tint val="75000"/>
                </a:prstClr>
              </a:solidFill>
            </a:endParaRPr>
          </a:p>
        </p:txBody>
      </p:sp>
      <p:sp>
        <p:nvSpPr>
          <p:cNvPr id="3" name="Rectangle 2"/>
          <p:cNvSpPr/>
          <p:nvPr/>
        </p:nvSpPr>
        <p:spPr>
          <a:xfrm>
            <a:off x="569887" y="1340285"/>
            <a:ext cx="10499273" cy="2862322"/>
          </a:xfrm>
          <a:prstGeom prst="rect">
            <a:avLst/>
          </a:prstGeom>
        </p:spPr>
        <p:txBody>
          <a:bodyPr wrap="square">
            <a:spAutoFit/>
          </a:bodyPr>
          <a:lstStyle/>
          <a:p>
            <a:pPr algn="just" eaLnBrk="0" fontAlgn="base" hangingPunct="0">
              <a:lnSpc>
                <a:spcPct val="150000"/>
              </a:lnSpc>
              <a:tabLst>
                <a:tab pos="457200" algn="l"/>
              </a:tabLst>
            </a:pPr>
            <a:r>
              <a:rPr lang="en-US" sz="2400" b="1" u="sng" dirty="0" smtClean="0">
                <a:solidFill>
                  <a:srgbClr val="0070C0"/>
                </a:solidFill>
              </a:rPr>
              <a:t>DPSK Signal during symbol 0 transmission</a:t>
            </a:r>
          </a:p>
          <a:p>
            <a:pPr marL="342900" indent="-342900" algn="just" eaLnBrk="0" fontAlgn="base" hangingPunct="0">
              <a:lnSpc>
                <a:spcPct val="150000"/>
              </a:lnSpc>
              <a:buFont typeface="Wingdings" panose="05000000000000000000" pitchFamily="2" charset="2"/>
              <a:buChar char=""/>
              <a:tabLst>
                <a:tab pos="457200" algn="l"/>
              </a:tabLst>
            </a:pPr>
            <a:r>
              <a:rPr lang="en-US" sz="2400" dirty="0" smtClean="0">
                <a:solidFill>
                  <a:prstClr val="black"/>
                </a:solidFill>
              </a:rPr>
              <a:t>Suppose the transmitted DPSK signal equals                    for duration </a:t>
            </a:r>
            <a:r>
              <a:rPr lang="en-US" sz="2400" dirty="0">
                <a:solidFill>
                  <a:prstClr val="black"/>
                </a:solidFill>
                <a:ea typeface="Calibri" panose="020F0502020204030204" pitchFamily="34" charset="0"/>
                <a:cs typeface="Times New Roman" panose="02020603050405020304" pitchFamily="18" charset="0"/>
              </a:rPr>
              <a:t>0 </a:t>
            </a:r>
            <a:r>
              <a:rPr lang="en-US" sz="2400" dirty="0">
                <a:solidFill>
                  <a:prstClr val="black"/>
                </a:solidFill>
                <a:ea typeface="Calibri" panose="020F0502020204030204" pitchFamily="34" charset="0"/>
                <a:cs typeface="Times New Roman" panose="02020603050405020304" pitchFamily="18" charset="0"/>
                <a:sym typeface="Symbol" panose="05050102010706020507" pitchFamily="18" charset="2"/>
              </a:rPr>
              <a:t></a:t>
            </a:r>
            <a:r>
              <a:rPr lang="en-US" sz="2400" dirty="0">
                <a:solidFill>
                  <a:prstClr val="black"/>
                </a:solidFill>
                <a:ea typeface="Calibri" panose="020F0502020204030204" pitchFamily="34" charset="0"/>
                <a:cs typeface="Times New Roman" panose="02020603050405020304" pitchFamily="18" charset="0"/>
              </a:rPr>
              <a:t> t </a:t>
            </a:r>
            <a:r>
              <a:rPr lang="en-US" sz="2400" dirty="0">
                <a:solidFill>
                  <a:prstClr val="black"/>
                </a:solidFill>
                <a:ea typeface="Calibri" panose="020F0502020204030204" pitchFamily="34" charset="0"/>
                <a:cs typeface="Times New Roman" panose="02020603050405020304" pitchFamily="18" charset="0"/>
                <a:sym typeface="Symbol" panose="05050102010706020507" pitchFamily="18" charset="2"/>
              </a:rPr>
              <a:t></a:t>
            </a:r>
            <a:r>
              <a:rPr lang="en-US" sz="2400" dirty="0">
                <a:solidFill>
                  <a:prstClr val="black"/>
                </a:solidFill>
                <a:ea typeface="Calibri" panose="020F0502020204030204" pitchFamily="34" charset="0"/>
                <a:cs typeface="Times New Roman" panose="02020603050405020304" pitchFamily="18" charset="0"/>
              </a:rPr>
              <a:t> </a:t>
            </a:r>
            <a:r>
              <a:rPr lang="en-US" sz="2400" dirty="0" smtClean="0">
                <a:solidFill>
                  <a:prstClr val="black"/>
                </a:solidFill>
                <a:ea typeface="Calibri" panose="020F0502020204030204" pitchFamily="34" charset="0"/>
                <a:cs typeface="Times New Roman" panose="02020603050405020304" pitchFamily="18" charset="0"/>
              </a:rPr>
              <a:t>T</a:t>
            </a:r>
            <a:r>
              <a:rPr lang="en-US" sz="2400" baseline="-25000" dirty="0" smtClean="0">
                <a:solidFill>
                  <a:prstClr val="black"/>
                </a:solidFill>
                <a:ea typeface="Calibri" panose="020F0502020204030204" pitchFamily="34" charset="0"/>
                <a:cs typeface="Times New Roman" panose="02020603050405020304" pitchFamily="18" charset="0"/>
              </a:rPr>
              <a:t>b.</a:t>
            </a:r>
            <a:endParaRPr lang="en-US" sz="2400" dirty="0" smtClean="0">
              <a:solidFill>
                <a:prstClr val="black"/>
              </a:solidFill>
            </a:endParaRPr>
          </a:p>
          <a:p>
            <a:pPr marL="342900" indent="-342900">
              <a:lnSpc>
                <a:spcPct val="150000"/>
              </a:lnSpc>
              <a:spcAft>
                <a:spcPts val="800"/>
              </a:spcAft>
              <a:buFont typeface="Wingdings" panose="05000000000000000000" pitchFamily="2" charset="2"/>
              <a:buChar char="Ø"/>
            </a:pPr>
            <a:r>
              <a:rPr lang="en-US" sz="2400" dirty="0" smtClean="0">
                <a:solidFill>
                  <a:prstClr val="black"/>
                </a:solidFill>
                <a:ea typeface="Calibri" panose="020F0502020204030204" pitchFamily="34" charset="0"/>
                <a:cs typeface="Times New Roman" panose="02020603050405020304" pitchFamily="18" charset="0"/>
              </a:rPr>
              <a:t>Let s</a:t>
            </a:r>
            <a:r>
              <a:rPr lang="en-US" sz="2400" baseline="-25000" dirty="0" smtClean="0">
                <a:solidFill>
                  <a:prstClr val="black"/>
                </a:solidFill>
                <a:ea typeface="Calibri" panose="020F0502020204030204" pitchFamily="34" charset="0"/>
                <a:cs typeface="Times New Roman" panose="02020603050405020304" pitchFamily="18" charset="0"/>
              </a:rPr>
              <a:t>2</a:t>
            </a:r>
            <a:r>
              <a:rPr lang="en-US" sz="2400" dirty="0" smtClean="0">
                <a:solidFill>
                  <a:prstClr val="black"/>
                </a:solidFill>
                <a:ea typeface="Calibri" panose="020F0502020204030204" pitchFamily="34" charset="0"/>
                <a:cs typeface="Times New Roman" panose="02020603050405020304" pitchFamily="18" charset="0"/>
              </a:rPr>
              <a:t>(t)the </a:t>
            </a:r>
            <a:r>
              <a:rPr lang="en-US" sz="2400" dirty="0">
                <a:solidFill>
                  <a:prstClr val="black"/>
                </a:solidFill>
                <a:ea typeface="Calibri" panose="020F0502020204030204" pitchFamily="34" charset="0"/>
                <a:cs typeface="Times New Roman" panose="02020603050405020304" pitchFamily="18" charset="0"/>
              </a:rPr>
              <a:t>transmitted DPSK signal </a:t>
            </a:r>
            <a:r>
              <a:rPr lang="en-US" sz="2400" dirty="0" smtClean="0">
                <a:solidFill>
                  <a:prstClr val="black"/>
                </a:solidFill>
                <a:ea typeface="Calibri" panose="020F0502020204030204" pitchFamily="34" charset="0"/>
                <a:cs typeface="Times New Roman" panose="02020603050405020304" pitchFamily="18" charset="0"/>
              </a:rPr>
              <a:t>for 0 </a:t>
            </a:r>
            <a:r>
              <a:rPr lang="en-US" sz="2400" dirty="0">
                <a:solidFill>
                  <a:prstClr val="black"/>
                </a:solidFill>
                <a:ea typeface="Calibri" panose="020F0502020204030204" pitchFamily="34" charset="0"/>
                <a:cs typeface="Times New Roman" panose="02020603050405020304" pitchFamily="18" charset="0"/>
                <a:sym typeface="Symbol" panose="05050102010706020507" pitchFamily="18" charset="2"/>
              </a:rPr>
              <a:t></a:t>
            </a:r>
            <a:r>
              <a:rPr lang="en-US" sz="2400" dirty="0">
                <a:solidFill>
                  <a:prstClr val="black"/>
                </a:solidFill>
                <a:ea typeface="Calibri" panose="020F0502020204030204" pitchFamily="34" charset="0"/>
                <a:cs typeface="Times New Roman" panose="02020603050405020304" pitchFamily="18" charset="0"/>
              </a:rPr>
              <a:t> t </a:t>
            </a:r>
            <a:r>
              <a:rPr lang="en-US" sz="2400" dirty="0">
                <a:solidFill>
                  <a:prstClr val="black"/>
                </a:solidFill>
                <a:ea typeface="Calibri" panose="020F0502020204030204" pitchFamily="34" charset="0"/>
                <a:cs typeface="Times New Roman" panose="02020603050405020304" pitchFamily="18" charset="0"/>
                <a:sym typeface="Symbol" panose="05050102010706020507" pitchFamily="18" charset="2"/>
              </a:rPr>
              <a:t></a:t>
            </a:r>
            <a:r>
              <a:rPr lang="en-US" sz="2400" dirty="0">
                <a:solidFill>
                  <a:prstClr val="black"/>
                </a:solidFill>
                <a:ea typeface="Calibri" panose="020F0502020204030204" pitchFamily="34" charset="0"/>
                <a:cs typeface="Times New Roman" panose="02020603050405020304" pitchFamily="18" charset="0"/>
              </a:rPr>
              <a:t> T</a:t>
            </a:r>
            <a:r>
              <a:rPr lang="en-US" sz="2400" baseline="-25000" dirty="0">
                <a:solidFill>
                  <a:prstClr val="black"/>
                </a:solidFill>
                <a:ea typeface="Calibri" panose="020F0502020204030204" pitchFamily="34" charset="0"/>
                <a:cs typeface="Times New Roman" panose="02020603050405020304" pitchFamily="18" charset="0"/>
              </a:rPr>
              <a:t>b</a:t>
            </a:r>
            <a:r>
              <a:rPr lang="en-US" sz="2400" dirty="0">
                <a:solidFill>
                  <a:prstClr val="black"/>
                </a:solidFill>
                <a:ea typeface="Calibri" panose="020F0502020204030204" pitchFamily="34" charset="0"/>
                <a:cs typeface="Times New Roman" panose="02020603050405020304" pitchFamily="18" charset="0"/>
              </a:rPr>
              <a:t>, </a:t>
            </a:r>
            <a:r>
              <a:rPr lang="en-US" sz="2400" dirty="0" smtClean="0">
                <a:solidFill>
                  <a:prstClr val="black"/>
                </a:solidFill>
                <a:ea typeface="Calibri" panose="020F0502020204030204" pitchFamily="34" charset="0"/>
                <a:cs typeface="Times New Roman" panose="02020603050405020304" pitchFamily="18" charset="0"/>
              </a:rPr>
              <a:t>for the case when we have binary symbol 0 at the transmitter input  </a:t>
            </a:r>
            <a:r>
              <a:rPr lang="en-US" sz="2400" dirty="0">
                <a:solidFill>
                  <a:prstClr val="black"/>
                </a:solidFill>
                <a:ea typeface="Calibri" panose="020F0502020204030204" pitchFamily="34" charset="0"/>
                <a:cs typeface="Times New Roman" panose="02020603050405020304" pitchFamily="18" charset="0"/>
              </a:rPr>
              <a:t>for the second-bit interval T</a:t>
            </a:r>
            <a:r>
              <a:rPr lang="en-US" sz="2400" baseline="-25000" dirty="0">
                <a:solidFill>
                  <a:prstClr val="black"/>
                </a:solidFill>
                <a:ea typeface="Calibri" panose="020F0502020204030204" pitchFamily="34" charset="0"/>
                <a:cs typeface="Times New Roman" panose="02020603050405020304" pitchFamily="18" charset="0"/>
              </a:rPr>
              <a:t>b</a:t>
            </a:r>
            <a:r>
              <a:rPr lang="en-US" sz="2400" dirty="0">
                <a:solidFill>
                  <a:prstClr val="black"/>
                </a:solidFill>
                <a:ea typeface="Calibri" panose="020F0502020204030204" pitchFamily="34" charset="0"/>
                <a:cs typeface="Times New Roman" panose="02020603050405020304" pitchFamily="18" charset="0"/>
              </a:rPr>
              <a:t> </a:t>
            </a:r>
            <a:r>
              <a:rPr lang="en-US" sz="2400" dirty="0">
                <a:solidFill>
                  <a:prstClr val="black"/>
                </a:solidFill>
                <a:ea typeface="Calibri" panose="020F0502020204030204" pitchFamily="34" charset="0"/>
                <a:cs typeface="Times New Roman" panose="02020603050405020304" pitchFamily="18" charset="0"/>
                <a:sym typeface="Symbol" panose="05050102010706020507" pitchFamily="18" charset="2"/>
              </a:rPr>
              <a:t></a:t>
            </a:r>
            <a:r>
              <a:rPr lang="en-US" sz="2400" dirty="0">
                <a:solidFill>
                  <a:prstClr val="black"/>
                </a:solidFill>
                <a:ea typeface="Calibri" panose="020F0502020204030204" pitchFamily="34" charset="0"/>
                <a:cs typeface="Times New Roman" panose="02020603050405020304" pitchFamily="18" charset="0"/>
              </a:rPr>
              <a:t> t </a:t>
            </a:r>
            <a:r>
              <a:rPr lang="en-US" sz="2400" dirty="0">
                <a:solidFill>
                  <a:prstClr val="black"/>
                </a:solidFill>
                <a:ea typeface="Calibri" panose="020F0502020204030204" pitchFamily="34" charset="0"/>
                <a:cs typeface="Times New Roman" panose="02020603050405020304" pitchFamily="18" charset="0"/>
                <a:sym typeface="Symbol" panose="05050102010706020507" pitchFamily="18" charset="2"/>
              </a:rPr>
              <a:t></a:t>
            </a:r>
            <a:r>
              <a:rPr lang="en-US" sz="2400" dirty="0">
                <a:solidFill>
                  <a:prstClr val="black"/>
                </a:solidFill>
                <a:ea typeface="Calibri" panose="020F0502020204030204" pitchFamily="34" charset="0"/>
                <a:cs typeface="Times New Roman" panose="02020603050405020304" pitchFamily="18" charset="0"/>
              </a:rPr>
              <a:t> </a:t>
            </a:r>
            <a:r>
              <a:rPr lang="en-US" sz="2400" dirty="0" smtClean="0">
                <a:solidFill>
                  <a:prstClr val="black"/>
                </a:solidFill>
                <a:ea typeface="Calibri" panose="020F0502020204030204" pitchFamily="34" charset="0"/>
                <a:cs typeface="Times New Roman" panose="02020603050405020304" pitchFamily="18" charset="0"/>
              </a:rPr>
              <a:t>2T</a:t>
            </a:r>
            <a:r>
              <a:rPr lang="en-US" sz="2400" baseline="-25000" dirty="0" smtClean="0">
                <a:solidFill>
                  <a:prstClr val="black"/>
                </a:solidFill>
                <a:ea typeface="Calibri" panose="020F0502020204030204" pitchFamily="34" charset="0"/>
                <a:cs typeface="Times New Roman" panose="02020603050405020304" pitchFamily="18" charset="0"/>
              </a:rPr>
              <a:t>b.</a:t>
            </a:r>
            <a:r>
              <a:rPr lang="en-US" sz="2400" dirty="0" smtClean="0">
                <a:solidFill>
                  <a:prstClr val="black"/>
                </a:solidFill>
                <a:ea typeface="Calibri" panose="020F0502020204030204" pitchFamily="34" charset="0"/>
                <a:cs typeface="Times New Roman" panose="02020603050405020304" pitchFamily="18" charset="0"/>
              </a:rPr>
              <a:t> The transmission of 0 leaves the </a:t>
            </a:r>
            <a:r>
              <a:rPr lang="en-US" sz="2400" b="1" dirty="0">
                <a:solidFill>
                  <a:srgbClr val="0070C0"/>
                </a:solidFill>
                <a:ea typeface="Calibri" panose="020F0502020204030204" pitchFamily="34" charset="0"/>
                <a:cs typeface="Times New Roman" panose="02020603050405020304" pitchFamily="18" charset="0"/>
              </a:rPr>
              <a:t>carrier phase </a:t>
            </a:r>
            <a:r>
              <a:rPr lang="en-US" sz="2400" b="1" dirty="0" smtClean="0">
                <a:solidFill>
                  <a:srgbClr val="0070C0"/>
                </a:solidFill>
                <a:ea typeface="Calibri" panose="020F0502020204030204" pitchFamily="34" charset="0"/>
                <a:cs typeface="Times New Roman" panose="02020603050405020304" pitchFamily="18" charset="0"/>
              </a:rPr>
              <a:t>advanced by 180 degrees</a:t>
            </a:r>
            <a:r>
              <a:rPr lang="en-US" sz="2400" dirty="0" smtClean="0">
                <a:solidFill>
                  <a:prstClr val="black"/>
                </a:solidFill>
                <a:ea typeface="Calibri" panose="020F0502020204030204" pitchFamily="34" charset="0"/>
                <a:cs typeface="Times New Roman" panose="02020603050405020304" pitchFamily="18" charset="0"/>
              </a:rPr>
              <a:t>.</a:t>
            </a:r>
            <a:endParaRPr lang="en-US" sz="2400" dirty="0">
              <a:solidFill>
                <a:prstClr val="black"/>
              </a:solidFill>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3"/>
          <a:stretch>
            <a:fillRect/>
          </a:stretch>
        </p:blipFill>
        <p:spPr>
          <a:xfrm>
            <a:off x="6498455" y="2157610"/>
            <a:ext cx="1171575" cy="514350"/>
          </a:xfrm>
          <a:prstGeom prst="rect">
            <a:avLst/>
          </a:prstGeom>
        </p:spPr>
      </p:pic>
      <p:pic>
        <p:nvPicPr>
          <p:cNvPr id="10" name="Picture 9"/>
          <p:cNvPicPr>
            <a:picLocks noChangeAspect="1"/>
          </p:cNvPicPr>
          <p:nvPr/>
        </p:nvPicPr>
        <p:blipFill>
          <a:blip r:embed="rId4"/>
          <a:stretch>
            <a:fillRect/>
          </a:stretch>
        </p:blipFill>
        <p:spPr>
          <a:xfrm>
            <a:off x="2051243" y="4365306"/>
            <a:ext cx="2309489" cy="1828345"/>
          </a:xfrm>
          <a:prstGeom prst="rect">
            <a:avLst/>
          </a:prstGeom>
        </p:spPr>
      </p:pic>
      <p:pic>
        <p:nvPicPr>
          <p:cNvPr id="8" name="Picture 7"/>
          <p:cNvPicPr>
            <a:picLocks noChangeAspect="1"/>
          </p:cNvPicPr>
          <p:nvPr/>
        </p:nvPicPr>
        <p:blipFill>
          <a:blip r:embed="rId5"/>
          <a:stretch>
            <a:fillRect/>
          </a:stretch>
        </p:blipFill>
        <p:spPr>
          <a:xfrm>
            <a:off x="5388792" y="4329755"/>
            <a:ext cx="2219325" cy="1276350"/>
          </a:xfrm>
          <a:prstGeom prst="rect">
            <a:avLst/>
          </a:prstGeom>
        </p:spPr>
      </p:pic>
      <p:pic>
        <p:nvPicPr>
          <p:cNvPr id="9" name="Picture 8"/>
          <p:cNvPicPr>
            <a:picLocks noChangeAspect="1"/>
          </p:cNvPicPr>
          <p:nvPr/>
        </p:nvPicPr>
        <p:blipFill>
          <a:blip r:embed="rId6"/>
          <a:stretch>
            <a:fillRect/>
          </a:stretch>
        </p:blipFill>
        <p:spPr>
          <a:xfrm>
            <a:off x="8153400" y="4448027"/>
            <a:ext cx="2095500" cy="1009650"/>
          </a:xfrm>
          <a:prstGeom prst="rect">
            <a:avLst/>
          </a:prstGeom>
        </p:spPr>
      </p:pic>
    </p:spTree>
    <p:extLst>
      <p:ext uri="{BB962C8B-B14F-4D97-AF65-F5344CB8AC3E}">
        <p14:creationId xmlns:p14="http://schemas.microsoft.com/office/powerpoint/2010/main" val="162269753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19328" y="893006"/>
            <a:ext cx="9782955" cy="580688"/>
          </a:xfrm>
        </p:spPr>
        <p:txBody>
          <a:bodyPr/>
          <a:lstStyle/>
          <a:p>
            <a:pPr lvl="0" algn="ctr" defTabSz="449263" eaLnBrk="0" fontAlgn="base" hangingPunct="0">
              <a:lnSpc>
                <a:spcPct val="100000"/>
              </a:lnSpc>
              <a:spcAft>
                <a:spcPct val="0"/>
              </a:spcAft>
              <a:buSzPct val="100000"/>
            </a:pPr>
            <a:r>
              <a:rPr lang="en-US" sz="3200" dirty="0">
                <a:solidFill>
                  <a:srgbClr val="C00000"/>
                </a:solidFill>
                <a:latin typeface="+mn-lt"/>
                <a:ea typeface="Microsoft YaHei" panose="020B0503020204020204" pitchFamily="34" charset="-122"/>
              </a:rPr>
              <a:t> Error Probability of DPSK</a:t>
            </a: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86</a:t>
            </a:fld>
            <a:endParaRPr lang="en-IN" dirty="0">
              <a:solidFill>
                <a:prstClr val="black">
                  <a:tint val="75000"/>
                </a:prstClr>
              </a:solidFill>
            </a:endParaRPr>
          </a:p>
        </p:txBody>
      </p:sp>
      <p:sp>
        <p:nvSpPr>
          <p:cNvPr id="8" name="Rectangle 7"/>
          <p:cNvSpPr/>
          <p:nvPr/>
        </p:nvSpPr>
        <p:spPr>
          <a:xfrm>
            <a:off x="1589557" y="1829071"/>
            <a:ext cx="8042495" cy="1200329"/>
          </a:xfrm>
          <a:prstGeom prst="rect">
            <a:avLst/>
          </a:prstGeom>
        </p:spPr>
        <p:txBody>
          <a:bodyPr wrap="square">
            <a:spAutoFit/>
          </a:bodyPr>
          <a:lstStyle/>
          <a:p>
            <a:pPr>
              <a:lnSpc>
                <a:spcPct val="150000"/>
              </a:lnSpc>
            </a:pPr>
            <a:r>
              <a:rPr lang="en-US" sz="2400" dirty="0" smtClean="0"/>
              <a:t>For </a:t>
            </a:r>
            <a:r>
              <a:rPr lang="en-US" sz="2400" dirty="0"/>
              <a:t>DPSK, we have T = 2T</a:t>
            </a:r>
            <a:r>
              <a:rPr lang="en-US" sz="2400" baseline="-25000" dirty="0"/>
              <a:t>b</a:t>
            </a:r>
            <a:r>
              <a:rPr lang="en-US" sz="2400" dirty="0"/>
              <a:t> and E = 2E</a:t>
            </a:r>
            <a:r>
              <a:rPr lang="en-US" sz="2400" baseline="-25000" dirty="0"/>
              <a:t>b</a:t>
            </a:r>
            <a:r>
              <a:rPr lang="en-US" sz="2400" dirty="0"/>
              <a:t>. Hence, </a:t>
            </a:r>
            <a:r>
              <a:rPr lang="en-US" sz="2400" dirty="0" smtClean="0"/>
              <a:t>                                   average Probability</a:t>
            </a:r>
            <a:r>
              <a:rPr lang="en-US" sz="2400" dirty="0">
                <a:solidFill>
                  <a:prstClr val="black"/>
                </a:solidFill>
              </a:rPr>
              <a:t> </a:t>
            </a:r>
            <a:r>
              <a:rPr lang="en-US" sz="2400" dirty="0" smtClean="0">
                <a:solidFill>
                  <a:prstClr val="black"/>
                </a:solidFill>
              </a:rPr>
              <a:t>of Error</a:t>
            </a:r>
            <a:r>
              <a:rPr lang="en-US" sz="2400" dirty="0"/>
              <a:t>  </a:t>
            </a:r>
            <a:r>
              <a:rPr lang="en-US" sz="2400" dirty="0" smtClean="0"/>
              <a:t>for non-coherent DPSK is given by </a:t>
            </a:r>
            <a:endParaRPr lang="en-US" sz="2400" dirty="0"/>
          </a:p>
        </p:txBody>
      </p:sp>
      <p:pic>
        <p:nvPicPr>
          <p:cNvPr id="9" name="Picture 8"/>
          <p:cNvPicPr>
            <a:picLocks noChangeAspect="1"/>
          </p:cNvPicPr>
          <p:nvPr/>
        </p:nvPicPr>
        <p:blipFill>
          <a:blip r:embed="rId3"/>
          <a:stretch>
            <a:fillRect/>
          </a:stretch>
        </p:blipFill>
        <p:spPr>
          <a:xfrm>
            <a:off x="7576480" y="1927575"/>
            <a:ext cx="1768046" cy="501660"/>
          </a:xfrm>
          <a:prstGeom prst="rect">
            <a:avLst/>
          </a:prstGeom>
        </p:spPr>
      </p:pic>
      <p:pic>
        <p:nvPicPr>
          <p:cNvPr id="11" name="Picture 10"/>
          <p:cNvPicPr>
            <a:picLocks noChangeAspect="1"/>
          </p:cNvPicPr>
          <p:nvPr/>
        </p:nvPicPr>
        <p:blipFill>
          <a:blip r:embed="rId4"/>
          <a:stretch>
            <a:fillRect/>
          </a:stretch>
        </p:blipFill>
        <p:spPr>
          <a:xfrm>
            <a:off x="3944036" y="3465735"/>
            <a:ext cx="2022714" cy="753560"/>
          </a:xfrm>
          <a:prstGeom prst="rect">
            <a:avLst/>
          </a:prstGeom>
        </p:spPr>
      </p:pic>
    </p:spTree>
    <p:extLst>
      <p:ext uri="{BB962C8B-B14F-4D97-AF65-F5344CB8AC3E}">
        <p14:creationId xmlns:p14="http://schemas.microsoft.com/office/powerpoint/2010/main" val="199814977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19328" y="893006"/>
            <a:ext cx="9782955" cy="580688"/>
          </a:xfrm>
        </p:spPr>
        <p:txBody>
          <a:bodyPr/>
          <a:lstStyle/>
          <a:p>
            <a:pPr lvl="0" algn="ctr" defTabSz="449263" eaLnBrk="0" fontAlgn="base" hangingPunct="0">
              <a:lnSpc>
                <a:spcPct val="100000"/>
              </a:lnSpc>
              <a:spcAft>
                <a:spcPct val="0"/>
              </a:spcAft>
              <a:buSzPct val="100000"/>
            </a:pPr>
            <a:r>
              <a:rPr lang="en-US" sz="3200" dirty="0">
                <a:solidFill>
                  <a:srgbClr val="C00000"/>
                </a:solidFill>
                <a:latin typeface="+mn-lt"/>
                <a:ea typeface="Microsoft YaHei" panose="020B0503020204020204" pitchFamily="34" charset="-122"/>
              </a:rPr>
              <a:t> Generation of DPSK </a:t>
            </a:r>
            <a:r>
              <a:rPr lang="en-US" sz="3200" dirty="0" smtClean="0">
                <a:solidFill>
                  <a:srgbClr val="C00000"/>
                </a:solidFill>
                <a:latin typeface="+mn-lt"/>
                <a:ea typeface="Microsoft YaHei" panose="020B0503020204020204" pitchFamily="34" charset="-122"/>
              </a:rPr>
              <a:t>Signal</a:t>
            </a:r>
            <a:endParaRPr lang="en-US" sz="3200" dirty="0">
              <a:solidFill>
                <a:srgbClr val="C00000"/>
              </a:solidFill>
              <a:latin typeface="+mn-lt"/>
              <a:ea typeface="Microsoft YaHei" panose="020B0503020204020204" pitchFamily="34" charset="-122"/>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87</a:t>
            </a:fld>
            <a:endParaRPr lang="en-IN" dirty="0">
              <a:solidFill>
                <a:prstClr val="black">
                  <a:tint val="75000"/>
                </a:prstClr>
              </a:solidFill>
            </a:endParaRPr>
          </a:p>
        </p:txBody>
      </p:sp>
      <p:sp>
        <p:nvSpPr>
          <p:cNvPr id="8" name="Rectangle 7"/>
          <p:cNvSpPr/>
          <p:nvPr/>
        </p:nvSpPr>
        <p:spPr>
          <a:xfrm>
            <a:off x="1348014" y="1473694"/>
            <a:ext cx="4991476" cy="3831818"/>
          </a:xfrm>
          <a:prstGeom prst="rect">
            <a:avLst/>
          </a:prstGeom>
        </p:spPr>
        <p:txBody>
          <a:bodyPr wrap="square">
            <a:spAutoFit/>
          </a:bodyPr>
          <a:lstStyle/>
          <a:p>
            <a:pPr algn="just">
              <a:lnSpc>
                <a:spcPct val="150000"/>
              </a:lnSpc>
            </a:pPr>
            <a:r>
              <a:rPr lang="en-US" dirty="0">
                <a:solidFill>
                  <a:prstClr val="black"/>
                </a:solidFill>
              </a:rPr>
              <a:t>Figure </a:t>
            </a:r>
            <a:r>
              <a:rPr lang="en-US" dirty="0" smtClean="0">
                <a:solidFill>
                  <a:prstClr val="black"/>
                </a:solidFill>
              </a:rPr>
              <a:t>shows </a:t>
            </a:r>
            <a:r>
              <a:rPr lang="en-US" dirty="0">
                <a:solidFill>
                  <a:prstClr val="black"/>
                </a:solidFill>
              </a:rPr>
              <a:t>the block diagram of the DPSK </a:t>
            </a:r>
            <a:r>
              <a:rPr lang="en-US" dirty="0" smtClean="0">
                <a:solidFill>
                  <a:prstClr val="black"/>
                </a:solidFill>
              </a:rPr>
              <a:t>transmitter             . </a:t>
            </a:r>
            <a:r>
              <a:rPr lang="en-US" dirty="0">
                <a:solidFill>
                  <a:prstClr val="black"/>
                </a:solidFill>
              </a:rPr>
              <a:t>To be specific, </a:t>
            </a:r>
            <a:r>
              <a:rPr lang="en-US" dirty="0" smtClean="0">
                <a:solidFill>
                  <a:prstClr val="black"/>
                </a:solidFill>
              </a:rPr>
              <a:t>the transmitter </a:t>
            </a:r>
            <a:r>
              <a:rPr lang="en-US" dirty="0">
                <a:solidFill>
                  <a:prstClr val="black"/>
                </a:solidFill>
              </a:rPr>
              <a:t>consists of two functional blocks:</a:t>
            </a:r>
          </a:p>
          <a:p>
            <a:pPr algn="just">
              <a:lnSpc>
                <a:spcPct val="150000"/>
              </a:lnSpc>
            </a:pPr>
            <a:r>
              <a:rPr lang="en-US" dirty="0" smtClean="0">
                <a:solidFill>
                  <a:prstClr val="black"/>
                </a:solidFill>
              </a:rPr>
              <a:t>	• </a:t>
            </a:r>
            <a:r>
              <a:rPr lang="en-US" dirty="0">
                <a:solidFill>
                  <a:srgbClr val="FF0000"/>
                </a:solidFill>
              </a:rPr>
              <a:t>Logic network and one-bit delay (storage) element, </a:t>
            </a:r>
            <a:r>
              <a:rPr lang="en-US" dirty="0">
                <a:solidFill>
                  <a:prstClr val="black"/>
                </a:solidFill>
              </a:rPr>
              <a:t>which are interconnected so as</a:t>
            </a:r>
          </a:p>
          <a:p>
            <a:pPr algn="just">
              <a:lnSpc>
                <a:spcPct val="150000"/>
              </a:lnSpc>
            </a:pPr>
            <a:r>
              <a:rPr lang="en-US" dirty="0">
                <a:solidFill>
                  <a:prstClr val="black"/>
                </a:solidFill>
              </a:rPr>
              <a:t>to convert the raw input binary sequence {</a:t>
            </a:r>
            <a:r>
              <a:rPr lang="en-US" dirty="0" err="1">
                <a:solidFill>
                  <a:prstClr val="black"/>
                </a:solidFill>
              </a:rPr>
              <a:t>b</a:t>
            </a:r>
            <a:r>
              <a:rPr lang="en-US" baseline="-25000" dirty="0" err="1">
                <a:solidFill>
                  <a:prstClr val="black"/>
                </a:solidFill>
              </a:rPr>
              <a:t>k</a:t>
            </a:r>
            <a:r>
              <a:rPr lang="en-US" dirty="0">
                <a:solidFill>
                  <a:prstClr val="black"/>
                </a:solidFill>
              </a:rPr>
              <a:t>} into the differentially </a:t>
            </a:r>
            <a:r>
              <a:rPr lang="en-US" dirty="0" smtClean="0">
                <a:solidFill>
                  <a:prstClr val="black"/>
                </a:solidFill>
              </a:rPr>
              <a:t>encoded sequence </a:t>
            </a:r>
            <a:r>
              <a:rPr lang="en-US" dirty="0">
                <a:solidFill>
                  <a:prstClr val="black"/>
                </a:solidFill>
              </a:rPr>
              <a:t>{</a:t>
            </a:r>
            <a:r>
              <a:rPr lang="en-US" dirty="0" err="1">
                <a:solidFill>
                  <a:prstClr val="black"/>
                </a:solidFill>
              </a:rPr>
              <a:t>d</a:t>
            </a:r>
            <a:r>
              <a:rPr lang="en-US" baseline="-25000" dirty="0" err="1">
                <a:solidFill>
                  <a:prstClr val="black"/>
                </a:solidFill>
              </a:rPr>
              <a:t>k</a:t>
            </a:r>
            <a:r>
              <a:rPr lang="en-US" dirty="0">
                <a:solidFill>
                  <a:prstClr val="black"/>
                </a:solidFill>
              </a:rPr>
              <a:t>}.</a:t>
            </a:r>
          </a:p>
          <a:p>
            <a:pPr algn="just">
              <a:lnSpc>
                <a:spcPct val="150000"/>
              </a:lnSpc>
            </a:pPr>
            <a:r>
              <a:rPr lang="en-US" dirty="0" smtClean="0">
                <a:solidFill>
                  <a:prstClr val="black"/>
                </a:solidFill>
              </a:rPr>
              <a:t>	• </a:t>
            </a:r>
            <a:r>
              <a:rPr lang="en-US" dirty="0">
                <a:solidFill>
                  <a:srgbClr val="FF0000"/>
                </a:solidFill>
              </a:rPr>
              <a:t>Binary PSK modulator</a:t>
            </a:r>
            <a:r>
              <a:rPr lang="en-US" dirty="0">
                <a:solidFill>
                  <a:prstClr val="black"/>
                </a:solidFill>
              </a:rPr>
              <a:t>, the output of which is the desired DPSK signal.</a:t>
            </a:r>
          </a:p>
        </p:txBody>
      </p:sp>
      <p:pic>
        <p:nvPicPr>
          <p:cNvPr id="3" name="Picture 2"/>
          <p:cNvPicPr>
            <a:picLocks noChangeAspect="1"/>
          </p:cNvPicPr>
          <p:nvPr/>
        </p:nvPicPr>
        <p:blipFill>
          <a:blip r:embed="rId3"/>
          <a:stretch>
            <a:fillRect/>
          </a:stretch>
        </p:blipFill>
        <p:spPr>
          <a:xfrm>
            <a:off x="6783403" y="2413126"/>
            <a:ext cx="4781550" cy="1905000"/>
          </a:xfrm>
          <a:prstGeom prst="rect">
            <a:avLst/>
          </a:prstGeom>
        </p:spPr>
      </p:pic>
      <p:sp>
        <p:nvSpPr>
          <p:cNvPr id="6" name="Rectangle 5"/>
          <p:cNvSpPr/>
          <p:nvPr/>
        </p:nvSpPr>
        <p:spPr>
          <a:xfrm>
            <a:off x="6981835" y="4888226"/>
            <a:ext cx="4346254" cy="369332"/>
          </a:xfrm>
          <a:prstGeom prst="rect">
            <a:avLst/>
          </a:prstGeom>
        </p:spPr>
        <p:txBody>
          <a:bodyPr wrap="none">
            <a:spAutoFit/>
          </a:bodyPr>
          <a:lstStyle/>
          <a:p>
            <a:r>
              <a:rPr lang="en-US" dirty="0">
                <a:solidFill>
                  <a:srgbClr val="FF0000"/>
                </a:solidFill>
              </a:rPr>
              <a:t>Figure </a:t>
            </a:r>
            <a:r>
              <a:rPr lang="en-US" dirty="0" smtClean="0">
                <a:solidFill>
                  <a:srgbClr val="FF0000"/>
                </a:solidFill>
              </a:rPr>
              <a:t>: </a:t>
            </a:r>
            <a:r>
              <a:rPr lang="en-US" dirty="0">
                <a:solidFill>
                  <a:srgbClr val="FF0000"/>
                </a:solidFill>
              </a:rPr>
              <a:t>Block diagram of a DPSK transmitter.</a:t>
            </a:r>
          </a:p>
        </p:txBody>
      </p:sp>
      <p:pic>
        <p:nvPicPr>
          <p:cNvPr id="9" name="Picture 8"/>
          <p:cNvPicPr>
            <a:picLocks noChangeAspect="1"/>
          </p:cNvPicPr>
          <p:nvPr/>
        </p:nvPicPr>
        <p:blipFill>
          <a:blip r:embed="rId4"/>
          <a:stretch>
            <a:fillRect/>
          </a:stretch>
        </p:blipFill>
        <p:spPr>
          <a:xfrm>
            <a:off x="6630537" y="1733454"/>
            <a:ext cx="5224580" cy="579271"/>
          </a:xfrm>
          <a:prstGeom prst="rect">
            <a:avLst/>
          </a:prstGeom>
        </p:spPr>
      </p:pic>
      <p:pic>
        <p:nvPicPr>
          <p:cNvPr id="10" name="Picture 9"/>
          <p:cNvPicPr>
            <a:picLocks noChangeAspect="1"/>
          </p:cNvPicPr>
          <p:nvPr/>
        </p:nvPicPr>
        <p:blipFill>
          <a:blip r:embed="rId5"/>
          <a:stretch>
            <a:fillRect/>
          </a:stretch>
        </p:blipFill>
        <p:spPr>
          <a:xfrm>
            <a:off x="2521258" y="2052627"/>
            <a:ext cx="821137" cy="360499"/>
          </a:xfrm>
          <a:prstGeom prst="rect">
            <a:avLst/>
          </a:prstGeom>
        </p:spPr>
      </p:pic>
    </p:spTree>
    <p:extLst>
      <p:ext uri="{BB962C8B-B14F-4D97-AF65-F5344CB8AC3E}">
        <p14:creationId xmlns:p14="http://schemas.microsoft.com/office/powerpoint/2010/main" val="148205740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19328" y="893006"/>
            <a:ext cx="9782955" cy="580688"/>
          </a:xfrm>
        </p:spPr>
        <p:txBody>
          <a:bodyPr/>
          <a:lstStyle/>
          <a:p>
            <a:pPr lvl="0" algn="ctr" defTabSz="449263" eaLnBrk="0" fontAlgn="base" hangingPunct="0">
              <a:lnSpc>
                <a:spcPct val="100000"/>
              </a:lnSpc>
              <a:spcAft>
                <a:spcPct val="0"/>
              </a:spcAft>
              <a:buSzPct val="100000"/>
            </a:pPr>
            <a:r>
              <a:rPr lang="en-US" sz="3200" dirty="0">
                <a:solidFill>
                  <a:srgbClr val="C00000"/>
                </a:solidFill>
                <a:latin typeface="+mn-lt"/>
                <a:ea typeface="Microsoft YaHei" panose="020B0503020204020204" pitchFamily="34" charset="-122"/>
              </a:rPr>
              <a:t> Optimum Receiver for the Detection of </a:t>
            </a:r>
            <a:r>
              <a:rPr lang="en-US" sz="3200" dirty="0" smtClean="0">
                <a:solidFill>
                  <a:srgbClr val="C00000"/>
                </a:solidFill>
                <a:latin typeface="+mn-lt"/>
                <a:ea typeface="Microsoft YaHei" panose="020B0503020204020204" pitchFamily="34" charset="-122"/>
              </a:rPr>
              <a:t>DPSK</a:t>
            </a:r>
            <a:endParaRPr lang="en-US" sz="3200" dirty="0">
              <a:solidFill>
                <a:srgbClr val="C00000"/>
              </a:solidFill>
              <a:latin typeface="+mn-lt"/>
              <a:ea typeface="Microsoft YaHei" panose="020B0503020204020204" pitchFamily="34" charset="-122"/>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88</a:t>
            </a:fld>
            <a:endParaRPr lang="en-IN" dirty="0">
              <a:solidFill>
                <a:prstClr val="black">
                  <a:tint val="75000"/>
                </a:prstClr>
              </a:solidFill>
            </a:endParaRPr>
          </a:p>
        </p:txBody>
      </p:sp>
      <p:sp>
        <p:nvSpPr>
          <p:cNvPr id="8" name="Rectangle 7"/>
          <p:cNvSpPr/>
          <p:nvPr/>
        </p:nvSpPr>
        <p:spPr>
          <a:xfrm>
            <a:off x="1119613" y="1473694"/>
            <a:ext cx="4629337" cy="464871"/>
          </a:xfrm>
          <a:prstGeom prst="rect">
            <a:avLst/>
          </a:prstGeom>
        </p:spPr>
        <p:txBody>
          <a:bodyPr wrap="square">
            <a:spAutoFit/>
          </a:bodyPr>
          <a:lstStyle/>
          <a:p>
            <a:pPr algn="just">
              <a:lnSpc>
                <a:spcPct val="150000"/>
              </a:lnSpc>
            </a:pPr>
            <a:r>
              <a:rPr lang="en-US" b="1" u="sng" dirty="0" smtClean="0">
                <a:solidFill>
                  <a:srgbClr val="0070C0"/>
                </a:solidFill>
              </a:rPr>
              <a:t>Case 1:</a:t>
            </a:r>
            <a:endParaRPr lang="en-US" dirty="0">
              <a:solidFill>
                <a:prstClr val="black"/>
              </a:solidFill>
            </a:endParaRPr>
          </a:p>
        </p:txBody>
      </p:sp>
      <p:pic>
        <p:nvPicPr>
          <p:cNvPr id="3" name="Picture 2"/>
          <p:cNvPicPr>
            <a:picLocks noChangeAspect="1"/>
          </p:cNvPicPr>
          <p:nvPr/>
        </p:nvPicPr>
        <p:blipFill>
          <a:blip r:embed="rId3"/>
          <a:stretch>
            <a:fillRect/>
          </a:stretch>
        </p:blipFill>
        <p:spPr>
          <a:xfrm>
            <a:off x="2072159" y="1760883"/>
            <a:ext cx="6200775" cy="895350"/>
          </a:xfrm>
          <a:prstGeom prst="rect">
            <a:avLst/>
          </a:prstGeom>
        </p:spPr>
      </p:pic>
      <p:pic>
        <p:nvPicPr>
          <p:cNvPr id="9" name="Picture 8"/>
          <p:cNvPicPr>
            <a:picLocks noChangeAspect="1"/>
          </p:cNvPicPr>
          <p:nvPr/>
        </p:nvPicPr>
        <p:blipFill>
          <a:blip r:embed="rId4"/>
          <a:stretch>
            <a:fillRect/>
          </a:stretch>
        </p:blipFill>
        <p:spPr>
          <a:xfrm>
            <a:off x="2925353" y="2751296"/>
            <a:ext cx="4743450" cy="361950"/>
          </a:xfrm>
          <a:prstGeom prst="rect">
            <a:avLst/>
          </a:prstGeom>
        </p:spPr>
      </p:pic>
      <p:pic>
        <p:nvPicPr>
          <p:cNvPr id="10" name="Picture 9"/>
          <p:cNvPicPr>
            <a:picLocks noChangeAspect="1"/>
          </p:cNvPicPr>
          <p:nvPr/>
        </p:nvPicPr>
        <p:blipFill>
          <a:blip r:embed="rId5"/>
          <a:stretch>
            <a:fillRect/>
          </a:stretch>
        </p:blipFill>
        <p:spPr>
          <a:xfrm>
            <a:off x="2849152" y="3177146"/>
            <a:ext cx="5286375" cy="457200"/>
          </a:xfrm>
          <a:prstGeom prst="rect">
            <a:avLst/>
          </a:prstGeom>
        </p:spPr>
      </p:pic>
      <p:pic>
        <p:nvPicPr>
          <p:cNvPr id="11" name="Picture 10"/>
          <p:cNvPicPr>
            <a:picLocks noChangeAspect="1"/>
          </p:cNvPicPr>
          <p:nvPr/>
        </p:nvPicPr>
        <p:blipFill>
          <a:blip r:embed="rId6"/>
          <a:stretch>
            <a:fillRect/>
          </a:stretch>
        </p:blipFill>
        <p:spPr>
          <a:xfrm>
            <a:off x="2277652" y="3584717"/>
            <a:ext cx="3019425" cy="485775"/>
          </a:xfrm>
          <a:prstGeom prst="rect">
            <a:avLst/>
          </a:prstGeom>
        </p:spPr>
      </p:pic>
      <p:sp>
        <p:nvSpPr>
          <p:cNvPr id="12" name="Rectangle 11"/>
          <p:cNvSpPr/>
          <p:nvPr/>
        </p:nvSpPr>
        <p:spPr>
          <a:xfrm>
            <a:off x="1274502" y="4239900"/>
            <a:ext cx="861133" cy="464871"/>
          </a:xfrm>
          <a:prstGeom prst="rect">
            <a:avLst/>
          </a:prstGeom>
        </p:spPr>
        <p:txBody>
          <a:bodyPr wrap="none">
            <a:spAutoFit/>
          </a:bodyPr>
          <a:lstStyle/>
          <a:p>
            <a:pPr lvl="0" algn="just">
              <a:lnSpc>
                <a:spcPct val="150000"/>
              </a:lnSpc>
            </a:pPr>
            <a:r>
              <a:rPr lang="en-US" b="1" u="sng" dirty="0">
                <a:solidFill>
                  <a:srgbClr val="0070C0"/>
                </a:solidFill>
              </a:rPr>
              <a:t>Case </a:t>
            </a:r>
            <a:r>
              <a:rPr lang="en-US" b="1" u="sng" dirty="0" smtClean="0">
                <a:solidFill>
                  <a:srgbClr val="0070C0"/>
                </a:solidFill>
              </a:rPr>
              <a:t>2:</a:t>
            </a:r>
            <a:endParaRPr lang="en-US" dirty="0">
              <a:solidFill>
                <a:prstClr val="black"/>
              </a:solidFill>
            </a:endParaRPr>
          </a:p>
        </p:txBody>
      </p:sp>
      <p:pic>
        <p:nvPicPr>
          <p:cNvPr id="13" name="Picture 12"/>
          <p:cNvPicPr>
            <a:picLocks noChangeAspect="1"/>
          </p:cNvPicPr>
          <p:nvPr/>
        </p:nvPicPr>
        <p:blipFill>
          <a:blip r:embed="rId7"/>
          <a:stretch>
            <a:fillRect/>
          </a:stretch>
        </p:blipFill>
        <p:spPr>
          <a:xfrm>
            <a:off x="2082390" y="4477232"/>
            <a:ext cx="6477000" cy="800100"/>
          </a:xfrm>
          <a:prstGeom prst="rect">
            <a:avLst/>
          </a:prstGeom>
        </p:spPr>
      </p:pic>
      <p:pic>
        <p:nvPicPr>
          <p:cNvPr id="14" name="Picture 13"/>
          <p:cNvPicPr>
            <a:picLocks noChangeAspect="1"/>
          </p:cNvPicPr>
          <p:nvPr/>
        </p:nvPicPr>
        <p:blipFill>
          <a:blip r:embed="rId8"/>
          <a:stretch>
            <a:fillRect/>
          </a:stretch>
        </p:blipFill>
        <p:spPr>
          <a:xfrm>
            <a:off x="2858975" y="5285510"/>
            <a:ext cx="5981700" cy="476250"/>
          </a:xfrm>
          <a:prstGeom prst="rect">
            <a:avLst/>
          </a:prstGeom>
        </p:spPr>
      </p:pic>
      <p:pic>
        <p:nvPicPr>
          <p:cNvPr id="15" name="Picture 14"/>
          <p:cNvPicPr>
            <a:picLocks noChangeAspect="1"/>
          </p:cNvPicPr>
          <p:nvPr/>
        </p:nvPicPr>
        <p:blipFill>
          <a:blip r:embed="rId9"/>
          <a:stretch>
            <a:fillRect/>
          </a:stretch>
        </p:blipFill>
        <p:spPr>
          <a:xfrm>
            <a:off x="2082390" y="5911611"/>
            <a:ext cx="3409950" cy="371475"/>
          </a:xfrm>
          <a:prstGeom prst="rect">
            <a:avLst/>
          </a:prstGeom>
        </p:spPr>
      </p:pic>
    </p:spTree>
    <p:extLst>
      <p:ext uri="{BB962C8B-B14F-4D97-AF65-F5344CB8AC3E}">
        <p14:creationId xmlns:p14="http://schemas.microsoft.com/office/powerpoint/2010/main" val="99128567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19328" y="893006"/>
            <a:ext cx="9782955" cy="580688"/>
          </a:xfrm>
        </p:spPr>
        <p:txBody>
          <a:bodyPr/>
          <a:lstStyle/>
          <a:p>
            <a:pPr lvl="0" algn="ctr" defTabSz="449263" eaLnBrk="0" fontAlgn="base" hangingPunct="0">
              <a:lnSpc>
                <a:spcPct val="100000"/>
              </a:lnSpc>
              <a:spcAft>
                <a:spcPct val="0"/>
              </a:spcAft>
              <a:buSzPct val="100000"/>
            </a:pPr>
            <a:r>
              <a:rPr lang="en-US" sz="3200" dirty="0">
                <a:solidFill>
                  <a:srgbClr val="C00000"/>
                </a:solidFill>
                <a:latin typeface="+mn-lt"/>
                <a:ea typeface="Microsoft YaHei" panose="020B0503020204020204" pitchFamily="34" charset="-122"/>
              </a:rPr>
              <a:t> Optimum Receiver for the Detection of </a:t>
            </a:r>
            <a:r>
              <a:rPr lang="en-US" sz="3200" dirty="0" smtClean="0">
                <a:solidFill>
                  <a:srgbClr val="C00000"/>
                </a:solidFill>
                <a:latin typeface="+mn-lt"/>
                <a:ea typeface="Microsoft YaHei" panose="020B0503020204020204" pitchFamily="34" charset="-122"/>
              </a:rPr>
              <a:t>DPSK</a:t>
            </a:r>
            <a:endParaRPr lang="en-US" sz="3200" dirty="0">
              <a:solidFill>
                <a:srgbClr val="C00000"/>
              </a:solidFill>
              <a:latin typeface="+mn-lt"/>
              <a:ea typeface="Microsoft YaHei" panose="020B0503020204020204" pitchFamily="34" charset="-122"/>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89</a:t>
            </a:fld>
            <a:endParaRPr lang="en-IN" dirty="0">
              <a:solidFill>
                <a:prstClr val="black">
                  <a:tint val="75000"/>
                </a:prstClr>
              </a:solidFill>
            </a:endParaRPr>
          </a:p>
        </p:txBody>
      </p:sp>
      <p:pic>
        <p:nvPicPr>
          <p:cNvPr id="3" name="Picture 2"/>
          <p:cNvPicPr>
            <a:picLocks noChangeAspect="1"/>
          </p:cNvPicPr>
          <p:nvPr/>
        </p:nvPicPr>
        <p:blipFill>
          <a:blip r:embed="rId3"/>
          <a:stretch>
            <a:fillRect/>
          </a:stretch>
        </p:blipFill>
        <p:spPr>
          <a:xfrm>
            <a:off x="3482554" y="1975080"/>
            <a:ext cx="3248025" cy="2247900"/>
          </a:xfrm>
          <a:prstGeom prst="rect">
            <a:avLst/>
          </a:prstGeom>
        </p:spPr>
      </p:pic>
      <p:sp>
        <p:nvSpPr>
          <p:cNvPr id="9" name="Rectangle 8"/>
          <p:cNvSpPr/>
          <p:nvPr/>
        </p:nvSpPr>
        <p:spPr>
          <a:xfrm>
            <a:off x="3041928" y="4381158"/>
            <a:ext cx="5137753" cy="369332"/>
          </a:xfrm>
          <a:prstGeom prst="rect">
            <a:avLst/>
          </a:prstGeom>
        </p:spPr>
        <p:txBody>
          <a:bodyPr wrap="none">
            <a:spAutoFit/>
          </a:bodyPr>
          <a:lstStyle/>
          <a:p>
            <a:r>
              <a:rPr lang="en-US" dirty="0">
                <a:solidFill>
                  <a:srgbClr val="FF0000"/>
                </a:solidFill>
              </a:rPr>
              <a:t>Figure </a:t>
            </a:r>
            <a:r>
              <a:rPr lang="en-US" dirty="0" smtClean="0">
                <a:solidFill>
                  <a:srgbClr val="FF0000"/>
                </a:solidFill>
              </a:rPr>
              <a:t>: </a:t>
            </a:r>
            <a:r>
              <a:rPr lang="en-US" dirty="0">
                <a:solidFill>
                  <a:srgbClr val="FF0000"/>
                </a:solidFill>
              </a:rPr>
              <a:t>Signal-space diagram of received DPSK signal</a:t>
            </a:r>
          </a:p>
        </p:txBody>
      </p:sp>
      <p:sp>
        <p:nvSpPr>
          <p:cNvPr id="10" name="Rectangle 9"/>
          <p:cNvSpPr/>
          <p:nvPr/>
        </p:nvSpPr>
        <p:spPr>
          <a:xfrm>
            <a:off x="1607374" y="5044751"/>
            <a:ext cx="8977252" cy="1200329"/>
          </a:xfrm>
          <a:prstGeom prst="rect">
            <a:avLst/>
          </a:prstGeom>
        </p:spPr>
        <p:txBody>
          <a:bodyPr wrap="square">
            <a:spAutoFit/>
          </a:bodyPr>
          <a:lstStyle/>
          <a:p>
            <a:pPr algn="just">
              <a:spcAft>
                <a:spcPts val="800"/>
              </a:spcAft>
            </a:pPr>
            <a:r>
              <a:rPr lang="en-US" sz="2400" dirty="0">
                <a:solidFill>
                  <a:prstClr val="black"/>
                </a:solidFill>
              </a:rPr>
              <a:t>We have Signal-space diagram  where the received signal points over the two bit interval </a:t>
            </a:r>
            <a:r>
              <a:rPr lang="en-US" sz="2400" dirty="0" smtClean="0">
                <a:solidFill>
                  <a:prstClr val="black"/>
                </a:solidFill>
              </a:rPr>
              <a:t>are by </a:t>
            </a:r>
            <a:r>
              <a:rPr lang="en-US" sz="2400" dirty="0">
                <a:solidFill>
                  <a:prstClr val="black"/>
                </a:solidFill>
              </a:rPr>
              <a:t>(</a:t>
            </a:r>
            <a:r>
              <a:rPr lang="en-US" sz="2400" dirty="0" err="1">
                <a:solidFill>
                  <a:prstClr val="black"/>
                </a:solidFill>
              </a:rPr>
              <a:t>Acos</a:t>
            </a:r>
            <a:r>
              <a:rPr lang="en-US" sz="2400" dirty="0">
                <a:solidFill>
                  <a:prstClr val="black"/>
                </a:solidFill>
                <a:sym typeface="Symbol" panose="05050102010706020507" pitchFamily="18" charset="2"/>
              </a:rPr>
              <a:t></a:t>
            </a:r>
            <a:r>
              <a:rPr lang="en-US" sz="2400" dirty="0">
                <a:solidFill>
                  <a:prstClr val="black"/>
                </a:solidFill>
              </a:rPr>
              <a:t>, </a:t>
            </a:r>
            <a:r>
              <a:rPr lang="en-US" sz="2400" dirty="0" err="1">
                <a:solidFill>
                  <a:prstClr val="black"/>
                </a:solidFill>
              </a:rPr>
              <a:t>Asin</a:t>
            </a:r>
            <a:r>
              <a:rPr lang="en-US" sz="2400" dirty="0">
                <a:solidFill>
                  <a:prstClr val="black"/>
                </a:solidFill>
                <a:sym typeface="Symbol" panose="05050102010706020507" pitchFamily="18" charset="2"/>
              </a:rPr>
              <a:t></a:t>
            </a:r>
            <a:r>
              <a:rPr lang="en-US" sz="2400" dirty="0">
                <a:solidFill>
                  <a:prstClr val="black"/>
                </a:solidFill>
              </a:rPr>
              <a:t>) and (–</a:t>
            </a:r>
            <a:r>
              <a:rPr lang="en-US" sz="2400" dirty="0" err="1">
                <a:solidFill>
                  <a:prstClr val="black"/>
                </a:solidFill>
              </a:rPr>
              <a:t>Acos</a:t>
            </a:r>
            <a:r>
              <a:rPr lang="en-US" sz="2400" dirty="0">
                <a:solidFill>
                  <a:prstClr val="black"/>
                </a:solidFill>
                <a:sym typeface="Symbol" panose="05050102010706020507" pitchFamily="18" charset="2"/>
              </a:rPr>
              <a:t></a:t>
            </a:r>
            <a:r>
              <a:rPr lang="en-US" sz="2400" dirty="0">
                <a:solidFill>
                  <a:prstClr val="black"/>
                </a:solidFill>
              </a:rPr>
              <a:t>, –</a:t>
            </a:r>
            <a:r>
              <a:rPr lang="en-US" sz="2400" dirty="0" err="1">
                <a:solidFill>
                  <a:prstClr val="black"/>
                </a:solidFill>
              </a:rPr>
              <a:t>Asin</a:t>
            </a:r>
            <a:r>
              <a:rPr lang="en-US" sz="2400" dirty="0">
                <a:solidFill>
                  <a:prstClr val="black"/>
                </a:solidFill>
                <a:sym typeface="Symbol" panose="05050102010706020507" pitchFamily="18" charset="2"/>
              </a:rPr>
              <a:t></a:t>
            </a:r>
            <a:r>
              <a:rPr lang="en-US" sz="2400" dirty="0">
                <a:solidFill>
                  <a:prstClr val="black"/>
                </a:solidFill>
              </a:rPr>
              <a:t>), where A denotes the carrier amplitude.</a:t>
            </a:r>
          </a:p>
        </p:txBody>
      </p:sp>
      <p:pic>
        <p:nvPicPr>
          <p:cNvPr id="11" name="Picture 10"/>
          <p:cNvPicPr>
            <a:picLocks noChangeAspect="1"/>
          </p:cNvPicPr>
          <p:nvPr/>
        </p:nvPicPr>
        <p:blipFill>
          <a:blip r:embed="rId4"/>
          <a:stretch>
            <a:fillRect/>
          </a:stretch>
        </p:blipFill>
        <p:spPr>
          <a:xfrm>
            <a:off x="5905162" y="2502590"/>
            <a:ext cx="3019425" cy="485775"/>
          </a:xfrm>
          <a:prstGeom prst="rect">
            <a:avLst/>
          </a:prstGeom>
        </p:spPr>
      </p:pic>
      <p:pic>
        <p:nvPicPr>
          <p:cNvPr id="12" name="Picture 11"/>
          <p:cNvPicPr>
            <a:picLocks noChangeAspect="1"/>
          </p:cNvPicPr>
          <p:nvPr/>
        </p:nvPicPr>
        <p:blipFill>
          <a:blip r:embed="rId5"/>
          <a:stretch>
            <a:fillRect/>
          </a:stretch>
        </p:blipFill>
        <p:spPr>
          <a:xfrm>
            <a:off x="877052" y="3602296"/>
            <a:ext cx="3409950" cy="371475"/>
          </a:xfrm>
          <a:prstGeom prst="rect">
            <a:avLst/>
          </a:prstGeom>
        </p:spPr>
      </p:pic>
      <p:sp>
        <p:nvSpPr>
          <p:cNvPr id="13" name="Rectangle 12"/>
          <p:cNvSpPr/>
          <p:nvPr/>
        </p:nvSpPr>
        <p:spPr>
          <a:xfrm>
            <a:off x="6096000" y="2011172"/>
            <a:ext cx="861133" cy="507831"/>
          </a:xfrm>
          <a:prstGeom prst="rect">
            <a:avLst/>
          </a:prstGeom>
        </p:spPr>
        <p:txBody>
          <a:bodyPr wrap="none">
            <a:spAutoFit/>
          </a:bodyPr>
          <a:lstStyle/>
          <a:p>
            <a:pPr lvl="0" algn="just">
              <a:lnSpc>
                <a:spcPct val="150000"/>
              </a:lnSpc>
            </a:pPr>
            <a:r>
              <a:rPr lang="en-US" b="1" u="sng" dirty="0">
                <a:solidFill>
                  <a:srgbClr val="0070C0"/>
                </a:solidFill>
              </a:rPr>
              <a:t>Case 1:</a:t>
            </a:r>
            <a:endParaRPr lang="en-US" dirty="0">
              <a:solidFill>
                <a:prstClr val="black"/>
              </a:solidFill>
            </a:endParaRPr>
          </a:p>
        </p:txBody>
      </p:sp>
      <p:sp>
        <p:nvSpPr>
          <p:cNvPr id="14" name="Rectangle 13"/>
          <p:cNvSpPr/>
          <p:nvPr/>
        </p:nvSpPr>
        <p:spPr>
          <a:xfrm>
            <a:off x="2621421" y="3187087"/>
            <a:ext cx="861133" cy="464871"/>
          </a:xfrm>
          <a:prstGeom prst="rect">
            <a:avLst/>
          </a:prstGeom>
        </p:spPr>
        <p:txBody>
          <a:bodyPr wrap="none">
            <a:spAutoFit/>
          </a:bodyPr>
          <a:lstStyle/>
          <a:p>
            <a:pPr lvl="0" algn="just">
              <a:lnSpc>
                <a:spcPct val="150000"/>
              </a:lnSpc>
            </a:pPr>
            <a:r>
              <a:rPr lang="en-US" b="1" u="sng" dirty="0">
                <a:solidFill>
                  <a:srgbClr val="0070C0"/>
                </a:solidFill>
              </a:rPr>
              <a:t>Case </a:t>
            </a:r>
            <a:r>
              <a:rPr lang="en-US" b="1" u="sng" dirty="0" smtClean="0">
                <a:solidFill>
                  <a:srgbClr val="0070C0"/>
                </a:solidFill>
              </a:rPr>
              <a:t>2:</a:t>
            </a:r>
            <a:endParaRPr lang="en-US" dirty="0">
              <a:solidFill>
                <a:prstClr val="black"/>
              </a:solidFill>
            </a:endParaRPr>
          </a:p>
        </p:txBody>
      </p:sp>
    </p:spTree>
    <p:extLst>
      <p:ext uri="{BB962C8B-B14F-4D97-AF65-F5344CB8AC3E}">
        <p14:creationId xmlns:p14="http://schemas.microsoft.com/office/powerpoint/2010/main" val="186171430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3"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EB969-BFB1-4DB4-993C-39BD1A8D536A}"/>
              </a:ext>
            </a:extLst>
          </p:cNvPr>
          <p:cNvSpPr>
            <a:spLocks noGrp="1"/>
          </p:cNvSpPr>
          <p:nvPr>
            <p:ph type="title"/>
          </p:nvPr>
        </p:nvSpPr>
        <p:spPr>
          <a:xfrm>
            <a:off x="673593" y="992287"/>
            <a:ext cx="10383175" cy="687494"/>
          </a:xfrm>
        </p:spPr>
        <p:txBody>
          <a:bodyPr/>
          <a:lstStyle/>
          <a:p>
            <a:pPr lvl="0" algn="ctr">
              <a:spcBef>
                <a:spcPts val="1000"/>
              </a:spcBef>
            </a:pPr>
            <a:r>
              <a:rPr lang="en-US" sz="2200" b="1" dirty="0">
                <a:solidFill>
                  <a:srgbClr val="C00000"/>
                </a:solidFill>
                <a:latin typeface="Times New Roman" panose="02020603050405020304" pitchFamily="18" charset="0"/>
                <a:cs typeface="Times New Roman" panose="02020603050405020304" pitchFamily="18" charset="0"/>
              </a:rPr>
              <a:t>Signal-Space Diagram of Binary PSK Signals</a:t>
            </a:r>
          </a:p>
        </p:txBody>
      </p:sp>
      <p:sp>
        <p:nvSpPr>
          <p:cNvPr id="3" name="Content Placeholder 2">
            <a:extLst>
              <a:ext uri="{FF2B5EF4-FFF2-40B4-BE49-F238E27FC236}">
                <a16:creationId xmlns:a16="http://schemas.microsoft.com/office/drawing/2014/main" id="{3F88149E-5F31-4726-9520-9DE95C0F7B8D}"/>
              </a:ext>
            </a:extLst>
          </p:cNvPr>
          <p:cNvSpPr>
            <a:spLocks noGrp="1"/>
          </p:cNvSpPr>
          <p:nvPr>
            <p:ph idx="1"/>
          </p:nvPr>
        </p:nvSpPr>
        <p:spPr>
          <a:xfrm>
            <a:off x="480503" y="1753826"/>
            <a:ext cx="4242417" cy="4214099"/>
          </a:xfrm>
        </p:spPr>
        <p:txBody>
          <a:bodyPr>
            <a:normAutofit/>
          </a:bodyPr>
          <a:lstStyle/>
          <a:p>
            <a:pPr marL="0" lvl="0" indent="0" algn="just">
              <a:lnSpc>
                <a:spcPct val="150000"/>
              </a:lnSpc>
              <a:buNone/>
            </a:pPr>
            <a:r>
              <a:rPr lang="en-US" sz="2000" dirty="0">
                <a:latin typeface="Times New Roman" panose="02020603050405020304" pitchFamily="18" charset="0"/>
                <a:cs typeface="Times New Roman" panose="02020603050405020304" pitchFamily="18" charset="0"/>
              </a:rPr>
              <a:t>From this pair of </a:t>
            </a:r>
            <a:r>
              <a:rPr lang="en-US" sz="2000" dirty="0" smtClean="0">
                <a:latin typeface="Times New Roman" panose="02020603050405020304" pitchFamily="18" charset="0"/>
                <a:cs typeface="Times New Roman" panose="02020603050405020304" pitchFamily="18" charset="0"/>
              </a:rPr>
              <a:t>equations or </a:t>
            </a:r>
            <a:r>
              <a:rPr lang="en-US" sz="1800" b="1" dirty="0">
                <a:solidFill>
                  <a:srgbClr val="FF0000"/>
                </a:solidFill>
              </a:rPr>
              <a:t>antipodal </a:t>
            </a:r>
            <a:r>
              <a:rPr lang="en-US" sz="1800" b="1" dirty="0" smtClean="0">
                <a:solidFill>
                  <a:srgbClr val="FF0000"/>
                </a:solidFill>
              </a:rPr>
              <a:t>signal, </a:t>
            </a:r>
            <a:r>
              <a:rPr lang="en-US" sz="2000" dirty="0"/>
              <a:t>In BPSK there is only one basis function of unit energy expressed as: </a:t>
            </a:r>
            <a:endParaRPr lang="en-IN" sz="2000" dirty="0">
              <a:latin typeface="Times New Roman" panose="02020603050405020304" pitchFamily="18" charset="0"/>
              <a:cs typeface="Times New Roman" panose="02020603050405020304" pitchFamily="18" charset="0"/>
            </a:endParaRPr>
          </a:p>
        </p:txBody>
      </p:sp>
      <p:sp>
        <p:nvSpPr>
          <p:cNvPr id="5" name="Footer Placeholder 4">
            <a:extLst>
              <a:ext uri="{FF2B5EF4-FFF2-40B4-BE49-F238E27FC236}">
                <a16:creationId xmlns:a16="http://schemas.microsoft.com/office/drawing/2014/main" id="{2D80A51D-5073-4F56-AD8F-12A2AAF89D53}"/>
              </a:ext>
            </a:extLst>
          </p:cNvPr>
          <p:cNvSpPr>
            <a:spLocks noGrp="1"/>
          </p:cNvSpPr>
          <p:nvPr>
            <p:ph type="ftr" sz="quarter" idx="11"/>
          </p:nvPr>
        </p:nvSpPr>
        <p:spPr/>
        <p:txBody>
          <a:bodyPr/>
          <a:lstStyle/>
          <a:p>
            <a:r>
              <a:rPr lang="en-IN">
                <a:solidFill>
                  <a:prstClr val="black">
                    <a:tint val="75000"/>
                  </a:prstClr>
                </a:solidFill>
              </a:rPr>
              <a:t>Department of ECE</a:t>
            </a:r>
          </a:p>
        </p:txBody>
      </p:sp>
      <p:sp>
        <p:nvSpPr>
          <p:cNvPr id="6" name="Slide Number Placeholder 5">
            <a:extLst>
              <a:ext uri="{FF2B5EF4-FFF2-40B4-BE49-F238E27FC236}">
                <a16:creationId xmlns:a16="http://schemas.microsoft.com/office/drawing/2014/main" id="{7C6438AB-75BE-4C69-A84D-6848F0FCE5E1}"/>
              </a:ext>
            </a:extLst>
          </p:cNvPr>
          <p:cNvSpPr>
            <a:spLocks noGrp="1"/>
          </p:cNvSpPr>
          <p:nvPr>
            <p:ph type="sldNum" sz="quarter" idx="12"/>
          </p:nvPr>
        </p:nvSpPr>
        <p:spPr/>
        <p:txBody>
          <a:bodyPr/>
          <a:lstStyle/>
          <a:p>
            <a:fld id="{D0437036-596D-4E08-B26D-B8A0A9E8EA4F}" type="slidenum">
              <a:rPr lang="en-IN" smtClean="0">
                <a:solidFill>
                  <a:prstClr val="black">
                    <a:tint val="75000"/>
                  </a:prstClr>
                </a:solidFill>
              </a:rPr>
              <a:pPr/>
              <a:t>9</a:t>
            </a:fld>
            <a:endParaRPr lang="en-IN">
              <a:solidFill>
                <a:prstClr val="black">
                  <a:tint val="75000"/>
                </a:prstClr>
              </a:solidFill>
            </a:endParaRPr>
          </a:p>
        </p:txBody>
      </p:sp>
      <p:sp>
        <p:nvSpPr>
          <p:cNvPr id="11" name="TextBox 10"/>
          <p:cNvSpPr txBox="1"/>
          <p:nvPr/>
        </p:nvSpPr>
        <p:spPr>
          <a:xfrm>
            <a:off x="5604029" y="1807788"/>
            <a:ext cx="6013142" cy="923330"/>
          </a:xfrm>
          <a:prstGeom prst="rect">
            <a:avLst/>
          </a:prstGeom>
          <a:noFill/>
        </p:spPr>
        <p:txBody>
          <a:bodyPr wrap="square" rtlCol="0">
            <a:spAutoFit/>
          </a:bodyPr>
          <a:lstStyle/>
          <a:p>
            <a:pPr marL="285750" indent="-285750" algn="just">
              <a:buFont typeface="Wingdings" panose="05000000000000000000" pitchFamily="2" charset="2"/>
              <a:buChar char="Ø"/>
            </a:pPr>
            <a:r>
              <a:rPr lang="en-US" dirty="0"/>
              <a:t>A coherent BPSK system can be characterized by having a signal space that is one dimensional (N= 1), with signal constellation consisting of two message points (M = 2)</a:t>
            </a:r>
            <a:endParaRPr lang="en-US" dirty="0">
              <a:solidFill>
                <a:prstClr val="black"/>
              </a:solidFill>
            </a:endParaRPr>
          </a:p>
        </p:txBody>
      </p:sp>
      <p:pic>
        <p:nvPicPr>
          <p:cNvPr id="13" name="Picture 12"/>
          <p:cNvPicPr>
            <a:picLocks noChangeAspect="1"/>
          </p:cNvPicPr>
          <p:nvPr/>
        </p:nvPicPr>
        <p:blipFill>
          <a:blip r:embed="rId2"/>
          <a:stretch>
            <a:fillRect/>
          </a:stretch>
        </p:blipFill>
        <p:spPr>
          <a:xfrm>
            <a:off x="3692926" y="3249443"/>
            <a:ext cx="1340163" cy="483793"/>
          </a:xfrm>
          <a:prstGeom prst="rect">
            <a:avLst/>
          </a:prstGeom>
        </p:spPr>
      </p:pic>
      <p:pic>
        <p:nvPicPr>
          <p:cNvPr id="4" name="Picture 3"/>
          <p:cNvPicPr>
            <a:picLocks noChangeAspect="1"/>
          </p:cNvPicPr>
          <p:nvPr/>
        </p:nvPicPr>
        <p:blipFill>
          <a:blip r:embed="rId3"/>
          <a:stretch>
            <a:fillRect/>
          </a:stretch>
        </p:blipFill>
        <p:spPr>
          <a:xfrm>
            <a:off x="673593" y="3733236"/>
            <a:ext cx="3230363" cy="628694"/>
          </a:xfrm>
          <a:prstGeom prst="rect">
            <a:avLst/>
          </a:prstGeom>
        </p:spPr>
      </p:pic>
      <p:sp>
        <p:nvSpPr>
          <p:cNvPr id="9" name="Rectangle 8"/>
          <p:cNvSpPr/>
          <p:nvPr/>
        </p:nvSpPr>
        <p:spPr>
          <a:xfrm>
            <a:off x="480503" y="4541004"/>
            <a:ext cx="4591642" cy="369332"/>
          </a:xfrm>
          <a:prstGeom prst="rect">
            <a:avLst/>
          </a:prstGeom>
        </p:spPr>
        <p:txBody>
          <a:bodyPr wrap="none">
            <a:spAutoFit/>
          </a:bodyPr>
          <a:lstStyle/>
          <a:p>
            <a:r>
              <a:rPr lang="en-US" dirty="0"/>
              <a:t>So the transmitted signals can be expressed as:</a:t>
            </a:r>
          </a:p>
        </p:txBody>
      </p:sp>
      <p:pic>
        <p:nvPicPr>
          <p:cNvPr id="14" name="Picture 13"/>
          <p:cNvPicPr>
            <a:picLocks noChangeAspect="1"/>
          </p:cNvPicPr>
          <p:nvPr/>
        </p:nvPicPr>
        <p:blipFill>
          <a:blip r:embed="rId4"/>
          <a:stretch>
            <a:fillRect/>
          </a:stretch>
        </p:blipFill>
        <p:spPr>
          <a:xfrm>
            <a:off x="829338" y="5032302"/>
            <a:ext cx="2957663" cy="433584"/>
          </a:xfrm>
          <a:prstGeom prst="rect">
            <a:avLst/>
          </a:prstGeom>
        </p:spPr>
      </p:pic>
      <p:pic>
        <p:nvPicPr>
          <p:cNvPr id="15" name="Picture 14"/>
          <p:cNvPicPr>
            <a:picLocks noChangeAspect="1"/>
          </p:cNvPicPr>
          <p:nvPr/>
        </p:nvPicPr>
        <p:blipFill>
          <a:blip r:embed="rId5"/>
          <a:stretch>
            <a:fillRect/>
          </a:stretch>
        </p:blipFill>
        <p:spPr>
          <a:xfrm>
            <a:off x="861374" y="5587853"/>
            <a:ext cx="2893590" cy="464664"/>
          </a:xfrm>
          <a:prstGeom prst="rect">
            <a:avLst/>
          </a:prstGeom>
        </p:spPr>
      </p:pic>
      <p:sp>
        <p:nvSpPr>
          <p:cNvPr id="16" name="Rectangle 15"/>
          <p:cNvSpPr/>
          <p:nvPr/>
        </p:nvSpPr>
        <p:spPr>
          <a:xfrm>
            <a:off x="6000769" y="2907955"/>
            <a:ext cx="4157805" cy="369332"/>
          </a:xfrm>
          <a:prstGeom prst="rect">
            <a:avLst/>
          </a:prstGeom>
        </p:spPr>
        <p:txBody>
          <a:bodyPr wrap="none">
            <a:spAutoFit/>
          </a:bodyPr>
          <a:lstStyle/>
          <a:p>
            <a:r>
              <a:rPr lang="en-US" dirty="0"/>
              <a:t>The coordinates of the message points are</a:t>
            </a:r>
          </a:p>
        </p:txBody>
      </p:sp>
      <p:pic>
        <p:nvPicPr>
          <p:cNvPr id="18" name="Picture 17"/>
          <p:cNvPicPr>
            <a:picLocks noChangeAspect="1"/>
          </p:cNvPicPr>
          <p:nvPr/>
        </p:nvPicPr>
        <p:blipFill>
          <a:blip r:embed="rId6"/>
          <a:stretch>
            <a:fillRect/>
          </a:stretch>
        </p:blipFill>
        <p:spPr>
          <a:xfrm>
            <a:off x="9033630" y="3554523"/>
            <a:ext cx="2249889" cy="1106299"/>
          </a:xfrm>
          <a:prstGeom prst="rect">
            <a:avLst/>
          </a:prstGeom>
        </p:spPr>
      </p:pic>
      <p:pic>
        <p:nvPicPr>
          <p:cNvPr id="19" name="Picture 18"/>
          <p:cNvPicPr>
            <a:picLocks noChangeAspect="1"/>
          </p:cNvPicPr>
          <p:nvPr/>
        </p:nvPicPr>
        <p:blipFill>
          <a:blip r:embed="rId7"/>
          <a:stretch>
            <a:fillRect/>
          </a:stretch>
        </p:blipFill>
        <p:spPr>
          <a:xfrm>
            <a:off x="6096000" y="3454125"/>
            <a:ext cx="2303694" cy="1206697"/>
          </a:xfrm>
          <a:prstGeom prst="rect">
            <a:avLst/>
          </a:prstGeom>
        </p:spPr>
      </p:pic>
    </p:spTree>
    <p:extLst>
      <p:ext uri="{BB962C8B-B14F-4D97-AF65-F5344CB8AC3E}">
        <p14:creationId xmlns:p14="http://schemas.microsoft.com/office/powerpoint/2010/main" val="2622397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p:bldLst>
  </p:timing>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07665" y="1095679"/>
            <a:ext cx="9782955" cy="580688"/>
          </a:xfrm>
        </p:spPr>
        <p:txBody>
          <a:bodyPr/>
          <a:lstStyle/>
          <a:p>
            <a:pPr lvl="0" algn="ctr" defTabSz="449263" eaLnBrk="0" fontAlgn="base" hangingPunct="0">
              <a:lnSpc>
                <a:spcPct val="100000"/>
              </a:lnSpc>
              <a:spcAft>
                <a:spcPct val="0"/>
              </a:spcAft>
              <a:buSzPct val="100000"/>
            </a:pPr>
            <a:r>
              <a:rPr lang="en-US" sz="3200" dirty="0">
                <a:solidFill>
                  <a:srgbClr val="C00000"/>
                </a:solidFill>
                <a:latin typeface="+mn-lt"/>
                <a:ea typeface="Microsoft YaHei" panose="020B0503020204020204" pitchFamily="34" charset="-122"/>
              </a:rPr>
              <a:t> Optimum Receiver for the Detection of </a:t>
            </a:r>
            <a:r>
              <a:rPr lang="en-US" sz="3200" dirty="0" smtClean="0">
                <a:solidFill>
                  <a:srgbClr val="C00000"/>
                </a:solidFill>
                <a:latin typeface="+mn-lt"/>
                <a:ea typeface="Microsoft YaHei" panose="020B0503020204020204" pitchFamily="34" charset="-122"/>
              </a:rPr>
              <a:t>DPSK</a:t>
            </a:r>
            <a:endParaRPr lang="en-US" sz="3200" dirty="0">
              <a:solidFill>
                <a:srgbClr val="C00000"/>
              </a:solidFill>
              <a:latin typeface="+mn-lt"/>
              <a:ea typeface="Microsoft YaHei" panose="020B0503020204020204" pitchFamily="34" charset="-122"/>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90</a:t>
            </a:fld>
            <a:endParaRPr lang="en-IN" dirty="0">
              <a:solidFill>
                <a:prstClr val="black">
                  <a:tint val="75000"/>
                </a:prstClr>
              </a:solidFill>
            </a:endParaRPr>
          </a:p>
        </p:txBody>
      </p:sp>
      <p:sp>
        <p:nvSpPr>
          <p:cNvPr id="8" name="Rectangle 7"/>
          <p:cNvSpPr/>
          <p:nvPr/>
        </p:nvSpPr>
        <p:spPr>
          <a:xfrm>
            <a:off x="2062787" y="1752679"/>
            <a:ext cx="9427833" cy="4048288"/>
          </a:xfrm>
          <a:prstGeom prst="rect">
            <a:avLst/>
          </a:prstGeom>
        </p:spPr>
        <p:txBody>
          <a:bodyPr wrap="square">
            <a:spAutoFit/>
          </a:bodyPr>
          <a:lstStyle/>
          <a:p>
            <a:pPr>
              <a:lnSpc>
                <a:spcPct val="107000"/>
              </a:lnSpc>
              <a:spcAft>
                <a:spcPts val="800"/>
              </a:spcAft>
            </a:pPr>
            <a:r>
              <a:rPr lang="en-US" dirty="0" smtClean="0">
                <a:solidFill>
                  <a:prstClr val="black"/>
                </a:solidFill>
              </a:rPr>
              <a:t>The receiver measures the coordinates </a:t>
            </a:r>
            <a:r>
              <a:rPr lang="en-US" dirty="0" smtClean="0">
                <a:latin typeface="Calibri" panose="020F0502020204030204" pitchFamily="34" charset="0"/>
                <a:ea typeface="Calibri" panose="020F0502020204030204" pitchFamily="34" charset="0"/>
                <a:cs typeface="Times New Roman" panose="02020603050405020304" pitchFamily="18" charset="0"/>
              </a:rPr>
              <a:t>(x</a:t>
            </a:r>
            <a:r>
              <a:rPr lang="en-US" baseline="-25000" dirty="0" smtClean="0">
                <a:latin typeface="Calibri" panose="020F0502020204030204" pitchFamily="34" charset="0"/>
                <a:ea typeface="Calibri" panose="020F0502020204030204" pitchFamily="34" charset="0"/>
                <a:cs typeface="Times New Roman" panose="02020603050405020304" pitchFamily="18" charset="0"/>
              </a:rPr>
              <a:t>i0</a:t>
            </a:r>
            <a:r>
              <a:rPr lang="en-US" dirty="0" smtClean="0">
                <a:latin typeface="Calibri" panose="020F0502020204030204" pitchFamily="34" charset="0"/>
                <a:ea typeface="Calibri" panose="020F0502020204030204" pitchFamily="34" charset="0"/>
                <a:cs typeface="Times New Roman" panose="02020603050405020304" pitchFamily="18" charset="0"/>
              </a:rPr>
              <a:t>, x</a:t>
            </a:r>
            <a:r>
              <a:rPr lang="en-US" baseline="-25000" dirty="0" smtClean="0">
                <a:latin typeface="Calibri" panose="020F0502020204030204" pitchFamily="34" charset="0"/>
                <a:ea typeface="Calibri" panose="020F0502020204030204" pitchFamily="34" charset="0"/>
                <a:cs typeface="Times New Roman" panose="02020603050405020304" pitchFamily="18" charset="0"/>
              </a:rPr>
              <a:t>q0 </a:t>
            </a:r>
            <a:r>
              <a:rPr lang="en-US" dirty="0" smtClean="0">
                <a:latin typeface="Calibri" panose="020F0502020204030204" pitchFamily="34" charset="0"/>
                <a:ea typeface="Calibri" panose="020F0502020204030204" pitchFamily="34" charset="0"/>
                <a:cs typeface="Times New Roman" panose="02020603050405020304" pitchFamily="18" charset="0"/>
              </a:rPr>
              <a:t>)</a:t>
            </a:r>
            <a:r>
              <a:rPr lang="en-US" dirty="0" smtClean="0">
                <a:solidFill>
                  <a:prstClr val="black"/>
                </a:solidFill>
              </a:rPr>
              <a:t>, first, at time t = T</a:t>
            </a:r>
            <a:r>
              <a:rPr lang="en-US" baseline="-25000" dirty="0" smtClean="0">
                <a:solidFill>
                  <a:prstClr val="black"/>
                </a:solidFill>
              </a:rPr>
              <a:t>b</a:t>
            </a:r>
            <a:r>
              <a:rPr lang="en-US" dirty="0" smtClean="0">
                <a:solidFill>
                  <a:prstClr val="black"/>
                </a:solidFill>
              </a:rPr>
              <a:t> </a:t>
            </a:r>
            <a:r>
              <a:rPr lang="en-US" dirty="0">
                <a:solidFill>
                  <a:prstClr val="black"/>
                </a:solidFill>
              </a:rPr>
              <a:t>and </a:t>
            </a:r>
            <a:r>
              <a:rPr lang="en-US" dirty="0" smtClean="0">
                <a:solidFill>
                  <a:prstClr val="black"/>
                </a:solidFill>
              </a:rPr>
              <a:t>(</a:t>
            </a:r>
            <a:r>
              <a:rPr lang="en-US" dirty="0">
                <a:solidFill>
                  <a:prstClr val="black"/>
                </a:solidFill>
                <a:latin typeface="Calibri" panose="020F0502020204030204" pitchFamily="34" charset="0"/>
                <a:ea typeface="Calibri" panose="020F0502020204030204" pitchFamily="34" charset="0"/>
                <a:cs typeface="Times New Roman" panose="02020603050405020304" pitchFamily="18" charset="0"/>
              </a:rPr>
              <a:t>(x</a:t>
            </a:r>
            <a:r>
              <a:rPr lang="en-US" baseline="-25000" dirty="0">
                <a:solidFill>
                  <a:prstClr val="black"/>
                </a:solidFill>
                <a:latin typeface="Calibri" panose="020F0502020204030204" pitchFamily="34" charset="0"/>
                <a:ea typeface="Calibri" panose="020F0502020204030204" pitchFamily="34" charset="0"/>
                <a:cs typeface="Times New Roman" panose="02020603050405020304" pitchFamily="18" charset="0"/>
              </a:rPr>
              <a:t>i1</a:t>
            </a:r>
            <a:r>
              <a:rPr lang="en-US" dirty="0">
                <a:solidFill>
                  <a:prstClr val="black"/>
                </a:solidFill>
                <a:latin typeface="Calibri" panose="020F0502020204030204" pitchFamily="34" charset="0"/>
                <a:ea typeface="Calibri" panose="020F0502020204030204" pitchFamily="34" charset="0"/>
                <a:cs typeface="Times New Roman" panose="02020603050405020304" pitchFamily="18" charset="0"/>
              </a:rPr>
              <a:t>, x</a:t>
            </a:r>
            <a:r>
              <a:rPr lang="en-US" baseline="-25000" dirty="0">
                <a:solidFill>
                  <a:prstClr val="black"/>
                </a:solidFill>
                <a:latin typeface="Calibri" panose="020F0502020204030204" pitchFamily="34" charset="0"/>
                <a:ea typeface="Calibri" panose="020F0502020204030204" pitchFamily="34" charset="0"/>
                <a:cs typeface="Times New Roman" panose="02020603050405020304" pitchFamily="18" charset="0"/>
              </a:rPr>
              <a:t>q1 </a:t>
            </a:r>
            <a:r>
              <a:rPr lang="en-US" dirty="0">
                <a:solidFill>
                  <a:prstClr val="black"/>
                </a:solidFill>
                <a:latin typeface="Calibri" panose="020F0502020204030204" pitchFamily="34" charset="0"/>
                <a:ea typeface="Calibri" panose="020F0502020204030204" pitchFamily="34" charset="0"/>
                <a:cs typeface="Times New Roman" panose="02020603050405020304" pitchFamily="18" charset="0"/>
              </a:rPr>
              <a:t>) </a:t>
            </a:r>
            <a:r>
              <a:rPr lang="en-US" dirty="0" smtClean="0">
                <a:solidFill>
                  <a:prstClr val="black"/>
                </a:solidFill>
              </a:rPr>
              <a:t>then measures at time t = 2T</a:t>
            </a:r>
            <a:r>
              <a:rPr lang="en-US" baseline="-25000" dirty="0" smtClean="0">
                <a:solidFill>
                  <a:prstClr val="black"/>
                </a:solidFill>
              </a:rPr>
              <a:t>b</a:t>
            </a:r>
            <a:r>
              <a:rPr lang="en-US" dirty="0" smtClean="0">
                <a:solidFill>
                  <a:prstClr val="black"/>
                </a:solidFill>
              </a:rPr>
              <a:t>. </a:t>
            </a:r>
          </a:p>
          <a:p>
            <a:pPr algn="just"/>
            <a:r>
              <a:rPr lang="en-US" dirty="0" smtClean="0">
                <a:solidFill>
                  <a:prstClr val="black"/>
                </a:solidFill>
              </a:rPr>
              <a:t>The </a:t>
            </a:r>
            <a:r>
              <a:rPr lang="en-US" dirty="0">
                <a:solidFill>
                  <a:prstClr val="black"/>
                </a:solidFill>
              </a:rPr>
              <a:t>issue to be resolved is whether these two points </a:t>
            </a:r>
            <a:r>
              <a:rPr lang="en-US" dirty="0" smtClean="0">
                <a:solidFill>
                  <a:prstClr val="black"/>
                </a:solidFill>
              </a:rPr>
              <a:t>map to </a:t>
            </a:r>
            <a:r>
              <a:rPr lang="en-US" dirty="0">
                <a:solidFill>
                  <a:prstClr val="black"/>
                </a:solidFill>
              </a:rPr>
              <a:t>the same signal </a:t>
            </a:r>
            <a:r>
              <a:rPr lang="en-US" dirty="0" smtClean="0">
                <a:solidFill>
                  <a:prstClr val="black"/>
                </a:solidFill>
              </a:rPr>
              <a:t>point or </a:t>
            </a:r>
            <a:r>
              <a:rPr lang="en-US" dirty="0">
                <a:solidFill>
                  <a:prstClr val="black"/>
                </a:solidFill>
              </a:rPr>
              <a:t>different ones</a:t>
            </a:r>
            <a:r>
              <a:rPr lang="en-US" dirty="0" smtClean="0">
                <a:solidFill>
                  <a:prstClr val="black"/>
                </a:solidFill>
              </a:rPr>
              <a:t>.</a:t>
            </a:r>
          </a:p>
          <a:p>
            <a:pPr>
              <a:lnSpc>
                <a:spcPct val="107000"/>
              </a:lnSpc>
              <a:spcAft>
                <a:spcPts val="800"/>
              </a:spcAft>
            </a:pPr>
            <a:r>
              <a:rPr lang="en-US" dirty="0" smtClean="0">
                <a:solidFill>
                  <a:prstClr val="black"/>
                </a:solidFill>
              </a:rPr>
              <a:t> The </a:t>
            </a:r>
            <a:r>
              <a:rPr lang="en-US" dirty="0">
                <a:solidFill>
                  <a:prstClr val="black"/>
                </a:solidFill>
              </a:rPr>
              <a:t>signal points </a:t>
            </a:r>
            <a:r>
              <a:rPr lang="en-US" dirty="0">
                <a:solidFill>
                  <a:prstClr val="black"/>
                </a:solidFill>
                <a:latin typeface="Calibri" panose="020F0502020204030204" pitchFamily="34" charset="0"/>
                <a:ea typeface="Calibri" panose="020F0502020204030204" pitchFamily="34" charset="0"/>
                <a:cs typeface="Times New Roman" panose="02020603050405020304" pitchFamily="18" charset="0"/>
              </a:rPr>
              <a:t>(x</a:t>
            </a:r>
            <a:r>
              <a:rPr lang="en-US" baseline="-25000" dirty="0">
                <a:solidFill>
                  <a:prstClr val="black"/>
                </a:solidFill>
                <a:latin typeface="Calibri" panose="020F0502020204030204" pitchFamily="34" charset="0"/>
                <a:ea typeface="Calibri" panose="020F0502020204030204" pitchFamily="34" charset="0"/>
                <a:cs typeface="Times New Roman" panose="02020603050405020304" pitchFamily="18" charset="0"/>
              </a:rPr>
              <a:t>i0</a:t>
            </a:r>
            <a:r>
              <a:rPr lang="en-US" dirty="0">
                <a:solidFill>
                  <a:prstClr val="black"/>
                </a:solidFill>
                <a:latin typeface="Calibri" panose="020F0502020204030204" pitchFamily="34" charset="0"/>
                <a:ea typeface="Calibri" panose="020F0502020204030204" pitchFamily="34" charset="0"/>
                <a:cs typeface="Times New Roman" panose="02020603050405020304" pitchFamily="18" charset="0"/>
              </a:rPr>
              <a:t>, x</a:t>
            </a:r>
            <a:r>
              <a:rPr lang="en-US" baseline="-25000" dirty="0">
                <a:solidFill>
                  <a:prstClr val="black"/>
                </a:solidFill>
                <a:latin typeface="Calibri" panose="020F0502020204030204" pitchFamily="34" charset="0"/>
                <a:ea typeface="Calibri" panose="020F0502020204030204" pitchFamily="34" charset="0"/>
                <a:cs typeface="Times New Roman" panose="02020603050405020304" pitchFamily="18" charset="0"/>
              </a:rPr>
              <a:t>q0 </a:t>
            </a:r>
            <a:r>
              <a:rPr lang="en-US" dirty="0">
                <a:solidFill>
                  <a:prstClr val="black"/>
                </a:solidFill>
                <a:latin typeface="Calibri" panose="020F0502020204030204" pitchFamily="34" charset="0"/>
                <a:ea typeface="Calibri" panose="020F0502020204030204" pitchFamily="34" charset="0"/>
                <a:cs typeface="Times New Roman" panose="02020603050405020304" pitchFamily="18" charset="0"/>
              </a:rPr>
              <a:t>)</a:t>
            </a:r>
            <a:r>
              <a:rPr lang="en-US" dirty="0">
                <a:solidFill>
                  <a:prstClr val="black"/>
                </a:solidFill>
              </a:rPr>
              <a:t>, </a:t>
            </a:r>
            <a:r>
              <a:rPr lang="en-US" dirty="0" smtClean="0">
                <a:solidFill>
                  <a:prstClr val="black"/>
                </a:solidFill>
              </a:rPr>
              <a:t>and </a:t>
            </a:r>
            <a:r>
              <a:rPr lang="en-US" dirty="0">
                <a:latin typeface="Calibri" panose="020F0502020204030204" pitchFamily="34" charset="0"/>
                <a:ea typeface="Calibri" panose="020F0502020204030204" pitchFamily="34" charset="0"/>
                <a:cs typeface="Times New Roman" panose="02020603050405020304" pitchFamily="18" charset="0"/>
              </a:rPr>
              <a:t>(x</a:t>
            </a:r>
            <a:r>
              <a:rPr lang="en-US" baseline="-25000" dirty="0">
                <a:latin typeface="Calibri" panose="020F0502020204030204" pitchFamily="34" charset="0"/>
                <a:ea typeface="Calibri" panose="020F0502020204030204" pitchFamily="34" charset="0"/>
                <a:cs typeface="Times New Roman" panose="02020603050405020304" pitchFamily="18" charset="0"/>
              </a:rPr>
              <a:t>i1</a:t>
            </a:r>
            <a:r>
              <a:rPr lang="en-US" dirty="0">
                <a:latin typeface="Calibri" panose="020F0502020204030204" pitchFamily="34" charset="0"/>
                <a:ea typeface="Calibri" panose="020F0502020204030204" pitchFamily="34" charset="0"/>
                <a:cs typeface="Times New Roman" panose="02020603050405020304" pitchFamily="18" charset="0"/>
              </a:rPr>
              <a:t>, x</a:t>
            </a:r>
            <a:r>
              <a:rPr lang="en-US" baseline="-25000" dirty="0">
                <a:latin typeface="Calibri" panose="020F0502020204030204" pitchFamily="34" charset="0"/>
                <a:ea typeface="Calibri" panose="020F0502020204030204" pitchFamily="34" charset="0"/>
                <a:cs typeface="Times New Roman" panose="02020603050405020304" pitchFamily="18" charset="0"/>
              </a:rPr>
              <a:t>q1 </a:t>
            </a:r>
            <a:r>
              <a:rPr lang="en-US" dirty="0" smtClean="0">
                <a:latin typeface="Calibri" panose="020F0502020204030204" pitchFamily="34" charset="0"/>
                <a:ea typeface="Calibri" panose="020F0502020204030204" pitchFamily="34" charset="0"/>
                <a:cs typeface="Times New Roman" panose="02020603050405020304" pitchFamily="18" charset="0"/>
              </a:rPr>
              <a:t>) are represented by the vectors </a:t>
            </a:r>
            <a:r>
              <a:rPr lang="en-US"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x</a:t>
            </a:r>
            <a:r>
              <a:rPr lang="en-US" baseline="-2500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0</a:t>
            </a:r>
            <a:r>
              <a:rPr lang="en-US"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 and x</a:t>
            </a:r>
            <a:r>
              <a:rPr lang="en-US" baseline="-2500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1 </a:t>
            </a:r>
            <a:r>
              <a:rPr lang="en-US"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a:t>
            </a:r>
          </a:p>
          <a:p>
            <a:pPr lvl="0">
              <a:lnSpc>
                <a:spcPct val="107000"/>
              </a:lnSpc>
              <a:spcAft>
                <a:spcPts val="800"/>
              </a:spcAft>
            </a:pPr>
            <a:r>
              <a:rPr lang="en-US" dirty="0" smtClean="0">
                <a:solidFill>
                  <a:prstClr val="black"/>
                </a:solidFill>
              </a:rPr>
              <a:t>If </a:t>
            </a:r>
            <a:r>
              <a:rPr lang="en-US" dirty="0">
                <a:solidFill>
                  <a:prstClr val="black"/>
                </a:solidFill>
              </a:rPr>
              <a:t>the transmitted symbol is 1 then the two vectors lies roughly in the same direction. Then their inner product is positive</a:t>
            </a:r>
            <a:r>
              <a:rPr lang="en-US" dirty="0" smtClean="0">
                <a:solidFill>
                  <a:prstClr val="black"/>
                </a:solidFill>
              </a:rPr>
              <a:t>.</a:t>
            </a:r>
            <a:r>
              <a:rPr lang="en-US" dirty="0">
                <a:solidFill>
                  <a:prstClr val="black"/>
                </a:solidFill>
              </a:rPr>
              <a:t> </a:t>
            </a:r>
            <a:endParaRPr lang="en-US" dirty="0" smtClean="0">
              <a:solidFill>
                <a:prstClr val="black"/>
              </a:solidFill>
            </a:endParaRPr>
          </a:p>
          <a:p>
            <a:pPr lvl="0">
              <a:lnSpc>
                <a:spcPct val="107000"/>
              </a:lnSpc>
              <a:spcAft>
                <a:spcPts val="800"/>
              </a:spcAft>
            </a:pPr>
            <a:endParaRPr lang="en-US" dirty="0">
              <a:solidFill>
                <a:prstClr val="black"/>
              </a:solidFill>
            </a:endParaRPr>
          </a:p>
          <a:p>
            <a:pPr>
              <a:lnSpc>
                <a:spcPct val="107000"/>
              </a:lnSpc>
              <a:spcAft>
                <a:spcPts val="800"/>
              </a:spcAft>
            </a:pPr>
            <a:endParaRPr lang="en-US" dirty="0" smtClean="0">
              <a:solidFill>
                <a:prstClr val="black"/>
              </a:solidFill>
            </a:endParaRPr>
          </a:p>
          <a:p>
            <a:pPr>
              <a:lnSpc>
                <a:spcPct val="107000"/>
              </a:lnSpc>
              <a:spcAft>
                <a:spcPts val="800"/>
              </a:spcAft>
            </a:pPr>
            <a:endParaRPr lang="en-US" dirty="0">
              <a:solidFill>
                <a:prstClr val="black"/>
              </a:solidFill>
            </a:endParaRPr>
          </a:p>
          <a:p>
            <a:pPr algn="just">
              <a:lnSpc>
                <a:spcPct val="150000"/>
              </a:lnSpc>
            </a:pPr>
            <a:endParaRPr lang="en-US" dirty="0">
              <a:solidFill>
                <a:prstClr val="black"/>
              </a:solidFill>
            </a:endParaRPr>
          </a:p>
        </p:txBody>
      </p:sp>
      <p:pic>
        <p:nvPicPr>
          <p:cNvPr id="3" name="Picture 2"/>
          <p:cNvPicPr>
            <a:picLocks noChangeAspect="1"/>
          </p:cNvPicPr>
          <p:nvPr/>
        </p:nvPicPr>
        <p:blipFill>
          <a:blip r:embed="rId3"/>
          <a:stretch>
            <a:fillRect/>
          </a:stretch>
        </p:blipFill>
        <p:spPr>
          <a:xfrm>
            <a:off x="2638142" y="5537200"/>
            <a:ext cx="5886450" cy="819150"/>
          </a:xfrm>
          <a:prstGeom prst="rect">
            <a:avLst/>
          </a:prstGeom>
        </p:spPr>
      </p:pic>
      <p:pic>
        <p:nvPicPr>
          <p:cNvPr id="11" name="Picture 10"/>
          <p:cNvPicPr>
            <a:picLocks noChangeAspect="1"/>
          </p:cNvPicPr>
          <p:nvPr/>
        </p:nvPicPr>
        <p:blipFill>
          <a:blip r:embed="rId4"/>
          <a:stretch>
            <a:fillRect/>
          </a:stretch>
        </p:blipFill>
        <p:spPr>
          <a:xfrm>
            <a:off x="8248316" y="4142503"/>
            <a:ext cx="2818900" cy="1936155"/>
          </a:xfrm>
          <a:prstGeom prst="rect">
            <a:avLst/>
          </a:prstGeom>
        </p:spPr>
      </p:pic>
      <p:pic>
        <p:nvPicPr>
          <p:cNvPr id="6" name="Picture 5"/>
          <p:cNvPicPr>
            <a:picLocks noChangeAspect="1"/>
          </p:cNvPicPr>
          <p:nvPr/>
        </p:nvPicPr>
        <p:blipFill>
          <a:blip r:embed="rId5"/>
          <a:stretch>
            <a:fillRect/>
          </a:stretch>
        </p:blipFill>
        <p:spPr>
          <a:xfrm>
            <a:off x="2220527" y="4092940"/>
            <a:ext cx="5085795" cy="1260393"/>
          </a:xfrm>
          <a:prstGeom prst="rect">
            <a:avLst/>
          </a:prstGeom>
        </p:spPr>
      </p:pic>
    </p:spTree>
    <p:extLst>
      <p:ext uri="{BB962C8B-B14F-4D97-AF65-F5344CB8AC3E}">
        <p14:creationId xmlns:p14="http://schemas.microsoft.com/office/powerpoint/2010/main" val="286839102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45665" y="1139896"/>
            <a:ext cx="9782955" cy="580688"/>
          </a:xfrm>
        </p:spPr>
        <p:txBody>
          <a:bodyPr/>
          <a:lstStyle/>
          <a:p>
            <a:pPr lvl="0" algn="ctr" defTabSz="449263" eaLnBrk="0" fontAlgn="base" hangingPunct="0">
              <a:lnSpc>
                <a:spcPct val="100000"/>
              </a:lnSpc>
              <a:spcAft>
                <a:spcPct val="0"/>
              </a:spcAft>
              <a:buSzPct val="100000"/>
            </a:pPr>
            <a:r>
              <a:rPr lang="en-US" sz="3200" dirty="0">
                <a:solidFill>
                  <a:srgbClr val="C00000"/>
                </a:solidFill>
                <a:latin typeface="+mn-lt"/>
                <a:ea typeface="Microsoft YaHei" panose="020B0503020204020204" pitchFamily="34" charset="-122"/>
              </a:rPr>
              <a:t> Optimum Receiver for the Detection of </a:t>
            </a:r>
            <a:r>
              <a:rPr lang="en-US" sz="3200" dirty="0" smtClean="0">
                <a:solidFill>
                  <a:srgbClr val="C00000"/>
                </a:solidFill>
                <a:latin typeface="+mn-lt"/>
                <a:ea typeface="Microsoft YaHei" panose="020B0503020204020204" pitchFamily="34" charset="-122"/>
              </a:rPr>
              <a:t>DPSK</a:t>
            </a:r>
            <a:endParaRPr lang="en-US" sz="3200" dirty="0">
              <a:solidFill>
                <a:srgbClr val="C00000"/>
              </a:solidFill>
              <a:latin typeface="+mn-lt"/>
              <a:ea typeface="Microsoft YaHei" panose="020B0503020204020204" pitchFamily="34" charset="-122"/>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91</a:t>
            </a:fld>
            <a:endParaRPr lang="en-IN" dirty="0">
              <a:solidFill>
                <a:prstClr val="black">
                  <a:tint val="75000"/>
                </a:prstClr>
              </a:solidFill>
            </a:endParaRPr>
          </a:p>
        </p:txBody>
      </p:sp>
      <p:sp>
        <p:nvSpPr>
          <p:cNvPr id="8" name="Rectangle 7"/>
          <p:cNvSpPr/>
          <p:nvPr/>
        </p:nvSpPr>
        <p:spPr>
          <a:xfrm>
            <a:off x="1192041" y="1871356"/>
            <a:ext cx="10704212" cy="5192704"/>
          </a:xfrm>
          <a:prstGeom prst="rect">
            <a:avLst/>
          </a:prstGeom>
        </p:spPr>
        <p:txBody>
          <a:bodyPr wrap="square">
            <a:spAutoFit/>
          </a:bodyPr>
          <a:lstStyle/>
          <a:p>
            <a:pPr>
              <a:lnSpc>
                <a:spcPct val="107000"/>
              </a:lnSpc>
              <a:spcAft>
                <a:spcPts val="800"/>
              </a:spcAft>
            </a:pPr>
            <a:r>
              <a:rPr lang="en-US" dirty="0" smtClean="0">
                <a:solidFill>
                  <a:prstClr val="black"/>
                </a:solidFill>
              </a:rPr>
              <a:t>If </a:t>
            </a:r>
            <a:r>
              <a:rPr lang="en-US" dirty="0">
                <a:solidFill>
                  <a:prstClr val="black"/>
                </a:solidFill>
              </a:rPr>
              <a:t>the transmitted symbol is </a:t>
            </a:r>
            <a:r>
              <a:rPr lang="en-US" dirty="0" smtClean="0">
                <a:solidFill>
                  <a:prstClr val="black"/>
                </a:solidFill>
              </a:rPr>
              <a:t>0 </a:t>
            </a:r>
            <a:r>
              <a:rPr lang="en-US" dirty="0">
                <a:solidFill>
                  <a:prstClr val="black"/>
                </a:solidFill>
              </a:rPr>
              <a:t>then the two vectors lies roughly in the </a:t>
            </a:r>
            <a:r>
              <a:rPr lang="en-US" dirty="0" smtClean="0">
                <a:solidFill>
                  <a:prstClr val="black"/>
                </a:solidFill>
              </a:rPr>
              <a:t>opposite direction</a:t>
            </a:r>
            <a:r>
              <a:rPr lang="en-US" dirty="0">
                <a:solidFill>
                  <a:prstClr val="black"/>
                </a:solidFill>
              </a:rPr>
              <a:t>. Then their inner product is </a:t>
            </a:r>
            <a:r>
              <a:rPr lang="en-US" dirty="0" smtClean="0">
                <a:solidFill>
                  <a:prstClr val="black"/>
                </a:solidFill>
              </a:rPr>
              <a:t>negative.</a:t>
            </a:r>
          </a:p>
          <a:p>
            <a:pPr>
              <a:lnSpc>
                <a:spcPct val="107000"/>
              </a:lnSpc>
              <a:spcAft>
                <a:spcPts val="800"/>
              </a:spcAft>
            </a:pPr>
            <a:endParaRPr lang="en-US" dirty="0">
              <a:solidFill>
                <a:prstClr val="black"/>
              </a:solidFill>
            </a:endParaRPr>
          </a:p>
          <a:p>
            <a:pPr>
              <a:lnSpc>
                <a:spcPct val="107000"/>
              </a:lnSpc>
              <a:spcAft>
                <a:spcPts val="800"/>
              </a:spcAft>
            </a:pPr>
            <a:endParaRPr lang="en-US" dirty="0" smtClean="0">
              <a:solidFill>
                <a:prstClr val="black"/>
              </a:solidFill>
            </a:endParaRPr>
          </a:p>
          <a:p>
            <a:pPr>
              <a:lnSpc>
                <a:spcPct val="107000"/>
              </a:lnSpc>
              <a:spcAft>
                <a:spcPts val="800"/>
              </a:spcAft>
            </a:pPr>
            <a:r>
              <a:rPr lang="en-US" dirty="0" smtClean="0">
                <a:solidFill>
                  <a:prstClr val="black"/>
                </a:solidFill>
              </a:rPr>
              <a:t> </a:t>
            </a:r>
          </a:p>
          <a:p>
            <a:pPr>
              <a:lnSpc>
                <a:spcPct val="107000"/>
              </a:lnSpc>
              <a:spcAft>
                <a:spcPts val="800"/>
              </a:spcAft>
            </a:pPr>
            <a:endParaRPr lang="en-US" dirty="0">
              <a:solidFill>
                <a:prstClr val="black"/>
              </a:solidFill>
            </a:endParaRPr>
          </a:p>
          <a:p>
            <a:pPr>
              <a:lnSpc>
                <a:spcPct val="107000"/>
              </a:lnSpc>
              <a:spcAft>
                <a:spcPts val="800"/>
              </a:spcAft>
            </a:pPr>
            <a:endParaRPr lang="en-US" dirty="0" smtClean="0">
              <a:solidFill>
                <a:prstClr val="black"/>
              </a:solidFill>
            </a:endParaRPr>
          </a:p>
          <a:p>
            <a:pPr>
              <a:lnSpc>
                <a:spcPct val="107000"/>
              </a:lnSpc>
              <a:spcAft>
                <a:spcPts val="800"/>
              </a:spcAft>
            </a:pPr>
            <a:endParaRPr lang="en-US" dirty="0" smtClean="0">
              <a:solidFill>
                <a:prstClr val="black"/>
              </a:solidFill>
            </a:endParaRPr>
          </a:p>
          <a:p>
            <a:pPr>
              <a:lnSpc>
                <a:spcPct val="107000"/>
              </a:lnSpc>
              <a:spcAft>
                <a:spcPts val="800"/>
              </a:spcAft>
            </a:pPr>
            <a:endParaRPr lang="en-US" dirty="0">
              <a:solidFill>
                <a:prstClr val="black"/>
              </a:solidFill>
            </a:endParaRPr>
          </a:p>
          <a:p>
            <a:pPr>
              <a:lnSpc>
                <a:spcPct val="107000"/>
              </a:lnSpc>
              <a:spcAft>
                <a:spcPts val="800"/>
              </a:spcAft>
            </a:pPr>
            <a:r>
              <a:rPr lang="en-US" dirty="0" smtClean="0">
                <a:solidFill>
                  <a:prstClr val="black"/>
                </a:solidFill>
              </a:rPr>
              <a:t>Accordingly we may write</a:t>
            </a:r>
            <a:endParaRPr lang="en-US" dirty="0">
              <a:solidFill>
                <a:prstClr val="black"/>
              </a:solidFill>
            </a:endParaRPr>
          </a:p>
          <a:p>
            <a:pPr>
              <a:lnSpc>
                <a:spcPct val="107000"/>
              </a:lnSpc>
              <a:spcAft>
                <a:spcPts val="800"/>
              </a:spcAft>
            </a:pPr>
            <a:endParaRPr lang="en-US" dirty="0" smtClean="0">
              <a:solidFill>
                <a:prstClr val="black"/>
              </a:solidFill>
            </a:endParaRPr>
          </a:p>
          <a:p>
            <a:pPr>
              <a:lnSpc>
                <a:spcPct val="107000"/>
              </a:lnSpc>
              <a:spcAft>
                <a:spcPts val="800"/>
              </a:spcAft>
            </a:pPr>
            <a:endParaRPr lang="en-US" dirty="0">
              <a:solidFill>
                <a:prstClr val="black"/>
              </a:solidFill>
            </a:endParaRPr>
          </a:p>
          <a:p>
            <a:pPr algn="just">
              <a:lnSpc>
                <a:spcPct val="150000"/>
              </a:lnSpc>
            </a:pPr>
            <a:endParaRPr lang="en-US" dirty="0">
              <a:solidFill>
                <a:prstClr val="black"/>
              </a:solidFill>
            </a:endParaRPr>
          </a:p>
        </p:txBody>
      </p:sp>
      <p:pic>
        <p:nvPicPr>
          <p:cNvPr id="9" name="Picture 8"/>
          <p:cNvPicPr>
            <a:picLocks noChangeAspect="1"/>
          </p:cNvPicPr>
          <p:nvPr/>
        </p:nvPicPr>
        <p:blipFill>
          <a:blip r:embed="rId3"/>
          <a:stretch>
            <a:fillRect/>
          </a:stretch>
        </p:blipFill>
        <p:spPr>
          <a:xfrm>
            <a:off x="3499542" y="2445099"/>
            <a:ext cx="5648325" cy="800100"/>
          </a:xfrm>
          <a:prstGeom prst="rect">
            <a:avLst/>
          </a:prstGeom>
        </p:spPr>
      </p:pic>
      <p:pic>
        <p:nvPicPr>
          <p:cNvPr id="10" name="Picture 9"/>
          <p:cNvPicPr>
            <a:picLocks noChangeAspect="1"/>
          </p:cNvPicPr>
          <p:nvPr/>
        </p:nvPicPr>
        <p:blipFill>
          <a:blip r:embed="rId4"/>
          <a:stretch>
            <a:fillRect/>
          </a:stretch>
        </p:blipFill>
        <p:spPr>
          <a:xfrm>
            <a:off x="4243718" y="5566802"/>
            <a:ext cx="2300429" cy="825448"/>
          </a:xfrm>
          <a:prstGeom prst="rect">
            <a:avLst/>
          </a:prstGeom>
        </p:spPr>
      </p:pic>
      <p:pic>
        <p:nvPicPr>
          <p:cNvPr id="6" name="Picture 5"/>
          <p:cNvPicPr>
            <a:picLocks noChangeAspect="1"/>
          </p:cNvPicPr>
          <p:nvPr/>
        </p:nvPicPr>
        <p:blipFill>
          <a:blip r:embed="rId5"/>
          <a:stretch>
            <a:fillRect/>
          </a:stretch>
        </p:blipFill>
        <p:spPr>
          <a:xfrm>
            <a:off x="8014843" y="3421271"/>
            <a:ext cx="2713777" cy="2092873"/>
          </a:xfrm>
          <a:prstGeom prst="rect">
            <a:avLst/>
          </a:prstGeom>
        </p:spPr>
      </p:pic>
      <p:pic>
        <p:nvPicPr>
          <p:cNvPr id="3" name="Picture 2"/>
          <p:cNvPicPr>
            <a:picLocks noChangeAspect="1"/>
          </p:cNvPicPr>
          <p:nvPr/>
        </p:nvPicPr>
        <p:blipFill>
          <a:blip r:embed="rId6"/>
          <a:stretch>
            <a:fillRect/>
          </a:stretch>
        </p:blipFill>
        <p:spPr>
          <a:xfrm>
            <a:off x="786679" y="3671142"/>
            <a:ext cx="6503841" cy="1469717"/>
          </a:xfrm>
          <a:prstGeom prst="rect">
            <a:avLst/>
          </a:prstGeom>
        </p:spPr>
      </p:pic>
    </p:spTree>
    <p:extLst>
      <p:ext uri="{BB962C8B-B14F-4D97-AF65-F5344CB8AC3E}">
        <p14:creationId xmlns:p14="http://schemas.microsoft.com/office/powerpoint/2010/main" val="298351882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19328" y="893006"/>
            <a:ext cx="9782955" cy="580688"/>
          </a:xfrm>
        </p:spPr>
        <p:txBody>
          <a:bodyPr/>
          <a:lstStyle/>
          <a:p>
            <a:pPr lvl="0" algn="ctr" defTabSz="449263" eaLnBrk="0" fontAlgn="base" hangingPunct="0">
              <a:lnSpc>
                <a:spcPct val="100000"/>
              </a:lnSpc>
              <a:spcAft>
                <a:spcPct val="0"/>
              </a:spcAft>
              <a:buSzPct val="100000"/>
            </a:pPr>
            <a:r>
              <a:rPr lang="en-US" sz="3200" dirty="0">
                <a:solidFill>
                  <a:srgbClr val="C00000"/>
                </a:solidFill>
                <a:latin typeface="+mn-lt"/>
                <a:ea typeface="Microsoft YaHei" panose="020B0503020204020204" pitchFamily="34" charset="-122"/>
              </a:rPr>
              <a:t> Optimum Receiver for the Detection of </a:t>
            </a:r>
            <a:r>
              <a:rPr lang="en-US" sz="3200" dirty="0" smtClean="0">
                <a:solidFill>
                  <a:srgbClr val="C00000"/>
                </a:solidFill>
                <a:latin typeface="+mn-lt"/>
                <a:ea typeface="Microsoft YaHei" panose="020B0503020204020204" pitchFamily="34" charset="-122"/>
              </a:rPr>
              <a:t>DPSK</a:t>
            </a:r>
            <a:endParaRPr lang="en-US" sz="3200" dirty="0">
              <a:solidFill>
                <a:srgbClr val="C00000"/>
              </a:solidFill>
              <a:latin typeface="+mn-lt"/>
              <a:ea typeface="Microsoft YaHei" panose="020B0503020204020204" pitchFamily="34" charset="-122"/>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92</a:t>
            </a:fld>
            <a:endParaRPr lang="en-IN" dirty="0">
              <a:solidFill>
                <a:prstClr val="black">
                  <a:tint val="75000"/>
                </a:prstClr>
              </a:solidFill>
            </a:endParaRPr>
          </a:p>
        </p:txBody>
      </p:sp>
      <p:sp>
        <p:nvSpPr>
          <p:cNvPr id="8" name="Rectangle 7"/>
          <p:cNvSpPr/>
          <p:nvPr/>
        </p:nvSpPr>
        <p:spPr>
          <a:xfrm>
            <a:off x="1204112" y="1545432"/>
            <a:ext cx="4629337" cy="5078313"/>
          </a:xfrm>
          <a:prstGeom prst="rect">
            <a:avLst/>
          </a:prstGeom>
        </p:spPr>
        <p:txBody>
          <a:bodyPr wrap="square">
            <a:spAutoFit/>
          </a:bodyPr>
          <a:lstStyle/>
          <a:p>
            <a:pPr algn="just">
              <a:lnSpc>
                <a:spcPct val="150000"/>
              </a:lnSpc>
            </a:pPr>
            <a:r>
              <a:rPr lang="en-US" dirty="0">
                <a:solidFill>
                  <a:prstClr val="black"/>
                </a:solidFill>
              </a:rPr>
              <a:t> </a:t>
            </a:r>
            <a:r>
              <a:rPr lang="en-US" dirty="0" smtClean="0">
                <a:solidFill>
                  <a:prstClr val="black"/>
                </a:solidFill>
              </a:rPr>
              <a:t>The </a:t>
            </a:r>
            <a:r>
              <a:rPr lang="en-US" dirty="0">
                <a:solidFill>
                  <a:prstClr val="black"/>
                </a:solidFill>
              </a:rPr>
              <a:t>optimum </a:t>
            </a:r>
            <a:r>
              <a:rPr lang="en-US" dirty="0" smtClean="0">
                <a:solidFill>
                  <a:prstClr val="black"/>
                </a:solidFill>
              </a:rPr>
              <a:t>receiver </a:t>
            </a:r>
            <a:r>
              <a:rPr lang="en-US" dirty="0">
                <a:solidFill>
                  <a:prstClr val="black"/>
                </a:solidFill>
              </a:rPr>
              <a:t>for the detection of binary DPSK is as shown in </a:t>
            </a:r>
            <a:r>
              <a:rPr lang="en-US" dirty="0" smtClean="0">
                <a:solidFill>
                  <a:prstClr val="black"/>
                </a:solidFill>
              </a:rPr>
              <a:t>Figure. The</a:t>
            </a:r>
            <a:r>
              <a:rPr lang="en-US" dirty="0" smtClean="0"/>
              <a:t> </a:t>
            </a:r>
            <a:r>
              <a:rPr lang="en-US" dirty="0"/>
              <a:t>receiver of Figure </a:t>
            </a:r>
            <a:r>
              <a:rPr lang="en-US" dirty="0" smtClean="0"/>
              <a:t> </a:t>
            </a:r>
            <a:r>
              <a:rPr lang="en-US" dirty="0"/>
              <a:t>is said to be optimum for two reasons: </a:t>
            </a:r>
            <a:endParaRPr lang="en-US" dirty="0" smtClean="0"/>
          </a:p>
          <a:p>
            <a:pPr marL="342900" indent="-342900" algn="just">
              <a:lnSpc>
                <a:spcPct val="150000"/>
              </a:lnSpc>
              <a:buAutoNum type="arabicPeriod"/>
            </a:pPr>
            <a:r>
              <a:rPr lang="en-US" dirty="0" smtClean="0"/>
              <a:t>In </a:t>
            </a:r>
            <a:r>
              <a:rPr lang="en-US" dirty="0"/>
              <a:t>structural terms, the receiver avoids the use of fancy delay lines that could be needed otherwise. </a:t>
            </a:r>
            <a:endParaRPr lang="en-US" dirty="0" smtClean="0"/>
          </a:p>
          <a:p>
            <a:pPr marL="342900" indent="-342900" algn="just">
              <a:lnSpc>
                <a:spcPct val="150000"/>
              </a:lnSpc>
              <a:buAutoNum type="arabicPeriod"/>
            </a:pPr>
            <a:r>
              <a:rPr lang="en-US" dirty="0" smtClean="0"/>
              <a:t> </a:t>
            </a:r>
            <a:r>
              <a:rPr lang="en-US" dirty="0"/>
              <a:t>In operational terms, the receiver makes the decoding analysis straightforward to handle, in that the two signals to be considered are orthogonal over the interval [0,2T</a:t>
            </a:r>
            <a:r>
              <a:rPr lang="en-US" baseline="-25000" dirty="0"/>
              <a:t>b</a:t>
            </a:r>
            <a:r>
              <a:rPr lang="en-US" dirty="0" smtClean="0"/>
              <a:t>].</a:t>
            </a:r>
            <a:endParaRPr lang="en-US" dirty="0">
              <a:solidFill>
                <a:prstClr val="black"/>
              </a:solidFill>
            </a:endParaRPr>
          </a:p>
        </p:txBody>
      </p:sp>
      <p:sp>
        <p:nvSpPr>
          <p:cNvPr id="6" name="Rectangle 5"/>
          <p:cNvSpPr/>
          <p:nvPr/>
        </p:nvSpPr>
        <p:spPr>
          <a:xfrm>
            <a:off x="7171958" y="5393781"/>
            <a:ext cx="4109202" cy="369332"/>
          </a:xfrm>
          <a:prstGeom prst="rect">
            <a:avLst/>
          </a:prstGeom>
        </p:spPr>
        <p:txBody>
          <a:bodyPr wrap="none">
            <a:spAutoFit/>
          </a:bodyPr>
          <a:lstStyle/>
          <a:p>
            <a:r>
              <a:rPr lang="en-US" dirty="0">
                <a:solidFill>
                  <a:srgbClr val="FF0000"/>
                </a:solidFill>
              </a:rPr>
              <a:t>Figure </a:t>
            </a:r>
            <a:r>
              <a:rPr lang="en-US" dirty="0" smtClean="0">
                <a:solidFill>
                  <a:srgbClr val="FF0000"/>
                </a:solidFill>
              </a:rPr>
              <a:t>: </a:t>
            </a:r>
            <a:r>
              <a:rPr lang="en-US" dirty="0">
                <a:solidFill>
                  <a:srgbClr val="FF0000"/>
                </a:solidFill>
              </a:rPr>
              <a:t>Block diagram of a DPSK Receiver </a:t>
            </a:r>
          </a:p>
        </p:txBody>
      </p:sp>
      <p:pic>
        <p:nvPicPr>
          <p:cNvPr id="7" name="Picture 6"/>
          <p:cNvPicPr>
            <a:picLocks noChangeAspect="1"/>
          </p:cNvPicPr>
          <p:nvPr/>
        </p:nvPicPr>
        <p:blipFill>
          <a:blip r:embed="rId3"/>
          <a:stretch>
            <a:fillRect/>
          </a:stretch>
        </p:blipFill>
        <p:spPr>
          <a:xfrm>
            <a:off x="6096000" y="1979249"/>
            <a:ext cx="5905839" cy="2908977"/>
          </a:xfrm>
          <a:prstGeom prst="rect">
            <a:avLst/>
          </a:prstGeom>
        </p:spPr>
      </p:pic>
    </p:spTree>
    <p:extLst>
      <p:ext uri="{BB962C8B-B14F-4D97-AF65-F5344CB8AC3E}">
        <p14:creationId xmlns:p14="http://schemas.microsoft.com/office/powerpoint/2010/main" val="46607871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19328" y="893006"/>
            <a:ext cx="9782955" cy="580688"/>
          </a:xfrm>
        </p:spPr>
        <p:txBody>
          <a:bodyPr/>
          <a:lstStyle/>
          <a:p>
            <a:pPr lvl="0" algn="ctr" defTabSz="449263" eaLnBrk="0" fontAlgn="base" hangingPunct="0">
              <a:lnSpc>
                <a:spcPct val="100000"/>
              </a:lnSpc>
              <a:spcAft>
                <a:spcPct val="0"/>
              </a:spcAft>
              <a:buSzPct val="100000"/>
            </a:pPr>
            <a:r>
              <a:rPr lang="en-US" sz="3200" dirty="0" smtClean="0">
                <a:solidFill>
                  <a:srgbClr val="C00000"/>
                </a:solidFill>
                <a:latin typeface="+mn-lt"/>
                <a:ea typeface="Microsoft YaHei" panose="020B0503020204020204" pitchFamily="34" charset="-122"/>
              </a:rPr>
              <a:t>Formulas</a:t>
            </a:r>
            <a:endParaRPr lang="en-US" sz="3200" dirty="0">
              <a:solidFill>
                <a:srgbClr val="C00000"/>
              </a:solidFill>
              <a:latin typeface="+mn-lt"/>
              <a:ea typeface="Microsoft YaHei" panose="020B0503020204020204" pitchFamily="34" charset="-122"/>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93</a:t>
            </a:fld>
            <a:endParaRPr lang="en-IN" dirty="0">
              <a:solidFill>
                <a:prstClr val="black">
                  <a:tint val="75000"/>
                </a:prstClr>
              </a:solidFill>
            </a:endParaRPr>
          </a:p>
        </p:txBody>
      </p:sp>
      <p:pic>
        <p:nvPicPr>
          <p:cNvPr id="9" name="Picture 8"/>
          <p:cNvPicPr>
            <a:picLocks noChangeAspect="1"/>
          </p:cNvPicPr>
          <p:nvPr/>
        </p:nvPicPr>
        <p:blipFill>
          <a:blip r:embed="rId3"/>
          <a:stretch>
            <a:fillRect/>
          </a:stretch>
        </p:blipFill>
        <p:spPr>
          <a:xfrm>
            <a:off x="2418783" y="1848132"/>
            <a:ext cx="7443173" cy="3475305"/>
          </a:xfrm>
          <a:prstGeom prst="rect">
            <a:avLst/>
          </a:prstGeom>
        </p:spPr>
      </p:pic>
    </p:spTree>
    <p:extLst>
      <p:ext uri="{BB962C8B-B14F-4D97-AF65-F5344CB8AC3E}">
        <p14:creationId xmlns:p14="http://schemas.microsoft.com/office/powerpoint/2010/main" val="154551478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19328" y="893006"/>
            <a:ext cx="9782955" cy="580688"/>
          </a:xfrm>
        </p:spPr>
        <p:txBody>
          <a:bodyPr/>
          <a:lstStyle/>
          <a:p>
            <a:pPr lvl="0" algn="ctr" defTabSz="449263" eaLnBrk="0" fontAlgn="base" hangingPunct="0">
              <a:lnSpc>
                <a:spcPct val="100000"/>
              </a:lnSpc>
              <a:spcAft>
                <a:spcPct val="0"/>
              </a:spcAft>
              <a:buSzPct val="100000"/>
            </a:pPr>
            <a:r>
              <a:rPr lang="en-US" sz="3200" dirty="0" smtClean="0">
                <a:solidFill>
                  <a:srgbClr val="C00000"/>
                </a:solidFill>
                <a:latin typeface="+mn-lt"/>
                <a:ea typeface="Microsoft YaHei" panose="020B0503020204020204" pitchFamily="34" charset="-122"/>
              </a:rPr>
              <a:t>Problem 3.1</a:t>
            </a:r>
            <a:endParaRPr lang="en-US" sz="3200" dirty="0">
              <a:solidFill>
                <a:srgbClr val="C00000"/>
              </a:solidFill>
              <a:latin typeface="+mn-lt"/>
              <a:ea typeface="Microsoft YaHei" panose="020B0503020204020204" pitchFamily="34" charset="-122"/>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94</a:t>
            </a:fld>
            <a:endParaRPr lang="en-IN" dirty="0">
              <a:solidFill>
                <a:prstClr val="black">
                  <a:tint val="75000"/>
                </a:prstClr>
              </a:solidFill>
            </a:endParaRPr>
          </a:p>
        </p:txBody>
      </p:sp>
      <p:pic>
        <p:nvPicPr>
          <p:cNvPr id="3" name="Picture 2"/>
          <p:cNvPicPr>
            <a:picLocks noChangeAspect="1"/>
          </p:cNvPicPr>
          <p:nvPr/>
        </p:nvPicPr>
        <p:blipFill>
          <a:blip r:embed="rId3"/>
          <a:stretch>
            <a:fillRect/>
          </a:stretch>
        </p:blipFill>
        <p:spPr>
          <a:xfrm>
            <a:off x="903365" y="1549792"/>
            <a:ext cx="10214289" cy="2219325"/>
          </a:xfrm>
          <a:prstGeom prst="rect">
            <a:avLst/>
          </a:prstGeom>
        </p:spPr>
      </p:pic>
      <p:pic>
        <p:nvPicPr>
          <p:cNvPr id="6" name="Picture 5"/>
          <p:cNvPicPr>
            <a:picLocks noChangeAspect="1"/>
          </p:cNvPicPr>
          <p:nvPr/>
        </p:nvPicPr>
        <p:blipFill>
          <a:blip r:embed="rId4"/>
          <a:stretch>
            <a:fillRect/>
          </a:stretch>
        </p:blipFill>
        <p:spPr>
          <a:xfrm>
            <a:off x="1319872" y="4247914"/>
            <a:ext cx="9915888" cy="1310914"/>
          </a:xfrm>
          <a:prstGeom prst="rect">
            <a:avLst/>
          </a:prstGeom>
        </p:spPr>
      </p:pic>
    </p:spTree>
    <p:extLst>
      <p:ext uri="{BB962C8B-B14F-4D97-AF65-F5344CB8AC3E}">
        <p14:creationId xmlns:p14="http://schemas.microsoft.com/office/powerpoint/2010/main" val="113912230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19328" y="893006"/>
            <a:ext cx="9782955" cy="580688"/>
          </a:xfrm>
        </p:spPr>
        <p:txBody>
          <a:bodyPr/>
          <a:lstStyle/>
          <a:p>
            <a:pPr lvl="0" algn="ctr" defTabSz="449263" eaLnBrk="0" fontAlgn="base" hangingPunct="0">
              <a:lnSpc>
                <a:spcPct val="100000"/>
              </a:lnSpc>
              <a:spcAft>
                <a:spcPct val="0"/>
              </a:spcAft>
              <a:buSzPct val="100000"/>
            </a:pPr>
            <a:r>
              <a:rPr lang="en-US" sz="3200" dirty="0" smtClean="0">
                <a:solidFill>
                  <a:srgbClr val="C00000"/>
                </a:solidFill>
                <a:latin typeface="+mn-lt"/>
                <a:ea typeface="Microsoft YaHei" panose="020B0503020204020204" pitchFamily="34" charset="-122"/>
              </a:rPr>
              <a:t>Problem 3.1</a:t>
            </a:r>
            <a:endParaRPr lang="en-US" sz="3200" dirty="0">
              <a:solidFill>
                <a:srgbClr val="C00000"/>
              </a:solidFill>
              <a:latin typeface="+mn-lt"/>
              <a:ea typeface="Microsoft YaHei" panose="020B0503020204020204" pitchFamily="34" charset="-122"/>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95</a:t>
            </a:fld>
            <a:endParaRPr lang="en-IN" dirty="0">
              <a:solidFill>
                <a:prstClr val="black">
                  <a:tint val="75000"/>
                </a:prstClr>
              </a:solidFill>
            </a:endParaRPr>
          </a:p>
        </p:txBody>
      </p:sp>
      <p:pic>
        <p:nvPicPr>
          <p:cNvPr id="6" name="Picture 5"/>
          <p:cNvPicPr>
            <a:picLocks noChangeAspect="1"/>
          </p:cNvPicPr>
          <p:nvPr/>
        </p:nvPicPr>
        <p:blipFill>
          <a:blip r:embed="rId3"/>
          <a:stretch>
            <a:fillRect/>
          </a:stretch>
        </p:blipFill>
        <p:spPr>
          <a:xfrm>
            <a:off x="984893" y="1694837"/>
            <a:ext cx="9915888" cy="1310914"/>
          </a:xfrm>
          <a:prstGeom prst="rect">
            <a:avLst/>
          </a:prstGeom>
        </p:spPr>
      </p:pic>
      <p:pic>
        <p:nvPicPr>
          <p:cNvPr id="7" name="Picture 6"/>
          <p:cNvPicPr>
            <a:picLocks noChangeAspect="1"/>
          </p:cNvPicPr>
          <p:nvPr/>
        </p:nvPicPr>
        <p:blipFill>
          <a:blip r:embed="rId4"/>
          <a:stretch>
            <a:fillRect/>
          </a:stretch>
        </p:blipFill>
        <p:spPr>
          <a:xfrm>
            <a:off x="8496300" y="3005751"/>
            <a:ext cx="2971800" cy="1371600"/>
          </a:xfrm>
          <a:prstGeom prst="rect">
            <a:avLst/>
          </a:prstGeom>
        </p:spPr>
      </p:pic>
      <p:pic>
        <p:nvPicPr>
          <p:cNvPr id="8" name="Picture 7"/>
          <p:cNvPicPr>
            <a:picLocks noChangeAspect="1"/>
          </p:cNvPicPr>
          <p:nvPr/>
        </p:nvPicPr>
        <p:blipFill>
          <a:blip r:embed="rId5"/>
          <a:stretch>
            <a:fillRect/>
          </a:stretch>
        </p:blipFill>
        <p:spPr>
          <a:xfrm>
            <a:off x="1241786" y="3310974"/>
            <a:ext cx="5000625" cy="561975"/>
          </a:xfrm>
          <a:prstGeom prst="rect">
            <a:avLst/>
          </a:prstGeom>
        </p:spPr>
      </p:pic>
      <p:pic>
        <p:nvPicPr>
          <p:cNvPr id="9" name="Picture 8"/>
          <p:cNvPicPr>
            <a:picLocks noChangeAspect="1"/>
          </p:cNvPicPr>
          <p:nvPr/>
        </p:nvPicPr>
        <p:blipFill>
          <a:blip r:embed="rId6"/>
          <a:stretch>
            <a:fillRect/>
          </a:stretch>
        </p:blipFill>
        <p:spPr>
          <a:xfrm>
            <a:off x="1518010" y="4195643"/>
            <a:ext cx="4448175" cy="628650"/>
          </a:xfrm>
          <a:prstGeom prst="rect">
            <a:avLst/>
          </a:prstGeom>
        </p:spPr>
      </p:pic>
      <p:pic>
        <p:nvPicPr>
          <p:cNvPr id="10" name="Picture 9"/>
          <p:cNvPicPr>
            <a:picLocks noChangeAspect="1"/>
          </p:cNvPicPr>
          <p:nvPr/>
        </p:nvPicPr>
        <p:blipFill>
          <a:blip r:embed="rId7"/>
          <a:stretch>
            <a:fillRect/>
          </a:stretch>
        </p:blipFill>
        <p:spPr>
          <a:xfrm>
            <a:off x="1429740" y="5081156"/>
            <a:ext cx="5819775" cy="647700"/>
          </a:xfrm>
          <a:prstGeom prst="rect">
            <a:avLst/>
          </a:prstGeom>
        </p:spPr>
      </p:pic>
      <p:pic>
        <p:nvPicPr>
          <p:cNvPr id="11" name="Picture 10"/>
          <p:cNvPicPr>
            <a:picLocks noChangeAspect="1"/>
          </p:cNvPicPr>
          <p:nvPr/>
        </p:nvPicPr>
        <p:blipFill>
          <a:blip r:embed="rId8"/>
          <a:stretch>
            <a:fillRect/>
          </a:stretch>
        </p:blipFill>
        <p:spPr>
          <a:xfrm>
            <a:off x="7907070" y="4824293"/>
            <a:ext cx="3276600" cy="1304925"/>
          </a:xfrm>
          <a:prstGeom prst="rect">
            <a:avLst/>
          </a:prstGeom>
        </p:spPr>
      </p:pic>
    </p:spTree>
    <p:extLst>
      <p:ext uri="{BB962C8B-B14F-4D97-AF65-F5344CB8AC3E}">
        <p14:creationId xmlns:p14="http://schemas.microsoft.com/office/powerpoint/2010/main" val="138977084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19328" y="893006"/>
            <a:ext cx="9782955" cy="580688"/>
          </a:xfrm>
        </p:spPr>
        <p:txBody>
          <a:bodyPr/>
          <a:lstStyle/>
          <a:p>
            <a:pPr lvl="0" algn="ctr" defTabSz="449263" eaLnBrk="0" fontAlgn="base" hangingPunct="0">
              <a:lnSpc>
                <a:spcPct val="100000"/>
              </a:lnSpc>
              <a:spcAft>
                <a:spcPct val="0"/>
              </a:spcAft>
              <a:buSzPct val="100000"/>
            </a:pPr>
            <a:r>
              <a:rPr lang="en-US" sz="3200" dirty="0">
                <a:solidFill>
                  <a:srgbClr val="C00000"/>
                </a:solidFill>
                <a:latin typeface="Calibri"/>
                <a:ea typeface="Microsoft YaHei" panose="020B0503020204020204" pitchFamily="34" charset="-122"/>
              </a:rPr>
              <a:t>Problem 3.1</a:t>
            </a:r>
            <a:endParaRPr lang="en-US" sz="3200" dirty="0">
              <a:solidFill>
                <a:srgbClr val="C00000"/>
              </a:solidFill>
              <a:latin typeface="+mn-lt"/>
              <a:ea typeface="Microsoft YaHei" panose="020B0503020204020204" pitchFamily="34" charset="-122"/>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96</a:t>
            </a:fld>
            <a:endParaRPr lang="en-IN" dirty="0">
              <a:solidFill>
                <a:prstClr val="black">
                  <a:tint val="75000"/>
                </a:prstClr>
              </a:solidFill>
            </a:endParaRPr>
          </a:p>
        </p:txBody>
      </p:sp>
      <p:pic>
        <p:nvPicPr>
          <p:cNvPr id="6" name="Picture 5"/>
          <p:cNvPicPr>
            <a:picLocks noChangeAspect="1"/>
          </p:cNvPicPr>
          <p:nvPr/>
        </p:nvPicPr>
        <p:blipFill>
          <a:blip r:embed="rId3"/>
          <a:stretch>
            <a:fillRect/>
          </a:stretch>
        </p:blipFill>
        <p:spPr>
          <a:xfrm>
            <a:off x="1234666" y="1755169"/>
            <a:ext cx="3276600" cy="1304925"/>
          </a:xfrm>
          <a:prstGeom prst="rect">
            <a:avLst/>
          </a:prstGeom>
        </p:spPr>
      </p:pic>
      <p:pic>
        <p:nvPicPr>
          <p:cNvPr id="3" name="Picture 2"/>
          <p:cNvPicPr>
            <a:picLocks noChangeAspect="1"/>
          </p:cNvPicPr>
          <p:nvPr/>
        </p:nvPicPr>
        <p:blipFill>
          <a:blip r:embed="rId4"/>
          <a:stretch>
            <a:fillRect/>
          </a:stretch>
        </p:blipFill>
        <p:spPr>
          <a:xfrm>
            <a:off x="5168538" y="1755169"/>
            <a:ext cx="2905125" cy="495300"/>
          </a:xfrm>
          <a:prstGeom prst="rect">
            <a:avLst/>
          </a:prstGeom>
        </p:spPr>
      </p:pic>
      <p:pic>
        <p:nvPicPr>
          <p:cNvPr id="8" name="Picture 7"/>
          <p:cNvPicPr>
            <a:picLocks noChangeAspect="1"/>
          </p:cNvPicPr>
          <p:nvPr/>
        </p:nvPicPr>
        <p:blipFill>
          <a:blip r:embed="rId5"/>
          <a:stretch>
            <a:fillRect/>
          </a:stretch>
        </p:blipFill>
        <p:spPr>
          <a:xfrm>
            <a:off x="2632011" y="3969031"/>
            <a:ext cx="4562475" cy="657225"/>
          </a:xfrm>
          <a:prstGeom prst="rect">
            <a:avLst/>
          </a:prstGeom>
        </p:spPr>
      </p:pic>
      <p:pic>
        <p:nvPicPr>
          <p:cNvPr id="10" name="Picture 9"/>
          <p:cNvPicPr>
            <a:picLocks noChangeAspect="1"/>
          </p:cNvPicPr>
          <p:nvPr/>
        </p:nvPicPr>
        <p:blipFill>
          <a:blip r:embed="rId6"/>
          <a:stretch>
            <a:fillRect/>
          </a:stretch>
        </p:blipFill>
        <p:spPr>
          <a:xfrm>
            <a:off x="5577231" y="4993787"/>
            <a:ext cx="2867025" cy="1171575"/>
          </a:xfrm>
          <a:prstGeom prst="rect">
            <a:avLst/>
          </a:prstGeom>
        </p:spPr>
      </p:pic>
      <p:pic>
        <p:nvPicPr>
          <p:cNvPr id="11" name="Picture 10"/>
          <p:cNvPicPr>
            <a:picLocks noChangeAspect="1"/>
          </p:cNvPicPr>
          <p:nvPr/>
        </p:nvPicPr>
        <p:blipFill>
          <a:blip r:embed="rId7"/>
          <a:stretch>
            <a:fillRect/>
          </a:stretch>
        </p:blipFill>
        <p:spPr>
          <a:xfrm>
            <a:off x="1403428" y="3197671"/>
            <a:ext cx="4962525" cy="561975"/>
          </a:xfrm>
          <a:prstGeom prst="rect">
            <a:avLst/>
          </a:prstGeom>
        </p:spPr>
      </p:pic>
      <p:pic>
        <p:nvPicPr>
          <p:cNvPr id="12" name="Picture 11"/>
          <p:cNvPicPr>
            <a:picLocks noChangeAspect="1"/>
          </p:cNvPicPr>
          <p:nvPr/>
        </p:nvPicPr>
        <p:blipFill>
          <a:blip r:embed="rId8"/>
          <a:stretch>
            <a:fillRect/>
          </a:stretch>
        </p:blipFill>
        <p:spPr>
          <a:xfrm>
            <a:off x="8215312" y="3836012"/>
            <a:ext cx="3533775" cy="381000"/>
          </a:xfrm>
          <a:prstGeom prst="rect">
            <a:avLst/>
          </a:prstGeom>
        </p:spPr>
      </p:pic>
    </p:spTree>
    <p:extLst>
      <p:ext uri="{BB962C8B-B14F-4D97-AF65-F5344CB8AC3E}">
        <p14:creationId xmlns:p14="http://schemas.microsoft.com/office/powerpoint/2010/main" val="373945136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19328" y="893006"/>
            <a:ext cx="9782955" cy="580688"/>
          </a:xfrm>
        </p:spPr>
        <p:txBody>
          <a:bodyPr/>
          <a:lstStyle/>
          <a:p>
            <a:pPr lvl="0" algn="ctr" defTabSz="449263" eaLnBrk="0" fontAlgn="base" hangingPunct="0">
              <a:lnSpc>
                <a:spcPct val="100000"/>
              </a:lnSpc>
              <a:spcAft>
                <a:spcPct val="0"/>
              </a:spcAft>
              <a:buSzPct val="100000"/>
            </a:pPr>
            <a:r>
              <a:rPr lang="en-US" sz="3200" dirty="0" smtClean="0">
                <a:solidFill>
                  <a:srgbClr val="C00000"/>
                </a:solidFill>
                <a:latin typeface="+mn-lt"/>
                <a:ea typeface="Microsoft YaHei" panose="020B0503020204020204" pitchFamily="34" charset="-122"/>
              </a:rPr>
              <a:t>Problem 3.2</a:t>
            </a:r>
            <a:endParaRPr lang="en-US" sz="3200" dirty="0">
              <a:solidFill>
                <a:srgbClr val="C00000"/>
              </a:solidFill>
              <a:latin typeface="+mn-lt"/>
              <a:ea typeface="Microsoft YaHei" panose="020B0503020204020204" pitchFamily="34" charset="-122"/>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97</a:t>
            </a:fld>
            <a:endParaRPr lang="en-IN" dirty="0">
              <a:solidFill>
                <a:prstClr val="black">
                  <a:tint val="75000"/>
                </a:prstClr>
              </a:solidFill>
            </a:endParaRPr>
          </a:p>
        </p:txBody>
      </p:sp>
      <p:pic>
        <p:nvPicPr>
          <p:cNvPr id="7" name="Picture 6"/>
          <p:cNvPicPr>
            <a:picLocks noChangeAspect="1"/>
          </p:cNvPicPr>
          <p:nvPr/>
        </p:nvPicPr>
        <p:blipFill>
          <a:blip r:embed="rId3"/>
          <a:stretch>
            <a:fillRect/>
          </a:stretch>
        </p:blipFill>
        <p:spPr>
          <a:xfrm>
            <a:off x="1059255" y="1491384"/>
            <a:ext cx="10176505" cy="2634211"/>
          </a:xfrm>
          <a:prstGeom prst="rect">
            <a:avLst/>
          </a:prstGeom>
        </p:spPr>
      </p:pic>
      <p:pic>
        <p:nvPicPr>
          <p:cNvPr id="8" name="Picture 7"/>
          <p:cNvPicPr>
            <a:picLocks noChangeAspect="1"/>
          </p:cNvPicPr>
          <p:nvPr/>
        </p:nvPicPr>
        <p:blipFill>
          <a:blip r:embed="rId4"/>
          <a:stretch>
            <a:fillRect/>
          </a:stretch>
        </p:blipFill>
        <p:spPr>
          <a:xfrm>
            <a:off x="816093" y="4597789"/>
            <a:ext cx="10662828" cy="1286367"/>
          </a:xfrm>
          <a:prstGeom prst="rect">
            <a:avLst/>
          </a:prstGeom>
        </p:spPr>
      </p:pic>
    </p:spTree>
    <p:extLst>
      <p:ext uri="{BB962C8B-B14F-4D97-AF65-F5344CB8AC3E}">
        <p14:creationId xmlns:p14="http://schemas.microsoft.com/office/powerpoint/2010/main" val="326671766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19328" y="893006"/>
            <a:ext cx="9782955" cy="580688"/>
          </a:xfrm>
        </p:spPr>
        <p:txBody>
          <a:bodyPr/>
          <a:lstStyle/>
          <a:p>
            <a:pPr lvl="0" algn="ctr" defTabSz="449263" eaLnBrk="0" fontAlgn="base" hangingPunct="0">
              <a:lnSpc>
                <a:spcPct val="100000"/>
              </a:lnSpc>
              <a:spcAft>
                <a:spcPct val="0"/>
              </a:spcAft>
              <a:buSzPct val="100000"/>
            </a:pPr>
            <a:r>
              <a:rPr lang="en-US" sz="3200" dirty="0">
                <a:solidFill>
                  <a:srgbClr val="C00000"/>
                </a:solidFill>
                <a:latin typeface="Calibri"/>
                <a:ea typeface="Microsoft YaHei" panose="020B0503020204020204" pitchFamily="34" charset="-122"/>
              </a:rPr>
              <a:t>Problem </a:t>
            </a:r>
            <a:r>
              <a:rPr lang="en-US" sz="3200" dirty="0" smtClean="0">
                <a:solidFill>
                  <a:srgbClr val="C00000"/>
                </a:solidFill>
                <a:latin typeface="Calibri"/>
                <a:ea typeface="Microsoft YaHei" panose="020B0503020204020204" pitchFamily="34" charset="-122"/>
              </a:rPr>
              <a:t>3.2</a:t>
            </a:r>
            <a:endParaRPr lang="en-US" sz="3200" dirty="0">
              <a:solidFill>
                <a:srgbClr val="C00000"/>
              </a:solidFill>
              <a:latin typeface="+mn-lt"/>
              <a:ea typeface="Microsoft YaHei" panose="020B0503020204020204" pitchFamily="34" charset="-122"/>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98</a:t>
            </a:fld>
            <a:endParaRPr lang="en-IN" dirty="0">
              <a:solidFill>
                <a:prstClr val="black">
                  <a:tint val="75000"/>
                </a:prstClr>
              </a:solidFill>
            </a:endParaRPr>
          </a:p>
        </p:txBody>
      </p:sp>
      <p:pic>
        <p:nvPicPr>
          <p:cNvPr id="7" name="Picture 6"/>
          <p:cNvPicPr>
            <a:picLocks noChangeAspect="1"/>
          </p:cNvPicPr>
          <p:nvPr/>
        </p:nvPicPr>
        <p:blipFill>
          <a:blip r:embed="rId3"/>
          <a:stretch>
            <a:fillRect/>
          </a:stretch>
        </p:blipFill>
        <p:spPr>
          <a:xfrm>
            <a:off x="529359" y="1665838"/>
            <a:ext cx="10664291" cy="1285592"/>
          </a:xfrm>
          <a:prstGeom prst="rect">
            <a:avLst/>
          </a:prstGeom>
        </p:spPr>
      </p:pic>
      <p:pic>
        <p:nvPicPr>
          <p:cNvPr id="3" name="Picture 2"/>
          <p:cNvPicPr>
            <a:picLocks noChangeAspect="1"/>
          </p:cNvPicPr>
          <p:nvPr/>
        </p:nvPicPr>
        <p:blipFill>
          <a:blip r:embed="rId4"/>
          <a:stretch>
            <a:fillRect/>
          </a:stretch>
        </p:blipFill>
        <p:spPr>
          <a:xfrm>
            <a:off x="1611092" y="3371991"/>
            <a:ext cx="3248025" cy="657225"/>
          </a:xfrm>
          <a:prstGeom prst="rect">
            <a:avLst/>
          </a:prstGeom>
        </p:spPr>
      </p:pic>
      <p:pic>
        <p:nvPicPr>
          <p:cNvPr id="8" name="Picture 7"/>
          <p:cNvPicPr>
            <a:picLocks noChangeAspect="1"/>
          </p:cNvPicPr>
          <p:nvPr/>
        </p:nvPicPr>
        <p:blipFill>
          <a:blip r:embed="rId5"/>
          <a:stretch>
            <a:fillRect/>
          </a:stretch>
        </p:blipFill>
        <p:spPr>
          <a:xfrm>
            <a:off x="2023261" y="4158590"/>
            <a:ext cx="1409700" cy="495300"/>
          </a:xfrm>
          <a:prstGeom prst="rect">
            <a:avLst/>
          </a:prstGeom>
        </p:spPr>
      </p:pic>
      <p:pic>
        <p:nvPicPr>
          <p:cNvPr id="9" name="Picture 8"/>
          <p:cNvPicPr>
            <a:picLocks noChangeAspect="1"/>
          </p:cNvPicPr>
          <p:nvPr/>
        </p:nvPicPr>
        <p:blipFill>
          <a:blip r:embed="rId6"/>
          <a:stretch>
            <a:fillRect/>
          </a:stretch>
        </p:blipFill>
        <p:spPr>
          <a:xfrm>
            <a:off x="2081494" y="5002339"/>
            <a:ext cx="3171825" cy="552450"/>
          </a:xfrm>
          <a:prstGeom prst="rect">
            <a:avLst/>
          </a:prstGeom>
        </p:spPr>
      </p:pic>
      <p:pic>
        <p:nvPicPr>
          <p:cNvPr id="10" name="Picture 9"/>
          <p:cNvPicPr>
            <a:picLocks noChangeAspect="1"/>
          </p:cNvPicPr>
          <p:nvPr/>
        </p:nvPicPr>
        <p:blipFill>
          <a:blip r:embed="rId7"/>
          <a:stretch>
            <a:fillRect/>
          </a:stretch>
        </p:blipFill>
        <p:spPr>
          <a:xfrm>
            <a:off x="4635091" y="5241194"/>
            <a:ext cx="5619750" cy="714375"/>
          </a:xfrm>
          <a:prstGeom prst="rect">
            <a:avLst/>
          </a:prstGeom>
        </p:spPr>
      </p:pic>
    </p:spTree>
    <p:extLst>
      <p:ext uri="{BB962C8B-B14F-4D97-AF65-F5344CB8AC3E}">
        <p14:creationId xmlns:p14="http://schemas.microsoft.com/office/powerpoint/2010/main" val="365606558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19328" y="893006"/>
            <a:ext cx="9782955" cy="580688"/>
          </a:xfrm>
        </p:spPr>
        <p:txBody>
          <a:bodyPr/>
          <a:lstStyle/>
          <a:p>
            <a:pPr lvl="0" algn="ctr" defTabSz="449263" eaLnBrk="0" fontAlgn="base" hangingPunct="0">
              <a:lnSpc>
                <a:spcPct val="100000"/>
              </a:lnSpc>
              <a:spcAft>
                <a:spcPct val="0"/>
              </a:spcAft>
              <a:buSzPct val="100000"/>
            </a:pPr>
            <a:r>
              <a:rPr lang="en-US" sz="3200" dirty="0">
                <a:solidFill>
                  <a:srgbClr val="C00000"/>
                </a:solidFill>
                <a:latin typeface="Calibri"/>
                <a:ea typeface="Microsoft YaHei" panose="020B0503020204020204" pitchFamily="34" charset="-122"/>
              </a:rPr>
              <a:t>Problem </a:t>
            </a:r>
            <a:r>
              <a:rPr lang="en-US" sz="3200" dirty="0" smtClean="0">
                <a:solidFill>
                  <a:srgbClr val="C00000"/>
                </a:solidFill>
                <a:latin typeface="Calibri"/>
                <a:ea typeface="Microsoft YaHei" panose="020B0503020204020204" pitchFamily="34" charset="-122"/>
              </a:rPr>
              <a:t>3.2</a:t>
            </a:r>
            <a:endParaRPr lang="en-US" sz="3200" dirty="0">
              <a:solidFill>
                <a:srgbClr val="C00000"/>
              </a:solidFill>
              <a:latin typeface="+mn-lt"/>
              <a:ea typeface="Microsoft YaHei" panose="020B0503020204020204" pitchFamily="34" charset="-122"/>
            </a:endParaRPr>
          </a:p>
        </p:txBody>
      </p:sp>
      <p:sp>
        <p:nvSpPr>
          <p:cNvPr id="4" name="Footer Placeholder 3"/>
          <p:cNvSpPr>
            <a:spLocks noGrp="1"/>
          </p:cNvSpPr>
          <p:nvPr>
            <p:ph type="ftr" sz="quarter" idx="11"/>
          </p:nvPr>
        </p:nvSpPr>
        <p:spPr/>
        <p:txBody>
          <a:bodyPr/>
          <a:lstStyle/>
          <a:p>
            <a:r>
              <a:rPr lang="en-IN" smtClean="0">
                <a:solidFill>
                  <a:prstClr val="black">
                    <a:tint val="75000"/>
                  </a:prstClr>
                </a:solidFill>
              </a:rPr>
              <a:t>Department of ECE</a:t>
            </a: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D0437036-596D-4E08-B26D-B8A0A9E8EA4F}" type="slidenum">
              <a:rPr lang="en-IN" smtClean="0">
                <a:solidFill>
                  <a:prstClr val="black">
                    <a:tint val="75000"/>
                  </a:prstClr>
                </a:solidFill>
              </a:rPr>
              <a:pPr/>
              <a:t>99</a:t>
            </a:fld>
            <a:endParaRPr lang="en-IN" dirty="0">
              <a:solidFill>
                <a:prstClr val="black">
                  <a:tint val="75000"/>
                </a:prstClr>
              </a:solidFill>
            </a:endParaRPr>
          </a:p>
        </p:txBody>
      </p:sp>
      <p:pic>
        <p:nvPicPr>
          <p:cNvPr id="8" name="Picture 7"/>
          <p:cNvPicPr>
            <a:picLocks noChangeAspect="1"/>
          </p:cNvPicPr>
          <p:nvPr/>
        </p:nvPicPr>
        <p:blipFill>
          <a:blip r:embed="rId3"/>
          <a:stretch>
            <a:fillRect/>
          </a:stretch>
        </p:blipFill>
        <p:spPr>
          <a:xfrm>
            <a:off x="1426298" y="3756611"/>
            <a:ext cx="3581400" cy="914400"/>
          </a:xfrm>
          <a:prstGeom prst="rect">
            <a:avLst/>
          </a:prstGeom>
        </p:spPr>
      </p:pic>
      <p:pic>
        <p:nvPicPr>
          <p:cNvPr id="9" name="Picture 8"/>
          <p:cNvPicPr>
            <a:picLocks noChangeAspect="1"/>
          </p:cNvPicPr>
          <p:nvPr/>
        </p:nvPicPr>
        <p:blipFill>
          <a:blip r:embed="rId4"/>
          <a:stretch>
            <a:fillRect/>
          </a:stretch>
        </p:blipFill>
        <p:spPr>
          <a:xfrm>
            <a:off x="1592986" y="2555037"/>
            <a:ext cx="3248025" cy="657225"/>
          </a:xfrm>
          <a:prstGeom prst="rect">
            <a:avLst/>
          </a:prstGeom>
        </p:spPr>
      </p:pic>
      <p:pic>
        <p:nvPicPr>
          <p:cNvPr id="10" name="Picture 9"/>
          <p:cNvPicPr>
            <a:picLocks noChangeAspect="1"/>
          </p:cNvPicPr>
          <p:nvPr/>
        </p:nvPicPr>
        <p:blipFill>
          <a:blip r:embed="rId5"/>
          <a:stretch>
            <a:fillRect/>
          </a:stretch>
        </p:blipFill>
        <p:spPr>
          <a:xfrm>
            <a:off x="1426299" y="1473694"/>
            <a:ext cx="5620999" cy="713294"/>
          </a:xfrm>
          <a:prstGeom prst="rect">
            <a:avLst/>
          </a:prstGeom>
        </p:spPr>
      </p:pic>
      <p:pic>
        <p:nvPicPr>
          <p:cNvPr id="11" name="Picture 10"/>
          <p:cNvPicPr>
            <a:picLocks noChangeAspect="1"/>
          </p:cNvPicPr>
          <p:nvPr/>
        </p:nvPicPr>
        <p:blipFill>
          <a:blip r:embed="rId6"/>
          <a:stretch>
            <a:fillRect/>
          </a:stretch>
        </p:blipFill>
        <p:spPr>
          <a:xfrm>
            <a:off x="2028825" y="4659489"/>
            <a:ext cx="2009775" cy="676275"/>
          </a:xfrm>
          <a:prstGeom prst="rect">
            <a:avLst/>
          </a:prstGeom>
        </p:spPr>
      </p:pic>
      <p:pic>
        <p:nvPicPr>
          <p:cNvPr id="12" name="Picture 11"/>
          <p:cNvPicPr>
            <a:picLocks noChangeAspect="1"/>
          </p:cNvPicPr>
          <p:nvPr/>
        </p:nvPicPr>
        <p:blipFill>
          <a:blip r:embed="rId7"/>
          <a:stretch>
            <a:fillRect/>
          </a:stretch>
        </p:blipFill>
        <p:spPr>
          <a:xfrm>
            <a:off x="4641127" y="4851202"/>
            <a:ext cx="1343025" cy="533400"/>
          </a:xfrm>
          <a:prstGeom prst="rect">
            <a:avLst/>
          </a:prstGeom>
        </p:spPr>
      </p:pic>
      <p:pic>
        <p:nvPicPr>
          <p:cNvPr id="13" name="Picture 12"/>
          <p:cNvPicPr>
            <a:picLocks noChangeAspect="1"/>
          </p:cNvPicPr>
          <p:nvPr/>
        </p:nvPicPr>
        <p:blipFill>
          <a:blip r:embed="rId8"/>
          <a:stretch>
            <a:fillRect/>
          </a:stretch>
        </p:blipFill>
        <p:spPr>
          <a:xfrm>
            <a:off x="4443083" y="5541863"/>
            <a:ext cx="2038350" cy="657225"/>
          </a:xfrm>
          <a:prstGeom prst="rect">
            <a:avLst/>
          </a:prstGeom>
        </p:spPr>
      </p:pic>
      <p:pic>
        <p:nvPicPr>
          <p:cNvPr id="14" name="Picture 13"/>
          <p:cNvPicPr>
            <a:picLocks noChangeAspect="1"/>
          </p:cNvPicPr>
          <p:nvPr/>
        </p:nvPicPr>
        <p:blipFill>
          <a:blip r:embed="rId9"/>
          <a:stretch>
            <a:fillRect/>
          </a:stretch>
        </p:blipFill>
        <p:spPr>
          <a:xfrm>
            <a:off x="3829050" y="3212262"/>
            <a:ext cx="4533900" cy="542925"/>
          </a:xfrm>
          <a:prstGeom prst="rect">
            <a:avLst/>
          </a:prstGeom>
        </p:spPr>
      </p:pic>
      <p:pic>
        <p:nvPicPr>
          <p:cNvPr id="15" name="Picture 14"/>
          <p:cNvPicPr>
            <a:picLocks noChangeAspect="1"/>
          </p:cNvPicPr>
          <p:nvPr/>
        </p:nvPicPr>
        <p:blipFill>
          <a:blip r:embed="rId10"/>
          <a:stretch>
            <a:fillRect/>
          </a:stretch>
        </p:blipFill>
        <p:spPr>
          <a:xfrm>
            <a:off x="7148823" y="4764263"/>
            <a:ext cx="3362325" cy="466725"/>
          </a:xfrm>
          <a:prstGeom prst="rect">
            <a:avLst/>
          </a:prstGeom>
        </p:spPr>
      </p:pic>
    </p:spTree>
    <p:extLst>
      <p:ext uri="{BB962C8B-B14F-4D97-AF65-F5344CB8AC3E}">
        <p14:creationId xmlns:p14="http://schemas.microsoft.com/office/powerpoint/2010/main" val="73359985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4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4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4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4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4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4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4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4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4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4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5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5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5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5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5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5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5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5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5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5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6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6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6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6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6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6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6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6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6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6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7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7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7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7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7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7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7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7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7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7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3404</TotalTime>
  <Words>8332</Words>
  <Application>Microsoft Office PowerPoint</Application>
  <PresentationFormat>Widescreen</PresentationFormat>
  <Paragraphs>911</Paragraphs>
  <Slides>123</Slides>
  <Notes>3</Notes>
  <HiddenSlides>0</HiddenSlides>
  <MMClips>0</MMClips>
  <ScaleCrop>false</ScaleCrop>
  <HeadingPairs>
    <vt:vector size="8" baseType="variant">
      <vt:variant>
        <vt:lpstr>Fonts Used</vt:lpstr>
      </vt:variant>
      <vt:variant>
        <vt:i4>10</vt:i4>
      </vt:variant>
      <vt:variant>
        <vt:lpstr>Theme</vt:lpstr>
      </vt:variant>
      <vt:variant>
        <vt:i4>5</vt:i4>
      </vt:variant>
      <vt:variant>
        <vt:lpstr>Embedded OLE Servers</vt:lpstr>
      </vt:variant>
      <vt:variant>
        <vt:i4>0</vt:i4>
      </vt:variant>
      <vt:variant>
        <vt:lpstr>Slide Titles</vt:lpstr>
      </vt:variant>
      <vt:variant>
        <vt:i4>123</vt:i4>
      </vt:variant>
    </vt:vector>
  </HeadingPairs>
  <TitlesOfParts>
    <vt:vector size="138" baseType="lpstr">
      <vt:lpstr>Microsoft YaHei</vt:lpstr>
      <vt:lpstr>arial</vt:lpstr>
      <vt:lpstr>arial</vt:lpstr>
      <vt:lpstr>Calibri</vt:lpstr>
      <vt:lpstr>Calibri Light</vt:lpstr>
      <vt:lpstr>Cambria</vt:lpstr>
      <vt:lpstr>Cambria Math</vt:lpstr>
      <vt:lpstr>Symbol</vt:lpstr>
      <vt:lpstr>Times New Roman</vt:lpstr>
      <vt:lpstr>Wingdings</vt:lpstr>
      <vt:lpstr>1_Office Theme</vt:lpstr>
      <vt:lpstr>Office Theme</vt:lpstr>
      <vt:lpstr>2_Office Theme</vt:lpstr>
      <vt:lpstr>3_Office Theme</vt:lpstr>
      <vt:lpstr>4_Office Theme</vt:lpstr>
      <vt:lpstr>Digital Communication 21EC51</vt:lpstr>
      <vt:lpstr>Module 1  Digital Modulation Techniques: </vt:lpstr>
      <vt:lpstr>Module 1</vt:lpstr>
      <vt:lpstr>Introduction</vt:lpstr>
      <vt:lpstr>Introduction</vt:lpstr>
      <vt:lpstr>Introduction</vt:lpstr>
      <vt:lpstr>Module 2</vt:lpstr>
      <vt:lpstr>Binary Phase Shift Keying (BPSK)</vt:lpstr>
      <vt:lpstr>Signal-Space Diagram of Binary PSK Signals</vt:lpstr>
      <vt:lpstr>Signal-Space Diagram of Binary PSK Signals</vt:lpstr>
      <vt:lpstr>Generation and Detection of Coherent  BPSK Signals</vt:lpstr>
      <vt:lpstr>Generation and Detection of Coherent BPSK Signals</vt:lpstr>
      <vt:lpstr>Error Probability of Binary PSK</vt:lpstr>
      <vt:lpstr>Error Probability of Binary PSK</vt:lpstr>
      <vt:lpstr>Error Probability of Binary PSK</vt:lpstr>
      <vt:lpstr>Error Probability of Binary PSK</vt:lpstr>
      <vt:lpstr>Error Probability of Binary PSK</vt:lpstr>
      <vt:lpstr>Error Probability of Binary PSK</vt:lpstr>
      <vt:lpstr>Error Probability of Binary PSK</vt:lpstr>
      <vt:lpstr>Error Probability of Binary PSK</vt:lpstr>
      <vt:lpstr>Coherent Phase Shift Keying - QPSK</vt:lpstr>
      <vt:lpstr>Coherent Phase Shift Keying - QPSK</vt:lpstr>
      <vt:lpstr>Coherent Phase Shift Keying - QPSK</vt:lpstr>
      <vt:lpstr>Coherent Phase Shift Keying - QPSK</vt:lpstr>
      <vt:lpstr>Coherent Phase Shift Keying - QPSK</vt:lpstr>
      <vt:lpstr>Coherent Phase Shift Keying - QPSK</vt:lpstr>
      <vt:lpstr>Coherent Phase Shift Keying - QPSK</vt:lpstr>
      <vt:lpstr>Generation and Detection of QPSK Signals</vt:lpstr>
      <vt:lpstr>Generation and Detection of QPSK Signals</vt:lpstr>
      <vt:lpstr>Generation and Detection of QPSK Signals</vt:lpstr>
      <vt:lpstr>PowerPoint Presentation</vt:lpstr>
      <vt:lpstr>Error Probability of QPSK</vt:lpstr>
      <vt:lpstr>Error Probability of QPSK</vt:lpstr>
      <vt:lpstr>Error Probability of QPSK</vt:lpstr>
      <vt:lpstr>PowerPoint Presentation</vt:lpstr>
      <vt:lpstr>Error Probability of QPSK</vt:lpstr>
      <vt:lpstr>Error Probability of QPSK</vt:lpstr>
      <vt:lpstr>Error Probability of QPSK</vt:lpstr>
      <vt:lpstr>Error Probability of QPSK</vt:lpstr>
      <vt:lpstr>BPSK </vt:lpstr>
      <vt:lpstr>QPSK </vt:lpstr>
      <vt:lpstr>M-ary PSK </vt:lpstr>
      <vt:lpstr>M-ary PSK </vt:lpstr>
      <vt:lpstr>M-ary PSK :signal constellation Diagram</vt:lpstr>
      <vt:lpstr>  Error Probability of M-ary PSK: </vt:lpstr>
      <vt:lpstr> Error Probability of M-ary PSK: </vt:lpstr>
      <vt:lpstr>M-ary PSK: </vt:lpstr>
      <vt:lpstr>Power spectra of M-ary PSK Signals</vt:lpstr>
      <vt:lpstr>Power spectra of M-ary PSK Signals</vt:lpstr>
      <vt:lpstr>Bandwidth Efficiency of M-ary PSK Signals</vt:lpstr>
      <vt:lpstr>Bandwidth Efficiency of M-ary PSK Signals</vt:lpstr>
      <vt:lpstr>Bandwidth Efficiency of M-ary PSK Signals</vt:lpstr>
      <vt:lpstr> M-ary Quadrature Amplitude Modulation</vt:lpstr>
      <vt:lpstr> M-ary Quadrature Amplitude Modulation</vt:lpstr>
      <vt:lpstr> M-ary Quadrature Amplitude Modulation</vt:lpstr>
      <vt:lpstr> M-ary Quadrature Amplitude Modulation</vt:lpstr>
      <vt:lpstr> M-ary Quadrature Amplitude Modulation</vt:lpstr>
      <vt:lpstr> M-ary Quadrature Amplitude Modulation</vt:lpstr>
      <vt:lpstr> M-ary Quadrature Amplitude Modulation</vt:lpstr>
      <vt:lpstr> M-ary Quadrature Amplitude Modulation</vt:lpstr>
      <vt:lpstr> Frequency-Shift Keying Techniques Using Coherent Detection</vt:lpstr>
      <vt:lpstr> Frequency-Shift Keying Techniques Using Coherent Detection</vt:lpstr>
      <vt:lpstr> Frequency-Shift Keying Techniques Using Coherent Detection</vt:lpstr>
      <vt:lpstr> Frequency-Shift Keying Techniques Using Coherent Detection</vt:lpstr>
      <vt:lpstr> Frequency-Shift Keying Techniques Using Coherent Detection</vt:lpstr>
      <vt:lpstr>BFSK: Decision Rule</vt:lpstr>
      <vt:lpstr>BFSK: Decision Rule</vt:lpstr>
      <vt:lpstr>Error Probability of Binary FSK</vt:lpstr>
      <vt:lpstr>Error Probability of Binary FSK</vt:lpstr>
      <vt:lpstr>Error Probability of Binary FSK</vt:lpstr>
      <vt:lpstr>Error Probability of Binary FSK</vt:lpstr>
      <vt:lpstr>Error Probability of Binary FSK</vt:lpstr>
      <vt:lpstr>Error Probability of Binary FSK</vt:lpstr>
      <vt:lpstr>BFSK transmitter</vt:lpstr>
      <vt:lpstr>BFSK transmitter</vt:lpstr>
      <vt:lpstr>BFSK  receiver. </vt:lpstr>
      <vt:lpstr>Non-coherent Orthogonal Modulation Techniques </vt:lpstr>
      <vt:lpstr>Non-coherent Orthogonal Modulation Techniques </vt:lpstr>
      <vt:lpstr>Binary Frequency-Shift Keying Using Noncoherent Detection</vt:lpstr>
      <vt:lpstr> Differential Phase-Shift Keying (DPSK)</vt:lpstr>
      <vt:lpstr>Binary Phase Shift Keying (BPSK)</vt:lpstr>
      <vt:lpstr> Differential Phase-Shift Keying</vt:lpstr>
      <vt:lpstr> Differential Phase-Shift Keying</vt:lpstr>
      <vt:lpstr> Error Probability of DPSK</vt:lpstr>
      <vt:lpstr> Error Probability of DPSK</vt:lpstr>
      <vt:lpstr> Error Probability of DPSK</vt:lpstr>
      <vt:lpstr> Generation of DPSK Signal</vt:lpstr>
      <vt:lpstr> Optimum Receiver for the Detection of DPSK</vt:lpstr>
      <vt:lpstr> Optimum Receiver for the Detection of DPSK</vt:lpstr>
      <vt:lpstr> Optimum Receiver for the Detection of DPSK</vt:lpstr>
      <vt:lpstr> Optimum Receiver for the Detection of DPSK</vt:lpstr>
      <vt:lpstr> Optimum Receiver for the Detection of DPSK</vt:lpstr>
      <vt:lpstr>Formulas</vt:lpstr>
      <vt:lpstr>Problem 3.1</vt:lpstr>
      <vt:lpstr>Problem 3.1</vt:lpstr>
      <vt:lpstr>Problem 3.1</vt:lpstr>
      <vt:lpstr>Problem 3.2</vt:lpstr>
      <vt:lpstr>Problem 3.2</vt:lpstr>
      <vt:lpstr>Problem 3.2</vt:lpstr>
      <vt:lpstr>Formulas</vt:lpstr>
      <vt:lpstr>Problem 3.3</vt:lpstr>
      <vt:lpstr>Problem 3.3</vt:lpstr>
      <vt:lpstr>Problem 3.3</vt:lpstr>
      <vt:lpstr>Problem 3.3</vt:lpstr>
      <vt:lpstr>Problem 3.4</vt:lpstr>
      <vt:lpstr>Problem 3.4</vt:lpstr>
      <vt:lpstr>Problem 3.4</vt:lpstr>
      <vt:lpstr>Problem 3.5</vt:lpstr>
      <vt:lpstr>Problem 3.5</vt:lpstr>
      <vt:lpstr>Problem 3.6</vt:lpstr>
      <vt:lpstr>Problem 3.6</vt:lpstr>
      <vt:lpstr>Problem 3.7</vt:lpstr>
      <vt:lpstr>Problem 3.7</vt:lpstr>
      <vt:lpstr>Problem 3.7</vt:lpstr>
      <vt:lpstr>Problem 3.8</vt:lpstr>
      <vt:lpstr>Problem 3.8</vt:lpstr>
      <vt:lpstr>/(-∞, ∞) N_0/2 </vt:lpstr>
      <vt:lpstr>Error Probability of Binary PSK</vt:lpstr>
      <vt:lpstr>PowerPoint Presentation</vt:lpstr>
      <vt:lpstr>/(-∞, ∞) N_0/2 </vt:lpstr>
      <vt:lpstr>x(t)={█((+ A)/(  -A)        (0 ≤ t ≤ T_(b∕2))/(T_(b∕2)≤t ≤T_b )     logic 1@(- A)/( +A)        (0 ≤ t ≤ T_(b∕2))/(T_(b∕2)≤t ≤T_b )     logic 0)}</vt:lpstr>
      <vt:lpstr>(-∞, ∞)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Digital Communication 18EC61</dc:title>
  <dc:creator>Admin</dc:creator>
  <cp:lastModifiedBy>DELL</cp:lastModifiedBy>
  <cp:revision>345</cp:revision>
  <dcterms:created xsi:type="dcterms:W3CDTF">2021-05-27T05:37:28Z</dcterms:created>
  <dcterms:modified xsi:type="dcterms:W3CDTF">2023-12-21T03:55:39Z</dcterms:modified>
</cp:coreProperties>
</file>