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4"/>
  </p:sldMasterIdLst>
  <p:sldIdLst>
    <p:sldId id="297" r:id="rId5"/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73" r:id="rId19"/>
    <p:sldId id="269" r:id="rId20"/>
    <p:sldId id="270" r:id="rId21"/>
    <p:sldId id="271" r:id="rId22"/>
    <p:sldId id="272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8" r:id="rId37"/>
    <p:sldId id="287" r:id="rId38"/>
    <p:sldId id="289" r:id="rId39"/>
    <p:sldId id="290" r:id="rId40"/>
    <p:sldId id="291" r:id="rId41"/>
    <p:sldId id="292" r:id="rId42"/>
    <p:sldId id="293" r:id="rId43"/>
    <p:sldId id="295" r:id="rId44"/>
    <p:sldId id="296" r:id="rId4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DA37D80-6434-44D0-A028-1B22A696006F}" styleName="Light Style 3 - Accent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003" autoAdjust="0"/>
    <p:restoredTop sz="94660"/>
  </p:normalViewPr>
  <p:slideViewPr>
    <p:cSldViewPr snapToGrid="0">
      <p:cViewPr>
        <p:scale>
          <a:sx n="80" d="100"/>
          <a:sy n="80" d="100"/>
        </p:scale>
        <p:origin x="-216" y="-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customXml" Target="../customXml/item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slide" Target="slides/slide38.xml"/><Relationship Id="rId47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slide" Target="slides/slide37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44"/>
            <a:ext cx="103632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0E4-05CA-4044-82B3-526682C95EA8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972F-5CC5-47B5-BCE1-F5554A5D0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742212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0E4-05CA-4044-82B3-526682C95EA8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972F-5CC5-47B5-BCE1-F5554A5D0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865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785600" y="274657"/>
            <a:ext cx="36576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12800" y="274657"/>
            <a:ext cx="10769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0E4-05CA-4044-82B3-526682C95EA8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972F-5CC5-47B5-BCE1-F5554A5D0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07133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0E4-05CA-4044-82B3-526682C95EA8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972F-5CC5-47B5-BCE1-F5554A5D0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2368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19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0E4-05CA-4044-82B3-526682C95EA8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972F-5CC5-47B5-BCE1-F5554A5D0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930190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128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0" y="1600206"/>
            <a:ext cx="7213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0E4-05CA-4044-82B3-526682C95EA8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972F-5CC5-47B5-BCE1-F5554A5D0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6121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80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80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0E4-05CA-4044-82B3-526682C95EA8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972F-5CC5-47B5-BCE1-F5554A5D0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7010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0E4-05CA-4044-82B3-526682C95EA8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972F-5CC5-47B5-BCE1-F5554A5D0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630343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0E4-05CA-4044-82B3-526682C95EA8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972F-5CC5-47B5-BCE1-F5554A5D0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21749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3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69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3" y="1435103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0E4-05CA-4044-82B3-526682C95EA8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972F-5CC5-47B5-BCE1-F5554A5D0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2193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F20E4-05CA-4044-82B3-526682C95EA8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2B972F-5CC5-47B5-BCE1-F5554A5D0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41470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6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59F20E4-05CA-4044-82B3-526682C95EA8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6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69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2B972F-5CC5-47B5-BCE1-F5554A5D01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358250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93870" y="274638"/>
            <a:ext cx="4334494" cy="687263"/>
          </a:xfrm>
        </p:spPr>
        <p:txBody>
          <a:bodyPr>
            <a:normAutofit fontScale="90000"/>
          </a:bodyPr>
          <a:lstStyle/>
          <a:p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2005" y="130630"/>
            <a:ext cx="9087990" cy="5995534"/>
          </a:xfrm>
        </p:spPr>
      </p:pic>
    </p:spTree>
    <p:extLst>
      <p:ext uri="{BB962C8B-B14F-4D97-AF65-F5344CB8AC3E}">
        <p14:creationId xmlns:p14="http://schemas.microsoft.com/office/powerpoint/2010/main" val="2023100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b="1" dirty="0"/>
              <a:t>Function Definition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361156" y="1563958"/>
            <a:ext cx="5950315" cy="4041441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68889" y="5740943"/>
            <a:ext cx="1149367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b="1" i="1" dirty="0"/>
              <a:t>Note:</a:t>
            </a:r>
            <a:r>
              <a:rPr lang="en-US" sz="2800" i="1" dirty="0"/>
              <a:t> Function call is </a:t>
            </a:r>
            <a:r>
              <a:rPr lang="en-US" sz="2800" i="1" dirty="0" err="1"/>
              <a:t>neccessary</a:t>
            </a:r>
            <a:r>
              <a:rPr lang="en-US" sz="2800" i="1" dirty="0"/>
              <a:t> to bring the program control to the function definition. If not called, the function statements will not be executed.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9232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b="1" dirty="0"/>
              <a:t>Function Return Type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Function return type tells what type of value is returned after all function is executed. When we don’t want to return a value, we can use the void data type.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3471076"/>
            <a:ext cx="9623925" cy="13514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9862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b="1" dirty="0"/>
              <a:t>Conditions of Return Types and Arguments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In C programming language, functions can be called either with or without arguments and might return values. They may or might not return values to the calling functions.</a:t>
            </a:r>
          </a:p>
          <a:p>
            <a:pPr fontAlgn="base"/>
            <a:r>
              <a:rPr lang="en-US" dirty="0"/>
              <a:t>Function with no arguments and no return value</a:t>
            </a:r>
          </a:p>
          <a:p>
            <a:pPr fontAlgn="base"/>
            <a:r>
              <a:rPr lang="en-US" dirty="0"/>
              <a:t>Function with no arguments and with return value</a:t>
            </a:r>
          </a:p>
          <a:p>
            <a:pPr fontAlgn="base"/>
            <a:r>
              <a:rPr lang="en-US" dirty="0"/>
              <a:t>Function with argument and with no return value</a:t>
            </a:r>
          </a:p>
          <a:p>
            <a:pPr fontAlgn="base"/>
            <a:r>
              <a:rPr lang="en-US" dirty="0"/>
              <a:t>Function with arguments and with return value</a:t>
            </a:r>
          </a:p>
        </p:txBody>
      </p:sp>
    </p:spTree>
    <p:extLst>
      <p:ext uri="{BB962C8B-B14F-4D97-AF65-F5344CB8AC3E}">
        <p14:creationId xmlns:p14="http://schemas.microsoft.com/office/powerpoint/2010/main" val="21787556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Types of Functions</a:t>
            </a:r>
            <a:br>
              <a:rPr lang="en-IN" b="1" dirty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base">
              <a:buNone/>
            </a:pPr>
            <a:r>
              <a:rPr lang="en-US" dirty="0"/>
              <a:t>There are two types of functions in C:</a:t>
            </a:r>
          </a:p>
          <a:p>
            <a:pPr fontAlgn="base"/>
            <a:r>
              <a:rPr lang="en-US" b="1" dirty="0"/>
              <a:t>Library Functions</a:t>
            </a:r>
            <a:endParaRPr lang="en-US" dirty="0"/>
          </a:p>
          <a:p>
            <a:pPr fontAlgn="base"/>
            <a:r>
              <a:rPr lang="en-US" b="1" dirty="0"/>
              <a:t>User Defined Functions</a:t>
            </a:r>
            <a:endParaRPr lang="en-US" dirty="0"/>
          </a:p>
          <a:p>
            <a:endParaRPr lang="en-IN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37510" y="3504837"/>
            <a:ext cx="7140453" cy="26721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4132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1. Library Function</a:t>
            </a:r>
            <a:br>
              <a:rPr lang="en-IN" b="1" dirty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70623" cy="4351338"/>
          </a:xfrm>
        </p:spPr>
        <p:txBody>
          <a:bodyPr/>
          <a:lstStyle/>
          <a:p>
            <a:r>
              <a:rPr lang="en-US" dirty="0"/>
              <a:t>Built-in functions are predefined functions provided by the C standard library. </a:t>
            </a:r>
            <a:endParaRPr lang="en-US" dirty="0" smtClean="0"/>
          </a:p>
          <a:p>
            <a:r>
              <a:rPr lang="en-US" dirty="0" smtClean="0"/>
              <a:t>These </a:t>
            </a:r>
            <a:r>
              <a:rPr lang="en-US" dirty="0"/>
              <a:t>functions are designed to perform specific tasks, such as mathematical operations, string manipulations, input/output operations, and memory management. </a:t>
            </a:r>
            <a:endParaRPr lang="en-US" dirty="0" smtClean="0"/>
          </a:p>
          <a:p>
            <a:r>
              <a:rPr lang="en-IN" b="1" dirty="0"/>
              <a:t>For </a:t>
            </a:r>
            <a:r>
              <a:rPr lang="en-IN" b="1" dirty="0" smtClean="0"/>
              <a:t>Example: </a:t>
            </a:r>
            <a:r>
              <a:rPr lang="en-IN" dirty="0" smtClean="0">
                <a:solidFill>
                  <a:schemeClr val="accent2"/>
                </a:solidFill>
              </a:rPr>
              <a:t>pow</a:t>
            </a:r>
            <a:r>
              <a:rPr lang="en-IN" dirty="0">
                <a:solidFill>
                  <a:schemeClr val="accent2"/>
                </a:solidFill>
              </a:rPr>
              <a:t>(), </a:t>
            </a:r>
            <a:r>
              <a:rPr lang="en-IN" dirty="0" err="1">
                <a:solidFill>
                  <a:schemeClr val="accent2"/>
                </a:solidFill>
              </a:rPr>
              <a:t>sqrt</a:t>
            </a:r>
            <a:r>
              <a:rPr lang="en-IN" dirty="0">
                <a:solidFill>
                  <a:schemeClr val="accent2"/>
                </a:solidFill>
              </a:rPr>
              <a:t>(), </a:t>
            </a:r>
            <a:r>
              <a:rPr lang="en-IN" dirty="0" err="1">
                <a:solidFill>
                  <a:schemeClr val="accent2"/>
                </a:solidFill>
              </a:rPr>
              <a:t>strcmp</a:t>
            </a:r>
            <a:r>
              <a:rPr lang="en-IN" dirty="0">
                <a:solidFill>
                  <a:schemeClr val="accent2"/>
                </a:solidFill>
              </a:rPr>
              <a:t>(), </a:t>
            </a:r>
            <a:r>
              <a:rPr lang="en-IN" dirty="0" err="1">
                <a:solidFill>
                  <a:schemeClr val="accent2"/>
                </a:solidFill>
              </a:rPr>
              <a:t>strcpy</a:t>
            </a:r>
            <a:r>
              <a:rPr lang="en-IN" dirty="0">
                <a:solidFill>
                  <a:schemeClr val="accent2"/>
                </a:solidFill>
              </a:rPr>
              <a:t>() </a:t>
            </a:r>
            <a:r>
              <a:rPr lang="en-IN" dirty="0"/>
              <a:t>etc.</a:t>
            </a:r>
          </a:p>
        </p:txBody>
      </p:sp>
    </p:spTree>
    <p:extLst>
      <p:ext uri="{BB962C8B-B14F-4D97-AF65-F5344CB8AC3E}">
        <p14:creationId xmlns:p14="http://schemas.microsoft.com/office/powerpoint/2010/main" val="1097683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1. Library Function</a:t>
            </a:r>
            <a:endParaRPr lang="en-IN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47473781"/>
              </p:ext>
            </p:extLst>
          </p:nvPr>
        </p:nvGraphicFramePr>
        <p:xfrm>
          <a:off x="838200" y="2081054"/>
          <a:ext cx="10515600" cy="384048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3505200">
                  <a:extLst>
                    <a:ext uri="{9D8B030D-6E8A-4147-A177-3AD203B41FA5}">
                      <a16:colId xmlns="" xmlns:a16="http://schemas.microsoft.com/office/drawing/2014/main" val="2236810450"/>
                    </a:ext>
                  </a:extLst>
                </a:gridCol>
                <a:gridCol w="3505200">
                  <a:extLst>
                    <a:ext uri="{9D8B030D-6E8A-4147-A177-3AD203B41FA5}">
                      <a16:colId xmlns="" xmlns:a16="http://schemas.microsoft.com/office/drawing/2014/main" val="870012955"/>
                    </a:ext>
                  </a:extLst>
                </a:gridCol>
                <a:gridCol w="3505200">
                  <a:extLst>
                    <a:ext uri="{9D8B030D-6E8A-4147-A177-3AD203B41FA5}">
                      <a16:colId xmlns="" xmlns:a16="http://schemas.microsoft.com/office/drawing/2014/main" val="363039130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IN" b="1" dirty="0">
                          <a:solidFill>
                            <a:schemeClr val="accent2"/>
                          </a:solidFill>
                        </a:rPr>
                        <a:t>Function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>
                          <a:solidFill>
                            <a:schemeClr val="accent2"/>
                          </a:solidFill>
                        </a:rPr>
                        <a:t>Header File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b="1" dirty="0">
                          <a:solidFill>
                            <a:schemeClr val="accent2"/>
                          </a:solidFill>
                        </a:rPr>
                        <a:t>Description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252136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IN" dirty="0" err="1"/>
                        <a:t>printf</a:t>
                      </a:r>
                      <a:r>
                        <a:rPr lang="en-IN" dirty="0"/>
                        <a:t>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&lt;</a:t>
                      </a:r>
                      <a:r>
                        <a:rPr lang="en-IN" dirty="0" err="1"/>
                        <a:t>stdio.h</a:t>
                      </a:r>
                      <a:r>
                        <a:rPr lang="en-IN" dirty="0"/>
                        <a:t>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/>
                        <a:t>Prints output to the console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5576665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IN" dirty="0" err="1"/>
                        <a:t>scanf</a:t>
                      </a:r>
                      <a:r>
                        <a:rPr lang="en-IN" dirty="0"/>
                        <a:t>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&lt;stdio.h&gt;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Takes input from the user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086630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IN" dirty="0" err="1"/>
                        <a:t>strlen</a:t>
                      </a:r>
                      <a:r>
                        <a:rPr lang="en-IN" dirty="0"/>
                        <a:t>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&lt;string.h&gt;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Returns the length of a string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416526407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IN" dirty="0" err="1"/>
                        <a:t>strcpy</a:t>
                      </a:r>
                      <a:r>
                        <a:rPr lang="en-IN" dirty="0"/>
                        <a:t>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&lt;string.h&gt;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Copies one string into another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14901864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IN" dirty="0" err="1"/>
                        <a:t>sqrt</a:t>
                      </a:r>
                      <a:r>
                        <a:rPr lang="en-IN" dirty="0"/>
                        <a:t>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&lt;math.h&gt;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Returns the square root of a number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9794711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pow()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&lt;math.h&gt;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/>
                        <a:t>Raises a number to a power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27635196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IN" dirty="0" err="1"/>
                        <a:t>malloc</a:t>
                      </a:r>
                      <a:r>
                        <a:rPr lang="en-IN" dirty="0"/>
                        <a:t>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&lt;</a:t>
                      </a:r>
                      <a:r>
                        <a:rPr lang="en-IN" dirty="0" err="1"/>
                        <a:t>stdlib.h</a:t>
                      </a:r>
                      <a:r>
                        <a:rPr lang="en-IN" dirty="0"/>
                        <a:t>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Allocates dynamic memory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223298582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IN"/>
                        <a:t>free()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&lt;</a:t>
                      </a:r>
                      <a:r>
                        <a:rPr lang="en-IN" dirty="0" err="1"/>
                        <a:t>stdlib.h</a:t>
                      </a:r>
                      <a:r>
                        <a:rPr lang="en-IN" dirty="0"/>
                        <a:t>&gt;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IN" dirty="0"/>
                        <a:t>Frees dynamically allocated memory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="" xmlns:a16="http://schemas.microsoft.com/office/drawing/2014/main" val="38957898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18557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b="1" dirty="0"/>
              <a:t>Advantages of C library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774680" cy="4351338"/>
          </a:xfrm>
        </p:spPr>
        <p:txBody>
          <a:bodyPr/>
          <a:lstStyle/>
          <a:p>
            <a:pPr fontAlgn="base"/>
            <a:r>
              <a:rPr lang="en-US" dirty="0"/>
              <a:t>C Library functions are easy to use and optimized for better performance.</a:t>
            </a:r>
          </a:p>
          <a:p>
            <a:pPr fontAlgn="base"/>
            <a:r>
              <a:rPr lang="en-US" dirty="0"/>
              <a:t>C library functions save a lot of time </a:t>
            </a:r>
            <a:r>
              <a:rPr lang="en-US" dirty="0" err="1"/>
              <a:t>i.e</a:t>
            </a:r>
            <a:r>
              <a:rPr lang="en-US" dirty="0"/>
              <a:t>, function development time.</a:t>
            </a:r>
          </a:p>
          <a:p>
            <a:pPr fontAlgn="base"/>
            <a:r>
              <a:rPr lang="en-US" dirty="0"/>
              <a:t>C library functions are convenient as they always work.</a:t>
            </a:r>
          </a:p>
        </p:txBody>
      </p:sp>
    </p:spTree>
    <p:extLst>
      <p:ext uri="{BB962C8B-B14F-4D97-AF65-F5344CB8AC3E}">
        <p14:creationId xmlns:p14="http://schemas.microsoft.com/office/powerpoint/2010/main" val="22731605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b="1" dirty="0"/>
              <a:t>2. User Defined Function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918371" cy="4351338"/>
          </a:xfrm>
        </p:spPr>
        <p:txBody>
          <a:bodyPr/>
          <a:lstStyle/>
          <a:p>
            <a:r>
              <a:rPr lang="en-US" dirty="0"/>
              <a:t>User-defined functions are functions that programmers create to perform specific tasks. They help in code reusability and modularity</a:t>
            </a:r>
            <a:r>
              <a:rPr lang="en-US" dirty="0" smtClean="0"/>
              <a:t>.</a:t>
            </a:r>
          </a:p>
          <a:p>
            <a:r>
              <a:rPr lang="en-US" dirty="0"/>
              <a:t>Syntax of a User-Defined Function</a:t>
            </a:r>
            <a:r>
              <a:rPr lang="en-US" dirty="0" smtClean="0"/>
              <a:t>:</a:t>
            </a:r>
          </a:p>
          <a:p>
            <a:pPr marL="0" indent="0">
              <a:buNone/>
            </a:pPr>
            <a:r>
              <a:rPr lang="en-US" dirty="0" err="1"/>
              <a:t>return_type</a:t>
            </a:r>
            <a:r>
              <a:rPr lang="en-US" dirty="0"/>
              <a:t> </a:t>
            </a:r>
            <a:r>
              <a:rPr lang="en-US" dirty="0" err="1"/>
              <a:t>function_name</a:t>
            </a:r>
            <a:r>
              <a:rPr lang="en-US" dirty="0"/>
              <a:t>(</a:t>
            </a:r>
            <a:r>
              <a:rPr lang="en-US" dirty="0" err="1"/>
              <a:t>parameter_list</a:t>
            </a:r>
            <a:r>
              <a:rPr lang="en-US" dirty="0"/>
              <a:t>) {</a:t>
            </a:r>
          </a:p>
          <a:p>
            <a:pPr marL="0" indent="0">
              <a:buNone/>
            </a:pPr>
            <a:r>
              <a:rPr lang="en-US" dirty="0"/>
              <a:t>    // Function body</a:t>
            </a:r>
          </a:p>
          <a:p>
            <a:pPr marL="0" indent="0">
              <a:buNone/>
            </a:pPr>
            <a:r>
              <a:rPr lang="en-US" dirty="0"/>
              <a:t>    return value; // (if return type is not void)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84362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b="1" dirty="0"/>
              <a:t>Advantages of User-Defined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774680" cy="4351338"/>
          </a:xfrm>
        </p:spPr>
        <p:txBody>
          <a:bodyPr/>
          <a:lstStyle/>
          <a:p>
            <a:pPr fontAlgn="base"/>
            <a:r>
              <a:rPr lang="en-US" dirty="0"/>
              <a:t>Changeable functions can be modified as per need.</a:t>
            </a:r>
          </a:p>
          <a:p>
            <a:pPr fontAlgn="base"/>
            <a:r>
              <a:rPr lang="en-US" dirty="0"/>
              <a:t>The Code of these functions is reusable in other programs.</a:t>
            </a:r>
          </a:p>
          <a:p>
            <a:pPr fontAlgn="base"/>
            <a:r>
              <a:rPr lang="en-US" dirty="0"/>
              <a:t>These functions are easy to understand, debug and maintain.</a:t>
            </a:r>
          </a:p>
        </p:txBody>
      </p:sp>
    </p:spTree>
    <p:extLst>
      <p:ext uri="{BB962C8B-B14F-4D97-AF65-F5344CB8AC3E}">
        <p14:creationId xmlns:p14="http://schemas.microsoft.com/office/powerpoint/2010/main" val="3810427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1. String 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355362"/>
            <a:ext cx="10515600" cy="4351338"/>
          </a:xfrm>
        </p:spPr>
        <p:txBody>
          <a:bodyPr/>
          <a:lstStyle/>
          <a:p>
            <a:r>
              <a:rPr lang="en-US" dirty="0" smtClean="0"/>
              <a:t>String </a:t>
            </a:r>
            <a:r>
              <a:rPr lang="en-US" dirty="0"/>
              <a:t>functions help manipulate and process strings in C. The header file required for string functions is #include &lt;</a:t>
            </a:r>
            <a:r>
              <a:rPr lang="en-US" dirty="0" err="1"/>
              <a:t>string.h</a:t>
            </a:r>
            <a:r>
              <a:rPr lang="en-US" dirty="0" smtClean="0"/>
              <a:t>&gt;.</a:t>
            </a:r>
          </a:p>
          <a:p>
            <a:endParaRPr lang="en-IN" dirty="0"/>
          </a:p>
        </p:txBody>
      </p:sp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1904198"/>
              </p:ext>
            </p:extLst>
          </p:nvPr>
        </p:nvGraphicFramePr>
        <p:xfrm>
          <a:off x="941887" y="2305057"/>
          <a:ext cx="9811840" cy="4391880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4905920">
                  <a:extLst>
                    <a:ext uri="{9D8B030D-6E8A-4147-A177-3AD203B41FA5}">
                      <a16:colId xmlns="" xmlns:a16="http://schemas.microsoft.com/office/drawing/2014/main" val="2075841547"/>
                    </a:ext>
                  </a:extLst>
                </a:gridCol>
                <a:gridCol w="4905920">
                  <a:extLst>
                    <a:ext uri="{9D8B030D-6E8A-4147-A177-3AD203B41FA5}">
                      <a16:colId xmlns="" xmlns:a16="http://schemas.microsoft.com/office/drawing/2014/main" val="625817738"/>
                    </a:ext>
                  </a:extLst>
                </a:gridCol>
              </a:tblGrid>
              <a:tr h="341281">
                <a:tc>
                  <a:txBody>
                    <a:bodyPr/>
                    <a:lstStyle/>
                    <a:p>
                      <a:r>
                        <a:rPr lang="en-IN" sz="1700" b="1" dirty="0">
                          <a:solidFill>
                            <a:schemeClr val="accent2"/>
                          </a:solidFill>
                        </a:rPr>
                        <a:t>Function</a:t>
                      </a:r>
                    </a:p>
                  </a:txBody>
                  <a:tcPr marL="85320" marR="85320" marT="42660" marB="42660" anchor="ctr"/>
                </a:tc>
                <a:tc>
                  <a:txBody>
                    <a:bodyPr/>
                    <a:lstStyle/>
                    <a:p>
                      <a:r>
                        <a:rPr lang="en-IN" sz="1700" b="1" dirty="0">
                          <a:solidFill>
                            <a:schemeClr val="accent2"/>
                          </a:solidFill>
                        </a:rPr>
                        <a:t>Description</a:t>
                      </a:r>
                    </a:p>
                  </a:txBody>
                  <a:tcPr marL="85320" marR="85320" marT="42660" marB="42660" anchor="ctr"/>
                </a:tc>
                <a:extLst>
                  <a:ext uri="{0D108BD9-81ED-4DB2-BD59-A6C34878D82A}">
                    <a16:rowId xmlns="" xmlns:a16="http://schemas.microsoft.com/office/drawing/2014/main" val="2057051227"/>
                  </a:ext>
                </a:extLst>
              </a:tr>
              <a:tr h="341281">
                <a:tc>
                  <a:txBody>
                    <a:bodyPr/>
                    <a:lstStyle/>
                    <a:p>
                      <a:r>
                        <a:rPr lang="en-IN" sz="1700"/>
                        <a:t>strlen(str)</a:t>
                      </a:r>
                    </a:p>
                  </a:txBody>
                  <a:tcPr marL="85320" marR="85320" marT="42660" marB="42660" anchor="ctr"/>
                </a:tc>
                <a:tc>
                  <a:txBody>
                    <a:bodyPr/>
                    <a:lstStyle/>
                    <a:p>
                      <a:r>
                        <a:rPr lang="en-US" sz="1700"/>
                        <a:t>Returns the length of a string (excluding \0).</a:t>
                      </a:r>
                    </a:p>
                  </a:txBody>
                  <a:tcPr marL="85320" marR="85320" marT="42660" marB="42660" anchor="ctr"/>
                </a:tc>
                <a:extLst>
                  <a:ext uri="{0D108BD9-81ED-4DB2-BD59-A6C34878D82A}">
                    <a16:rowId xmlns="" xmlns:a16="http://schemas.microsoft.com/office/drawing/2014/main" val="3367542550"/>
                  </a:ext>
                </a:extLst>
              </a:tr>
              <a:tr h="341281">
                <a:tc>
                  <a:txBody>
                    <a:bodyPr/>
                    <a:lstStyle/>
                    <a:p>
                      <a:r>
                        <a:rPr lang="en-IN" sz="1700" dirty="0" err="1"/>
                        <a:t>strcpy</a:t>
                      </a:r>
                      <a:r>
                        <a:rPr lang="en-IN" sz="1700" dirty="0"/>
                        <a:t>(</a:t>
                      </a:r>
                      <a:r>
                        <a:rPr lang="en-IN" sz="1700" dirty="0" err="1"/>
                        <a:t>dest</a:t>
                      </a:r>
                      <a:r>
                        <a:rPr lang="en-IN" sz="1700" dirty="0"/>
                        <a:t>, </a:t>
                      </a:r>
                      <a:r>
                        <a:rPr lang="en-IN" sz="1700" dirty="0" err="1"/>
                        <a:t>src</a:t>
                      </a:r>
                      <a:r>
                        <a:rPr lang="en-IN" sz="1700" dirty="0"/>
                        <a:t>)</a:t>
                      </a:r>
                    </a:p>
                  </a:txBody>
                  <a:tcPr marL="85320" marR="85320" marT="42660" marB="42660" anchor="ctr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Copies one string into another.</a:t>
                      </a:r>
                    </a:p>
                  </a:txBody>
                  <a:tcPr marL="85320" marR="85320" marT="42660" marB="42660" anchor="ctr"/>
                </a:tc>
                <a:extLst>
                  <a:ext uri="{0D108BD9-81ED-4DB2-BD59-A6C34878D82A}">
                    <a16:rowId xmlns="" xmlns:a16="http://schemas.microsoft.com/office/drawing/2014/main" val="2685896983"/>
                  </a:ext>
                </a:extLst>
              </a:tr>
              <a:tr h="341281">
                <a:tc>
                  <a:txBody>
                    <a:bodyPr/>
                    <a:lstStyle/>
                    <a:p>
                      <a:r>
                        <a:rPr lang="en-IN" sz="1700" dirty="0" err="1"/>
                        <a:t>strncpy</a:t>
                      </a:r>
                      <a:r>
                        <a:rPr lang="en-IN" sz="1700" dirty="0"/>
                        <a:t>(</a:t>
                      </a:r>
                      <a:r>
                        <a:rPr lang="en-IN" sz="1700" dirty="0" err="1"/>
                        <a:t>dest</a:t>
                      </a:r>
                      <a:r>
                        <a:rPr lang="en-IN" sz="1700" dirty="0"/>
                        <a:t>, </a:t>
                      </a:r>
                      <a:r>
                        <a:rPr lang="en-IN" sz="1700" dirty="0" err="1"/>
                        <a:t>src</a:t>
                      </a:r>
                      <a:r>
                        <a:rPr lang="en-IN" sz="1700" dirty="0"/>
                        <a:t>, n)</a:t>
                      </a:r>
                    </a:p>
                  </a:txBody>
                  <a:tcPr marL="85320" marR="85320" marT="42660" marB="42660" anchor="ctr"/>
                </a:tc>
                <a:tc>
                  <a:txBody>
                    <a:bodyPr/>
                    <a:lstStyle/>
                    <a:p>
                      <a:r>
                        <a:rPr lang="en-US" sz="1700"/>
                        <a:t>Copies n characters of one string into another.</a:t>
                      </a:r>
                    </a:p>
                  </a:txBody>
                  <a:tcPr marL="85320" marR="85320" marT="42660" marB="42660" anchor="ctr"/>
                </a:tc>
                <a:extLst>
                  <a:ext uri="{0D108BD9-81ED-4DB2-BD59-A6C34878D82A}">
                    <a16:rowId xmlns="" xmlns:a16="http://schemas.microsoft.com/office/drawing/2014/main" val="3487078518"/>
                  </a:ext>
                </a:extLst>
              </a:tr>
              <a:tr h="341281">
                <a:tc>
                  <a:txBody>
                    <a:bodyPr/>
                    <a:lstStyle/>
                    <a:p>
                      <a:r>
                        <a:rPr lang="en-IN" sz="1700" dirty="0" err="1"/>
                        <a:t>strcat</a:t>
                      </a:r>
                      <a:r>
                        <a:rPr lang="en-IN" sz="1700" dirty="0"/>
                        <a:t>(</a:t>
                      </a:r>
                      <a:r>
                        <a:rPr lang="en-IN" sz="1700" dirty="0" err="1"/>
                        <a:t>dest</a:t>
                      </a:r>
                      <a:r>
                        <a:rPr lang="en-IN" sz="1700" dirty="0"/>
                        <a:t>, </a:t>
                      </a:r>
                      <a:r>
                        <a:rPr lang="en-IN" sz="1700" dirty="0" err="1"/>
                        <a:t>src</a:t>
                      </a:r>
                      <a:r>
                        <a:rPr lang="en-IN" sz="1700" dirty="0"/>
                        <a:t>)</a:t>
                      </a:r>
                    </a:p>
                  </a:txBody>
                  <a:tcPr marL="85320" marR="85320" marT="42660" marB="42660" anchor="ctr"/>
                </a:tc>
                <a:tc>
                  <a:txBody>
                    <a:bodyPr/>
                    <a:lstStyle/>
                    <a:p>
                      <a:r>
                        <a:rPr lang="en-IN" sz="1700"/>
                        <a:t>Concatenates (appends) two strings.</a:t>
                      </a:r>
                    </a:p>
                  </a:txBody>
                  <a:tcPr marL="85320" marR="85320" marT="42660" marB="42660" anchor="ctr"/>
                </a:tc>
                <a:extLst>
                  <a:ext uri="{0D108BD9-81ED-4DB2-BD59-A6C34878D82A}">
                    <a16:rowId xmlns="" xmlns:a16="http://schemas.microsoft.com/office/drawing/2014/main" val="950664438"/>
                  </a:ext>
                </a:extLst>
              </a:tr>
              <a:tr h="341281">
                <a:tc>
                  <a:txBody>
                    <a:bodyPr/>
                    <a:lstStyle/>
                    <a:p>
                      <a:r>
                        <a:rPr lang="en-IN" sz="1700" dirty="0" err="1"/>
                        <a:t>strncat</a:t>
                      </a:r>
                      <a:r>
                        <a:rPr lang="en-IN" sz="1700" dirty="0"/>
                        <a:t>(</a:t>
                      </a:r>
                      <a:r>
                        <a:rPr lang="en-IN" sz="1700" dirty="0" err="1"/>
                        <a:t>dest</a:t>
                      </a:r>
                      <a:r>
                        <a:rPr lang="en-IN" sz="1700" dirty="0"/>
                        <a:t>, </a:t>
                      </a:r>
                      <a:r>
                        <a:rPr lang="en-IN" sz="1700" dirty="0" err="1"/>
                        <a:t>src</a:t>
                      </a:r>
                      <a:r>
                        <a:rPr lang="en-IN" sz="1700" dirty="0"/>
                        <a:t>, n)</a:t>
                      </a:r>
                    </a:p>
                  </a:txBody>
                  <a:tcPr marL="85320" marR="85320" marT="42660" marB="42660" anchor="ctr"/>
                </a:tc>
                <a:tc>
                  <a:txBody>
                    <a:bodyPr/>
                    <a:lstStyle/>
                    <a:p>
                      <a:r>
                        <a:rPr lang="en-US" sz="1700"/>
                        <a:t>Concatenates up to n characters of src to dest.</a:t>
                      </a:r>
                    </a:p>
                  </a:txBody>
                  <a:tcPr marL="85320" marR="85320" marT="42660" marB="42660" anchor="ctr"/>
                </a:tc>
                <a:extLst>
                  <a:ext uri="{0D108BD9-81ED-4DB2-BD59-A6C34878D82A}">
                    <a16:rowId xmlns="" xmlns:a16="http://schemas.microsoft.com/office/drawing/2014/main" val="428136142"/>
                  </a:ext>
                </a:extLst>
              </a:tr>
              <a:tr h="597242">
                <a:tc>
                  <a:txBody>
                    <a:bodyPr/>
                    <a:lstStyle/>
                    <a:p>
                      <a:r>
                        <a:rPr lang="en-IN" sz="1700" dirty="0" err="1"/>
                        <a:t>strcmp</a:t>
                      </a:r>
                      <a:r>
                        <a:rPr lang="en-IN" sz="1700" dirty="0"/>
                        <a:t>(str1, str2)</a:t>
                      </a:r>
                    </a:p>
                  </a:txBody>
                  <a:tcPr marL="85320" marR="85320" marT="42660" marB="42660" anchor="ctr"/>
                </a:tc>
                <a:tc>
                  <a:txBody>
                    <a:bodyPr/>
                    <a:lstStyle/>
                    <a:p>
                      <a:r>
                        <a:rPr lang="en-US" sz="1700"/>
                        <a:t>Compares two strings (returns 0 if equal, &lt;0 if str1 &lt; str2, &gt;0 if str1 &gt; str2).</a:t>
                      </a:r>
                    </a:p>
                  </a:txBody>
                  <a:tcPr marL="85320" marR="85320" marT="42660" marB="42660" anchor="ctr"/>
                </a:tc>
                <a:extLst>
                  <a:ext uri="{0D108BD9-81ED-4DB2-BD59-A6C34878D82A}">
                    <a16:rowId xmlns="" xmlns:a16="http://schemas.microsoft.com/office/drawing/2014/main" val="3582719733"/>
                  </a:ext>
                </a:extLst>
              </a:tr>
              <a:tr h="341281">
                <a:tc>
                  <a:txBody>
                    <a:bodyPr/>
                    <a:lstStyle/>
                    <a:p>
                      <a:r>
                        <a:rPr lang="en-IN" sz="1700" dirty="0" err="1"/>
                        <a:t>strncmp</a:t>
                      </a:r>
                      <a:r>
                        <a:rPr lang="en-IN" sz="1700" dirty="0"/>
                        <a:t>(str1, str2, n)</a:t>
                      </a:r>
                    </a:p>
                  </a:txBody>
                  <a:tcPr marL="85320" marR="85320" marT="42660" marB="42660" anchor="ctr"/>
                </a:tc>
                <a:tc>
                  <a:txBody>
                    <a:bodyPr/>
                    <a:lstStyle/>
                    <a:p>
                      <a:r>
                        <a:rPr lang="en-US" sz="1700"/>
                        <a:t>Compares first n characters of two strings.</a:t>
                      </a:r>
                    </a:p>
                  </a:txBody>
                  <a:tcPr marL="85320" marR="85320" marT="42660" marB="42660" anchor="ctr"/>
                </a:tc>
                <a:extLst>
                  <a:ext uri="{0D108BD9-81ED-4DB2-BD59-A6C34878D82A}">
                    <a16:rowId xmlns="" xmlns:a16="http://schemas.microsoft.com/office/drawing/2014/main" val="3034859713"/>
                  </a:ext>
                </a:extLst>
              </a:tr>
              <a:tr h="341281">
                <a:tc>
                  <a:txBody>
                    <a:bodyPr/>
                    <a:lstStyle/>
                    <a:p>
                      <a:r>
                        <a:rPr lang="en-IN" sz="1700" dirty="0" err="1"/>
                        <a:t>strchr</a:t>
                      </a:r>
                      <a:r>
                        <a:rPr lang="en-IN" sz="1700" dirty="0"/>
                        <a:t>(</a:t>
                      </a:r>
                      <a:r>
                        <a:rPr lang="en-IN" sz="1700" dirty="0" err="1"/>
                        <a:t>str</a:t>
                      </a:r>
                      <a:r>
                        <a:rPr lang="en-IN" sz="1700" dirty="0"/>
                        <a:t>, </a:t>
                      </a:r>
                      <a:r>
                        <a:rPr lang="en-IN" sz="1700" dirty="0" err="1"/>
                        <a:t>ch</a:t>
                      </a:r>
                      <a:r>
                        <a:rPr lang="en-IN" sz="1700" dirty="0"/>
                        <a:t>)</a:t>
                      </a:r>
                    </a:p>
                  </a:txBody>
                  <a:tcPr marL="85320" marR="85320" marT="42660" marB="42660" anchor="ctr"/>
                </a:tc>
                <a:tc>
                  <a:txBody>
                    <a:bodyPr/>
                    <a:lstStyle/>
                    <a:p>
                      <a:r>
                        <a:rPr lang="en-US" sz="1700"/>
                        <a:t>Finds the first occurrence of a character in a string.</a:t>
                      </a:r>
                    </a:p>
                  </a:txBody>
                  <a:tcPr marL="85320" marR="85320" marT="42660" marB="42660" anchor="ctr"/>
                </a:tc>
                <a:extLst>
                  <a:ext uri="{0D108BD9-81ED-4DB2-BD59-A6C34878D82A}">
                    <a16:rowId xmlns="" xmlns:a16="http://schemas.microsoft.com/office/drawing/2014/main" val="3760882760"/>
                  </a:ext>
                </a:extLst>
              </a:tr>
              <a:tr h="341281">
                <a:tc>
                  <a:txBody>
                    <a:bodyPr/>
                    <a:lstStyle/>
                    <a:p>
                      <a:r>
                        <a:rPr lang="en-IN" sz="1700" dirty="0" err="1"/>
                        <a:t>strrchr</a:t>
                      </a:r>
                      <a:r>
                        <a:rPr lang="en-IN" sz="1700" dirty="0"/>
                        <a:t>(</a:t>
                      </a:r>
                      <a:r>
                        <a:rPr lang="en-IN" sz="1700" dirty="0" err="1"/>
                        <a:t>str</a:t>
                      </a:r>
                      <a:r>
                        <a:rPr lang="en-IN" sz="1700" dirty="0"/>
                        <a:t>, </a:t>
                      </a:r>
                      <a:r>
                        <a:rPr lang="en-IN" sz="1700" dirty="0" err="1"/>
                        <a:t>ch</a:t>
                      </a:r>
                      <a:r>
                        <a:rPr lang="en-IN" sz="1700" dirty="0"/>
                        <a:t>)</a:t>
                      </a:r>
                    </a:p>
                  </a:txBody>
                  <a:tcPr marL="85320" marR="85320" marT="42660" marB="42660" anchor="ctr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Finds the last occurrence of a character in a string.</a:t>
                      </a:r>
                    </a:p>
                  </a:txBody>
                  <a:tcPr marL="85320" marR="85320" marT="42660" marB="42660" anchor="ctr"/>
                </a:tc>
                <a:extLst>
                  <a:ext uri="{0D108BD9-81ED-4DB2-BD59-A6C34878D82A}">
                    <a16:rowId xmlns="" xmlns:a16="http://schemas.microsoft.com/office/drawing/2014/main" val="1709771700"/>
                  </a:ext>
                </a:extLst>
              </a:tr>
              <a:tr h="341281">
                <a:tc>
                  <a:txBody>
                    <a:bodyPr/>
                    <a:lstStyle/>
                    <a:p>
                      <a:r>
                        <a:rPr lang="en-IN" sz="1700"/>
                        <a:t>strstr(str1, str2)</a:t>
                      </a:r>
                    </a:p>
                  </a:txBody>
                  <a:tcPr marL="85320" marR="85320" marT="42660" marB="42660" anchor="ctr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Finds the first occurrence of a substring in a string.</a:t>
                      </a:r>
                    </a:p>
                  </a:txBody>
                  <a:tcPr marL="85320" marR="85320" marT="42660" marB="42660" anchor="ctr"/>
                </a:tc>
                <a:extLst>
                  <a:ext uri="{0D108BD9-81ED-4DB2-BD59-A6C34878D82A}">
                    <a16:rowId xmlns="" xmlns:a16="http://schemas.microsoft.com/office/drawing/2014/main" val="1448890047"/>
                  </a:ext>
                </a:extLst>
              </a:tr>
              <a:tr h="341281">
                <a:tc>
                  <a:txBody>
                    <a:bodyPr/>
                    <a:lstStyle/>
                    <a:p>
                      <a:r>
                        <a:rPr lang="en-IN" sz="1700" dirty="0" err="1"/>
                        <a:t>strtok</a:t>
                      </a:r>
                      <a:r>
                        <a:rPr lang="en-IN" sz="1700" dirty="0"/>
                        <a:t>(</a:t>
                      </a:r>
                      <a:r>
                        <a:rPr lang="en-IN" sz="1700" dirty="0" err="1"/>
                        <a:t>str</a:t>
                      </a:r>
                      <a:r>
                        <a:rPr lang="en-IN" sz="1700" dirty="0"/>
                        <a:t>, </a:t>
                      </a:r>
                      <a:r>
                        <a:rPr lang="en-IN" sz="1700" dirty="0" err="1"/>
                        <a:t>delim</a:t>
                      </a:r>
                      <a:r>
                        <a:rPr lang="en-IN" sz="1700" dirty="0"/>
                        <a:t>)</a:t>
                      </a:r>
                    </a:p>
                  </a:txBody>
                  <a:tcPr marL="85320" marR="85320" marT="42660" marB="42660" anchor="ctr"/>
                </a:tc>
                <a:tc>
                  <a:txBody>
                    <a:bodyPr/>
                    <a:lstStyle/>
                    <a:p>
                      <a:r>
                        <a:rPr lang="en-US" sz="1700" dirty="0"/>
                        <a:t>Splits a string into tokens based on a delimiter.</a:t>
                      </a:r>
                    </a:p>
                  </a:txBody>
                  <a:tcPr marL="85320" marR="85320" marT="42660" marB="42660" anchor="ctr"/>
                </a:tc>
                <a:extLst>
                  <a:ext uri="{0D108BD9-81ED-4DB2-BD59-A6C34878D82A}">
                    <a16:rowId xmlns="" xmlns:a16="http://schemas.microsoft.com/office/drawing/2014/main" val="125905367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52262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FUNCTIONS AND POINTERS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MODULE-03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6914" y="206684"/>
            <a:ext cx="9452759" cy="8632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48755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dirty="0"/>
              <a:t>2. Math Functions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838199" y="1213636"/>
            <a:ext cx="10918371" cy="9541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/>
              <a:t>Math functions perform numerical computations and require the </a:t>
            </a:r>
            <a:endParaRPr lang="en-US" altLang="en-US" dirty="0" smtClean="0"/>
          </a:p>
          <a:p>
            <a:pPr marL="0" lvl="0" indent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en-US" dirty="0" smtClean="0"/>
              <a:t>#</a:t>
            </a:r>
            <a:r>
              <a:rPr lang="en-US" altLang="en-US" dirty="0"/>
              <a:t>include &lt;</a:t>
            </a:r>
            <a:r>
              <a:rPr lang="en-US" altLang="en-US" dirty="0" err="1"/>
              <a:t>math.h</a:t>
            </a:r>
            <a:r>
              <a:rPr lang="en-US" altLang="en-US" dirty="0"/>
              <a:t>&gt; header file.</a:t>
            </a:r>
          </a:p>
        </p:txBody>
      </p:sp>
      <p:graphicFrame>
        <p:nvGraphicFramePr>
          <p:cNvPr id="66" name="Table 6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7145033"/>
              </p:ext>
            </p:extLst>
          </p:nvPr>
        </p:nvGraphicFramePr>
        <p:xfrm>
          <a:off x="838199" y="2280525"/>
          <a:ext cx="10425080" cy="4379664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5212540">
                  <a:extLst>
                    <a:ext uri="{9D8B030D-6E8A-4147-A177-3AD203B41FA5}">
                      <a16:colId xmlns="" xmlns:a16="http://schemas.microsoft.com/office/drawing/2014/main" val="1274628799"/>
                    </a:ext>
                  </a:extLst>
                </a:gridCol>
                <a:gridCol w="5212540">
                  <a:extLst>
                    <a:ext uri="{9D8B030D-6E8A-4147-A177-3AD203B41FA5}">
                      <a16:colId xmlns="" xmlns:a16="http://schemas.microsoft.com/office/drawing/2014/main" val="2529449129"/>
                    </a:ext>
                  </a:extLst>
                </a:gridCol>
              </a:tblGrid>
              <a:tr h="362611">
                <a:tc>
                  <a:txBody>
                    <a:bodyPr/>
                    <a:lstStyle/>
                    <a:p>
                      <a:r>
                        <a:rPr lang="en-IN" sz="1800" b="1" dirty="0">
                          <a:solidFill>
                            <a:schemeClr val="accent2"/>
                          </a:solidFill>
                        </a:rPr>
                        <a:t>Function</a:t>
                      </a:r>
                    </a:p>
                  </a:txBody>
                  <a:tcPr marL="90653" marR="90653" marT="45326" marB="45326" anchor="ctr"/>
                </a:tc>
                <a:tc>
                  <a:txBody>
                    <a:bodyPr/>
                    <a:lstStyle/>
                    <a:p>
                      <a:r>
                        <a:rPr lang="en-IN" sz="1800" b="1" dirty="0">
                          <a:solidFill>
                            <a:schemeClr val="accent2"/>
                          </a:solidFill>
                        </a:rPr>
                        <a:t>Description</a:t>
                      </a:r>
                    </a:p>
                  </a:txBody>
                  <a:tcPr marL="90653" marR="90653" marT="45326" marB="45326" anchor="ctr"/>
                </a:tc>
                <a:extLst>
                  <a:ext uri="{0D108BD9-81ED-4DB2-BD59-A6C34878D82A}">
                    <a16:rowId xmlns="" xmlns:a16="http://schemas.microsoft.com/office/drawing/2014/main" val="439093960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r>
                        <a:rPr lang="en-IN" sz="1800" dirty="0" err="1"/>
                        <a:t>sqrt</a:t>
                      </a:r>
                      <a:r>
                        <a:rPr lang="en-IN" sz="1800" dirty="0"/>
                        <a:t>(x)</a:t>
                      </a:r>
                    </a:p>
                  </a:txBody>
                  <a:tcPr marL="90653" marR="90653" marT="45326" marB="45326"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Returns the square root of x.</a:t>
                      </a:r>
                    </a:p>
                  </a:txBody>
                  <a:tcPr marL="90653" marR="90653" marT="45326" marB="45326" anchor="ctr"/>
                </a:tc>
                <a:extLst>
                  <a:ext uri="{0D108BD9-81ED-4DB2-BD59-A6C34878D82A}">
                    <a16:rowId xmlns="" xmlns:a16="http://schemas.microsoft.com/office/drawing/2014/main" val="2536292732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r>
                        <a:rPr lang="en-IN" sz="1800" dirty="0"/>
                        <a:t>pow(x, y)</a:t>
                      </a:r>
                    </a:p>
                  </a:txBody>
                  <a:tcPr marL="90653" marR="90653" marT="45326" marB="45326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Returns x raised to the power y.</a:t>
                      </a:r>
                    </a:p>
                  </a:txBody>
                  <a:tcPr marL="90653" marR="90653" marT="45326" marB="45326" anchor="ctr"/>
                </a:tc>
                <a:extLst>
                  <a:ext uri="{0D108BD9-81ED-4DB2-BD59-A6C34878D82A}">
                    <a16:rowId xmlns="" xmlns:a16="http://schemas.microsoft.com/office/drawing/2014/main" val="3560703351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r>
                        <a:rPr lang="en-IN" sz="1800" dirty="0"/>
                        <a:t>abs(x)</a:t>
                      </a:r>
                    </a:p>
                  </a:txBody>
                  <a:tcPr marL="90653" marR="90653" marT="45326" marB="45326"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Returns the absolute value of x (for integers).</a:t>
                      </a:r>
                    </a:p>
                  </a:txBody>
                  <a:tcPr marL="90653" marR="90653" marT="45326" marB="45326" anchor="ctr"/>
                </a:tc>
                <a:extLst>
                  <a:ext uri="{0D108BD9-81ED-4DB2-BD59-A6C34878D82A}">
                    <a16:rowId xmlns="" xmlns:a16="http://schemas.microsoft.com/office/drawing/2014/main" val="2319859016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r>
                        <a:rPr lang="en-IN" sz="1800" dirty="0" err="1"/>
                        <a:t>fabs</a:t>
                      </a:r>
                      <a:r>
                        <a:rPr lang="en-IN" sz="1800" dirty="0"/>
                        <a:t>(x)</a:t>
                      </a:r>
                    </a:p>
                  </a:txBody>
                  <a:tcPr marL="90653" marR="90653" marT="45326" marB="45326"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Returns the absolute value of x (for floating points).</a:t>
                      </a:r>
                    </a:p>
                  </a:txBody>
                  <a:tcPr marL="90653" marR="90653" marT="45326" marB="45326" anchor="ctr"/>
                </a:tc>
                <a:extLst>
                  <a:ext uri="{0D108BD9-81ED-4DB2-BD59-A6C34878D82A}">
                    <a16:rowId xmlns="" xmlns:a16="http://schemas.microsoft.com/office/drawing/2014/main" val="1587738282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r>
                        <a:rPr lang="en-IN" sz="1800" dirty="0"/>
                        <a:t>ceil(x)</a:t>
                      </a:r>
                    </a:p>
                  </a:txBody>
                  <a:tcPr marL="90653" marR="90653" marT="45326" marB="45326"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Rounds x up to the nearest integer.</a:t>
                      </a:r>
                    </a:p>
                  </a:txBody>
                  <a:tcPr marL="90653" marR="90653" marT="45326" marB="45326" anchor="ctr"/>
                </a:tc>
                <a:extLst>
                  <a:ext uri="{0D108BD9-81ED-4DB2-BD59-A6C34878D82A}">
                    <a16:rowId xmlns="" xmlns:a16="http://schemas.microsoft.com/office/drawing/2014/main" val="48450611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r>
                        <a:rPr lang="en-IN" sz="1800" dirty="0"/>
                        <a:t>floor(x)</a:t>
                      </a:r>
                    </a:p>
                  </a:txBody>
                  <a:tcPr marL="90653" marR="90653" marT="45326" marB="45326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Rounds x down to the nearest integer.</a:t>
                      </a:r>
                    </a:p>
                  </a:txBody>
                  <a:tcPr marL="90653" marR="90653" marT="45326" marB="45326" anchor="ctr"/>
                </a:tc>
                <a:extLst>
                  <a:ext uri="{0D108BD9-81ED-4DB2-BD59-A6C34878D82A}">
                    <a16:rowId xmlns="" xmlns:a16="http://schemas.microsoft.com/office/drawing/2014/main" val="1396959726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r>
                        <a:rPr lang="en-IN" sz="1800" dirty="0"/>
                        <a:t>round(x)</a:t>
                      </a:r>
                    </a:p>
                  </a:txBody>
                  <a:tcPr marL="90653" marR="90653" marT="45326" marB="45326"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Rounds x to the nearest integer.</a:t>
                      </a:r>
                    </a:p>
                  </a:txBody>
                  <a:tcPr marL="90653" marR="90653" marT="45326" marB="45326" anchor="ctr"/>
                </a:tc>
                <a:extLst>
                  <a:ext uri="{0D108BD9-81ED-4DB2-BD59-A6C34878D82A}">
                    <a16:rowId xmlns="" xmlns:a16="http://schemas.microsoft.com/office/drawing/2014/main" val="3290170890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r>
                        <a:rPr lang="en-IN" sz="1800" dirty="0"/>
                        <a:t>log(x)</a:t>
                      </a:r>
                    </a:p>
                  </a:txBody>
                  <a:tcPr marL="90653" marR="90653" marT="45326" marB="45326"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Returns the natural logarithm of x (base e).</a:t>
                      </a:r>
                    </a:p>
                  </a:txBody>
                  <a:tcPr marL="90653" marR="90653" marT="45326" marB="45326" anchor="ctr"/>
                </a:tc>
                <a:extLst>
                  <a:ext uri="{0D108BD9-81ED-4DB2-BD59-A6C34878D82A}">
                    <a16:rowId xmlns="" xmlns:a16="http://schemas.microsoft.com/office/drawing/2014/main" val="3570503442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r>
                        <a:rPr lang="en-IN" sz="1800" dirty="0"/>
                        <a:t>log10(x)</a:t>
                      </a:r>
                    </a:p>
                  </a:txBody>
                  <a:tcPr marL="90653" marR="90653" marT="45326" marB="45326" anchor="ctr"/>
                </a:tc>
                <a:tc>
                  <a:txBody>
                    <a:bodyPr/>
                    <a:lstStyle/>
                    <a:p>
                      <a:r>
                        <a:rPr lang="en-US" sz="1800"/>
                        <a:t>Returns the logarithm of x to base 10.</a:t>
                      </a:r>
                    </a:p>
                  </a:txBody>
                  <a:tcPr marL="90653" marR="90653" marT="45326" marB="45326" anchor="ctr"/>
                </a:tc>
                <a:extLst>
                  <a:ext uri="{0D108BD9-81ED-4DB2-BD59-A6C34878D82A}">
                    <a16:rowId xmlns="" xmlns:a16="http://schemas.microsoft.com/office/drawing/2014/main" val="16662533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r>
                        <a:rPr lang="en-IN" sz="1800" dirty="0" err="1"/>
                        <a:t>exp</a:t>
                      </a:r>
                      <a:r>
                        <a:rPr lang="en-IN" sz="1800" dirty="0"/>
                        <a:t>(x)</a:t>
                      </a:r>
                    </a:p>
                  </a:txBody>
                  <a:tcPr marL="90653" marR="90653" marT="45326" marB="45326" anchor="ctr"/>
                </a:tc>
                <a:tc>
                  <a:txBody>
                    <a:bodyPr/>
                    <a:lstStyle/>
                    <a:p>
                      <a:r>
                        <a:rPr lang="en-IN" sz="1800"/>
                        <a:t>Returns e^x.</a:t>
                      </a:r>
                    </a:p>
                  </a:txBody>
                  <a:tcPr marL="90653" marR="90653" marT="45326" marB="45326" anchor="ctr"/>
                </a:tc>
                <a:extLst>
                  <a:ext uri="{0D108BD9-81ED-4DB2-BD59-A6C34878D82A}">
                    <a16:rowId xmlns="" xmlns:a16="http://schemas.microsoft.com/office/drawing/2014/main" val="2206995788"/>
                  </a:ext>
                </a:extLst>
              </a:tr>
              <a:tr h="362611">
                <a:tc>
                  <a:txBody>
                    <a:bodyPr/>
                    <a:lstStyle/>
                    <a:p>
                      <a:r>
                        <a:rPr lang="en-IN" sz="1800" dirty="0"/>
                        <a:t>sin(x), cos(x), tan(x)</a:t>
                      </a:r>
                    </a:p>
                  </a:txBody>
                  <a:tcPr marL="90653" marR="90653" marT="45326" marB="45326" anchor="ctr"/>
                </a:tc>
                <a:tc>
                  <a:txBody>
                    <a:bodyPr/>
                    <a:lstStyle/>
                    <a:p>
                      <a:r>
                        <a:rPr lang="en-US" sz="1800" dirty="0"/>
                        <a:t>Trigonometric functions (input in radians).</a:t>
                      </a:r>
                    </a:p>
                  </a:txBody>
                  <a:tcPr marL="90653" marR="90653" marT="45326" marB="45326" anchor="ctr"/>
                </a:tc>
                <a:extLst>
                  <a:ext uri="{0D108BD9-81ED-4DB2-BD59-A6C34878D82A}">
                    <a16:rowId xmlns="" xmlns:a16="http://schemas.microsoft.com/office/drawing/2014/main" val="287476311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73687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Passing Parameters to Functions</a:t>
            </a:r>
            <a:br>
              <a:rPr lang="en-IN" b="1" dirty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data passed when the function is being invoked is known as the Actual parameters. </a:t>
            </a:r>
          </a:p>
          <a:p>
            <a:r>
              <a:rPr lang="en-US" dirty="0" smtClean="0"/>
              <a:t>Formal </a:t>
            </a:r>
            <a:r>
              <a:rPr lang="en-US" dirty="0"/>
              <a:t>Parameters are the variable and the data type as mentioned in the function declaration. </a:t>
            </a:r>
            <a:endParaRPr lang="en-IN" dirty="0"/>
          </a:p>
        </p:txBody>
      </p:sp>
      <p:pic>
        <p:nvPicPr>
          <p:cNvPr id="16" name="Picture 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93018" y="3392056"/>
            <a:ext cx="3998732" cy="32569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2912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Passing Parameters to Functions</a:t>
            </a:r>
            <a:br>
              <a:rPr lang="en-IN" b="1" dirty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dirty="0"/>
              <a:t>We can pass arguments to the C function in two ways:</a:t>
            </a:r>
          </a:p>
          <a:p>
            <a:pPr fontAlgn="base"/>
            <a:r>
              <a:rPr lang="en-US" dirty="0"/>
              <a:t>Pass by Value</a:t>
            </a:r>
          </a:p>
          <a:p>
            <a:pPr fontAlgn="base"/>
            <a:r>
              <a:rPr lang="en-US" dirty="0"/>
              <a:t>Pass by Reference</a:t>
            </a:r>
          </a:p>
          <a:p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2886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Passing Parameters to Functions</a:t>
            </a:r>
            <a:br>
              <a:rPr lang="en-IN" b="1" dirty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base">
              <a:buNone/>
            </a:pPr>
            <a:r>
              <a:rPr lang="en-US" b="1" dirty="0"/>
              <a:t>1. Pass by Value</a:t>
            </a:r>
          </a:p>
          <a:p>
            <a:pPr fontAlgn="base"/>
            <a:r>
              <a:rPr lang="en-US" dirty="0"/>
              <a:t>In pass by value, a copy of the actual argument is passed to the function.</a:t>
            </a:r>
          </a:p>
          <a:p>
            <a:pPr fontAlgn="base"/>
            <a:r>
              <a:rPr lang="en-US" dirty="0"/>
              <a:t>Changes made to the parameter inside the function do not affect the original variable.</a:t>
            </a:r>
          </a:p>
          <a:p>
            <a:pPr fontAlgn="base"/>
            <a:r>
              <a:rPr lang="en-US" dirty="0"/>
              <a:t>Each function works with its own copy of the data.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38851353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IN" b="1" dirty="0"/>
              <a:t>Passing Parameters to Functions</a:t>
            </a:r>
            <a:br>
              <a:rPr lang="en-IN" b="1" dirty="0"/>
            </a:br>
            <a:endParaRPr lang="en-IN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base">
              <a:buNone/>
            </a:pPr>
            <a:r>
              <a:rPr lang="en-US" b="1" dirty="0"/>
              <a:t>2. Pass by Reference</a:t>
            </a:r>
          </a:p>
          <a:p>
            <a:pPr fontAlgn="base"/>
            <a:r>
              <a:rPr lang="en-US" b="1" dirty="0"/>
              <a:t>In pass by reference, a reference (address) of the original argument is passed to the function.</a:t>
            </a:r>
          </a:p>
          <a:p>
            <a:pPr fontAlgn="base"/>
            <a:r>
              <a:rPr lang="en-US" b="1" dirty="0"/>
              <a:t>Changes made inside the function reflect in the original variable.</a:t>
            </a:r>
          </a:p>
          <a:p>
            <a:pPr fontAlgn="base"/>
            <a:r>
              <a:rPr lang="en-US" b="1" dirty="0"/>
              <a:t>This is done using pointers in C.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803459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b="1" dirty="0"/>
              <a:t>What is Recursion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fontAlgn="base">
              <a:buNone/>
            </a:pPr>
            <a:r>
              <a:rPr lang="en-US" i="1" dirty="0"/>
              <a:t>Recursion is the process of a function calling itself repeatedly till the given condition is satisfied. A function that calls itself directly or indirectly is called a recursive function and such kind of function calls are called recursive calls.</a:t>
            </a:r>
            <a:endParaRPr lang="en-IN" dirty="0"/>
          </a:p>
        </p:txBody>
      </p:sp>
    </p:spTree>
    <p:extLst>
      <p:ext uri="{BB962C8B-B14F-4D97-AF65-F5344CB8AC3E}">
        <p14:creationId xmlns:p14="http://schemas.microsoft.com/office/powerpoint/2010/main" val="11017862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b="1" dirty="0"/>
              <a:t>What is Recursion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fontAlgn="base"/>
            <a:r>
              <a:rPr lang="en-US" b="1" dirty="0"/>
              <a:t>Basic Structure of Recursive Functions</a:t>
            </a:r>
          </a:p>
          <a:p>
            <a:pPr fontAlgn="base"/>
            <a:r>
              <a:rPr lang="en-US" dirty="0"/>
              <a:t>The basic </a:t>
            </a:r>
            <a:r>
              <a:rPr lang="en-US" dirty="0" smtClean="0"/>
              <a:t>syntax structure </a:t>
            </a:r>
            <a:r>
              <a:rPr lang="en-US" dirty="0"/>
              <a:t>of the recursive functions is</a:t>
            </a:r>
            <a:r>
              <a:rPr lang="en-US" dirty="0" smtClean="0"/>
              <a:t>:</a:t>
            </a:r>
          </a:p>
          <a:p>
            <a:pPr fontAlgn="base"/>
            <a:endParaRPr lang="en-US" dirty="0"/>
          </a:p>
          <a:p>
            <a:pPr marL="0" indent="0" fontAlgn="base">
              <a:buNone/>
            </a:pPr>
            <a:r>
              <a:rPr lang="en-US" dirty="0"/>
              <a:t>type </a:t>
            </a:r>
            <a:r>
              <a:rPr lang="en-US" dirty="0" err="1"/>
              <a:t>function_name</a:t>
            </a:r>
            <a:r>
              <a:rPr lang="en-US" dirty="0"/>
              <a:t> (</a:t>
            </a:r>
            <a:r>
              <a:rPr lang="en-US" dirty="0" err="1"/>
              <a:t>args</a:t>
            </a:r>
            <a:r>
              <a:rPr lang="en-US" dirty="0"/>
              <a:t>) {</a:t>
            </a:r>
          </a:p>
          <a:p>
            <a:pPr marL="0" indent="0" fontAlgn="base">
              <a:buNone/>
            </a:pPr>
            <a:r>
              <a:rPr lang="en-US" dirty="0"/>
              <a:t>    // function statements</a:t>
            </a:r>
          </a:p>
          <a:p>
            <a:pPr marL="0" indent="0" fontAlgn="base">
              <a:buNone/>
            </a:pPr>
            <a:r>
              <a:rPr lang="en-US" dirty="0"/>
              <a:t>    // base condition</a:t>
            </a:r>
          </a:p>
          <a:p>
            <a:pPr marL="0" indent="0" fontAlgn="base">
              <a:buNone/>
            </a:pPr>
            <a:r>
              <a:rPr lang="en-US" dirty="0"/>
              <a:t>    // recursion case (recursive call)</a:t>
            </a:r>
          </a:p>
          <a:p>
            <a:pPr marL="0" indent="0" fontAlgn="base">
              <a:buNone/>
            </a:pPr>
            <a:r>
              <a:rPr lang="en-US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40511341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b="1" dirty="0"/>
              <a:t>Recursive Implementation of Binary Search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1" y="1825625"/>
            <a:ext cx="11245948" cy="4351338"/>
          </a:xfrm>
        </p:spPr>
        <p:txBody>
          <a:bodyPr>
            <a:normAutofit fontScale="92500" lnSpcReduction="10000"/>
          </a:bodyPr>
          <a:lstStyle/>
          <a:p>
            <a:pPr fontAlgn="base"/>
            <a:r>
              <a:rPr lang="en-US" dirty="0"/>
              <a:t>Create a function that takes an </a:t>
            </a:r>
            <a:r>
              <a:rPr lang="en-US" b="1" dirty="0"/>
              <a:t>array, left index, right index, and the key </a:t>
            </a:r>
            <a:r>
              <a:rPr lang="en-US" dirty="0"/>
              <a:t>to be searched.</a:t>
            </a:r>
          </a:p>
          <a:p>
            <a:pPr fontAlgn="base"/>
            <a:r>
              <a:rPr lang="en-US" dirty="0"/>
              <a:t>Check if the subarray has elements to search</a:t>
            </a:r>
            <a:r>
              <a:rPr lang="en-US" b="1" dirty="0"/>
              <a:t> </a:t>
            </a:r>
            <a:r>
              <a:rPr lang="en-US" dirty="0"/>
              <a:t>i.e. </a:t>
            </a:r>
            <a:r>
              <a:rPr lang="en-US" b="1" dirty="0"/>
              <a:t>left &lt; right. </a:t>
            </a:r>
            <a:r>
              <a:rPr lang="en-US" dirty="0"/>
              <a:t>If not, return -1.</a:t>
            </a:r>
          </a:p>
          <a:p>
            <a:pPr fontAlgn="base"/>
            <a:r>
              <a:rPr lang="en-US" dirty="0"/>
              <a:t>Calculate the</a:t>
            </a:r>
            <a:r>
              <a:rPr lang="en-US" b="1" dirty="0"/>
              <a:t> </a:t>
            </a:r>
            <a:r>
              <a:rPr lang="en-US" dirty="0"/>
              <a:t>midpoint </a:t>
            </a:r>
            <a:r>
              <a:rPr lang="en-US" b="1" dirty="0"/>
              <a:t>mid.</a:t>
            </a:r>
            <a:endParaRPr lang="en-US" dirty="0"/>
          </a:p>
          <a:p>
            <a:pPr fontAlgn="base"/>
            <a:r>
              <a:rPr lang="en-US" dirty="0"/>
              <a:t>Compare the </a:t>
            </a:r>
            <a:r>
              <a:rPr lang="en-US" b="1" dirty="0"/>
              <a:t>key </a:t>
            </a:r>
            <a:r>
              <a:rPr lang="en-US" dirty="0"/>
              <a:t>with </a:t>
            </a:r>
            <a:r>
              <a:rPr lang="en-US" b="1" dirty="0" err="1"/>
              <a:t>arr</a:t>
            </a:r>
            <a:r>
              <a:rPr lang="en-US" b="1" dirty="0"/>
              <a:t>[mid]</a:t>
            </a:r>
            <a:r>
              <a:rPr lang="en-US" dirty="0"/>
              <a:t>.</a:t>
            </a:r>
          </a:p>
          <a:p>
            <a:pPr fontAlgn="base"/>
            <a:r>
              <a:rPr lang="en-US" dirty="0"/>
              <a:t>If the</a:t>
            </a:r>
            <a:r>
              <a:rPr lang="en-US" b="1" dirty="0"/>
              <a:t> key matches</a:t>
            </a:r>
            <a:r>
              <a:rPr lang="en-US" dirty="0"/>
              <a:t> the middle element, </a:t>
            </a:r>
            <a:r>
              <a:rPr lang="en-US" b="1" dirty="0"/>
              <a:t>return mid.</a:t>
            </a:r>
            <a:endParaRPr lang="en-US" dirty="0"/>
          </a:p>
          <a:p>
            <a:pPr fontAlgn="base"/>
            <a:r>
              <a:rPr lang="en-US" dirty="0"/>
              <a:t>If the </a:t>
            </a:r>
            <a:r>
              <a:rPr lang="en-US" b="1" dirty="0"/>
              <a:t>key is smaller</a:t>
            </a:r>
            <a:r>
              <a:rPr lang="en-US" dirty="0"/>
              <a:t>, call the function again for the left subarray by </a:t>
            </a:r>
            <a:r>
              <a:rPr lang="en-US" dirty="0" err="1" smtClean="0"/>
              <a:t>passin</a:t>
            </a:r>
            <a:endParaRPr lang="en-US" dirty="0" smtClean="0"/>
          </a:p>
          <a:p>
            <a:pPr marL="0" indent="0" fontAlgn="base">
              <a:buNone/>
            </a:pPr>
            <a:r>
              <a:rPr lang="en-US" dirty="0"/>
              <a:t> </a:t>
            </a:r>
            <a:r>
              <a:rPr lang="en-US" b="1" dirty="0"/>
              <a:t>right = mid – 1</a:t>
            </a:r>
            <a:r>
              <a:rPr lang="en-US" dirty="0"/>
              <a:t>.</a:t>
            </a:r>
          </a:p>
          <a:p>
            <a:pPr fontAlgn="base"/>
            <a:r>
              <a:rPr lang="en-US" dirty="0"/>
              <a:t>If the </a:t>
            </a:r>
            <a:r>
              <a:rPr lang="en-US" b="1" dirty="0"/>
              <a:t>key is larger</a:t>
            </a:r>
            <a:r>
              <a:rPr lang="en-US" dirty="0"/>
              <a:t>, call the function again for the right subarray by passing </a:t>
            </a:r>
            <a:endParaRPr lang="en-US" dirty="0" smtClean="0"/>
          </a:p>
          <a:p>
            <a:pPr marL="0" indent="0" fontAlgn="base">
              <a:buNone/>
            </a:pPr>
            <a:r>
              <a:rPr lang="en-US" b="1" dirty="0" smtClean="0"/>
              <a:t>left </a:t>
            </a:r>
            <a:r>
              <a:rPr lang="en-US" b="1" dirty="0"/>
              <a:t>= mid + 1.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47255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b="1" dirty="0"/>
              <a:t>Pointers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88189" cy="4351338"/>
          </a:xfrm>
        </p:spPr>
        <p:txBody>
          <a:bodyPr>
            <a:normAutofit/>
          </a:bodyPr>
          <a:lstStyle/>
          <a:p>
            <a:pPr fontAlgn="base"/>
            <a:r>
              <a:rPr lang="en-US" dirty="0"/>
              <a:t>A </a:t>
            </a:r>
            <a:r>
              <a:rPr lang="en-US" b="1" dirty="0"/>
              <a:t>pointer </a:t>
            </a:r>
            <a:r>
              <a:rPr lang="en-US" dirty="0"/>
              <a:t>is a variable that stores the </a:t>
            </a:r>
            <a:r>
              <a:rPr lang="en-US" b="1" dirty="0"/>
              <a:t>memory address</a:t>
            </a:r>
            <a:r>
              <a:rPr lang="en-US" dirty="0"/>
              <a:t> of another variable. Instead of holding a direct value, it holds the address where the value is stored in memory. </a:t>
            </a:r>
            <a:endParaRPr lang="en-US" dirty="0" smtClean="0"/>
          </a:p>
          <a:p>
            <a:pPr fontAlgn="base"/>
            <a:r>
              <a:rPr lang="en-US" dirty="0" smtClean="0"/>
              <a:t>There </a:t>
            </a:r>
            <a:r>
              <a:rPr lang="en-US" dirty="0"/>
              <a:t>are </a:t>
            </a:r>
            <a:r>
              <a:rPr lang="en-US" b="1" dirty="0"/>
              <a:t>2 important operators</a:t>
            </a:r>
            <a:r>
              <a:rPr lang="en-US" dirty="0"/>
              <a:t> that we will use in pointers </a:t>
            </a:r>
            <a:r>
              <a:rPr lang="en-US" dirty="0" smtClean="0"/>
              <a:t>concepts</a:t>
            </a:r>
          </a:p>
          <a:p>
            <a:pPr fontAlgn="base"/>
            <a:r>
              <a:rPr lang="en-US" b="1" dirty="0"/>
              <a:t>Dereferencing operator</a:t>
            </a:r>
            <a:r>
              <a:rPr lang="en-US" dirty="0"/>
              <a:t>(*) used to declare pointer variable and access the value stored in the address.</a:t>
            </a:r>
          </a:p>
          <a:p>
            <a:pPr fontAlgn="base"/>
            <a:r>
              <a:rPr lang="en-US" b="1" dirty="0"/>
              <a:t>Address operator(&amp;) </a:t>
            </a:r>
            <a:r>
              <a:rPr lang="en-US" dirty="0"/>
              <a:t>used to returns the address of a variable or to access the address of a variable to a pointer.</a:t>
            </a:r>
          </a:p>
          <a:p>
            <a:pPr fontAlgn="base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67808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b="1" dirty="0"/>
              <a:t>Pointers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1088189" cy="4351338"/>
          </a:xfrm>
        </p:spPr>
        <p:txBody>
          <a:bodyPr>
            <a:normAutofit/>
          </a:bodyPr>
          <a:lstStyle/>
          <a:p>
            <a:pPr fontAlgn="base"/>
            <a:r>
              <a:rPr lang="en-IN" dirty="0"/>
              <a:t>Pointer </a:t>
            </a:r>
            <a:r>
              <a:rPr lang="en-IN" dirty="0" smtClean="0"/>
              <a:t>Declaration</a:t>
            </a:r>
          </a:p>
          <a:p>
            <a:pPr fontAlgn="base"/>
            <a:r>
              <a:rPr lang="en-US" dirty="0" err="1">
                <a:solidFill>
                  <a:schemeClr val="accent2"/>
                </a:solidFill>
              </a:rPr>
              <a:t>int</a:t>
            </a:r>
            <a:r>
              <a:rPr lang="en-US" dirty="0">
                <a:solidFill>
                  <a:schemeClr val="accent2"/>
                </a:solidFill>
              </a:rPr>
              <a:t> *</a:t>
            </a:r>
            <a:r>
              <a:rPr lang="en-US" dirty="0" err="1">
                <a:solidFill>
                  <a:schemeClr val="accent2"/>
                </a:solidFill>
              </a:rPr>
              <a:t>ptr</a:t>
            </a:r>
            <a:r>
              <a:rPr lang="en-US" dirty="0">
                <a:solidFill>
                  <a:schemeClr val="accent2"/>
                </a:solidFill>
              </a:rPr>
              <a:t>;  </a:t>
            </a:r>
            <a:r>
              <a:rPr lang="en-US" dirty="0"/>
              <a:t>// Declares a pointer to an integer</a:t>
            </a:r>
          </a:p>
          <a:p>
            <a:pPr fontAlgn="base"/>
            <a:endParaRPr lang="en-US" dirty="0" smtClean="0"/>
          </a:p>
          <a:p>
            <a:pPr fontAlgn="base"/>
            <a:r>
              <a:rPr lang="en-IN" dirty="0"/>
              <a:t>Pointer </a:t>
            </a:r>
            <a:r>
              <a:rPr lang="en-IN" dirty="0" smtClean="0"/>
              <a:t>initialization</a:t>
            </a:r>
            <a:endParaRPr lang="en-IN" dirty="0"/>
          </a:p>
          <a:p>
            <a:pPr fontAlgn="base"/>
            <a:r>
              <a:rPr lang="en-US" dirty="0" err="1">
                <a:solidFill>
                  <a:schemeClr val="accent2"/>
                </a:solidFill>
              </a:rPr>
              <a:t>int</a:t>
            </a:r>
            <a:r>
              <a:rPr lang="en-US" dirty="0">
                <a:solidFill>
                  <a:schemeClr val="accent2"/>
                </a:solidFill>
              </a:rPr>
              <a:t> *</a:t>
            </a:r>
            <a:r>
              <a:rPr lang="en-US" dirty="0" err="1" smtClean="0">
                <a:solidFill>
                  <a:schemeClr val="accent2"/>
                </a:solidFill>
              </a:rPr>
              <a:t>ptr</a:t>
            </a:r>
            <a:r>
              <a:rPr lang="en-US" dirty="0" smtClean="0">
                <a:solidFill>
                  <a:schemeClr val="accent2"/>
                </a:solidFill>
              </a:rPr>
              <a:t>=&amp;variable;  </a:t>
            </a:r>
            <a:r>
              <a:rPr lang="en-US" dirty="0"/>
              <a:t>// </a:t>
            </a:r>
            <a:r>
              <a:rPr lang="en-IN" dirty="0" smtClean="0"/>
              <a:t>initializes</a:t>
            </a:r>
            <a:r>
              <a:rPr lang="en-US" dirty="0" smtClean="0"/>
              <a:t> </a:t>
            </a:r>
            <a:r>
              <a:rPr lang="en-US" dirty="0"/>
              <a:t>a pointer to an integer</a:t>
            </a:r>
          </a:p>
          <a:p>
            <a:pPr fontAlgn="base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9105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dirty="0"/>
              <a:t>Modular Programming in C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Modular programming</a:t>
            </a:r>
            <a:r>
              <a:rPr lang="en-US" dirty="0"/>
              <a:t> is a software design technique that focuses on breaking a program into smaller, independent, and reusable modules (functions). </a:t>
            </a:r>
            <a:endParaRPr lang="en-US" dirty="0" smtClean="0"/>
          </a:p>
          <a:p>
            <a:r>
              <a:rPr lang="en-US" dirty="0" smtClean="0"/>
              <a:t>Each </a:t>
            </a:r>
            <a:r>
              <a:rPr lang="en-US" dirty="0"/>
              <a:t>module handles a specific functionality, making the program easier to read, maintain, debug, and test.</a:t>
            </a:r>
          </a:p>
        </p:txBody>
      </p:sp>
    </p:spTree>
    <p:extLst>
      <p:ext uri="{BB962C8B-B14F-4D97-AF65-F5344CB8AC3E}">
        <p14:creationId xmlns:p14="http://schemas.microsoft.com/office/powerpoint/2010/main" val="160566017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b="1" dirty="0"/>
              <a:t>Pointers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27345" y="1855311"/>
            <a:ext cx="9069315" cy="39265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70660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dirty="0"/>
              <a:t>Pointer Arithmetic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6770"/>
            <a:ext cx="11133407" cy="5261317"/>
          </a:xfrm>
        </p:spPr>
        <p:txBody>
          <a:bodyPr>
            <a:normAutofit/>
          </a:bodyPr>
          <a:lstStyle/>
          <a:p>
            <a:pPr fontAlgn="base"/>
            <a:r>
              <a:rPr lang="en-US" dirty="0"/>
              <a:t>Pointer arithmetic refers to performing operations on pointers in C. </a:t>
            </a:r>
            <a:endParaRPr lang="en-US" dirty="0" smtClean="0"/>
          </a:p>
          <a:p>
            <a:pPr fontAlgn="base"/>
            <a:r>
              <a:rPr lang="en-US" dirty="0" smtClean="0"/>
              <a:t>Since </a:t>
            </a:r>
            <a:r>
              <a:rPr lang="en-US" dirty="0"/>
              <a:t>a pointer stores the memory address of a variable, arithmetic operations on pointers involve moving the pointer to different memory </a:t>
            </a:r>
            <a:r>
              <a:rPr lang="en-US" dirty="0" smtClean="0"/>
              <a:t>locations </a:t>
            </a:r>
            <a:r>
              <a:rPr lang="en-US" dirty="0"/>
              <a:t>based on the data type it points to</a:t>
            </a:r>
            <a:r>
              <a:rPr lang="en-US" dirty="0" smtClean="0"/>
              <a:t>.</a:t>
            </a:r>
            <a:br>
              <a:rPr lang="en-US" dirty="0" smtClean="0"/>
            </a:br>
            <a:endParaRPr lang="en-US" dirty="0" smtClean="0"/>
          </a:p>
          <a:p>
            <a:pPr marL="0" indent="0" fontAlgn="base">
              <a:buNone/>
            </a:pPr>
            <a:r>
              <a:rPr lang="en-US" dirty="0"/>
              <a:t>Types of Pointer Arithmetic </a:t>
            </a:r>
            <a:r>
              <a:rPr lang="en-US" dirty="0" smtClean="0"/>
              <a:t>Operations</a:t>
            </a:r>
          </a:p>
          <a:p>
            <a:pPr fontAlgn="base"/>
            <a:r>
              <a:rPr lang="en-US" dirty="0"/>
              <a:t>Increment/Decrement by 1</a:t>
            </a:r>
          </a:p>
          <a:p>
            <a:pPr fontAlgn="base"/>
            <a:r>
              <a:rPr lang="en-US" dirty="0"/>
              <a:t>Addition/Subtraction of Integer</a:t>
            </a:r>
          </a:p>
          <a:p>
            <a:pPr fontAlgn="base"/>
            <a:r>
              <a:rPr lang="en-US" dirty="0"/>
              <a:t>Subtracting Two Pointers of Same Type</a:t>
            </a:r>
          </a:p>
          <a:p>
            <a:pPr fontAlgn="base"/>
            <a:r>
              <a:rPr lang="en-US" dirty="0"/>
              <a:t>Comparing/Assigning Two Pointers of Same Type</a:t>
            </a:r>
          </a:p>
          <a:p>
            <a:pPr fontAlgn="base"/>
            <a:r>
              <a:rPr lang="en-US" dirty="0"/>
              <a:t>Comparing/Assigning with NULL</a:t>
            </a:r>
          </a:p>
          <a:p>
            <a:pPr marL="0" indent="0" fontAlgn="base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788131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dirty="0"/>
              <a:t>Pointer Arithmetic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6770"/>
            <a:ext cx="11133407" cy="5261317"/>
          </a:xfrm>
        </p:spPr>
        <p:txBody>
          <a:bodyPr>
            <a:normAutofit lnSpcReduction="10000"/>
          </a:bodyPr>
          <a:lstStyle/>
          <a:p>
            <a:pPr fontAlgn="base"/>
            <a:r>
              <a:rPr lang="en-US" b="1" dirty="0"/>
              <a:t>1. Increment/Decrement of a Pointer</a:t>
            </a:r>
          </a:p>
          <a:p>
            <a:pPr fontAlgn="base"/>
            <a:r>
              <a:rPr lang="en-IN" b="1" dirty="0">
                <a:solidFill>
                  <a:schemeClr val="accent2"/>
                </a:solidFill>
              </a:rPr>
              <a:t>Increment</a:t>
            </a:r>
            <a:r>
              <a:rPr lang="en-IN" b="1" dirty="0"/>
              <a:t>:</a:t>
            </a:r>
            <a:r>
              <a:rPr lang="en-US" dirty="0" smtClean="0"/>
              <a:t>When </a:t>
            </a:r>
            <a:r>
              <a:rPr lang="en-US" dirty="0"/>
              <a:t>a pointer is incremented, it actually increments by the number equal </a:t>
            </a:r>
            <a:r>
              <a:rPr lang="en-US" dirty="0" smtClean="0"/>
              <a:t>to </a:t>
            </a:r>
            <a:r>
              <a:rPr lang="en-US" dirty="0"/>
              <a:t>the size of the data type for which it is a pointer. </a:t>
            </a:r>
            <a:endParaRPr lang="en-US" dirty="0" smtClean="0"/>
          </a:p>
          <a:p>
            <a:pPr fontAlgn="base"/>
            <a:r>
              <a:rPr lang="en-US" b="1" dirty="0" smtClean="0"/>
              <a:t>For </a:t>
            </a:r>
            <a:r>
              <a:rPr lang="en-US" b="1" dirty="0"/>
              <a:t>Example: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If an integer pointer that stores </a:t>
            </a:r>
            <a:r>
              <a:rPr lang="en-US" b="1" dirty="0"/>
              <a:t>address 1000</a:t>
            </a:r>
            <a:r>
              <a:rPr lang="en-US" dirty="0"/>
              <a:t> is incremented, then it will increment by 4(</a:t>
            </a:r>
            <a:r>
              <a:rPr lang="en-US" b="1" dirty="0"/>
              <a:t>size of an </a:t>
            </a:r>
            <a:r>
              <a:rPr lang="en-US" b="1" dirty="0" err="1" smtClean="0"/>
              <a:t>int</a:t>
            </a:r>
            <a:r>
              <a:rPr lang="en-US" dirty="0"/>
              <a:t>), and the new address will point to </a:t>
            </a:r>
            <a:r>
              <a:rPr lang="en-US" b="1" dirty="0"/>
              <a:t>1004</a:t>
            </a:r>
            <a:r>
              <a:rPr lang="en-US" dirty="0" smtClean="0"/>
              <a:t>.</a:t>
            </a:r>
          </a:p>
          <a:p>
            <a:pPr fontAlgn="base"/>
            <a:endParaRPr lang="en-US" b="1" dirty="0" smtClean="0"/>
          </a:p>
          <a:p>
            <a:pPr fontAlgn="base"/>
            <a:r>
              <a:rPr lang="en-US" b="1" dirty="0" smtClean="0">
                <a:solidFill>
                  <a:schemeClr val="accent2"/>
                </a:solidFill>
              </a:rPr>
              <a:t>Decrement</a:t>
            </a:r>
            <a:r>
              <a:rPr lang="en-US" b="1" dirty="0"/>
              <a:t>:</a:t>
            </a:r>
            <a:r>
              <a:rPr lang="en-US" dirty="0"/>
              <a:t> </a:t>
            </a:r>
            <a:r>
              <a:rPr lang="en-US" dirty="0" smtClean="0"/>
              <a:t>When </a:t>
            </a:r>
            <a:r>
              <a:rPr lang="en-US" dirty="0"/>
              <a:t>a pointer is decremented, it actually decrements by the number equal to the size of the data type for which it is a pointer. </a:t>
            </a:r>
            <a:endParaRPr lang="en-US" dirty="0" smtClean="0"/>
          </a:p>
          <a:p>
            <a:pPr fontAlgn="base"/>
            <a:r>
              <a:rPr lang="en-US" b="1" dirty="0"/>
              <a:t>For Example: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If an integer pointer that stores </a:t>
            </a:r>
            <a:r>
              <a:rPr lang="en-US" b="1" dirty="0"/>
              <a:t>address 1000</a:t>
            </a:r>
            <a:r>
              <a:rPr lang="en-US" dirty="0"/>
              <a:t> is decremented, then it will decrement by 4(</a:t>
            </a:r>
            <a:r>
              <a:rPr lang="en-US" b="1" dirty="0"/>
              <a:t>size of an </a:t>
            </a:r>
            <a:r>
              <a:rPr lang="en-US" b="1" dirty="0" err="1"/>
              <a:t>int</a:t>
            </a:r>
            <a:r>
              <a:rPr lang="en-US" dirty="0"/>
              <a:t>), and the new address will point to </a:t>
            </a:r>
            <a:r>
              <a:rPr lang="en-US" b="1" dirty="0"/>
              <a:t>996</a:t>
            </a:r>
            <a:r>
              <a:rPr lang="en-US" dirty="0"/>
              <a:t>. </a:t>
            </a:r>
          </a:p>
        </p:txBody>
      </p:sp>
    </p:spTree>
    <p:extLst>
      <p:ext uri="{BB962C8B-B14F-4D97-AF65-F5344CB8AC3E}">
        <p14:creationId xmlns:p14="http://schemas.microsoft.com/office/powerpoint/2010/main" val="2390363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dirty="0"/>
              <a:t>Pointer Arithmetic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6770"/>
            <a:ext cx="11133407" cy="5261317"/>
          </a:xfrm>
        </p:spPr>
        <p:txBody>
          <a:bodyPr>
            <a:normAutofit/>
          </a:bodyPr>
          <a:lstStyle/>
          <a:p>
            <a:pPr fontAlgn="base"/>
            <a:r>
              <a:rPr lang="en-US" b="1" dirty="0"/>
              <a:t>1. Increment/Decrement of a </a:t>
            </a:r>
            <a:r>
              <a:rPr lang="en-US" b="1" dirty="0" smtClean="0"/>
              <a:t>Pointer</a:t>
            </a:r>
          </a:p>
          <a:p>
            <a:pPr fontAlgn="base"/>
            <a:endParaRPr lang="en-US" b="1" dirty="0"/>
          </a:p>
          <a:p>
            <a:pPr fontAlgn="base"/>
            <a:endParaRPr lang="en-US" b="1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26323" y="1945957"/>
            <a:ext cx="6927167" cy="3867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32141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dirty="0"/>
              <a:t>Pointer Arithmetic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6770"/>
            <a:ext cx="11133407" cy="5261317"/>
          </a:xfrm>
        </p:spPr>
        <p:txBody>
          <a:bodyPr>
            <a:normAutofit/>
          </a:bodyPr>
          <a:lstStyle/>
          <a:p>
            <a:pPr fontAlgn="base"/>
            <a:r>
              <a:rPr lang="en-US" b="1" dirty="0" smtClean="0"/>
              <a:t>2. Addition of Integer to Pointer</a:t>
            </a:r>
          </a:p>
          <a:p>
            <a:pPr fontAlgn="base"/>
            <a:r>
              <a:rPr lang="en-US" dirty="0"/>
              <a:t>When a pointer is added with an integer value, the value is first multiplied by the size of the data type and then added to the pointer</a:t>
            </a:r>
            <a:r>
              <a:rPr lang="en-US" dirty="0" smtClean="0"/>
              <a:t>.</a:t>
            </a:r>
          </a:p>
          <a:p>
            <a:pPr fontAlgn="base"/>
            <a:r>
              <a:rPr lang="en-US" b="1" dirty="0"/>
              <a:t>For Example: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Consider the same example as above where the </a:t>
            </a:r>
            <a:r>
              <a:rPr lang="en-US" b="1" dirty="0" err="1"/>
              <a:t>ptr</a:t>
            </a:r>
            <a:r>
              <a:rPr lang="en-US" b="1" dirty="0"/>
              <a:t> </a:t>
            </a:r>
            <a:r>
              <a:rPr lang="en-US" dirty="0"/>
              <a:t>is an </a:t>
            </a:r>
            <a:r>
              <a:rPr lang="en-US" b="1" dirty="0"/>
              <a:t>integer pointer </a:t>
            </a:r>
            <a:r>
              <a:rPr lang="en-US" dirty="0"/>
              <a:t>that stores </a:t>
            </a:r>
            <a:r>
              <a:rPr lang="en-US" b="1" dirty="0"/>
              <a:t>1000 </a:t>
            </a:r>
            <a:r>
              <a:rPr lang="en-US" dirty="0"/>
              <a:t>as an address. If we add integer 5 to it using the expression, </a:t>
            </a:r>
            <a:r>
              <a:rPr lang="en-US" b="1" dirty="0" err="1"/>
              <a:t>ptr</a:t>
            </a:r>
            <a:r>
              <a:rPr lang="en-US" b="1" dirty="0"/>
              <a:t> = </a:t>
            </a:r>
            <a:r>
              <a:rPr lang="en-US" b="1" dirty="0" err="1"/>
              <a:t>ptr</a:t>
            </a:r>
            <a:r>
              <a:rPr lang="en-US" b="1" dirty="0"/>
              <a:t> + 5,</a:t>
            </a:r>
            <a:r>
              <a:rPr lang="en-US" dirty="0"/>
              <a:t> then, the final address stored in the </a:t>
            </a:r>
            <a:r>
              <a:rPr lang="en-US" dirty="0" err="1"/>
              <a:t>ptr</a:t>
            </a:r>
            <a:r>
              <a:rPr lang="en-US" dirty="0"/>
              <a:t> will be </a:t>
            </a:r>
            <a:r>
              <a:rPr lang="en-US" b="1" dirty="0" err="1"/>
              <a:t>ptr</a:t>
            </a:r>
            <a:r>
              <a:rPr lang="en-US" b="1" dirty="0"/>
              <a:t> = 1000 + </a:t>
            </a:r>
            <a:r>
              <a:rPr lang="en-US" b="1" dirty="0" err="1"/>
              <a:t>sizeof</a:t>
            </a:r>
            <a:r>
              <a:rPr lang="en-US" b="1" dirty="0"/>
              <a:t>(</a:t>
            </a:r>
            <a:r>
              <a:rPr lang="en-US" b="1" dirty="0" err="1"/>
              <a:t>int</a:t>
            </a:r>
            <a:r>
              <a:rPr lang="en-US" b="1" dirty="0"/>
              <a:t>) * 5 = 1020.</a:t>
            </a:r>
            <a:endParaRPr lang="en-US" dirty="0" smtClean="0"/>
          </a:p>
          <a:p>
            <a:pPr marL="0" indent="0" fontAlgn="base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8256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dirty="0"/>
              <a:t>Pointer Arithmetic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6770"/>
            <a:ext cx="11133407" cy="5261317"/>
          </a:xfrm>
        </p:spPr>
        <p:txBody>
          <a:bodyPr>
            <a:normAutofit/>
          </a:bodyPr>
          <a:lstStyle/>
          <a:p>
            <a:pPr fontAlgn="base"/>
            <a:r>
              <a:rPr lang="en-US" b="1" dirty="0" smtClean="0"/>
              <a:t>2. Addition of Integer to Pointer</a:t>
            </a:r>
          </a:p>
          <a:p>
            <a:pPr marL="0" indent="0" fontAlgn="base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89778" y="2292009"/>
            <a:ext cx="4941751" cy="37993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3886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dirty="0"/>
              <a:t>Pointer Arithmetic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6770"/>
            <a:ext cx="11133407" cy="5261317"/>
          </a:xfrm>
        </p:spPr>
        <p:txBody>
          <a:bodyPr>
            <a:normAutofit/>
          </a:bodyPr>
          <a:lstStyle/>
          <a:p>
            <a:pPr fontAlgn="base"/>
            <a:r>
              <a:rPr lang="en-US" b="1" dirty="0"/>
              <a:t>3. Subtraction  of Integer to Pointer</a:t>
            </a:r>
          </a:p>
          <a:p>
            <a:pPr fontAlgn="base"/>
            <a:r>
              <a:rPr lang="en-US" dirty="0"/>
              <a:t>When a pointer is subtracted with an integer value, the value is first multiplied by the size of the data type and then subtracted from the pointer similar to addition</a:t>
            </a:r>
            <a:r>
              <a:rPr lang="en-US" dirty="0" smtClean="0"/>
              <a:t>.</a:t>
            </a:r>
          </a:p>
          <a:p>
            <a:pPr fontAlgn="base"/>
            <a:r>
              <a:rPr lang="en-US" b="1" dirty="0" smtClean="0"/>
              <a:t>For Example:</a:t>
            </a:r>
            <a:endParaRPr lang="en-US" dirty="0"/>
          </a:p>
          <a:p>
            <a:pPr fontAlgn="base"/>
            <a:r>
              <a:rPr lang="en-IN" b="1" dirty="0" err="1" smtClean="0"/>
              <a:t>ptr</a:t>
            </a:r>
            <a:r>
              <a:rPr lang="en-IN" b="1" dirty="0" smtClean="0"/>
              <a:t> </a:t>
            </a:r>
            <a:r>
              <a:rPr lang="en-IN" b="1" dirty="0"/>
              <a:t>= </a:t>
            </a:r>
            <a:r>
              <a:rPr lang="en-IN" b="1" dirty="0" err="1"/>
              <a:t>ptr</a:t>
            </a:r>
            <a:r>
              <a:rPr lang="en-IN" b="1" dirty="0"/>
              <a:t> – 5</a:t>
            </a:r>
            <a:r>
              <a:rPr lang="en-IN" b="1" dirty="0" smtClean="0"/>
              <a:t>,</a:t>
            </a:r>
          </a:p>
          <a:p>
            <a:pPr fontAlgn="base"/>
            <a:r>
              <a:rPr lang="en-US" b="1" dirty="0" err="1"/>
              <a:t>ptr</a:t>
            </a:r>
            <a:r>
              <a:rPr lang="en-US" b="1" dirty="0"/>
              <a:t> = 1000 – </a:t>
            </a:r>
            <a:r>
              <a:rPr lang="en-US" b="1" dirty="0" err="1"/>
              <a:t>sizeof</a:t>
            </a:r>
            <a:r>
              <a:rPr lang="en-US" b="1" dirty="0"/>
              <a:t>(</a:t>
            </a:r>
            <a:r>
              <a:rPr lang="en-US" b="1" dirty="0" err="1"/>
              <a:t>int</a:t>
            </a:r>
            <a:r>
              <a:rPr lang="en-US" b="1" dirty="0"/>
              <a:t>) * 5 = 980.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52735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dirty="0"/>
              <a:t>Pointer Arithmetic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6770"/>
            <a:ext cx="11133407" cy="5261317"/>
          </a:xfrm>
        </p:spPr>
        <p:txBody>
          <a:bodyPr>
            <a:normAutofit/>
          </a:bodyPr>
          <a:lstStyle/>
          <a:p>
            <a:pPr fontAlgn="base"/>
            <a:r>
              <a:rPr lang="en-US" b="1" dirty="0"/>
              <a:t>3. Subtraction  of Integer to Pointer</a:t>
            </a:r>
          </a:p>
          <a:p>
            <a:pPr marL="0" indent="0" fontAlgn="base">
              <a:buNone/>
            </a:pPr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6" y="2085976"/>
            <a:ext cx="4838903" cy="3498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545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dirty="0"/>
              <a:t>Pointer Arithmetic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6770"/>
            <a:ext cx="11133407" cy="5261317"/>
          </a:xfrm>
        </p:spPr>
        <p:txBody>
          <a:bodyPr>
            <a:normAutofit/>
          </a:bodyPr>
          <a:lstStyle/>
          <a:p>
            <a:pPr fontAlgn="base"/>
            <a:r>
              <a:rPr lang="en-US" b="1" dirty="0"/>
              <a:t>4. Subtraction of Two Pointers</a:t>
            </a:r>
          </a:p>
          <a:p>
            <a:pPr fontAlgn="base"/>
            <a:r>
              <a:rPr lang="en-US" dirty="0"/>
              <a:t>The subtraction of two pointers is possible only when they have the same data type. </a:t>
            </a:r>
            <a:endParaRPr lang="en-US" dirty="0" smtClean="0"/>
          </a:p>
          <a:p>
            <a:pPr fontAlgn="base"/>
            <a:r>
              <a:rPr lang="en-US" dirty="0" smtClean="0"/>
              <a:t>The </a:t>
            </a:r>
            <a:r>
              <a:rPr lang="en-US" dirty="0"/>
              <a:t>result is generated by calculating the difference between the addresses of the two pointers and calculating how many bytes of data it is according to the pointer data type</a:t>
            </a:r>
            <a:r>
              <a:rPr lang="en-US" dirty="0" smtClean="0"/>
              <a:t>.</a:t>
            </a:r>
          </a:p>
          <a:p>
            <a:pPr fontAlgn="base"/>
            <a:r>
              <a:rPr lang="en-US" dirty="0" smtClean="0"/>
              <a:t> </a:t>
            </a:r>
            <a:r>
              <a:rPr lang="en-US" dirty="0"/>
              <a:t>The subtraction of two pointers gives the increments between the two pointers. 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65097" y="4889549"/>
            <a:ext cx="5938175" cy="1356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3692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dirty="0"/>
              <a:t>Pointer Arithmetic </a:t>
            </a:r>
            <a:endParaRPr lang="en-IN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6770"/>
            <a:ext cx="11133407" cy="5261317"/>
          </a:xfrm>
        </p:spPr>
        <p:txBody>
          <a:bodyPr>
            <a:normAutofit/>
          </a:bodyPr>
          <a:lstStyle/>
          <a:p>
            <a:pPr fontAlgn="base"/>
            <a:r>
              <a:rPr lang="en-IN" b="1" dirty="0"/>
              <a:t>5. Comparison of Pointers</a:t>
            </a:r>
          </a:p>
          <a:p>
            <a:pPr fontAlgn="base"/>
            <a:r>
              <a:rPr lang="en-US" dirty="0"/>
              <a:t>We can compare the two pointers by using the comparison operators in C. We can implement this by using all operators in C </a:t>
            </a:r>
            <a:r>
              <a:rPr lang="en-US" b="1" dirty="0"/>
              <a:t>&gt;, &gt;=, &lt;, &lt;=, ==, !=. </a:t>
            </a:r>
            <a:endParaRPr lang="en-US" b="1" dirty="0" smtClean="0"/>
          </a:p>
          <a:p>
            <a:pPr fontAlgn="base"/>
            <a:r>
              <a:rPr lang="en-US" b="1" dirty="0"/>
              <a:t> </a:t>
            </a:r>
            <a:r>
              <a:rPr lang="en-US" dirty="0"/>
              <a:t>It returns true for the valid condition and returns false for the unsatisfied condition. </a:t>
            </a:r>
            <a:endParaRPr lang="en-US" dirty="0" smtClean="0"/>
          </a:p>
          <a:p>
            <a:pPr fontAlgn="base"/>
            <a:r>
              <a:rPr lang="en-US" dirty="0"/>
              <a:t>ptr1 == ptr2 </a:t>
            </a:r>
          </a:p>
        </p:txBody>
      </p:sp>
    </p:spTree>
    <p:extLst>
      <p:ext uri="{BB962C8B-B14F-4D97-AF65-F5344CB8AC3E}">
        <p14:creationId xmlns:p14="http://schemas.microsoft.com/office/powerpoint/2010/main" val="3486400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Features of Modular Programming</a:t>
            </a:r>
          </a:p>
        </p:txBody>
      </p:sp>
      <p:sp>
        <p:nvSpPr>
          <p:cNvPr id="4" name="Rectangle 1"/>
          <p:cNvSpPr>
            <a:spLocks noGrp="1" noChangeArrowheads="1"/>
          </p:cNvSpPr>
          <p:nvPr>
            <p:ph idx="1"/>
          </p:nvPr>
        </p:nvSpPr>
        <p:spPr bwMode="auto">
          <a:xfrm>
            <a:off x="919622" y="1380161"/>
            <a:ext cx="9879179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Code Reusability: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Modules can be reused in different programs.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Code Organization: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Code is structured in separate files for easy management.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Scalability: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New features can be added without modifying the entire program.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Ease of Debugging: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Errors are localized to specific modules.</a:t>
            </a:r>
          </a:p>
          <a:p>
            <a:pPr marL="0" marR="0" lvl="0" indent="0" algn="l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Encapsulation:</a:t>
            </a:r>
            <a:r>
              <a:rPr kumimoji="0" lang="en-US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+mj-lt"/>
              </a:rPr>
              <a:t> Data and functions are logically grouped together. </a:t>
            </a:r>
          </a:p>
        </p:txBody>
      </p:sp>
    </p:spTree>
    <p:extLst>
      <p:ext uri="{BB962C8B-B14F-4D97-AF65-F5344CB8AC3E}">
        <p14:creationId xmlns:p14="http://schemas.microsoft.com/office/powerpoint/2010/main" val="122306087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IN" b="1" dirty="0"/>
              <a:t>Array of Pointers 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6770"/>
            <a:ext cx="11133407" cy="5261317"/>
          </a:xfrm>
        </p:spPr>
        <p:txBody>
          <a:bodyPr>
            <a:normAutofit/>
          </a:bodyPr>
          <a:lstStyle/>
          <a:p>
            <a:pPr fontAlgn="base"/>
            <a:r>
              <a:rPr lang="en-US" dirty="0"/>
              <a:t>a pointer array is a homogeneous collection of indexed pointer variables that are references to a memory location. </a:t>
            </a:r>
            <a:endParaRPr lang="en-US" dirty="0" smtClean="0"/>
          </a:p>
          <a:p>
            <a:pPr fontAlgn="base"/>
            <a:r>
              <a:rPr lang="en-US" dirty="0" smtClean="0"/>
              <a:t>It </a:t>
            </a:r>
            <a:r>
              <a:rPr lang="en-US" dirty="0"/>
              <a:t>is generally used in C Programming when we want to point at multiple memory locations of a similar data type in our C program. </a:t>
            </a:r>
            <a:endParaRPr lang="en-US" dirty="0" smtClean="0"/>
          </a:p>
          <a:p>
            <a:pPr fontAlgn="base"/>
            <a:r>
              <a:rPr lang="en-US" dirty="0" smtClean="0"/>
              <a:t>We </a:t>
            </a:r>
            <a:r>
              <a:rPr lang="en-US" dirty="0"/>
              <a:t>can access the data by dereferencing the pointer pointing to it. </a:t>
            </a:r>
            <a:endParaRPr lang="en-US" dirty="0" smtClean="0"/>
          </a:p>
          <a:p>
            <a:pPr fontAlgn="base"/>
            <a:r>
              <a:rPr lang="en-IN" b="1" dirty="0"/>
              <a:t>Syntax</a:t>
            </a:r>
            <a:r>
              <a:rPr lang="en-IN" b="1" dirty="0" smtClean="0"/>
              <a:t>:   </a:t>
            </a:r>
            <a:r>
              <a:rPr lang="en-IN" b="1" dirty="0" err="1" smtClean="0"/>
              <a:t>pointer_type</a:t>
            </a:r>
            <a:r>
              <a:rPr lang="en-IN" b="1" dirty="0" smtClean="0"/>
              <a:t> </a:t>
            </a:r>
            <a:r>
              <a:rPr lang="en-IN" b="1" dirty="0"/>
              <a:t>*</a:t>
            </a:r>
            <a:r>
              <a:rPr lang="en-IN" b="1" dirty="0" err="1"/>
              <a:t>array_name</a:t>
            </a:r>
            <a:r>
              <a:rPr lang="en-IN" b="1" dirty="0"/>
              <a:t> [</a:t>
            </a:r>
            <a:r>
              <a:rPr lang="en-IN" b="1" dirty="0" err="1"/>
              <a:t>array_size</a:t>
            </a:r>
            <a:r>
              <a:rPr lang="en-IN" b="1" dirty="0"/>
              <a:t>];</a:t>
            </a:r>
            <a:endParaRPr lang="en-IN" b="1" dirty="0" smtClean="0"/>
          </a:p>
          <a:p>
            <a:pPr fontAlgn="base"/>
            <a:endParaRPr lang="en-US" dirty="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95675" y="4267785"/>
            <a:ext cx="5200651" cy="2400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6034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b="1" dirty="0"/>
              <a:t>Array of Pointers to Character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406770"/>
            <a:ext cx="11133407" cy="5261317"/>
          </a:xfrm>
        </p:spPr>
        <p:txBody>
          <a:bodyPr>
            <a:normAutofit/>
          </a:bodyPr>
          <a:lstStyle/>
          <a:p>
            <a:pPr fontAlgn="base"/>
            <a:r>
              <a:rPr lang="en-US" dirty="0"/>
              <a:t>One of the main applications of the array of pointers is to store multiple strings as an array of pointers to characters. Here, each pointer in the array is a character pointer that points to the first character of the string</a:t>
            </a:r>
            <a:r>
              <a:rPr lang="en-US" dirty="0" smtClean="0"/>
              <a:t>.</a:t>
            </a:r>
          </a:p>
          <a:p>
            <a:pPr marL="0" indent="0" fontAlgn="base">
              <a:buNone/>
            </a:pPr>
            <a:r>
              <a:rPr lang="en-IN" b="1" dirty="0"/>
              <a:t>Syntax: char *</a:t>
            </a:r>
            <a:r>
              <a:rPr lang="en-IN" b="1" dirty="0" err="1"/>
              <a:t>array_name</a:t>
            </a:r>
            <a:r>
              <a:rPr lang="en-IN" b="1" dirty="0"/>
              <a:t> [</a:t>
            </a:r>
            <a:r>
              <a:rPr lang="en-IN" b="1" dirty="0" err="1"/>
              <a:t>array_size</a:t>
            </a:r>
            <a:r>
              <a:rPr lang="en-IN" b="1" dirty="0" smtClean="0"/>
              <a:t>];</a:t>
            </a:r>
          </a:p>
          <a:p>
            <a:pPr fontAlgn="base"/>
            <a:r>
              <a:rPr lang="nl-NL" dirty="0"/>
              <a:t>char* arr[5</a:t>
            </a:r>
            <a:r>
              <a:rPr lang="nl-NL" dirty="0" smtClean="0"/>
              <a:t>] </a:t>
            </a:r>
            <a:r>
              <a:rPr lang="nl-NL" dirty="0"/>
              <a:t>= { "gfg", "geek", "Geek", "Geeks", "GeeksforGeeks" }</a:t>
            </a:r>
          </a:p>
          <a:p>
            <a:pPr fontAlgn="base"/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68346" y="3772189"/>
            <a:ext cx="6255311" cy="27984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6306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</a:t>
            </a:r>
            <a:r>
              <a:rPr lang="en-US" b="1" dirty="0"/>
              <a:t>function</a:t>
            </a:r>
            <a:r>
              <a:rPr lang="en-US" dirty="0"/>
              <a:t> in C programming is a block of code designed to perform a specific task. Functions allow programmers to divide a large program into smaller, reusable modules, improving readability, maintainability, and efficiency</a:t>
            </a:r>
            <a:r>
              <a:rPr lang="en-US" dirty="0" smtClean="0"/>
              <a:t>.</a:t>
            </a:r>
          </a:p>
          <a:p>
            <a:pPr fontAlgn="base"/>
            <a:r>
              <a:rPr lang="en-US" dirty="0"/>
              <a:t>The syntax of function can be divided into 3 aspects:</a:t>
            </a:r>
          </a:p>
          <a:p>
            <a:pPr fontAlgn="base"/>
            <a:r>
              <a:rPr lang="en-US" b="1" dirty="0"/>
              <a:t>Function Declaration</a:t>
            </a:r>
            <a:endParaRPr lang="en-US" dirty="0"/>
          </a:p>
          <a:p>
            <a:pPr fontAlgn="base"/>
            <a:r>
              <a:rPr lang="en-US" b="1" dirty="0"/>
              <a:t>Function Definition</a:t>
            </a:r>
            <a:endParaRPr lang="en-US" dirty="0"/>
          </a:p>
          <a:p>
            <a:pPr fontAlgn="base"/>
            <a:r>
              <a:rPr lang="en-US" b="1" dirty="0"/>
              <a:t>Function Calls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6439" y="5187942"/>
            <a:ext cx="7642120" cy="1275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68046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Functions</a:t>
            </a:r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186689" y="1690688"/>
            <a:ext cx="6640635" cy="36892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146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b="1" dirty="0"/>
              <a:t>Function Definition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function definition consists of actual statements which are executed when the function is called (i.e. when the program control comes to the function</a:t>
            </a:r>
            <a:r>
              <a:rPr lang="en-US" dirty="0" smtClean="0"/>
              <a:t>).</a:t>
            </a:r>
          </a:p>
          <a:p>
            <a:r>
              <a:rPr lang="en-US" dirty="0"/>
              <a:t>The below example serves as both a function definition and a declaration.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055" y="4169924"/>
            <a:ext cx="8317100" cy="16421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005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b="1" dirty="0"/>
              <a:t>Function Definition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73942" y="1481377"/>
            <a:ext cx="7433215" cy="4178147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581416" y="5859940"/>
            <a:ext cx="11493675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en-US" sz="2800" b="1" i="1" dirty="0" smtClean="0">
                <a:effectLst/>
              </a:rPr>
              <a:t>Note:</a:t>
            </a:r>
            <a:r>
              <a:rPr lang="en-US" sz="2800" b="0" i="1" dirty="0" smtClean="0">
                <a:effectLst/>
              </a:rPr>
              <a:t> A function in C must always be declared globally before calling it.</a:t>
            </a:r>
          </a:p>
          <a:p>
            <a:r>
              <a:rPr lang="en-US" sz="2800" dirty="0" smtClean="0"/>
              <a:t/>
            </a:r>
            <a:br>
              <a:rPr lang="en-US" sz="2800" dirty="0" smtClean="0"/>
            </a:b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1070784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/>
            <a:r>
              <a:rPr lang="en-US" b="1" dirty="0"/>
              <a:t>Function Call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function call is a statement that instructs the compiler to execute the function. We use the function name and parameters in the function call.</a:t>
            </a:r>
          </a:p>
        </p:txBody>
      </p:sp>
    </p:spTree>
    <p:extLst>
      <p:ext uri="{BB962C8B-B14F-4D97-AF65-F5344CB8AC3E}">
        <p14:creationId xmlns:p14="http://schemas.microsoft.com/office/powerpoint/2010/main" val="3264915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FA0787A24E4524E9DB756881F0FAED1" ma:contentTypeVersion="4" ma:contentTypeDescription="Create a new document." ma:contentTypeScope="" ma:versionID="50eb4794c6f2dbca324ea1f2de04bf23">
  <xsd:schema xmlns:xsd="http://www.w3.org/2001/XMLSchema" xmlns:xs="http://www.w3.org/2001/XMLSchema" xmlns:p="http://schemas.microsoft.com/office/2006/metadata/properties" xmlns:ns2="cc2cc73b-6cb4-4dfa-92ef-44c2ee100ac0" targetNamespace="http://schemas.microsoft.com/office/2006/metadata/properties" ma:root="true" ma:fieldsID="369ce95bf86b8d55bbef154f4f595fd5" ns2:_="">
    <xsd:import namespace="cc2cc73b-6cb4-4dfa-92ef-44c2ee100ac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c2cc73b-6cb4-4dfa-92ef-44c2ee100ac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3D1AAAFF-AB8D-46B1-AFCC-6EBA5AD08F65}">
  <ds:schemaRefs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092470F4-9A9C-4138-8ABB-C026F878DC6F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cc2cc73b-6cb4-4dfa-92ef-44c2ee100ac0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DC91BFCD-8D39-425B-BCA0-EB54BD5F26BB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1193</TotalTime>
  <Words>1621</Words>
  <Application>Microsoft Office PowerPoint</Application>
  <PresentationFormat>Custom</PresentationFormat>
  <Paragraphs>241</Paragraphs>
  <Slides>41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41</vt:i4>
      </vt:variant>
    </vt:vector>
  </HeadingPairs>
  <TitlesOfParts>
    <vt:vector size="42" baseType="lpstr">
      <vt:lpstr>Office Theme</vt:lpstr>
      <vt:lpstr>PowerPoint Presentation</vt:lpstr>
      <vt:lpstr>FUNCTIONS AND POINTERS </vt:lpstr>
      <vt:lpstr>Modular Programming in C</vt:lpstr>
      <vt:lpstr>Features of Modular Programming</vt:lpstr>
      <vt:lpstr>Functions</vt:lpstr>
      <vt:lpstr>Functions</vt:lpstr>
      <vt:lpstr>Function Definition</vt:lpstr>
      <vt:lpstr>Function Definition</vt:lpstr>
      <vt:lpstr>Function Call</vt:lpstr>
      <vt:lpstr>Function Definition</vt:lpstr>
      <vt:lpstr>Function Return Type</vt:lpstr>
      <vt:lpstr>Conditions of Return Types and Arguments</vt:lpstr>
      <vt:lpstr>Types of Functions </vt:lpstr>
      <vt:lpstr>1. Library Function </vt:lpstr>
      <vt:lpstr>1. Library Function</vt:lpstr>
      <vt:lpstr>Advantages of C library functions</vt:lpstr>
      <vt:lpstr>2. User Defined Function</vt:lpstr>
      <vt:lpstr>Advantages of User-Defined Functions</vt:lpstr>
      <vt:lpstr>1. String Functions</vt:lpstr>
      <vt:lpstr>2. Math Functions</vt:lpstr>
      <vt:lpstr>Passing Parameters to Functions </vt:lpstr>
      <vt:lpstr>Passing Parameters to Functions </vt:lpstr>
      <vt:lpstr>Passing Parameters to Functions </vt:lpstr>
      <vt:lpstr>Passing Parameters to Functions </vt:lpstr>
      <vt:lpstr>What is Recursion</vt:lpstr>
      <vt:lpstr>What is Recursion</vt:lpstr>
      <vt:lpstr>Recursive Implementation of Binary Search</vt:lpstr>
      <vt:lpstr>Pointers</vt:lpstr>
      <vt:lpstr>Pointers</vt:lpstr>
      <vt:lpstr>Pointers</vt:lpstr>
      <vt:lpstr>Pointer Arithmetic </vt:lpstr>
      <vt:lpstr>Pointer Arithmetic </vt:lpstr>
      <vt:lpstr>Pointer Arithmetic </vt:lpstr>
      <vt:lpstr>Pointer Arithmetic </vt:lpstr>
      <vt:lpstr>Pointer Arithmetic </vt:lpstr>
      <vt:lpstr>Pointer Arithmetic </vt:lpstr>
      <vt:lpstr>Pointer Arithmetic </vt:lpstr>
      <vt:lpstr>Pointer Arithmetic </vt:lpstr>
      <vt:lpstr>Pointer Arithmetic </vt:lpstr>
      <vt:lpstr>Array of Pointers </vt:lpstr>
      <vt:lpstr>Array of Pointers to Character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FUNCTIONS AND POINTERS</dc:title>
  <dc:creator>Microsoft account</dc:creator>
  <cp:lastModifiedBy>Google</cp:lastModifiedBy>
  <cp:revision>52</cp:revision>
  <dcterms:created xsi:type="dcterms:W3CDTF">2025-01-30T06:57:32Z</dcterms:created>
  <dcterms:modified xsi:type="dcterms:W3CDTF">2025-05-08T04:56:02Z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0x0101000FA0787A24E4524E9DB756881F0FAED1</vt:lpwstr>
  </property>
</Properties>
</file>