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Lst>
  <p:sldIdLst>
    <p:sldId id="292" r:id="rId5"/>
    <p:sldId id="256" r:id="rId6"/>
    <p:sldId id="257" r:id="rId7"/>
    <p:sldId id="258" r:id="rId8"/>
    <p:sldId id="259" r:id="rId9"/>
    <p:sldId id="260" r:id="rId10"/>
    <p:sldId id="261" r:id="rId11"/>
    <p:sldId id="262" r:id="rId12"/>
    <p:sldId id="264" r:id="rId13"/>
    <p:sldId id="265" r:id="rId14"/>
    <p:sldId id="266" r:id="rId15"/>
    <p:sldId id="267" r:id="rId16"/>
    <p:sldId id="268" r:id="rId17"/>
    <p:sldId id="270" r:id="rId18"/>
    <p:sldId id="271" r:id="rId19"/>
    <p:sldId id="272" r:id="rId20"/>
    <p:sldId id="269" r:id="rId21"/>
    <p:sldId id="273" r:id="rId22"/>
    <p:sldId id="277" r:id="rId23"/>
    <p:sldId id="274" r:id="rId24"/>
    <p:sldId id="278" r:id="rId25"/>
    <p:sldId id="275" r:id="rId26"/>
    <p:sldId id="276"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6" autoAdjust="0"/>
    <p:restoredTop sz="94660"/>
  </p:normalViewPr>
  <p:slideViewPr>
    <p:cSldViewPr snapToGrid="0">
      <p:cViewPr>
        <p:scale>
          <a:sx n="80" d="100"/>
          <a:sy n="80" d="100"/>
        </p:scale>
        <p:origin x="-342"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40"/>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B01C7AD-8FB4-4F94-B490-E13F0AA27B04}" type="datetimeFigureOut">
              <a:rPr lang="en-US" smtClean="0"/>
              <a:t>5/8/2025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71C77B-2A32-4584-B51D-CC6B0DBF1C04}" type="slidenum">
              <a:rPr lang="en-US" smtClean="0"/>
              <a:t>‹#›</a:t>
            </a:fld>
            <a:endParaRPr lang="en-US"/>
          </a:p>
        </p:txBody>
      </p:sp>
    </p:spTree>
    <p:extLst>
      <p:ext uri="{BB962C8B-B14F-4D97-AF65-F5344CB8AC3E}">
        <p14:creationId xmlns:p14="http://schemas.microsoft.com/office/powerpoint/2010/main" val="20074221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B01C7AD-8FB4-4F94-B490-E13F0AA27B04}" type="datetimeFigureOut">
              <a:rPr lang="en-US" smtClean="0"/>
              <a:t>5/8/2025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71C77B-2A32-4584-B51D-CC6B0DBF1C04}" type="slidenum">
              <a:rPr lang="en-US" smtClean="0"/>
              <a:t>‹#›</a:t>
            </a:fld>
            <a:endParaRPr lang="en-US"/>
          </a:p>
        </p:txBody>
      </p:sp>
    </p:spTree>
    <p:extLst>
      <p:ext uri="{BB962C8B-B14F-4D97-AF65-F5344CB8AC3E}">
        <p14:creationId xmlns:p14="http://schemas.microsoft.com/office/powerpoint/2010/main" val="16818656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785600" y="274653"/>
            <a:ext cx="36576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12800" y="274653"/>
            <a:ext cx="107696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B01C7AD-8FB4-4F94-B490-E13F0AA27B04}" type="datetimeFigureOut">
              <a:rPr lang="en-US" smtClean="0"/>
              <a:t>5/8/2025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71C77B-2A32-4584-B51D-CC6B0DBF1C04}" type="slidenum">
              <a:rPr lang="en-US" smtClean="0"/>
              <a:t>‹#›</a:t>
            </a:fld>
            <a:endParaRPr lang="en-US"/>
          </a:p>
        </p:txBody>
      </p:sp>
    </p:spTree>
    <p:extLst>
      <p:ext uri="{BB962C8B-B14F-4D97-AF65-F5344CB8AC3E}">
        <p14:creationId xmlns:p14="http://schemas.microsoft.com/office/powerpoint/2010/main" val="22407133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B01C7AD-8FB4-4F94-B490-E13F0AA27B04}" type="datetimeFigureOut">
              <a:rPr lang="en-US" smtClean="0"/>
              <a:t>5/8/2025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71C77B-2A32-4584-B51D-CC6B0DBF1C04}" type="slidenum">
              <a:rPr lang="en-US" smtClean="0"/>
              <a:t>‹#›</a:t>
            </a:fld>
            <a:endParaRPr lang="en-US"/>
          </a:p>
        </p:txBody>
      </p:sp>
    </p:spTree>
    <p:extLst>
      <p:ext uri="{BB962C8B-B14F-4D97-AF65-F5344CB8AC3E}">
        <p14:creationId xmlns:p14="http://schemas.microsoft.com/office/powerpoint/2010/main" val="2242368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5"/>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B01C7AD-8FB4-4F94-B490-E13F0AA27B04}" type="datetimeFigureOut">
              <a:rPr lang="en-US" smtClean="0"/>
              <a:t>5/8/2025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71C77B-2A32-4584-B51D-CC6B0DBF1C04}" type="slidenum">
              <a:rPr lang="en-US" smtClean="0"/>
              <a:t>‹#›</a:t>
            </a:fld>
            <a:endParaRPr lang="en-US"/>
          </a:p>
        </p:txBody>
      </p:sp>
    </p:spTree>
    <p:extLst>
      <p:ext uri="{BB962C8B-B14F-4D97-AF65-F5344CB8AC3E}">
        <p14:creationId xmlns:p14="http://schemas.microsoft.com/office/powerpoint/2010/main" val="22930190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12800" y="1600206"/>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8229600" y="1600206"/>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B01C7AD-8FB4-4F94-B490-E13F0AA27B04}" type="datetimeFigureOut">
              <a:rPr lang="en-US" smtClean="0"/>
              <a:t>5/8/2025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71C77B-2A32-4584-B51D-CC6B0DBF1C04}" type="slidenum">
              <a:rPr lang="en-US" smtClean="0"/>
              <a:t>‹#›</a:t>
            </a:fld>
            <a:endParaRPr lang="en-US"/>
          </a:p>
        </p:txBody>
      </p:sp>
    </p:spTree>
    <p:extLst>
      <p:ext uri="{BB962C8B-B14F-4D97-AF65-F5344CB8AC3E}">
        <p14:creationId xmlns:p14="http://schemas.microsoft.com/office/powerpoint/2010/main" val="40546121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7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7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B01C7AD-8FB4-4F94-B490-E13F0AA27B04}" type="datetimeFigureOut">
              <a:rPr lang="en-US" smtClean="0"/>
              <a:t>5/8/2025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F71C77B-2A32-4584-B51D-CC6B0DBF1C04}" type="slidenum">
              <a:rPr lang="en-US" smtClean="0"/>
              <a:t>‹#›</a:t>
            </a:fld>
            <a:endParaRPr lang="en-US"/>
          </a:p>
        </p:txBody>
      </p:sp>
    </p:spTree>
    <p:extLst>
      <p:ext uri="{BB962C8B-B14F-4D97-AF65-F5344CB8AC3E}">
        <p14:creationId xmlns:p14="http://schemas.microsoft.com/office/powerpoint/2010/main" val="39570101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B01C7AD-8FB4-4F94-B490-E13F0AA27B04}" type="datetimeFigureOut">
              <a:rPr lang="en-US" smtClean="0"/>
              <a:t>5/8/2025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F71C77B-2A32-4584-B51D-CC6B0DBF1C04}" type="slidenum">
              <a:rPr lang="en-US" smtClean="0"/>
              <a:t>‹#›</a:t>
            </a:fld>
            <a:endParaRPr lang="en-US"/>
          </a:p>
        </p:txBody>
      </p:sp>
    </p:spTree>
    <p:extLst>
      <p:ext uri="{BB962C8B-B14F-4D97-AF65-F5344CB8AC3E}">
        <p14:creationId xmlns:p14="http://schemas.microsoft.com/office/powerpoint/2010/main" val="15563034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B01C7AD-8FB4-4F94-B490-E13F0AA27B04}" type="datetimeFigureOut">
              <a:rPr lang="en-US" smtClean="0"/>
              <a:t>5/8/2025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F71C77B-2A32-4584-B51D-CC6B0DBF1C04}" type="slidenum">
              <a:rPr lang="en-US" smtClean="0"/>
              <a:t>‹#›</a:t>
            </a:fld>
            <a:endParaRPr lang="en-US"/>
          </a:p>
        </p:txBody>
      </p:sp>
    </p:spTree>
    <p:extLst>
      <p:ext uri="{BB962C8B-B14F-4D97-AF65-F5344CB8AC3E}">
        <p14:creationId xmlns:p14="http://schemas.microsoft.com/office/powerpoint/2010/main" val="33621749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6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B01C7AD-8FB4-4F94-B490-E13F0AA27B04}" type="datetimeFigureOut">
              <a:rPr lang="en-US" smtClean="0"/>
              <a:t>5/8/2025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71C77B-2A32-4584-B51D-CC6B0DBF1C04}" type="slidenum">
              <a:rPr lang="en-US" smtClean="0"/>
              <a:t>‹#›</a:t>
            </a:fld>
            <a:endParaRPr lang="en-US"/>
          </a:p>
        </p:txBody>
      </p:sp>
    </p:spTree>
    <p:extLst>
      <p:ext uri="{BB962C8B-B14F-4D97-AF65-F5344CB8AC3E}">
        <p14:creationId xmlns:p14="http://schemas.microsoft.com/office/powerpoint/2010/main" val="42321931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B01C7AD-8FB4-4F94-B490-E13F0AA27B04}" type="datetimeFigureOut">
              <a:rPr lang="en-US" smtClean="0"/>
              <a:t>5/8/2025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71C77B-2A32-4584-B51D-CC6B0DBF1C04}" type="slidenum">
              <a:rPr lang="en-US" smtClean="0"/>
              <a:t>‹#›</a:t>
            </a:fld>
            <a:endParaRPr lang="en-US"/>
          </a:p>
        </p:txBody>
      </p:sp>
    </p:spTree>
    <p:extLst>
      <p:ext uri="{BB962C8B-B14F-4D97-AF65-F5344CB8AC3E}">
        <p14:creationId xmlns:p14="http://schemas.microsoft.com/office/powerpoint/2010/main" val="37241470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09600" y="1600206"/>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600" y="6356365"/>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B01C7AD-8FB4-4F94-B490-E13F0AA27B04}" type="datetimeFigureOut">
              <a:rPr lang="en-US" smtClean="0"/>
              <a:t>5/8/2025</a:t>
            </a:fld>
            <a:endParaRPr lang="en-US"/>
          </a:p>
        </p:txBody>
      </p:sp>
      <p:sp>
        <p:nvSpPr>
          <p:cNvPr id="5" name="Footer Placeholder 4"/>
          <p:cNvSpPr>
            <a:spLocks noGrp="1"/>
          </p:cNvSpPr>
          <p:nvPr>
            <p:ph type="ftr" sz="quarter" idx="3"/>
          </p:nvPr>
        </p:nvSpPr>
        <p:spPr>
          <a:xfrm>
            <a:off x="4165600" y="6356365"/>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65"/>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F71C77B-2A32-4584-B51D-CC6B0DBF1C04}" type="slidenum">
              <a:rPr lang="en-US" smtClean="0"/>
              <a:t>‹#›</a:t>
            </a:fld>
            <a:endParaRPr lang="en-US"/>
          </a:p>
        </p:txBody>
      </p:sp>
    </p:spTree>
    <p:extLst>
      <p:ext uri="{BB962C8B-B14F-4D97-AF65-F5344CB8AC3E}">
        <p14:creationId xmlns:p14="http://schemas.microsoft.com/office/powerpoint/2010/main" val="423582509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image" Target="../media/image32.png"/><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3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3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43.png"/></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dirty="0"/>
          </a:p>
        </p:txBody>
      </p:sp>
      <p:sp>
        <p:nvSpPr>
          <p:cNvPr id="3" name="Subtitle 2"/>
          <p:cNvSpPr>
            <a:spLocks noGrp="1"/>
          </p:cNvSpPr>
          <p:nvPr>
            <p:ph type="subTitle" idx="1"/>
          </p:nvPr>
        </p:nvSpPr>
        <p:spPr/>
        <p:txBody>
          <a:bodyPr/>
          <a:lstStyle/>
          <a:p>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54379"/>
            <a:ext cx="12192000" cy="5665729"/>
          </a:xfrm>
          <a:prstGeom prst="rect">
            <a:avLst/>
          </a:prstGeom>
        </p:spPr>
      </p:pic>
    </p:spTree>
    <p:extLst>
      <p:ext uri="{BB962C8B-B14F-4D97-AF65-F5344CB8AC3E}">
        <p14:creationId xmlns:p14="http://schemas.microsoft.com/office/powerpoint/2010/main" val="5146557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b="1" dirty="0"/>
              <a:t>ARRAY INITIALIZATION</a:t>
            </a:r>
          </a:p>
        </p:txBody>
      </p:sp>
      <p:sp>
        <p:nvSpPr>
          <p:cNvPr id="3" name="Content Placeholder 2"/>
          <p:cNvSpPr>
            <a:spLocks noGrp="1"/>
          </p:cNvSpPr>
          <p:nvPr>
            <p:ph idx="1"/>
          </p:nvPr>
        </p:nvSpPr>
        <p:spPr/>
        <p:txBody>
          <a:bodyPr/>
          <a:lstStyle/>
          <a:p>
            <a:pPr fontAlgn="base"/>
            <a:r>
              <a:rPr lang="en-US" b="1" dirty="0"/>
              <a:t>3.Array Initialization after Declaration (Using Loops)</a:t>
            </a:r>
          </a:p>
          <a:p>
            <a:pPr fontAlgn="base"/>
            <a:r>
              <a:rPr lang="en-US" dirty="0"/>
              <a:t>We initialize the array after the declaration by assigning the initial value to </a:t>
            </a:r>
            <a:r>
              <a:rPr lang="en-US" dirty="0">
                <a:solidFill>
                  <a:schemeClr val="accent2"/>
                </a:solidFill>
              </a:rPr>
              <a:t>each element individually</a:t>
            </a:r>
            <a:r>
              <a:rPr lang="en-US" dirty="0"/>
              <a:t>. </a:t>
            </a:r>
          </a:p>
          <a:p>
            <a:pPr fontAlgn="base"/>
            <a:r>
              <a:rPr lang="en-US" dirty="0"/>
              <a:t>We can use </a:t>
            </a:r>
            <a:r>
              <a:rPr lang="en-US" dirty="0">
                <a:solidFill>
                  <a:schemeClr val="accent2"/>
                </a:solidFill>
              </a:rPr>
              <a:t>for loop, while loop, or do-while loop </a:t>
            </a:r>
            <a:r>
              <a:rPr lang="en-US" dirty="0"/>
              <a:t>to assign the value to each element of the array.</a:t>
            </a:r>
          </a:p>
        </p:txBody>
      </p:sp>
      <p:pic>
        <p:nvPicPr>
          <p:cNvPr id="4" name="Picture 3"/>
          <p:cNvPicPr>
            <a:picLocks noChangeAspect="1"/>
          </p:cNvPicPr>
          <p:nvPr/>
        </p:nvPicPr>
        <p:blipFill>
          <a:blip r:embed="rId2"/>
          <a:stretch>
            <a:fillRect/>
          </a:stretch>
        </p:blipFill>
        <p:spPr>
          <a:xfrm>
            <a:off x="838202" y="4302753"/>
            <a:ext cx="7754463" cy="1308909"/>
          </a:xfrm>
          <a:prstGeom prst="rect">
            <a:avLst/>
          </a:prstGeom>
        </p:spPr>
      </p:pic>
    </p:spTree>
    <p:extLst>
      <p:ext uri="{BB962C8B-B14F-4D97-AF65-F5344CB8AC3E}">
        <p14:creationId xmlns:p14="http://schemas.microsoft.com/office/powerpoint/2010/main" val="35684117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b="1" dirty="0"/>
              <a:t>ACCESS ARRAY ELEMENTS</a:t>
            </a:r>
          </a:p>
        </p:txBody>
      </p:sp>
      <p:sp>
        <p:nvSpPr>
          <p:cNvPr id="3" name="Content Placeholder 2"/>
          <p:cNvSpPr>
            <a:spLocks noGrp="1"/>
          </p:cNvSpPr>
          <p:nvPr>
            <p:ph idx="1"/>
          </p:nvPr>
        </p:nvSpPr>
        <p:spPr>
          <a:xfrm>
            <a:off x="838201" y="1825625"/>
            <a:ext cx="11161735" cy="4351338"/>
          </a:xfrm>
        </p:spPr>
        <p:txBody>
          <a:bodyPr/>
          <a:lstStyle/>
          <a:p>
            <a:pPr fontAlgn="base"/>
            <a:r>
              <a:rPr lang="en-US" dirty="0"/>
              <a:t>We can access any element of an </a:t>
            </a:r>
            <a:r>
              <a:rPr lang="en-US" dirty="0">
                <a:solidFill>
                  <a:schemeClr val="accent2"/>
                </a:solidFill>
              </a:rPr>
              <a:t>array</a:t>
            </a:r>
            <a:r>
              <a:rPr lang="en-US" dirty="0"/>
              <a:t> in C using the array </a:t>
            </a:r>
            <a:r>
              <a:rPr lang="en-US" dirty="0">
                <a:solidFill>
                  <a:schemeClr val="accent2"/>
                </a:solidFill>
              </a:rPr>
              <a:t>subscript operator </a:t>
            </a:r>
            <a:r>
              <a:rPr lang="en-US" b="1" dirty="0">
                <a:solidFill>
                  <a:schemeClr val="accent2"/>
                </a:solidFill>
              </a:rPr>
              <a:t>[ ]</a:t>
            </a:r>
            <a:r>
              <a:rPr lang="en-US" b="1" dirty="0"/>
              <a:t> </a:t>
            </a:r>
            <a:r>
              <a:rPr lang="en-US" dirty="0"/>
              <a:t> and the </a:t>
            </a:r>
            <a:r>
              <a:rPr lang="en-US" dirty="0">
                <a:solidFill>
                  <a:schemeClr val="accent2"/>
                </a:solidFill>
              </a:rPr>
              <a:t>index value</a:t>
            </a:r>
            <a:r>
              <a:rPr lang="en-US" b="1" dirty="0">
                <a:solidFill>
                  <a:schemeClr val="accent2"/>
                </a:solidFill>
              </a:rPr>
              <a:t> </a:t>
            </a:r>
            <a:r>
              <a:rPr lang="en-US" b="1" i="1" dirty="0" err="1">
                <a:solidFill>
                  <a:schemeClr val="accent2"/>
                </a:solidFill>
              </a:rPr>
              <a:t>i</a:t>
            </a:r>
            <a:r>
              <a:rPr lang="en-US" b="1" i="1" dirty="0"/>
              <a:t> </a:t>
            </a:r>
            <a:r>
              <a:rPr lang="en-US" dirty="0"/>
              <a:t>of the element.</a:t>
            </a:r>
          </a:p>
          <a:p>
            <a:pPr fontAlgn="base"/>
            <a:r>
              <a:rPr lang="en-US" dirty="0"/>
              <a:t>One thing to note is that the indexing in the array always </a:t>
            </a:r>
            <a:r>
              <a:rPr lang="en-US" dirty="0">
                <a:solidFill>
                  <a:schemeClr val="accent2"/>
                </a:solidFill>
              </a:rPr>
              <a:t>starts with 0</a:t>
            </a:r>
            <a:r>
              <a:rPr lang="en-US" dirty="0"/>
              <a:t>, i.e., the </a:t>
            </a:r>
            <a:r>
              <a:rPr lang="en-US" b="1" dirty="0"/>
              <a:t>first element</a:t>
            </a:r>
            <a:r>
              <a:rPr lang="en-US" dirty="0"/>
              <a:t> is at index </a:t>
            </a:r>
            <a:r>
              <a:rPr lang="en-US" b="1" dirty="0"/>
              <a:t>0</a:t>
            </a:r>
            <a:r>
              <a:rPr lang="en-US" dirty="0"/>
              <a:t> and the </a:t>
            </a:r>
            <a:r>
              <a:rPr lang="en-US" b="1" dirty="0">
                <a:solidFill>
                  <a:schemeClr val="accent2"/>
                </a:solidFill>
              </a:rPr>
              <a:t>last element</a:t>
            </a:r>
            <a:r>
              <a:rPr lang="en-US" dirty="0">
                <a:solidFill>
                  <a:schemeClr val="accent2"/>
                </a:solidFill>
              </a:rPr>
              <a:t> is at </a:t>
            </a:r>
            <a:r>
              <a:rPr lang="en-US" b="1" dirty="0">
                <a:solidFill>
                  <a:schemeClr val="accent2"/>
                </a:solidFill>
              </a:rPr>
              <a:t>N – 1</a:t>
            </a:r>
            <a:r>
              <a:rPr lang="en-US" b="1" dirty="0"/>
              <a:t> </a:t>
            </a:r>
            <a:r>
              <a:rPr lang="en-US" dirty="0"/>
              <a:t>where </a:t>
            </a:r>
            <a:r>
              <a:rPr lang="en-US" b="1" dirty="0"/>
              <a:t>N</a:t>
            </a:r>
            <a:r>
              <a:rPr lang="en-US" dirty="0"/>
              <a:t> is the number of elements in the array</a:t>
            </a:r>
          </a:p>
        </p:txBody>
      </p:sp>
      <p:pic>
        <p:nvPicPr>
          <p:cNvPr id="5" name="Picture 4"/>
          <p:cNvPicPr>
            <a:picLocks noChangeAspect="1"/>
          </p:cNvPicPr>
          <p:nvPr/>
        </p:nvPicPr>
        <p:blipFill>
          <a:blip r:embed="rId2"/>
          <a:stretch>
            <a:fillRect/>
          </a:stretch>
        </p:blipFill>
        <p:spPr>
          <a:xfrm>
            <a:off x="1084455" y="4214940"/>
            <a:ext cx="7952979" cy="814260"/>
          </a:xfrm>
          <a:prstGeom prst="rect">
            <a:avLst/>
          </a:prstGeom>
        </p:spPr>
      </p:pic>
    </p:spTree>
    <p:extLst>
      <p:ext uri="{BB962C8B-B14F-4D97-AF65-F5344CB8AC3E}">
        <p14:creationId xmlns:p14="http://schemas.microsoft.com/office/powerpoint/2010/main" val="40595437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ACCESS ARRAY ELEMENTS</a:t>
            </a:r>
            <a:endParaRPr lang="en-US" dirty="0"/>
          </a:p>
        </p:txBody>
      </p:sp>
      <p:pic>
        <p:nvPicPr>
          <p:cNvPr id="4" name="Content Placeholder 3"/>
          <p:cNvPicPr>
            <a:picLocks noGrp="1" noChangeAspect="1"/>
          </p:cNvPicPr>
          <p:nvPr>
            <p:ph idx="1"/>
          </p:nvPr>
        </p:nvPicPr>
        <p:blipFill>
          <a:blip r:embed="rId2"/>
          <a:stretch>
            <a:fillRect/>
          </a:stretch>
        </p:blipFill>
        <p:spPr>
          <a:xfrm>
            <a:off x="1820414" y="1800814"/>
            <a:ext cx="7797324" cy="3792057"/>
          </a:xfrm>
          <a:prstGeom prst="rect">
            <a:avLst/>
          </a:prstGeom>
        </p:spPr>
      </p:pic>
    </p:spTree>
    <p:extLst>
      <p:ext uri="{BB962C8B-B14F-4D97-AF65-F5344CB8AC3E}">
        <p14:creationId xmlns:p14="http://schemas.microsoft.com/office/powerpoint/2010/main" val="4709068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b="1" dirty="0"/>
              <a:t>One-Dimensional Arrays</a:t>
            </a:r>
          </a:p>
        </p:txBody>
      </p:sp>
      <p:sp>
        <p:nvSpPr>
          <p:cNvPr id="3" name="Content Placeholder 2"/>
          <p:cNvSpPr>
            <a:spLocks noGrp="1"/>
          </p:cNvSpPr>
          <p:nvPr>
            <p:ph idx="1"/>
          </p:nvPr>
        </p:nvSpPr>
        <p:spPr/>
        <p:txBody>
          <a:bodyPr/>
          <a:lstStyle/>
          <a:p>
            <a:r>
              <a:rPr lang="en-US" dirty="0"/>
              <a:t>A one-dimensional array can be viewed as a linear sequence of elements. We can only increase or decrease its size in a single direction.</a:t>
            </a:r>
          </a:p>
        </p:txBody>
      </p:sp>
      <p:pic>
        <p:nvPicPr>
          <p:cNvPr id="4" name="Picture 3"/>
          <p:cNvPicPr>
            <a:picLocks noChangeAspect="1"/>
          </p:cNvPicPr>
          <p:nvPr/>
        </p:nvPicPr>
        <p:blipFill>
          <a:blip r:embed="rId2"/>
          <a:stretch>
            <a:fillRect/>
          </a:stretch>
        </p:blipFill>
        <p:spPr>
          <a:xfrm>
            <a:off x="1426925" y="3196458"/>
            <a:ext cx="7704551" cy="2980507"/>
          </a:xfrm>
          <a:prstGeom prst="rect">
            <a:avLst/>
          </a:prstGeom>
        </p:spPr>
      </p:pic>
    </p:spTree>
    <p:extLst>
      <p:ext uri="{BB962C8B-B14F-4D97-AF65-F5344CB8AC3E}">
        <p14:creationId xmlns:p14="http://schemas.microsoft.com/office/powerpoint/2010/main" val="4800322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b="1" dirty="0"/>
              <a:t>One-Dimensional Arrays</a:t>
            </a:r>
          </a:p>
        </p:txBody>
      </p:sp>
      <p:sp>
        <p:nvSpPr>
          <p:cNvPr id="3" name="Content Placeholder 2"/>
          <p:cNvSpPr>
            <a:spLocks noGrp="1"/>
          </p:cNvSpPr>
          <p:nvPr>
            <p:ph idx="1"/>
          </p:nvPr>
        </p:nvSpPr>
        <p:spPr/>
        <p:txBody>
          <a:bodyPr/>
          <a:lstStyle/>
          <a:p>
            <a:pPr fontAlgn="base"/>
            <a:r>
              <a:rPr lang="en-US" b="1" dirty="0"/>
              <a:t>1D Array Declaration Syntax</a:t>
            </a:r>
          </a:p>
          <a:p>
            <a:pPr fontAlgn="base"/>
            <a:endParaRPr lang="en-US" b="1" dirty="0"/>
          </a:p>
          <a:p>
            <a:pPr fontAlgn="base"/>
            <a:endParaRPr lang="en-US" b="1" dirty="0"/>
          </a:p>
          <a:p>
            <a:pPr fontAlgn="base"/>
            <a:r>
              <a:rPr lang="en-US" b="1" dirty="0"/>
              <a:t>1D Array Initialization Syntax</a:t>
            </a:r>
          </a:p>
          <a:p>
            <a:pPr fontAlgn="base"/>
            <a:endParaRPr lang="en-US" b="1" dirty="0"/>
          </a:p>
          <a:p>
            <a:pPr fontAlgn="base"/>
            <a:endParaRPr lang="en-US" b="1" dirty="0"/>
          </a:p>
        </p:txBody>
      </p:sp>
      <p:pic>
        <p:nvPicPr>
          <p:cNvPr id="5" name="Picture 4"/>
          <p:cNvPicPr>
            <a:picLocks noChangeAspect="1"/>
          </p:cNvPicPr>
          <p:nvPr/>
        </p:nvPicPr>
        <p:blipFill>
          <a:blip r:embed="rId2"/>
          <a:stretch>
            <a:fillRect/>
          </a:stretch>
        </p:blipFill>
        <p:spPr>
          <a:xfrm>
            <a:off x="838200" y="2343802"/>
            <a:ext cx="6677075" cy="704855"/>
          </a:xfrm>
          <a:prstGeom prst="rect">
            <a:avLst/>
          </a:prstGeom>
        </p:spPr>
      </p:pic>
      <p:pic>
        <p:nvPicPr>
          <p:cNvPr id="6" name="Picture 5"/>
          <p:cNvPicPr>
            <a:picLocks noChangeAspect="1"/>
          </p:cNvPicPr>
          <p:nvPr/>
        </p:nvPicPr>
        <p:blipFill>
          <a:blip r:embed="rId3"/>
          <a:stretch>
            <a:fillRect/>
          </a:stretch>
        </p:blipFill>
        <p:spPr>
          <a:xfrm>
            <a:off x="838200" y="3836159"/>
            <a:ext cx="6658024" cy="676280"/>
          </a:xfrm>
          <a:prstGeom prst="rect">
            <a:avLst/>
          </a:prstGeom>
        </p:spPr>
      </p:pic>
    </p:spTree>
    <p:extLst>
      <p:ext uri="{BB962C8B-B14F-4D97-AF65-F5344CB8AC3E}">
        <p14:creationId xmlns:p14="http://schemas.microsoft.com/office/powerpoint/2010/main" val="40170278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b="1" dirty="0"/>
              <a:t>One-Dimensional Arrays</a:t>
            </a:r>
          </a:p>
        </p:txBody>
      </p:sp>
      <p:sp>
        <p:nvSpPr>
          <p:cNvPr id="3" name="Content Placeholder 2"/>
          <p:cNvSpPr>
            <a:spLocks noGrp="1"/>
          </p:cNvSpPr>
          <p:nvPr>
            <p:ph idx="1"/>
          </p:nvPr>
        </p:nvSpPr>
        <p:spPr/>
        <p:txBody>
          <a:bodyPr/>
          <a:lstStyle/>
          <a:p>
            <a:pPr fontAlgn="base"/>
            <a:endParaRPr lang="en-US" b="1" dirty="0"/>
          </a:p>
          <a:p>
            <a:pPr fontAlgn="base"/>
            <a:endParaRPr lang="en-US" b="1" dirty="0"/>
          </a:p>
        </p:txBody>
      </p:sp>
      <p:pic>
        <p:nvPicPr>
          <p:cNvPr id="4" name="Picture 3"/>
          <p:cNvPicPr>
            <a:picLocks noChangeAspect="1"/>
          </p:cNvPicPr>
          <p:nvPr/>
        </p:nvPicPr>
        <p:blipFill>
          <a:blip r:embed="rId2"/>
          <a:stretch>
            <a:fillRect/>
          </a:stretch>
        </p:blipFill>
        <p:spPr>
          <a:xfrm>
            <a:off x="1995469" y="1781688"/>
            <a:ext cx="7148531" cy="3626718"/>
          </a:xfrm>
          <a:prstGeom prst="rect">
            <a:avLst/>
          </a:prstGeom>
        </p:spPr>
      </p:pic>
    </p:spTree>
    <p:extLst>
      <p:ext uri="{BB962C8B-B14F-4D97-AF65-F5344CB8AC3E}">
        <p14:creationId xmlns:p14="http://schemas.microsoft.com/office/powerpoint/2010/main" val="32835706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b="1" dirty="0"/>
              <a:t>One-Dimensional Arrays</a:t>
            </a:r>
          </a:p>
        </p:txBody>
      </p:sp>
      <p:sp>
        <p:nvSpPr>
          <p:cNvPr id="3" name="Content Placeholder 2"/>
          <p:cNvSpPr>
            <a:spLocks noGrp="1"/>
          </p:cNvSpPr>
          <p:nvPr>
            <p:ph idx="1"/>
          </p:nvPr>
        </p:nvSpPr>
        <p:spPr/>
        <p:txBody>
          <a:bodyPr/>
          <a:lstStyle/>
          <a:p>
            <a:pPr fontAlgn="base"/>
            <a:r>
              <a:rPr lang="en-US" b="1" dirty="0"/>
              <a:t>1D Array Element Accessing/Updating Syntax</a:t>
            </a:r>
          </a:p>
          <a:p>
            <a:pPr fontAlgn="base"/>
            <a:r>
              <a:rPr lang="en-US" sz="2400" dirty="0"/>
              <a:t>After the declaration, we can use the index of the element along with the array name to access it</a:t>
            </a:r>
          </a:p>
          <a:p>
            <a:pPr fontAlgn="base"/>
            <a:endParaRPr lang="en-US" sz="2400" dirty="0"/>
          </a:p>
          <a:p>
            <a:pPr fontAlgn="base"/>
            <a:endParaRPr lang="en-US" sz="2400" dirty="0"/>
          </a:p>
          <a:p>
            <a:pPr fontAlgn="base"/>
            <a:r>
              <a:rPr lang="en-US" sz="2400" dirty="0"/>
              <a:t>Then, we can also assign the new value to the element using assignment operator.</a:t>
            </a:r>
          </a:p>
          <a:p>
            <a:pPr fontAlgn="base"/>
            <a:endParaRPr lang="en-US" sz="2400" b="1" dirty="0"/>
          </a:p>
        </p:txBody>
      </p:sp>
      <p:pic>
        <p:nvPicPr>
          <p:cNvPr id="5" name="Picture 4"/>
          <p:cNvPicPr>
            <a:picLocks noChangeAspect="1"/>
          </p:cNvPicPr>
          <p:nvPr/>
        </p:nvPicPr>
        <p:blipFill>
          <a:blip r:embed="rId2"/>
          <a:stretch>
            <a:fillRect/>
          </a:stretch>
        </p:blipFill>
        <p:spPr>
          <a:xfrm>
            <a:off x="932145" y="3100461"/>
            <a:ext cx="6734224" cy="762006"/>
          </a:xfrm>
          <a:prstGeom prst="rect">
            <a:avLst/>
          </a:prstGeom>
        </p:spPr>
      </p:pic>
      <p:pic>
        <p:nvPicPr>
          <p:cNvPr id="6" name="Picture 5"/>
          <p:cNvPicPr>
            <a:picLocks noChangeAspect="1"/>
          </p:cNvPicPr>
          <p:nvPr/>
        </p:nvPicPr>
        <p:blipFill>
          <a:blip r:embed="rId3"/>
          <a:stretch>
            <a:fillRect/>
          </a:stretch>
        </p:blipFill>
        <p:spPr>
          <a:xfrm>
            <a:off x="951195" y="4952738"/>
            <a:ext cx="6715175" cy="647705"/>
          </a:xfrm>
          <a:prstGeom prst="rect">
            <a:avLst/>
          </a:prstGeom>
        </p:spPr>
      </p:pic>
    </p:spTree>
    <p:extLst>
      <p:ext uri="{BB962C8B-B14F-4D97-AF65-F5344CB8AC3E}">
        <p14:creationId xmlns:p14="http://schemas.microsoft.com/office/powerpoint/2010/main" val="40327978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Array of Characters (Strings)</a:t>
            </a:r>
            <a:br>
              <a:rPr lang="en-US" b="1" dirty="0"/>
            </a:br>
            <a:endParaRPr lang="en-US" dirty="0"/>
          </a:p>
        </p:txBody>
      </p:sp>
      <p:sp>
        <p:nvSpPr>
          <p:cNvPr id="3" name="Content Placeholder 2"/>
          <p:cNvSpPr>
            <a:spLocks noGrp="1"/>
          </p:cNvSpPr>
          <p:nvPr>
            <p:ph idx="1"/>
          </p:nvPr>
        </p:nvSpPr>
        <p:spPr/>
        <p:txBody>
          <a:bodyPr/>
          <a:lstStyle/>
          <a:p>
            <a:r>
              <a:rPr lang="en-US" dirty="0"/>
              <a:t>There is one popular use of array that is the 1D array of characters that is used to represent the textual data.</a:t>
            </a:r>
          </a:p>
          <a:p>
            <a:r>
              <a:rPr lang="en-US" dirty="0"/>
              <a:t> It is more commonly known as strings. </a:t>
            </a:r>
          </a:p>
          <a:p>
            <a:r>
              <a:rPr lang="en-US" dirty="0"/>
              <a:t>The strings are essentially an array of character that is terminated by a NULL character ('\0').</a:t>
            </a:r>
          </a:p>
        </p:txBody>
      </p:sp>
      <p:pic>
        <p:nvPicPr>
          <p:cNvPr id="4" name="Picture 3"/>
          <p:cNvPicPr>
            <a:picLocks noChangeAspect="1"/>
          </p:cNvPicPr>
          <p:nvPr/>
        </p:nvPicPr>
        <p:blipFill>
          <a:blip r:embed="rId2"/>
          <a:stretch>
            <a:fillRect/>
          </a:stretch>
        </p:blipFill>
        <p:spPr>
          <a:xfrm>
            <a:off x="1158634" y="4307253"/>
            <a:ext cx="7129527" cy="1235514"/>
          </a:xfrm>
          <a:prstGeom prst="rect">
            <a:avLst/>
          </a:prstGeom>
        </p:spPr>
      </p:pic>
    </p:spTree>
    <p:extLst>
      <p:ext uri="{BB962C8B-B14F-4D97-AF65-F5344CB8AC3E}">
        <p14:creationId xmlns:p14="http://schemas.microsoft.com/office/powerpoint/2010/main" val="33793961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b="1" dirty="0"/>
              <a:t>Two-Dimensional (2D) Arrays</a:t>
            </a:r>
          </a:p>
        </p:txBody>
      </p:sp>
      <p:sp>
        <p:nvSpPr>
          <p:cNvPr id="3" name="Content Placeholder 2"/>
          <p:cNvSpPr>
            <a:spLocks noGrp="1"/>
          </p:cNvSpPr>
          <p:nvPr>
            <p:ph idx="1"/>
          </p:nvPr>
        </p:nvSpPr>
        <p:spPr/>
        <p:txBody>
          <a:bodyPr/>
          <a:lstStyle/>
          <a:p>
            <a:r>
              <a:rPr lang="en-US" dirty="0"/>
              <a:t>A </a:t>
            </a:r>
            <a:r>
              <a:rPr lang="en-US" b="1" dirty="0"/>
              <a:t>two-dimensional array</a:t>
            </a:r>
            <a:r>
              <a:rPr lang="en-US" dirty="0"/>
              <a:t> in C programming is essentially a collection of data elements organized in rows and columns, forming a matrix-like structure. </a:t>
            </a:r>
          </a:p>
          <a:p>
            <a:r>
              <a:rPr lang="en-US" dirty="0"/>
              <a:t>It is a grid or table of elements, where each element can be accessed using two indices: one for the row and one for the column.</a:t>
            </a:r>
          </a:p>
        </p:txBody>
      </p:sp>
    </p:spTree>
    <p:extLst>
      <p:ext uri="{BB962C8B-B14F-4D97-AF65-F5344CB8AC3E}">
        <p14:creationId xmlns:p14="http://schemas.microsoft.com/office/powerpoint/2010/main" val="41747745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b="1" dirty="0"/>
              <a:t>Two-Dimensional (2D) Arrays</a:t>
            </a:r>
          </a:p>
        </p:txBody>
      </p:sp>
      <p:sp>
        <p:nvSpPr>
          <p:cNvPr id="3" name="Content Placeholder 2"/>
          <p:cNvSpPr>
            <a:spLocks noGrp="1"/>
          </p:cNvSpPr>
          <p:nvPr>
            <p:ph idx="1"/>
          </p:nvPr>
        </p:nvSpPr>
        <p:spPr/>
        <p:txBody>
          <a:bodyPr/>
          <a:lstStyle/>
          <a:p>
            <a:r>
              <a:rPr lang="en-US" b="1" dirty="0"/>
              <a:t>Key Features of Two-Dimensional Arrays:</a:t>
            </a:r>
          </a:p>
          <a:p>
            <a:r>
              <a:rPr lang="en-US" b="1" dirty="0"/>
              <a:t>Rows and Columns</a:t>
            </a:r>
            <a:r>
              <a:rPr lang="en-US" dirty="0"/>
              <a:t>: A two-dimensional array has rows and columns to store data in a tabular form.</a:t>
            </a:r>
          </a:p>
          <a:p>
            <a:r>
              <a:rPr lang="en-US" b="1" dirty="0"/>
              <a:t>Homogeneous Elements</a:t>
            </a:r>
            <a:r>
              <a:rPr lang="en-US" dirty="0"/>
              <a:t>: All elements in a two-dimensional array must be of the same data type.</a:t>
            </a:r>
          </a:p>
          <a:p>
            <a:r>
              <a:rPr lang="en-US" b="1" dirty="0"/>
              <a:t>Fixed Size</a:t>
            </a:r>
            <a:r>
              <a:rPr lang="en-US" dirty="0"/>
              <a:t>: The number of rows and columns is fixed at the time of array declaration.</a:t>
            </a:r>
          </a:p>
        </p:txBody>
      </p:sp>
    </p:spTree>
    <p:extLst>
      <p:ext uri="{BB962C8B-B14F-4D97-AF65-F5344CB8AC3E}">
        <p14:creationId xmlns:p14="http://schemas.microsoft.com/office/powerpoint/2010/main" val="37775359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ARRAYS AND STRINGS</a:t>
            </a:r>
          </a:p>
        </p:txBody>
      </p:sp>
      <p:sp>
        <p:nvSpPr>
          <p:cNvPr id="3" name="Subtitle 2"/>
          <p:cNvSpPr>
            <a:spLocks noGrp="1"/>
          </p:cNvSpPr>
          <p:nvPr>
            <p:ph type="subTitle" idx="1"/>
          </p:nvPr>
        </p:nvSpPr>
        <p:spPr/>
        <p:txBody>
          <a:bodyPr/>
          <a:lstStyle/>
          <a:p>
            <a:r>
              <a:rPr lang="en-US" dirty="0"/>
              <a:t>MODULE: 02</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35031" y="187886"/>
            <a:ext cx="8030696" cy="1114581"/>
          </a:xfrm>
          <a:prstGeom prst="rect">
            <a:avLst/>
          </a:prstGeom>
        </p:spPr>
      </p:pic>
    </p:spTree>
    <p:extLst>
      <p:ext uri="{BB962C8B-B14F-4D97-AF65-F5344CB8AC3E}">
        <p14:creationId xmlns:p14="http://schemas.microsoft.com/office/powerpoint/2010/main" val="16749213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b="1" dirty="0"/>
              <a:t>Two-Dimensional (2D) Arrays</a:t>
            </a:r>
          </a:p>
        </p:txBody>
      </p:sp>
      <p:pic>
        <p:nvPicPr>
          <p:cNvPr id="4" name="Content Placeholder 3"/>
          <p:cNvPicPr>
            <a:picLocks noGrp="1" noChangeAspect="1"/>
          </p:cNvPicPr>
          <p:nvPr>
            <p:ph idx="1"/>
          </p:nvPr>
        </p:nvPicPr>
        <p:blipFill>
          <a:blip r:embed="rId2"/>
          <a:stretch>
            <a:fillRect/>
          </a:stretch>
        </p:blipFill>
        <p:spPr>
          <a:xfrm>
            <a:off x="1033769" y="1408659"/>
            <a:ext cx="9099787" cy="4664873"/>
          </a:xfrm>
          <a:prstGeom prst="rect">
            <a:avLst/>
          </a:prstGeom>
        </p:spPr>
      </p:pic>
    </p:spTree>
    <p:extLst>
      <p:ext uri="{BB962C8B-B14F-4D97-AF65-F5344CB8AC3E}">
        <p14:creationId xmlns:p14="http://schemas.microsoft.com/office/powerpoint/2010/main" val="32264982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b="1" dirty="0"/>
              <a:t>Two-Dimensional (2D) Arrays</a:t>
            </a:r>
          </a:p>
        </p:txBody>
      </p:sp>
      <p:sp>
        <p:nvSpPr>
          <p:cNvPr id="3" name="Content Placeholder 2"/>
          <p:cNvSpPr>
            <a:spLocks noGrp="1"/>
          </p:cNvSpPr>
          <p:nvPr>
            <p:ph idx="1"/>
          </p:nvPr>
        </p:nvSpPr>
        <p:spPr/>
        <p:txBody>
          <a:bodyPr>
            <a:normAutofit fontScale="85000" lnSpcReduction="20000"/>
          </a:bodyPr>
          <a:lstStyle/>
          <a:p>
            <a:r>
              <a:rPr lang="en-US" sz="3300" dirty="0"/>
              <a:t>Declaring a Two-Dimensional Array</a:t>
            </a:r>
            <a:endParaRPr lang="en-US" sz="3300" b="1" dirty="0"/>
          </a:p>
          <a:p>
            <a:r>
              <a:rPr lang="en-US" b="1" dirty="0"/>
              <a:t>Syntax of a Two-Dimensional Array </a:t>
            </a:r>
          </a:p>
          <a:p>
            <a:r>
              <a:rPr lang="en-US" b="1" dirty="0"/>
              <a:t>The general syntax for declaring a two-dimensional array is:</a:t>
            </a:r>
          </a:p>
          <a:p>
            <a:r>
              <a:rPr lang="en-US" b="1" dirty="0" err="1">
                <a:solidFill>
                  <a:schemeClr val="accent2"/>
                </a:solidFill>
              </a:rPr>
              <a:t>data_type</a:t>
            </a:r>
            <a:r>
              <a:rPr lang="en-US" b="1" dirty="0">
                <a:solidFill>
                  <a:schemeClr val="accent2"/>
                </a:solidFill>
              </a:rPr>
              <a:t>  </a:t>
            </a:r>
            <a:r>
              <a:rPr lang="en-US" b="1" dirty="0" err="1">
                <a:solidFill>
                  <a:schemeClr val="accent2"/>
                </a:solidFill>
              </a:rPr>
              <a:t>array_name</a:t>
            </a:r>
            <a:r>
              <a:rPr lang="en-US" b="1" dirty="0">
                <a:solidFill>
                  <a:schemeClr val="accent2"/>
                </a:solidFill>
              </a:rPr>
              <a:t>[</a:t>
            </a:r>
            <a:r>
              <a:rPr lang="en-US" b="1" dirty="0" err="1">
                <a:solidFill>
                  <a:schemeClr val="accent2"/>
                </a:solidFill>
              </a:rPr>
              <a:t>row_size</a:t>
            </a:r>
            <a:r>
              <a:rPr lang="en-US" b="1" dirty="0">
                <a:solidFill>
                  <a:schemeClr val="accent2"/>
                </a:solidFill>
              </a:rPr>
              <a:t>][</a:t>
            </a:r>
            <a:r>
              <a:rPr lang="en-US" b="1" dirty="0" err="1">
                <a:solidFill>
                  <a:schemeClr val="accent2"/>
                </a:solidFill>
              </a:rPr>
              <a:t>column_size</a:t>
            </a:r>
            <a:r>
              <a:rPr lang="en-US" b="1" dirty="0">
                <a:solidFill>
                  <a:schemeClr val="accent2"/>
                </a:solidFill>
              </a:rPr>
              <a:t>];</a:t>
            </a:r>
          </a:p>
          <a:p>
            <a:endParaRPr lang="en-US" b="1" dirty="0">
              <a:solidFill>
                <a:schemeClr val="accent2"/>
              </a:solidFill>
            </a:endParaRPr>
          </a:p>
          <a:p>
            <a:r>
              <a:rPr lang="en-US" sz="3300" dirty="0"/>
              <a:t>Declaring and Initializing a Two-Dimensional Array</a:t>
            </a:r>
          </a:p>
          <a:p>
            <a:r>
              <a:rPr lang="en-US" b="1" dirty="0" err="1">
                <a:solidFill>
                  <a:schemeClr val="accent2"/>
                </a:solidFill>
              </a:rPr>
              <a:t>data_type</a:t>
            </a:r>
            <a:r>
              <a:rPr lang="en-US" b="1" dirty="0">
                <a:solidFill>
                  <a:schemeClr val="accent2"/>
                </a:solidFill>
              </a:rPr>
              <a:t>  </a:t>
            </a:r>
            <a:r>
              <a:rPr lang="en-US" b="1" dirty="0" err="1">
                <a:solidFill>
                  <a:schemeClr val="accent2"/>
                </a:solidFill>
              </a:rPr>
              <a:t>array_name</a:t>
            </a:r>
            <a:r>
              <a:rPr lang="en-US" b="1" dirty="0">
                <a:solidFill>
                  <a:schemeClr val="accent2"/>
                </a:solidFill>
              </a:rPr>
              <a:t>[</a:t>
            </a:r>
            <a:r>
              <a:rPr lang="en-US" b="1" dirty="0" err="1">
                <a:solidFill>
                  <a:schemeClr val="accent2"/>
                </a:solidFill>
              </a:rPr>
              <a:t>row_size</a:t>
            </a:r>
            <a:r>
              <a:rPr lang="en-US" b="1" dirty="0">
                <a:solidFill>
                  <a:schemeClr val="accent2"/>
                </a:solidFill>
              </a:rPr>
              <a:t>][</a:t>
            </a:r>
            <a:r>
              <a:rPr lang="en-US" b="1" dirty="0" err="1">
                <a:solidFill>
                  <a:schemeClr val="accent2"/>
                </a:solidFill>
              </a:rPr>
              <a:t>column_size</a:t>
            </a:r>
            <a:r>
              <a:rPr lang="en-US" b="1" dirty="0">
                <a:solidFill>
                  <a:schemeClr val="accent2"/>
                </a:solidFill>
              </a:rPr>
              <a:t>]={</a:t>
            </a:r>
          </a:p>
          <a:p>
            <a:pPr marL="0" indent="0">
              <a:buNone/>
            </a:pPr>
            <a:r>
              <a:rPr lang="en-US" b="1" dirty="0">
                <a:solidFill>
                  <a:schemeClr val="accent2"/>
                </a:solidFill>
              </a:rPr>
              <a:t>{element1,element2,…..},</a:t>
            </a:r>
          </a:p>
          <a:p>
            <a:pPr marL="0" indent="0">
              <a:buNone/>
            </a:pPr>
            <a:r>
              <a:rPr lang="en-US" b="1" dirty="0">
                <a:solidFill>
                  <a:schemeClr val="accent2"/>
                </a:solidFill>
              </a:rPr>
              <a:t>{element1,element2,…..},</a:t>
            </a:r>
          </a:p>
          <a:p>
            <a:pPr marL="0" indent="0">
              <a:buNone/>
            </a:pPr>
            <a:r>
              <a:rPr lang="en-US" b="1" dirty="0">
                <a:solidFill>
                  <a:schemeClr val="accent2"/>
                </a:solidFill>
              </a:rPr>
              <a:t>{element1,element2,…..},</a:t>
            </a:r>
          </a:p>
          <a:p>
            <a:pPr marL="0" indent="0">
              <a:buNone/>
            </a:pPr>
            <a:r>
              <a:rPr lang="en-US" b="1" dirty="0">
                <a:solidFill>
                  <a:schemeClr val="accent2"/>
                </a:solidFill>
              </a:rPr>
              <a:t>}</a:t>
            </a:r>
            <a:endParaRPr lang="en-US" dirty="0">
              <a:solidFill>
                <a:schemeClr val="accent2"/>
              </a:solidFill>
            </a:endParaRPr>
          </a:p>
        </p:txBody>
      </p:sp>
    </p:spTree>
    <p:extLst>
      <p:ext uri="{BB962C8B-B14F-4D97-AF65-F5344CB8AC3E}">
        <p14:creationId xmlns:p14="http://schemas.microsoft.com/office/powerpoint/2010/main" val="30564981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b="1" dirty="0"/>
              <a:t>Two-Dimensional (2D) Arrays</a:t>
            </a:r>
          </a:p>
        </p:txBody>
      </p:sp>
      <p:sp>
        <p:nvSpPr>
          <p:cNvPr id="3" name="Content Placeholder 2"/>
          <p:cNvSpPr>
            <a:spLocks noGrp="1"/>
          </p:cNvSpPr>
          <p:nvPr>
            <p:ph idx="1"/>
          </p:nvPr>
        </p:nvSpPr>
        <p:spPr/>
        <p:txBody>
          <a:bodyPr>
            <a:normAutofit/>
          </a:bodyPr>
          <a:lstStyle/>
          <a:p>
            <a:pPr fontAlgn="base"/>
            <a:r>
              <a:rPr lang="en-US" b="1" dirty="0"/>
              <a:t>Declaration of 2D Array</a:t>
            </a:r>
          </a:p>
          <a:p>
            <a:pPr fontAlgn="base"/>
            <a:r>
              <a:rPr lang="en-US" dirty="0"/>
              <a:t>A 2D array with </a:t>
            </a:r>
            <a:r>
              <a:rPr lang="en-US" b="1" dirty="0"/>
              <a:t>m</a:t>
            </a:r>
            <a:r>
              <a:rPr lang="en-US" dirty="0"/>
              <a:t> rows and </a:t>
            </a:r>
            <a:r>
              <a:rPr lang="en-US" b="1" dirty="0"/>
              <a:t>n</a:t>
            </a:r>
            <a:r>
              <a:rPr lang="en-US" dirty="0"/>
              <a:t> columns can be created as:</a:t>
            </a:r>
          </a:p>
          <a:p>
            <a:pPr marL="0" indent="0" fontAlgn="base">
              <a:buNone/>
            </a:pPr>
            <a:endParaRPr lang="en-US" dirty="0"/>
          </a:p>
          <a:p>
            <a:pPr fontAlgn="base"/>
            <a:r>
              <a:rPr lang="en-US" sz="2000" dirty="0"/>
              <a:t>where,</a:t>
            </a:r>
          </a:p>
          <a:p>
            <a:pPr fontAlgn="base"/>
            <a:r>
              <a:rPr lang="en-US" sz="2000" b="1" dirty="0">
                <a:solidFill>
                  <a:schemeClr val="accent2"/>
                </a:solidFill>
              </a:rPr>
              <a:t>type</a:t>
            </a:r>
            <a:r>
              <a:rPr lang="en-US" sz="2000" b="1" dirty="0"/>
              <a:t>:</a:t>
            </a:r>
            <a:r>
              <a:rPr lang="en-US" sz="2000" dirty="0"/>
              <a:t> Type of data to be stored in each element.</a:t>
            </a:r>
          </a:p>
          <a:p>
            <a:pPr fontAlgn="base"/>
            <a:r>
              <a:rPr lang="en-US" sz="2000" b="1" dirty="0" err="1">
                <a:solidFill>
                  <a:schemeClr val="accent2"/>
                </a:solidFill>
              </a:rPr>
              <a:t>arr_name</a:t>
            </a:r>
            <a:r>
              <a:rPr lang="en-US" sz="2000" b="1" dirty="0"/>
              <a:t>:</a:t>
            </a:r>
            <a:r>
              <a:rPr lang="en-US" sz="2000" dirty="0"/>
              <a:t> Name assigned to the array.</a:t>
            </a:r>
          </a:p>
          <a:p>
            <a:pPr fontAlgn="base"/>
            <a:r>
              <a:rPr lang="en-US" sz="2000" b="1" dirty="0">
                <a:solidFill>
                  <a:schemeClr val="accent2"/>
                </a:solidFill>
              </a:rPr>
              <a:t>m</a:t>
            </a:r>
            <a:r>
              <a:rPr lang="en-US" sz="2000" b="1" dirty="0"/>
              <a:t>:</a:t>
            </a:r>
            <a:r>
              <a:rPr lang="en-US" sz="2000" dirty="0"/>
              <a:t> Number of rows.</a:t>
            </a:r>
          </a:p>
          <a:p>
            <a:pPr fontAlgn="base"/>
            <a:r>
              <a:rPr lang="en-US" sz="2000" b="1" dirty="0">
                <a:solidFill>
                  <a:schemeClr val="accent2"/>
                </a:solidFill>
              </a:rPr>
              <a:t>n</a:t>
            </a:r>
            <a:r>
              <a:rPr lang="en-US" sz="2000" b="1" dirty="0"/>
              <a:t>:</a:t>
            </a:r>
            <a:r>
              <a:rPr lang="en-US" sz="2000" dirty="0"/>
              <a:t> Number of columns.</a:t>
            </a:r>
          </a:p>
          <a:p>
            <a:pPr fontAlgn="base"/>
            <a:r>
              <a:rPr lang="en-US" sz="2000" dirty="0"/>
              <a:t>For example, we can declare a two-dimensional integer array with name </a:t>
            </a:r>
            <a:r>
              <a:rPr lang="en-US" sz="2000" b="1" dirty="0"/>
              <a:t>‘</a:t>
            </a:r>
            <a:r>
              <a:rPr lang="en-US" sz="2000" b="1" dirty="0" err="1"/>
              <a:t>arr</a:t>
            </a:r>
            <a:r>
              <a:rPr lang="en-US" sz="2000" b="1" dirty="0"/>
              <a:t>’</a:t>
            </a:r>
            <a:r>
              <a:rPr lang="en-US" sz="2000" dirty="0"/>
              <a:t> with 10 rows and 20 columns as:</a:t>
            </a:r>
          </a:p>
          <a:p>
            <a:pPr fontAlgn="base"/>
            <a:endParaRPr lang="en-US" sz="2200" dirty="0"/>
          </a:p>
          <a:p>
            <a:pPr fontAlgn="base"/>
            <a:endParaRPr lang="en-US" dirty="0"/>
          </a:p>
          <a:p>
            <a:endParaRPr lang="en-US" dirty="0"/>
          </a:p>
        </p:txBody>
      </p:sp>
      <p:pic>
        <p:nvPicPr>
          <p:cNvPr id="7" name="Picture 6"/>
          <p:cNvPicPr>
            <a:picLocks noChangeAspect="1"/>
          </p:cNvPicPr>
          <p:nvPr/>
        </p:nvPicPr>
        <p:blipFill>
          <a:blip r:embed="rId2"/>
          <a:stretch>
            <a:fillRect/>
          </a:stretch>
        </p:blipFill>
        <p:spPr>
          <a:xfrm>
            <a:off x="919620" y="2841453"/>
            <a:ext cx="2376467" cy="402791"/>
          </a:xfrm>
          <a:prstGeom prst="rect">
            <a:avLst/>
          </a:prstGeom>
        </p:spPr>
      </p:pic>
      <p:pic>
        <p:nvPicPr>
          <p:cNvPr id="8" name="Picture 7"/>
          <p:cNvPicPr>
            <a:picLocks noChangeAspect="1"/>
          </p:cNvPicPr>
          <p:nvPr/>
        </p:nvPicPr>
        <p:blipFill>
          <a:blip r:embed="rId3"/>
          <a:stretch>
            <a:fillRect/>
          </a:stretch>
        </p:blipFill>
        <p:spPr>
          <a:xfrm>
            <a:off x="838201" y="6160999"/>
            <a:ext cx="1901857" cy="490322"/>
          </a:xfrm>
          <a:prstGeom prst="rect">
            <a:avLst/>
          </a:prstGeom>
        </p:spPr>
      </p:pic>
    </p:spTree>
    <p:extLst>
      <p:ext uri="{BB962C8B-B14F-4D97-AF65-F5344CB8AC3E}">
        <p14:creationId xmlns:p14="http://schemas.microsoft.com/office/powerpoint/2010/main" val="40602999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b="1" dirty="0"/>
              <a:t>Two-Dimensional (2D) Arrays</a:t>
            </a:r>
          </a:p>
        </p:txBody>
      </p:sp>
      <p:sp>
        <p:nvSpPr>
          <p:cNvPr id="4" name="Rectangle 1"/>
          <p:cNvSpPr>
            <a:spLocks noGrp="1" noChangeArrowheads="1"/>
          </p:cNvSpPr>
          <p:nvPr>
            <p:ph idx="1"/>
          </p:nvPr>
        </p:nvSpPr>
        <p:spPr bwMode="auto">
          <a:xfrm>
            <a:off x="838200" y="1935547"/>
            <a:ext cx="9984288" cy="2369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lvl="0" indent="0" eaLnBrk="0" fontAlgn="base" hangingPunct="0">
              <a:lnSpc>
                <a:spcPct val="100000"/>
              </a:lnSpc>
              <a:spcBef>
                <a:spcPct val="0"/>
              </a:spcBef>
              <a:spcAft>
                <a:spcPct val="0"/>
              </a:spcAft>
              <a:buNone/>
            </a:pPr>
            <a:r>
              <a:rPr lang="en-US" dirty="0">
                <a:latin typeface="Arial" panose="020B0604020202020204" pitchFamily="34" charset="0"/>
              </a:rPr>
              <a:t>Accessing Elements in a Two-Dimensional Array</a:t>
            </a:r>
          </a:p>
          <a:p>
            <a:pPr eaLnBrk="0" fontAlgn="base" hangingPunct="0">
              <a:lnSpc>
                <a:spcPct val="100000"/>
              </a:lnSpc>
              <a:spcBef>
                <a:spcPct val="0"/>
              </a:spcBef>
              <a:spcAft>
                <a:spcPct val="0"/>
              </a:spcAft>
            </a:pPr>
            <a:r>
              <a:rPr lang="en-US" sz="2400" dirty="0">
                <a:latin typeface="Arial" panose="020B0604020202020204" pitchFamily="34" charset="0"/>
              </a:rPr>
              <a:t>You can access elements in a two-dimensional array using the syntax:</a:t>
            </a:r>
          </a:p>
          <a:p>
            <a:pPr marL="0" lvl="0" indent="0" eaLnBrk="0" fontAlgn="base" hangingPunct="0">
              <a:lnSpc>
                <a:spcPct val="100000"/>
              </a:lnSpc>
              <a:spcBef>
                <a:spcPct val="0"/>
              </a:spcBef>
              <a:spcAft>
                <a:spcPct val="0"/>
              </a:spcAft>
              <a:buNone/>
            </a:pPr>
            <a:endParaRPr lang="en-US" sz="2400" dirty="0">
              <a:latin typeface="Arial" panose="020B0604020202020204" pitchFamily="34" charset="0"/>
            </a:endParaRPr>
          </a:p>
          <a:p>
            <a:pPr eaLnBrk="0" fontAlgn="base" hangingPunct="0">
              <a:lnSpc>
                <a:spcPct val="100000"/>
              </a:lnSpc>
              <a:spcBef>
                <a:spcPct val="0"/>
              </a:spcBef>
              <a:spcAft>
                <a:spcPct val="0"/>
              </a:spcAft>
            </a:pPr>
            <a:r>
              <a:rPr lang="en-US" sz="2400" dirty="0" err="1">
                <a:solidFill>
                  <a:schemeClr val="accent2"/>
                </a:solidFill>
                <a:latin typeface="Arial" panose="020B0604020202020204" pitchFamily="34" charset="0"/>
              </a:rPr>
              <a:t>array_name</a:t>
            </a:r>
            <a:r>
              <a:rPr lang="en-US" sz="2400" dirty="0">
                <a:solidFill>
                  <a:schemeClr val="accent2"/>
                </a:solidFill>
                <a:latin typeface="Arial" panose="020B0604020202020204" pitchFamily="34" charset="0"/>
              </a:rPr>
              <a:t>[</a:t>
            </a:r>
            <a:r>
              <a:rPr lang="en-US" sz="2400" dirty="0" err="1">
                <a:solidFill>
                  <a:schemeClr val="accent2"/>
                </a:solidFill>
                <a:latin typeface="Arial" panose="020B0604020202020204" pitchFamily="34" charset="0"/>
              </a:rPr>
              <a:t>row_index</a:t>
            </a:r>
            <a:r>
              <a:rPr lang="en-US" sz="2400" dirty="0">
                <a:solidFill>
                  <a:schemeClr val="accent2"/>
                </a:solidFill>
                <a:latin typeface="Arial" panose="020B0604020202020204" pitchFamily="34" charset="0"/>
              </a:rPr>
              <a:t>][</a:t>
            </a:r>
            <a:r>
              <a:rPr lang="en-US" sz="2400" dirty="0" err="1">
                <a:solidFill>
                  <a:schemeClr val="accent2"/>
                </a:solidFill>
                <a:latin typeface="Arial" panose="020B0604020202020204" pitchFamily="34" charset="0"/>
              </a:rPr>
              <a:t>column_index</a:t>
            </a:r>
            <a:r>
              <a:rPr lang="en-US" sz="2400" dirty="0">
                <a:solidFill>
                  <a:schemeClr val="accent2"/>
                </a:solidFill>
                <a:latin typeface="Arial" panose="020B0604020202020204" pitchFamily="34" charset="0"/>
              </a:rPr>
              <a:t>]</a:t>
            </a:r>
            <a:r>
              <a:rPr lang="en-US" sz="2400" dirty="0">
                <a:latin typeface="Arial" panose="020B0604020202020204" pitchFamily="34" charset="0"/>
              </a:rPr>
              <a:t>;</a:t>
            </a:r>
          </a:p>
          <a:p>
            <a:pPr eaLnBrk="0" fontAlgn="base" hangingPunct="0">
              <a:lnSpc>
                <a:spcPct val="100000"/>
              </a:lnSpc>
              <a:spcBef>
                <a:spcPct val="0"/>
              </a:spcBef>
              <a:spcAft>
                <a:spcPct val="0"/>
              </a:spcAft>
            </a:pPr>
            <a:r>
              <a:rPr lang="en-US" sz="2400" dirty="0" err="1">
                <a:solidFill>
                  <a:schemeClr val="accent2"/>
                </a:solidFill>
                <a:latin typeface="Arial" panose="020B0604020202020204" pitchFamily="34" charset="0"/>
              </a:rPr>
              <a:t>row_index</a:t>
            </a:r>
            <a:r>
              <a:rPr lang="en-US" sz="2400" dirty="0">
                <a:latin typeface="Arial" panose="020B0604020202020204" pitchFamily="34" charset="0"/>
              </a:rPr>
              <a:t> starts from 0 for the first row.</a:t>
            </a:r>
          </a:p>
          <a:p>
            <a:pPr eaLnBrk="0" fontAlgn="base" hangingPunct="0">
              <a:lnSpc>
                <a:spcPct val="100000"/>
              </a:lnSpc>
              <a:spcBef>
                <a:spcPct val="0"/>
              </a:spcBef>
              <a:spcAft>
                <a:spcPct val="0"/>
              </a:spcAft>
            </a:pPr>
            <a:r>
              <a:rPr lang="en-US" sz="2400" dirty="0" err="1">
                <a:solidFill>
                  <a:schemeClr val="accent2"/>
                </a:solidFill>
                <a:latin typeface="Arial" panose="020B0604020202020204" pitchFamily="34" charset="0"/>
              </a:rPr>
              <a:t>column_index</a:t>
            </a:r>
            <a:r>
              <a:rPr lang="en-US" sz="2400" dirty="0">
                <a:latin typeface="Arial" panose="020B0604020202020204" pitchFamily="34" charset="0"/>
              </a:rPr>
              <a:t> starts from 0 for the first column.</a:t>
            </a:r>
            <a:endParaRPr kumimoji="0" lang="en-US" sz="24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1756726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STRINGS</a:t>
            </a:r>
            <a:br>
              <a:rPr lang="en-US" b="1" dirty="0"/>
            </a:br>
            <a:endParaRPr lang="en-US" dirty="0"/>
          </a:p>
        </p:txBody>
      </p:sp>
      <p:sp>
        <p:nvSpPr>
          <p:cNvPr id="3" name="Content Placeholder 2"/>
          <p:cNvSpPr>
            <a:spLocks noGrp="1"/>
          </p:cNvSpPr>
          <p:nvPr>
            <p:ph idx="1"/>
          </p:nvPr>
        </p:nvSpPr>
        <p:spPr>
          <a:xfrm>
            <a:off x="838200" y="1130430"/>
            <a:ext cx="10515600" cy="4351338"/>
          </a:xfrm>
        </p:spPr>
        <p:txBody>
          <a:bodyPr/>
          <a:lstStyle/>
          <a:p>
            <a:r>
              <a:rPr lang="en-US" dirty="0"/>
              <a:t>A String in C programming is a sequence of characters terminated with a null character ‘\0’. </a:t>
            </a:r>
          </a:p>
          <a:p>
            <a:r>
              <a:rPr lang="en-US" dirty="0"/>
              <a:t>The C String is stored as an array of characters.</a:t>
            </a:r>
          </a:p>
          <a:p>
            <a:r>
              <a:rPr lang="en-US" dirty="0"/>
              <a:t> The difference between a character array and a C string is that the string in C is terminated with a unique character ‘\0’.</a:t>
            </a:r>
          </a:p>
        </p:txBody>
      </p:sp>
      <p:pic>
        <p:nvPicPr>
          <p:cNvPr id="4" name="Picture 3"/>
          <p:cNvPicPr>
            <a:picLocks noChangeAspect="1"/>
          </p:cNvPicPr>
          <p:nvPr/>
        </p:nvPicPr>
        <p:blipFill>
          <a:blip r:embed="rId2"/>
          <a:stretch>
            <a:fillRect/>
          </a:stretch>
        </p:blipFill>
        <p:spPr>
          <a:xfrm>
            <a:off x="3832889" y="3592940"/>
            <a:ext cx="3781945" cy="2707653"/>
          </a:xfrm>
          <a:prstGeom prst="rect">
            <a:avLst/>
          </a:prstGeom>
        </p:spPr>
      </p:pic>
    </p:spTree>
    <p:extLst>
      <p:ext uri="{BB962C8B-B14F-4D97-AF65-F5344CB8AC3E}">
        <p14:creationId xmlns:p14="http://schemas.microsoft.com/office/powerpoint/2010/main" val="781720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STRINGS</a:t>
            </a:r>
            <a:br>
              <a:rPr lang="en-US" b="1" dirty="0"/>
            </a:br>
            <a:endParaRPr lang="en-US" dirty="0"/>
          </a:p>
        </p:txBody>
      </p:sp>
      <p:sp>
        <p:nvSpPr>
          <p:cNvPr id="3" name="Content Placeholder 2"/>
          <p:cNvSpPr>
            <a:spLocks noGrp="1"/>
          </p:cNvSpPr>
          <p:nvPr>
            <p:ph idx="1"/>
          </p:nvPr>
        </p:nvSpPr>
        <p:spPr>
          <a:xfrm>
            <a:off x="838200" y="1130430"/>
            <a:ext cx="10515600" cy="4351338"/>
          </a:xfrm>
        </p:spPr>
        <p:txBody>
          <a:bodyPr/>
          <a:lstStyle/>
          <a:p>
            <a:pPr fontAlgn="base"/>
            <a:r>
              <a:rPr lang="en-US" b="1" dirty="0"/>
              <a:t>String Declaration Syntax:</a:t>
            </a:r>
          </a:p>
          <a:p>
            <a:pPr fontAlgn="base"/>
            <a:r>
              <a:rPr lang="en-US" dirty="0"/>
              <a:t>Declaring a string in C is as simple as declaring a one-dimensional array. Below is the basic syntax for declaring a string.</a:t>
            </a:r>
          </a:p>
          <a:p>
            <a:pPr fontAlgn="base"/>
            <a:endParaRPr lang="en-US" b="1" dirty="0"/>
          </a:p>
        </p:txBody>
      </p:sp>
      <p:pic>
        <p:nvPicPr>
          <p:cNvPr id="5" name="Picture 4"/>
          <p:cNvPicPr>
            <a:picLocks noChangeAspect="1"/>
          </p:cNvPicPr>
          <p:nvPr/>
        </p:nvPicPr>
        <p:blipFill>
          <a:blip r:embed="rId2"/>
          <a:stretch>
            <a:fillRect/>
          </a:stretch>
        </p:blipFill>
        <p:spPr>
          <a:xfrm>
            <a:off x="838200" y="2686970"/>
            <a:ext cx="8821579" cy="820319"/>
          </a:xfrm>
          <a:prstGeom prst="rect">
            <a:avLst/>
          </a:prstGeom>
        </p:spPr>
      </p:pic>
    </p:spTree>
    <p:extLst>
      <p:ext uri="{BB962C8B-B14F-4D97-AF65-F5344CB8AC3E}">
        <p14:creationId xmlns:p14="http://schemas.microsoft.com/office/powerpoint/2010/main" val="12573101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STRINGS</a:t>
            </a:r>
            <a:br>
              <a:rPr lang="en-US" b="1" dirty="0"/>
            </a:br>
            <a:endParaRPr lang="en-US" dirty="0"/>
          </a:p>
        </p:txBody>
      </p:sp>
      <p:sp>
        <p:nvSpPr>
          <p:cNvPr id="3" name="Content Placeholder 2"/>
          <p:cNvSpPr>
            <a:spLocks noGrp="1"/>
          </p:cNvSpPr>
          <p:nvPr>
            <p:ph idx="1"/>
          </p:nvPr>
        </p:nvSpPr>
        <p:spPr>
          <a:xfrm>
            <a:off x="838200" y="1130430"/>
            <a:ext cx="10515600" cy="4351338"/>
          </a:xfrm>
        </p:spPr>
        <p:txBody>
          <a:bodyPr/>
          <a:lstStyle/>
          <a:p>
            <a:pPr fontAlgn="base"/>
            <a:r>
              <a:rPr lang="en-US" b="1" dirty="0"/>
              <a:t>String Initialization:</a:t>
            </a:r>
          </a:p>
          <a:p>
            <a:pPr fontAlgn="base"/>
            <a:r>
              <a:rPr lang="en-US" b="1" dirty="0"/>
              <a:t>We can initialize a C string in 4 different ways which are as follows:</a:t>
            </a:r>
          </a:p>
          <a:p>
            <a:pPr fontAlgn="base"/>
            <a:r>
              <a:rPr lang="en-US" b="1" dirty="0"/>
              <a:t>1. Assigning a String Literal without Size</a:t>
            </a:r>
          </a:p>
          <a:p>
            <a:pPr fontAlgn="base"/>
            <a:r>
              <a:rPr lang="en-US" dirty="0"/>
              <a:t>String literals can be assigned without size. Here, the name of the string </a:t>
            </a:r>
            <a:r>
              <a:rPr lang="en-US" dirty="0" err="1"/>
              <a:t>str</a:t>
            </a:r>
            <a:r>
              <a:rPr lang="en-US" dirty="0"/>
              <a:t> acts as a pointer because it is an array.</a:t>
            </a:r>
          </a:p>
          <a:p>
            <a:pPr fontAlgn="base"/>
            <a:endParaRPr lang="en-US" b="1" dirty="0"/>
          </a:p>
        </p:txBody>
      </p:sp>
      <p:pic>
        <p:nvPicPr>
          <p:cNvPr id="5" name="Picture 4"/>
          <p:cNvPicPr>
            <a:picLocks noChangeAspect="1"/>
          </p:cNvPicPr>
          <p:nvPr/>
        </p:nvPicPr>
        <p:blipFill>
          <a:blip r:embed="rId2"/>
          <a:stretch>
            <a:fillRect/>
          </a:stretch>
        </p:blipFill>
        <p:spPr>
          <a:xfrm>
            <a:off x="838201" y="3740973"/>
            <a:ext cx="7372611" cy="695132"/>
          </a:xfrm>
          <a:prstGeom prst="rect">
            <a:avLst/>
          </a:prstGeom>
        </p:spPr>
      </p:pic>
    </p:spTree>
    <p:extLst>
      <p:ext uri="{BB962C8B-B14F-4D97-AF65-F5344CB8AC3E}">
        <p14:creationId xmlns:p14="http://schemas.microsoft.com/office/powerpoint/2010/main" val="4641323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STRINGS</a:t>
            </a:r>
            <a:br>
              <a:rPr lang="en-US" b="1" dirty="0"/>
            </a:br>
            <a:endParaRPr lang="en-US" dirty="0"/>
          </a:p>
        </p:txBody>
      </p:sp>
      <p:sp>
        <p:nvSpPr>
          <p:cNvPr id="3" name="Content Placeholder 2"/>
          <p:cNvSpPr>
            <a:spLocks noGrp="1"/>
          </p:cNvSpPr>
          <p:nvPr>
            <p:ph idx="1"/>
          </p:nvPr>
        </p:nvSpPr>
        <p:spPr>
          <a:xfrm>
            <a:off x="838200" y="1130430"/>
            <a:ext cx="10515600" cy="4351338"/>
          </a:xfrm>
        </p:spPr>
        <p:txBody>
          <a:bodyPr/>
          <a:lstStyle/>
          <a:p>
            <a:pPr fontAlgn="base"/>
            <a:r>
              <a:rPr lang="en-US" b="1" dirty="0"/>
              <a:t>String Initialization:</a:t>
            </a:r>
          </a:p>
          <a:p>
            <a:pPr fontAlgn="base"/>
            <a:r>
              <a:rPr lang="en-US" b="1" dirty="0"/>
              <a:t>2. Assigning a String Literal with a Predefined Size</a:t>
            </a:r>
          </a:p>
          <a:p>
            <a:pPr fontAlgn="base"/>
            <a:r>
              <a:rPr lang="en-US" dirty="0"/>
              <a:t>String literals can be assigned with a predefined size. </a:t>
            </a:r>
          </a:p>
          <a:p>
            <a:pPr fontAlgn="base"/>
            <a:r>
              <a:rPr lang="en-US" dirty="0"/>
              <a:t>But we should always account for one extra space which will be assigned to the null character. </a:t>
            </a:r>
          </a:p>
          <a:p>
            <a:pPr fontAlgn="base"/>
            <a:r>
              <a:rPr lang="en-US" dirty="0"/>
              <a:t>If we want to store a string of size n then we should always declare a string with a size equal to or greater than n+1.</a:t>
            </a:r>
          </a:p>
          <a:p>
            <a:pPr fontAlgn="base"/>
            <a:endParaRPr lang="en-US" b="1" dirty="0"/>
          </a:p>
        </p:txBody>
      </p:sp>
      <p:pic>
        <p:nvPicPr>
          <p:cNvPr id="4" name="Picture 3"/>
          <p:cNvPicPr>
            <a:picLocks noChangeAspect="1"/>
          </p:cNvPicPr>
          <p:nvPr/>
        </p:nvPicPr>
        <p:blipFill>
          <a:blip r:embed="rId2"/>
          <a:stretch>
            <a:fillRect/>
          </a:stretch>
        </p:blipFill>
        <p:spPr>
          <a:xfrm>
            <a:off x="838200" y="4739793"/>
            <a:ext cx="8628016" cy="840552"/>
          </a:xfrm>
          <a:prstGeom prst="rect">
            <a:avLst/>
          </a:prstGeom>
        </p:spPr>
      </p:pic>
    </p:spTree>
    <p:extLst>
      <p:ext uri="{BB962C8B-B14F-4D97-AF65-F5344CB8AC3E}">
        <p14:creationId xmlns:p14="http://schemas.microsoft.com/office/powerpoint/2010/main" val="12971022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STRINGS</a:t>
            </a:r>
            <a:br>
              <a:rPr lang="en-US" b="1" dirty="0"/>
            </a:br>
            <a:endParaRPr lang="en-US" dirty="0"/>
          </a:p>
        </p:txBody>
      </p:sp>
      <p:sp>
        <p:nvSpPr>
          <p:cNvPr id="3" name="Content Placeholder 2"/>
          <p:cNvSpPr>
            <a:spLocks noGrp="1"/>
          </p:cNvSpPr>
          <p:nvPr>
            <p:ph idx="1"/>
          </p:nvPr>
        </p:nvSpPr>
        <p:spPr>
          <a:xfrm>
            <a:off x="838200" y="1130430"/>
            <a:ext cx="10515600" cy="4351338"/>
          </a:xfrm>
        </p:spPr>
        <p:txBody>
          <a:bodyPr/>
          <a:lstStyle/>
          <a:p>
            <a:pPr fontAlgn="base"/>
            <a:r>
              <a:rPr lang="en-US" b="1" dirty="0"/>
              <a:t>String Initialization:</a:t>
            </a:r>
          </a:p>
          <a:p>
            <a:pPr fontAlgn="base"/>
            <a:r>
              <a:rPr lang="en-US" b="1" dirty="0"/>
              <a:t>3. Assigning Character by Character with Size</a:t>
            </a:r>
          </a:p>
          <a:p>
            <a:pPr fontAlgn="base"/>
            <a:r>
              <a:rPr lang="en-US" dirty="0"/>
              <a:t>We can also assign a string character by character.</a:t>
            </a:r>
          </a:p>
          <a:p>
            <a:pPr fontAlgn="base"/>
            <a:r>
              <a:rPr lang="en-US" dirty="0"/>
              <a:t> But we should remember to set the end character as ‘\0’ which is a null character.</a:t>
            </a:r>
          </a:p>
          <a:p>
            <a:pPr fontAlgn="base"/>
            <a:endParaRPr lang="en-US" b="1" dirty="0"/>
          </a:p>
        </p:txBody>
      </p:sp>
      <p:pic>
        <p:nvPicPr>
          <p:cNvPr id="4" name="Picture 3"/>
          <p:cNvPicPr>
            <a:picLocks noChangeAspect="1"/>
          </p:cNvPicPr>
          <p:nvPr/>
        </p:nvPicPr>
        <p:blipFill>
          <a:blip r:embed="rId2"/>
          <a:stretch>
            <a:fillRect/>
          </a:stretch>
        </p:blipFill>
        <p:spPr>
          <a:xfrm>
            <a:off x="838202" y="3636004"/>
            <a:ext cx="8339503" cy="798210"/>
          </a:xfrm>
          <a:prstGeom prst="rect">
            <a:avLst/>
          </a:prstGeom>
        </p:spPr>
      </p:pic>
    </p:spTree>
    <p:extLst>
      <p:ext uri="{BB962C8B-B14F-4D97-AF65-F5344CB8AC3E}">
        <p14:creationId xmlns:p14="http://schemas.microsoft.com/office/powerpoint/2010/main" val="5240301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STRINGS</a:t>
            </a:r>
            <a:br>
              <a:rPr lang="en-US" b="1" dirty="0"/>
            </a:br>
            <a:endParaRPr lang="en-US" dirty="0"/>
          </a:p>
        </p:txBody>
      </p:sp>
      <p:sp>
        <p:nvSpPr>
          <p:cNvPr id="3" name="Content Placeholder 2"/>
          <p:cNvSpPr>
            <a:spLocks noGrp="1"/>
          </p:cNvSpPr>
          <p:nvPr>
            <p:ph idx="1"/>
          </p:nvPr>
        </p:nvSpPr>
        <p:spPr>
          <a:xfrm>
            <a:off x="838200" y="1130430"/>
            <a:ext cx="10515600" cy="4351338"/>
          </a:xfrm>
        </p:spPr>
        <p:txBody>
          <a:bodyPr/>
          <a:lstStyle/>
          <a:p>
            <a:pPr fontAlgn="base"/>
            <a:r>
              <a:rPr lang="en-US" b="1" dirty="0"/>
              <a:t>String Initialization:</a:t>
            </a:r>
          </a:p>
          <a:p>
            <a:pPr fontAlgn="base"/>
            <a:r>
              <a:rPr lang="en-US" b="1" dirty="0"/>
              <a:t>4. Assigning Character by Character without Size</a:t>
            </a:r>
          </a:p>
          <a:p>
            <a:pPr fontAlgn="base"/>
            <a:r>
              <a:rPr lang="en-US" dirty="0"/>
              <a:t>We can assign character by character without size with the NULL character at the end. </a:t>
            </a:r>
          </a:p>
          <a:p>
            <a:pPr fontAlgn="base"/>
            <a:r>
              <a:rPr lang="en-US" dirty="0"/>
              <a:t>The size of the string is determined by the compiler automatically.</a:t>
            </a:r>
          </a:p>
          <a:p>
            <a:pPr fontAlgn="base"/>
            <a:endParaRPr lang="en-US" b="1" dirty="0"/>
          </a:p>
        </p:txBody>
      </p:sp>
      <p:pic>
        <p:nvPicPr>
          <p:cNvPr id="5" name="Picture 4"/>
          <p:cNvPicPr>
            <a:picLocks noChangeAspect="1"/>
          </p:cNvPicPr>
          <p:nvPr/>
        </p:nvPicPr>
        <p:blipFill>
          <a:blip r:embed="rId2"/>
          <a:stretch>
            <a:fillRect/>
          </a:stretch>
        </p:blipFill>
        <p:spPr>
          <a:xfrm>
            <a:off x="838201" y="3834918"/>
            <a:ext cx="7440175" cy="699504"/>
          </a:xfrm>
          <a:prstGeom prst="rect">
            <a:avLst/>
          </a:prstGeom>
        </p:spPr>
      </p:pic>
    </p:spTree>
    <p:extLst>
      <p:ext uri="{BB962C8B-B14F-4D97-AF65-F5344CB8AC3E}">
        <p14:creationId xmlns:p14="http://schemas.microsoft.com/office/powerpoint/2010/main" val="9394802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b="1" dirty="0"/>
              <a:t>WHAT IS ARRAY ?</a:t>
            </a:r>
          </a:p>
        </p:txBody>
      </p:sp>
      <p:sp>
        <p:nvSpPr>
          <p:cNvPr id="3" name="Content Placeholder 2"/>
          <p:cNvSpPr>
            <a:spLocks noGrp="1"/>
          </p:cNvSpPr>
          <p:nvPr>
            <p:ph idx="1"/>
          </p:nvPr>
        </p:nvSpPr>
        <p:spPr/>
        <p:txBody>
          <a:bodyPr/>
          <a:lstStyle/>
          <a:p>
            <a:pPr fontAlgn="base"/>
            <a:r>
              <a:rPr lang="en-US" dirty="0"/>
              <a:t>An </a:t>
            </a:r>
            <a:r>
              <a:rPr lang="en-US" dirty="0">
                <a:solidFill>
                  <a:schemeClr val="accent2"/>
                </a:solidFill>
              </a:rPr>
              <a:t>array</a:t>
            </a:r>
            <a:r>
              <a:rPr lang="en-US" dirty="0"/>
              <a:t> in C is a fixed-size </a:t>
            </a:r>
            <a:r>
              <a:rPr lang="en-US" dirty="0">
                <a:solidFill>
                  <a:schemeClr val="accent2"/>
                </a:solidFill>
              </a:rPr>
              <a:t>collection of similar data items </a:t>
            </a:r>
            <a:r>
              <a:rPr lang="en-US" dirty="0"/>
              <a:t>stored in contiguous memory locations. </a:t>
            </a:r>
          </a:p>
          <a:p>
            <a:pPr fontAlgn="base"/>
            <a:r>
              <a:rPr lang="en-US" dirty="0"/>
              <a:t>It can be used to store the </a:t>
            </a:r>
            <a:r>
              <a:rPr lang="en-US" dirty="0">
                <a:solidFill>
                  <a:schemeClr val="accent2"/>
                </a:solidFill>
              </a:rPr>
              <a:t>collection of primitive data types</a:t>
            </a:r>
            <a:r>
              <a:rPr lang="en-US" dirty="0"/>
              <a:t> such as </a:t>
            </a:r>
            <a:r>
              <a:rPr lang="en-US" dirty="0" err="1"/>
              <a:t>int</a:t>
            </a:r>
            <a:r>
              <a:rPr lang="en-US" dirty="0"/>
              <a:t>, char, float, etc., </a:t>
            </a:r>
          </a:p>
          <a:p>
            <a:pPr fontAlgn="base"/>
            <a:r>
              <a:rPr lang="en-US" dirty="0"/>
              <a:t>and also derived and user-defined data types such as pointers, structures, etc.</a:t>
            </a:r>
          </a:p>
        </p:txBody>
      </p:sp>
      <p:pic>
        <p:nvPicPr>
          <p:cNvPr id="4" name="Picture 3"/>
          <p:cNvPicPr>
            <a:picLocks noChangeAspect="1"/>
          </p:cNvPicPr>
          <p:nvPr/>
        </p:nvPicPr>
        <p:blipFill>
          <a:blip r:embed="rId2"/>
          <a:stretch>
            <a:fillRect/>
          </a:stretch>
        </p:blipFill>
        <p:spPr>
          <a:xfrm>
            <a:off x="3708986" y="4225504"/>
            <a:ext cx="6515148" cy="2352692"/>
          </a:xfrm>
          <a:prstGeom prst="rect">
            <a:avLst/>
          </a:prstGeom>
        </p:spPr>
      </p:pic>
    </p:spTree>
    <p:extLst>
      <p:ext uri="{BB962C8B-B14F-4D97-AF65-F5344CB8AC3E}">
        <p14:creationId xmlns:p14="http://schemas.microsoft.com/office/powerpoint/2010/main" val="31339032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STRINGS</a:t>
            </a:r>
            <a:br>
              <a:rPr lang="en-US" b="1" dirty="0"/>
            </a:br>
            <a:endParaRPr lang="en-US" dirty="0"/>
          </a:p>
        </p:txBody>
      </p:sp>
      <p:sp>
        <p:nvSpPr>
          <p:cNvPr id="3" name="Content Placeholder 2"/>
          <p:cNvSpPr>
            <a:spLocks noGrp="1"/>
          </p:cNvSpPr>
          <p:nvPr>
            <p:ph idx="1"/>
          </p:nvPr>
        </p:nvSpPr>
        <p:spPr>
          <a:xfrm>
            <a:off x="838200" y="1130430"/>
            <a:ext cx="10986371" cy="4863274"/>
          </a:xfrm>
        </p:spPr>
        <p:txBody>
          <a:bodyPr/>
          <a:lstStyle/>
          <a:p>
            <a:pPr fontAlgn="base"/>
            <a:r>
              <a:rPr lang="en-US" b="1" dirty="0" err="1"/>
              <a:t>strlen</a:t>
            </a:r>
            <a:r>
              <a:rPr lang="en-US" b="1" dirty="0"/>
              <a:t>() function:</a:t>
            </a:r>
          </a:p>
          <a:p>
            <a:pPr fontAlgn="base"/>
            <a:r>
              <a:rPr lang="en-US" dirty="0"/>
              <a:t>The </a:t>
            </a:r>
            <a:r>
              <a:rPr lang="en-US" b="1" dirty="0" err="1"/>
              <a:t>strlen</a:t>
            </a:r>
            <a:r>
              <a:rPr lang="en-US" b="1" dirty="0"/>
              <a:t>()</a:t>
            </a:r>
            <a:r>
              <a:rPr lang="en-US" dirty="0"/>
              <a:t> function in C calculates the length of a given string. The </a:t>
            </a:r>
            <a:r>
              <a:rPr lang="en-US" b="1" dirty="0" err="1"/>
              <a:t>strlen</a:t>
            </a:r>
            <a:r>
              <a:rPr lang="en-US" b="1" dirty="0"/>
              <a:t>()</a:t>
            </a:r>
            <a:r>
              <a:rPr lang="en-US" dirty="0"/>
              <a:t> function is defined in </a:t>
            </a:r>
            <a:r>
              <a:rPr lang="en-US" b="1" dirty="0" err="1"/>
              <a:t>string.h</a:t>
            </a:r>
            <a:r>
              <a:rPr lang="en-US" dirty="0"/>
              <a:t> header file. It doesn’t count the null character ‘\0’.</a:t>
            </a:r>
            <a:endParaRPr lang="en-US" b="1" dirty="0"/>
          </a:p>
          <a:p>
            <a:pPr fontAlgn="base"/>
            <a:r>
              <a:rPr lang="en-US" b="1" dirty="0"/>
              <a:t>Syntax of C </a:t>
            </a:r>
            <a:r>
              <a:rPr lang="en-US" b="1" dirty="0" err="1"/>
              <a:t>strlen</a:t>
            </a:r>
            <a:r>
              <a:rPr lang="en-US" b="1" dirty="0"/>
              <a:t>()</a:t>
            </a:r>
          </a:p>
          <a:p>
            <a:pPr fontAlgn="base"/>
            <a:r>
              <a:rPr lang="en-US" dirty="0"/>
              <a:t>The syntax of </a:t>
            </a:r>
            <a:r>
              <a:rPr lang="en-US" dirty="0" err="1"/>
              <a:t>strlen</a:t>
            </a:r>
            <a:r>
              <a:rPr lang="en-US" dirty="0"/>
              <a:t>() function in C is as follows:</a:t>
            </a:r>
          </a:p>
          <a:p>
            <a:pPr fontAlgn="base"/>
            <a:endParaRPr lang="en-US" b="1" dirty="0"/>
          </a:p>
        </p:txBody>
      </p:sp>
      <p:pic>
        <p:nvPicPr>
          <p:cNvPr id="4" name="Picture 3"/>
          <p:cNvPicPr>
            <a:picLocks noChangeAspect="1"/>
          </p:cNvPicPr>
          <p:nvPr/>
        </p:nvPicPr>
        <p:blipFill>
          <a:blip r:embed="rId2"/>
          <a:stretch>
            <a:fillRect/>
          </a:stretch>
        </p:blipFill>
        <p:spPr>
          <a:xfrm>
            <a:off x="900831" y="4018047"/>
            <a:ext cx="6483263" cy="619656"/>
          </a:xfrm>
          <a:prstGeom prst="rect">
            <a:avLst/>
          </a:prstGeom>
        </p:spPr>
      </p:pic>
      <p:pic>
        <p:nvPicPr>
          <p:cNvPr id="6" name="Picture 5"/>
          <p:cNvPicPr>
            <a:picLocks noChangeAspect="1"/>
          </p:cNvPicPr>
          <p:nvPr/>
        </p:nvPicPr>
        <p:blipFill>
          <a:blip r:embed="rId3"/>
          <a:stretch>
            <a:fillRect/>
          </a:stretch>
        </p:blipFill>
        <p:spPr>
          <a:xfrm>
            <a:off x="5203373" y="4744836"/>
            <a:ext cx="5450015" cy="1876389"/>
          </a:xfrm>
          <a:prstGeom prst="rect">
            <a:avLst/>
          </a:prstGeom>
        </p:spPr>
      </p:pic>
    </p:spTree>
    <p:extLst>
      <p:ext uri="{BB962C8B-B14F-4D97-AF65-F5344CB8AC3E}">
        <p14:creationId xmlns:p14="http://schemas.microsoft.com/office/powerpoint/2010/main" val="16632589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STRINGS</a:t>
            </a:r>
            <a:br>
              <a:rPr lang="en-US" b="1" dirty="0"/>
            </a:br>
            <a:endParaRPr lang="en-US" dirty="0"/>
          </a:p>
        </p:txBody>
      </p:sp>
      <p:sp>
        <p:nvSpPr>
          <p:cNvPr id="3" name="Content Placeholder 2"/>
          <p:cNvSpPr>
            <a:spLocks noGrp="1"/>
          </p:cNvSpPr>
          <p:nvPr>
            <p:ph idx="1"/>
          </p:nvPr>
        </p:nvSpPr>
        <p:spPr>
          <a:xfrm>
            <a:off x="838200" y="1130430"/>
            <a:ext cx="10515600" cy="4351338"/>
          </a:xfrm>
        </p:spPr>
        <p:txBody>
          <a:bodyPr/>
          <a:lstStyle/>
          <a:p>
            <a:pPr fontAlgn="base"/>
            <a:r>
              <a:rPr lang="en-US" dirty="0"/>
              <a:t>Compare( </a:t>
            </a:r>
            <a:r>
              <a:rPr lang="en-US" b="1" dirty="0" err="1"/>
              <a:t>strcmp</a:t>
            </a:r>
            <a:r>
              <a:rPr lang="en-US" b="1" dirty="0"/>
              <a:t>() ):</a:t>
            </a:r>
          </a:p>
          <a:p>
            <a:pPr fontAlgn="base"/>
            <a:r>
              <a:rPr lang="en-US" b="1" dirty="0" err="1"/>
              <a:t>strcmp</a:t>
            </a:r>
            <a:r>
              <a:rPr lang="en-US" b="1" dirty="0"/>
              <a:t>() </a:t>
            </a:r>
            <a:r>
              <a:rPr lang="en-US" dirty="0"/>
              <a:t>is a built-in library function used to compare two strings . It takes two strings (array of characters) as arguments, compares these two strings, and then returns 0 or 1 as the result.</a:t>
            </a:r>
          </a:p>
          <a:p>
            <a:pPr fontAlgn="base"/>
            <a:endParaRPr lang="en-US" b="1" dirty="0"/>
          </a:p>
          <a:p>
            <a:pPr fontAlgn="base"/>
            <a:r>
              <a:rPr lang="en-US" b="1" dirty="0"/>
              <a:t>Syntax of </a:t>
            </a:r>
            <a:r>
              <a:rPr lang="en-US" b="1" dirty="0" err="1"/>
              <a:t>strcmp</a:t>
            </a:r>
            <a:r>
              <a:rPr lang="en-US" b="1" dirty="0"/>
              <a:t>()</a:t>
            </a:r>
          </a:p>
          <a:p>
            <a:pPr fontAlgn="base"/>
            <a:r>
              <a:rPr lang="en-US" dirty="0"/>
              <a:t>The </a:t>
            </a:r>
            <a:r>
              <a:rPr lang="en-US" dirty="0" err="1"/>
              <a:t>strcmp</a:t>
            </a:r>
            <a:r>
              <a:rPr lang="en-US" dirty="0"/>
              <a:t>() function is defined inside the </a:t>
            </a:r>
            <a:r>
              <a:rPr lang="en-US" b="1" dirty="0"/>
              <a:t>&lt;</a:t>
            </a:r>
            <a:r>
              <a:rPr lang="en-US" b="1" dirty="0" err="1"/>
              <a:t>string.h</a:t>
            </a:r>
            <a:r>
              <a:rPr lang="en-US" b="1" dirty="0"/>
              <a:t>&gt;</a:t>
            </a:r>
            <a:r>
              <a:rPr lang="en-US" dirty="0"/>
              <a:t> header file as:</a:t>
            </a:r>
          </a:p>
          <a:p>
            <a:pPr marL="0" indent="0" fontAlgn="base">
              <a:buNone/>
            </a:pPr>
            <a:endParaRPr lang="en-US" b="1" dirty="0"/>
          </a:p>
          <a:p>
            <a:pPr fontAlgn="base"/>
            <a:endParaRPr lang="en-US" b="1" dirty="0"/>
          </a:p>
        </p:txBody>
      </p:sp>
      <p:pic>
        <p:nvPicPr>
          <p:cNvPr id="4" name="Picture 3"/>
          <p:cNvPicPr>
            <a:picLocks noChangeAspect="1"/>
          </p:cNvPicPr>
          <p:nvPr/>
        </p:nvPicPr>
        <p:blipFill>
          <a:blip r:embed="rId2"/>
          <a:stretch>
            <a:fillRect/>
          </a:stretch>
        </p:blipFill>
        <p:spPr>
          <a:xfrm>
            <a:off x="838200" y="4591504"/>
            <a:ext cx="7066048" cy="625586"/>
          </a:xfrm>
          <a:prstGeom prst="rect">
            <a:avLst/>
          </a:prstGeom>
        </p:spPr>
      </p:pic>
    </p:spTree>
    <p:extLst>
      <p:ext uri="{BB962C8B-B14F-4D97-AF65-F5344CB8AC3E}">
        <p14:creationId xmlns:p14="http://schemas.microsoft.com/office/powerpoint/2010/main" val="38931970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STRINGS</a:t>
            </a:r>
            <a:br>
              <a:rPr lang="en-US" b="1" dirty="0"/>
            </a:br>
            <a:endParaRPr lang="en-US" dirty="0"/>
          </a:p>
        </p:txBody>
      </p:sp>
      <p:sp>
        <p:nvSpPr>
          <p:cNvPr id="3" name="Content Placeholder 2"/>
          <p:cNvSpPr>
            <a:spLocks noGrp="1"/>
          </p:cNvSpPr>
          <p:nvPr>
            <p:ph idx="1"/>
          </p:nvPr>
        </p:nvSpPr>
        <p:spPr>
          <a:xfrm>
            <a:off x="838200" y="1130431"/>
            <a:ext cx="10515600" cy="5389367"/>
          </a:xfrm>
        </p:spPr>
        <p:txBody>
          <a:bodyPr/>
          <a:lstStyle/>
          <a:p>
            <a:pPr fontAlgn="base"/>
            <a:r>
              <a:rPr lang="en-US" b="1" dirty="0" err="1"/>
              <a:t>Concatinate</a:t>
            </a:r>
            <a:r>
              <a:rPr lang="en-US" b="1" dirty="0"/>
              <a:t>( </a:t>
            </a:r>
            <a:r>
              <a:rPr lang="en-US" b="1" dirty="0" err="1"/>
              <a:t>strcat</a:t>
            </a:r>
            <a:r>
              <a:rPr lang="en-US" b="1" dirty="0"/>
              <a:t>() ):</a:t>
            </a:r>
          </a:p>
          <a:p>
            <a:pPr fontAlgn="base"/>
            <a:r>
              <a:rPr lang="en-US" b="1" dirty="0" err="1"/>
              <a:t>strcat</a:t>
            </a:r>
            <a:r>
              <a:rPr lang="en-US" b="1" dirty="0"/>
              <a:t>() function</a:t>
            </a:r>
            <a:r>
              <a:rPr lang="en-US" dirty="0"/>
              <a:t> appends the string pointed to by </a:t>
            </a:r>
            <a:r>
              <a:rPr lang="en-US" dirty="0" err="1"/>
              <a:t>src</a:t>
            </a:r>
            <a:r>
              <a:rPr lang="en-US" dirty="0"/>
              <a:t> to the end of the string pointed to by </a:t>
            </a:r>
            <a:r>
              <a:rPr lang="en-US" dirty="0" err="1"/>
              <a:t>dest</a:t>
            </a:r>
            <a:r>
              <a:rPr lang="en-US" dirty="0"/>
              <a:t>. </a:t>
            </a:r>
          </a:p>
          <a:p>
            <a:pPr fontAlgn="base"/>
            <a:r>
              <a:rPr lang="en-US" dirty="0"/>
              <a:t>It will append a copy of the source string in the destination string. plus a terminating Null character. </a:t>
            </a:r>
          </a:p>
          <a:p>
            <a:pPr fontAlgn="base"/>
            <a:r>
              <a:rPr lang="en-US" dirty="0"/>
              <a:t>The initial character of the string(</a:t>
            </a:r>
            <a:r>
              <a:rPr lang="en-US" dirty="0" err="1"/>
              <a:t>src</a:t>
            </a:r>
            <a:r>
              <a:rPr lang="en-US" dirty="0"/>
              <a:t>) overwrites the Null-character present at the end of the string(</a:t>
            </a:r>
            <a:r>
              <a:rPr lang="en-US" dirty="0" err="1"/>
              <a:t>dest</a:t>
            </a:r>
            <a:r>
              <a:rPr lang="en-US" dirty="0"/>
              <a:t>).</a:t>
            </a:r>
          </a:p>
          <a:p>
            <a:pPr marL="0" indent="0" fontAlgn="base">
              <a:buNone/>
            </a:pPr>
            <a:endParaRPr lang="en-US" b="1" dirty="0"/>
          </a:p>
          <a:p>
            <a:pPr fontAlgn="base"/>
            <a:r>
              <a:rPr lang="en-US" b="1" dirty="0"/>
              <a:t>Syntax:</a:t>
            </a:r>
          </a:p>
          <a:p>
            <a:pPr fontAlgn="base"/>
            <a:r>
              <a:rPr lang="en-US" b="1" dirty="0" err="1"/>
              <a:t>Strcat</a:t>
            </a:r>
            <a:r>
              <a:rPr lang="en-US" b="1" dirty="0"/>
              <a:t>(s1,s2)</a:t>
            </a:r>
          </a:p>
        </p:txBody>
      </p:sp>
    </p:spTree>
    <p:extLst>
      <p:ext uri="{BB962C8B-B14F-4D97-AF65-F5344CB8AC3E}">
        <p14:creationId xmlns:p14="http://schemas.microsoft.com/office/powerpoint/2010/main" val="177796115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STRINGS</a:t>
            </a:r>
            <a:br>
              <a:rPr lang="en-US" b="1" dirty="0"/>
            </a:br>
            <a:endParaRPr lang="en-US" dirty="0"/>
          </a:p>
        </p:txBody>
      </p:sp>
      <p:sp>
        <p:nvSpPr>
          <p:cNvPr id="3" name="Content Placeholder 2"/>
          <p:cNvSpPr>
            <a:spLocks noGrp="1"/>
          </p:cNvSpPr>
          <p:nvPr>
            <p:ph idx="1"/>
          </p:nvPr>
        </p:nvSpPr>
        <p:spPr>
          <a:xfrm>
            <a:off x="838201" y="1130429"/>
            <a:ext cx="10735849" cy="5451997"/>
          </a:xfrm>
        </p:spPr>
        <p:txBody>
          <a:bodyPr>
            <a:normAutofit fontScale="92500" lnSpcReduction="10000"/>
          </a:bodyPr>
          <a:lstStyle/>
          <a:p>
            <a:pPr fontAlgn="base"/>
            <a:r>
              <a:rPr lang="en-US" b="1" dirty="0"/>
              <a:t>Copy (</a:t>
            </a:r>
            <a:r>
              <a:rPr lang="en-US" b="1" dirty="0" err="1"/>
              <a:t>strcpy</a:t>
            </a:r>
            <a:r>
              <a:rPr lang="en-US" b="1" dirty="0"/>
              <a:t>() ):</a:t>
            </a:r>
          </a:p>
          <a:p>
            <a:pPr fontAlgn="base"/>
            <a:r>
              <a:rPr lang="en-US" b="1" dirty="0" err="1"/>
              <a:t>strcpy</a:t>
            </a:r>
            <a:r>
              <a:rPr lang="en-US" b="1" dirty="0"/>
              <a:t>()</a:t>
            </a:r>
            <a:r>
              <a:rPr lang="en-US" dirty="0"/>
              <a:t> is a built-in function used to copy one string into another. It is a part of the C standard strings library, which provides various functions to manipulate strings efficiently.</a:t>
            </a:r>
          </a:p>
          <a:p>
            <a:pPr fontAlgn="base"/>
            <a:r>
              <a:rPr lang="en-US" b="1" dirty="0"/>
              <a:t>Syntax of </a:t>
            </a:r>
            <a:r>
              <a:rPr lang="en-US" b="1" dirty="0" err="1"/>
              <a:t>strcpy</a:t>
            </a:r>
            <a:r>
              <a:rPr lang="en-US" b="1" dirty="0"/>
              <a:t>()</a:t>
            </a:r>
          </a:p>
          <a:p>
            <a:pPr fontAlgn="base"/>
            <a:endParaRPr lang="en-US" b="1" dirty="0"/>
          </a:p>
          <a:p>
            <a:pPr fontAlgn="base"/>
            <a:endParaRPr lang="en-US" b="1" dirty="0"/>
          </a:p>
          <a:p>
            <a:pPr fontAlgn="base"/>
            <a:r>
              <a:rPr lang="en-US" b="1" dirty="0"/>
              <a:t>Parameters:</a:t>
            </a:r>
            <a:endParaRPr lang="en-US" dirty="0"/>
          </a:p>
          <a:p>
            <a:pPr fontAlgn="base"/>
            <a:r>
              <a:rPr lang="en-US" b="1" dirty="0" err="1"/>
              <a:t>dest</a:t>
            </a:r>
            <a:r>
              <a:rPr lang="en-US" dirty="0"/>
              <a:t>: Pointer to the destination character array where the content is to be copied.</a:t>
            </a:r>
          </a:p>
          <a:p>
            <a:pPr fontAlgn="base"/>
            <a:r>
              <a:rPr lang="en-US" b="1" dirty="0" err="1"/>
              <a:t>src</a:t>
            </a:r>
            <a:r>
              <a:rPr lang="en-US" b="1" dirty="0"/>
              <a:t>: </a:t>
            </a:r>
            <a:r>
              <a:rPr lang="en-US" dirty="0"/>
              <a:t>Pointer to the source character array which is to be copied.</a:t>
            </a:r>
          </a:p>
          <a:p>
            <a:pPr fontAlgn="base"/>
            <a:r>
              <a:rPr lang="en-US" b="1" dirty="0"/>
              <a:t>Return Value:</a:t>
            </a:r>
            <a:endParaRPr lang="en-US" dirty="0"/>
          </a:p>
          <a:p>
            <a:pPr fontAlgn="base"/>
            <a:r>
              <a:rPr lang="en-US" dirty="0"/>
              <a:t>This function returns a </a:t>
            </a:r>
            <a:r>
              <a:rPr lang="en-US" b="1" dirty="0"/>
              <a:t>pointer to </a:t>
            </a:r>
            <a:r>
              <a:rPr lang="en-US" b="1" dirty="0" err="1"/>
              <a:t>dest</a:t>
            </a:r>
            <a:r>
              <a:rPr lang="en-US" b="1" dirty="0"/>
              <a:t> </a:t>
            </a:r>
            <a:r>
              <a:rPr lang="en-US" dirty="0"/>
              <a:t>string.</a:t>
            </a:r>
          </a:p>
          <a:p>
            <a:pPr fontAlgn="base"/>
            <a:endParaRPr lang="en-US" b="1" dirty="0"/>
          </a:p>
          <a:p>
            <a:pPr fontAlgn="base"/>
            <a:endParaRPr lang="en-US" b="1" dirty="0"/>
          </a:p>
        </p:txBody>
      </p:sp>
      <p:pic>
        <p:nvPicPr>
          <p:cNvPr id="4" name="Picture 3"/>
          <p:cNvPicPr>
            <a:picLocks noChangeAspect="1"/>
          </p:cNvPicPr>
          <p:nvPr/>
        </p:nvPicPr>
        <p:blipFill>
          <a:blip r:embed="rId2"/>
          <a:stretch>
            <a:fillRect/>
          </a:stretch>
        </p:blipFill>
        <p:spPr>
          <a:xfrm>
            <a:off x="1165369" y="3162559"/>
            <a:ext cx="2903881" cy="626564"/>
          </a:xfrm>
          <a:prstGeom prst="rect">
            <a:avLst/>
          </a:prstGeom>
        </p:spPr>
      </p:pic>
    </p:spTree>
    <p:extLst>
      <p:ext uri="{BB962C8B-B14F-4D97-AF65-F5344CB8AC3E}">
        <p14:creationId xmlns:p14="http://schemas.microsoft.com/office/powerpoint/2010/main" val="340039196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E995874-6447-F2D4-5A6D-B79F779023DA}"/>
              </a:ext>
            </a:extLst>
          </p:cNvPr>
          <p:cNvSpPr>
            <a:spLocks noGrp="1"/>
          </p:cNvSpPr>
          <p:nvPr>
            <p:ph type="title"/>
          </p:nvPr>
        </p:nvSpPr>
        <p:spPr/>
        <p:txBody>
          <a:bodyPr/>
          <a:lstStyle/>
          <a:p>
            <a:r>
              <a:rPr lang="en-US" sz="4000" b="1" u="sng" dirty="0">
                <a:effectLst/>
                <a:latin typeface="Times New Roman" panose="02020603050405020304" pitchFamily="18" charset="0"/>
                <a:ea typeface="Times New Roman" panose="02020603050405020304" pitchFamily="18" charset="0"/>
              </a:rPr>
              <a:t>Selection Sort</a:t>
            </a:r>
            <a:r>
              <a:rPr lang="en-IN" sz="1800" b="1" dirty="0">
                <a:effectLst/>
                <a:latin typeface="Times New Roman" panose="02020603050405020304" pitchFamily="18" charset="0"/>
                <a:ea typeface="Times New Roman" panose="02020603050405020304" pitchFamily="18" charset="0"/>
              </a:rPr>
              <a:t/>
            </a:r>
            <a:br>
              <a:rPr lang="en-IN" sz="1800" b="1" dirty="0">
                <a:effectLst/>
                <a:latin typeface="Times New Roman" panose="02020603050405020304" pitchFamily="18" charset="0"/>
                <a:ea typeface="Times New Roman" panose="02020603050405020304" pitchFamily="18" charset="0"/>
              </a:rPr>
            </a:br>
            <a:endParaRPr lang="en-IN" dirty="0"/>
          </a:p>
        </p:txBody>
      </p:sp>
      <p:sp>
        <p:nvSpPr>
          <p:cNvPr id="3" name="Content Placeholder 2">
            <a:extLst>
              <a:ext uri="{FF2B5EF4-FFF2-40B4-BE49-F238E27FC236}">
                <a16:creationId xmlns="" xmlns:a16="http://schemas.microsoft.com/office/drawing/2014/main" id="{0A0990CD-90BF-3AE5-DCC3-9D284781E3D6}"/>
              </a:ext>
            </a:extLst>
          </p:cNvPr>
          <p:cNvSpPr>
            <a:spLocks noGrp="1"/>
          </p:cNvSpPr>
          <p:nvPr>
            <p:ph idx="1"/>
          </p:nvPr>
        </p:nvSpPr>
        <p:spPr>
          <a:xfrm>
            <a:off x="838200" y="1847397"/>
            <a:ext cx="10515600" cy="4351338"/>
          </a:xfrm>
        </p:spPr>
        <p:txBody>
          <a:bodyPr/>
          <a:lstStyle/>
          <a:p>
            <a:r>
              <a:rPr lang="en-US" sz="2000" b="1" dirty="0">
                <a:effectLst/>
                <a:latin typeface="Times New Roman" panose="02020603050405020304" pitchFamily="18" charset="0"/>
                <a:ea typeface="Times New Roman" panose="02020603050405020304" pitchFamily="18" charset="0"/>
              </a:rPr>
              <a:t>Selection Sort</a:t>
            </a:r>
            <a:r>
              <a:rPr lang="en-US" sz="2000" dirty="0">
                <a:effectLst/>
                <a:latin typeface="Times New Roman" panose="02020603050405020304" pitchFamily="18" charset="0"/>
                <a:ea typeface="Times New Roman" panose="02020603050405020304" pitchFamily="18" charset="0"/>
              </a:rPr>
              <a:t> is a comparison-based sorting algorithm. It sorts an array by repeatedly selecting the </a:t>
            </a:r>
            <a:r>
              <a:rPr lang="en-US" sz="2000" b="1" dirty="0">
                <a:effectLst/>
                <a:latin typeface="Times New Roman" panose="02020603050405020304" pitchFamily="18" charset="0"/>
                <a:ea typeface="Times New Roman" panose="02020603050405020304" pitchFamily="18" charset="0"/>
              </a:rPr>
              <a:t>smallest (or largest)</a:t>
            </a:r>
            <a:r>
              <a:rPr lang="en-US" sz="2000" dirty="0">
                <a:effectLst/>
                <a:latin typeface="Times New Roman" panose="02020603050405020304" pitchFamily="18" charset="0"/>
                <a:ea typeface="Times New Roman" panose="02020603050405020304" pitchFamily="18" charset="0"/>
              </a:rPr>
              <a:t> element from the unsorted portion and swapping it with the first unsorted element. This process continues until the entire array is sorted.</a:t>
            </a:r>
            <a:endParaRPr lang="en-IN" sz="2000" dirty="0">
              <a:effectLst/>
              <a:latin typeface="Times New Roman" panose="02020603050405020304" pitchFamily="18" charset="0"/>
              <a:ea typeface="Times New Roman" panose="02020603050405020304" pitchFamily="18" charset="0"/>
            </a:endParaRPr>
          </a:p>
          <a:p>
            <a:endParaRPr lang="en-IN" dirty="0"/>
          </a:p>
        </p:txBody>
      </p:sp>
      <p:pic>
        <p:nvPicPr>
          <p:cNvPr id="12" name="Picture 11">
            <a:extLst>
              <a:ext uri="{FF2B5EF4-FFF2-40B4-BE49-F238E27FC236}">
                <a16:creationId xmlns="" xmlns:a16="http://schemas.microsoft.com/office/drawing/2014/main" id="{EEE87534-5EB2-3A30-CBAF-5ED52F342E7E}"/>
              </a:ext>
            </a:extLst>
          </p:cNvPr>
          <p:cNvPicPr>
            <a:picLocks noChangeAspect="1"/>
          </p:cNvPicPr>
          <p:nvPr/>
        </p:nvPicPr>
        <p:blipFill>
          <a:blip r:embed="rId2"/>
          <a:stretch>
            <a:fillRect/>
          </a:stretch>
        </p:blipFill>
        <p:spPr>
          <a:xfrm>
            <a:off x="1210629" y="3000193"/>
            <a:ext cx="2861945" cy="1423670"/>
          </a:xfrm>
          <a:prstGeom prst="rect">
            <a:avLst/>
          </a:prstGeom>
        </p:spPr>
      </p:pic>
      <p:pic>
        <p:nvPicPr>
          <p:cNvPr id="13" name="Picture 12">
            <a:extLst>
              <a:ext uri="{FF2B5EF4-FFF2-40B4-BE49-F238E27FC236}">
                <a16:creationId xmlns="" xmlns:a16="http://schemas.microsoft.com/office/drawing/2014/main" id="{78E13541-2DF3-167D-3D5E-25912DDE7C29}"/>
              </a:ext>
            </a:extLst>
          </p:cNvPr>
          <p:cNvPicPr>
            <a:picLocks noChangeAspect="1"/>
          </p:cNvPicPr>
          <p:nvPr/>
        </p:nvPicPr>
        <p:blipFill>
          <a:blip r:embed="rId3"/>
          <a:stretch>
            <a:fillRect/>
          </a:stretch>
        </p:blipFill>
        <p:spPr>
          <a:xfrm>
            <a:off x="4222344" y="3000195"/>
            <a:ext cx="2861945" cy="1400175"/>
          </a:xfrm>
          <a:prstGeom prst="rect">
            <a:avLst/>
          </a:prstGeom>
        </p:spPr>
      </p:pic>
      <p:pic>
        <p:nvPicPr>
          <p:cNvPr id="14" name="Picture 13">
            <a:extLst>
              <a:ext uri="{FF2B5EF4-FFF2-40B4-BE49-F238E27FC236}">
                <a16:creationId xmlns="" xmlns:a16="http://schemas.microsoft.com/office/drawing/2014/main" id="{4FF6A5E5-4A40-CDF1-D764-6268B5EDC61D}"/>
              </a:ext>
            </a:extLst>
          </p:cNvPr>
          <p:cNvPicPr>
            <a:picLocks noChangeAspect="1"/>
          </p:cNvPicPr>
          <p:nvPr/>
        </p:nvPicPr>
        <p:blipFill>
          <a:blip r:embed="rId4"/>
          <a:stretch>
            <a:fillRect/>
          </a:stretch>
        </p:blipFill>
        <p:spPr>
          <a:xfrm>
            <a:off x="7234058" y="3000193"/>
            <a:ext cx="2806700" cy="1398270"/>
          </a:xfrm>
          <a:prstGeom prst="rect">
            <a:avLst/>
          </a:prstGeom>
        </p:spPr>
      </p:pic>
      <p:pic>
        <p:nvPicPr>
          <p:cNvPr id="15" name="Picture 14">
            <a:extLst>
              <a:ext uri="{FF2B5EF4-FFF2-40B4-BE49-F238E27FC236}">
                <a16:creationId xmlns="" xmlns:a16="http://schemas.microsoft.com/office/drawing/2014/main" id="{8180808D-C4DF-B46D-274A-808ACD8D1EC1}"/>
              </a:ext>
            </a:extLst>
          </p:cNvPr>
          <p:cNvPicPr>
            <a:picLocks noChangeAspect="1"/>
          </p:cNvPicPr>
          <p:nvPr/>
        </p:nvPicPr>
        <p:blipFill>
          <a:blip r:embed="rId5"/>
          <a:stretch>
            <a:fillRect/>
          </a:stretch>
        </p:blipFill>
        <p:spPr>
          <a:xfrm>
            <a:off x="1210628" y="4578737"/>
            <a:ext cx="2921635" cy="1443355"/>
          </a:xfrm>
          <a:prstGeom prst="rect">
            <a:avLst/>
          </a:prstGeom>
        </p:spPr>
      </p:pic>
      <p:pic>
        <p:nvPicPr>
          <p:cNvPr id="16" name="Picture 15">
            <a:extLst>
              <a:ext uri="{FF2B5EF4-FFF2-40B4-BE49-F238E27FC236}">
                <a16:creationId xmlns="" xmlns:a16="http://schemas.microsoft.com/office/drawing/2014/main" id="{B200373F-98A8-17E8-1E76-A708493DF849}"/>
              </a:ext>
            </a:extLst>
          </p:cNvPr>
          <p:cNvPicPr>
            <a:picLocks noChangeAspect="1"/>
          </p:cNvPicPr>
          <p:nvPr/>
        </p:nvPicPr>
        <p:blipFill>
          <a:blip r:embed="rId6"/>
          <a:stretch>
            <a:fillRect/>
          </a:stretch>
        </p:blipFill>
        <p:spPr>
          <a:xfrm>
            <a:off x="4285843" y="4594430"/>
            <a:ext cx="2798445" cy="1373505"/>
          </a:xfrm>
          <a:prstGeom prst="rect">
            <a:avLst/>
          </a:prstGeom>
        </p:spPr>
      </p:pic>
      <p:pic>
        <p:nvPicPr>
          <p:cNvPr id="17" name="Picture 16">
            <a:extLst>
              <a:ext uri="{FF2B5EF4-FFF2-40B4-BE49-F238E27FC236}">
                <a16:creationId xmlns="" xmlns:a16="http://schemas.microsoft.com/office/drawing/2014/main" id="{CF3BC0B1-8065-3C20-BCCF-932E41820AF1}"/>
              </a:ext>
            </a:extLst>
          </p:cNvPr>
          <p:cNvPicPr>
            <a:picLocks noChangeAspect="1"/>
          </p:cNvPicPr>
          <p:nvPr/>
        </p:nvPicPr>
        <p:blipFill>
          <a:blip r:embed="rId7"/>
          <a:stretch>
            <a:fillRect/>
          </a:stretch>
        </p:blipFill>
        <p:spPr>
          <a:xfrm>
            <a:off x="7234057" y="4578735"/>
            <a:ext cx="2926080" cy="1431290"/>
          </a:xfrm>
          <a:prstGeom prst="rect">
            <a:avLst/>
          </a:prstGeom>
        </p:spPr>
      </p:pic>
    </p:spTree>
    <p:extLst>
      <p:ext uri="{BB962C8B-B14F-4D97-AF65-F5344CB8AC3E}">
        <p14:creationId xmlns:p14="http://schemas.microsoft.com/office/powerpoint/2010/main" val="106363570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E995874-6447-F2D4-5A6D-B79F779023DA}"/>
              </a:ext>
            </a:extLst>
          </p:cNvPr>
          <p:cNvSpPr>
            <a:spLocks noGrp="1"/>
          </p:cNvSpPr>
          <p:nvPr>
            <p:ph type="title"/>
          </p:nvPr>
        </p:nvSpPr>
        <p:spPr>
          <a:xfrm>
            <a:off x="838200" y="336099"/>
            <a:ext cx="10515600" cy="1325563"/>
          </a:xfrm>
        </p:spPr>
        <p:txBody>
          <a:bodyPr>
            <a:noAutofit/>
          </a:bodyPr>
          <a:lstStyle/>
          <a:p>
            <a:r>
              <a:rPr lang="en-US" sz="4000" b="1" u="sng" dirty="0">
                <a:effectLst/>
                <a:latin typeface="Times New Roman" panose="02020603050405020304" pitchFamily="18" charset="0"/>
                <a:ea typeface="Times New Roman" panose="02020603050405020304" pitchFamily="18" charset="0"/>
              </a:rPr>
              <a:t>Linear Search Algorithm</a:t>
            </a:r>
            <a:r>
              <a:rPr lang="en-IN" sz="4000" b="1" dirty="0">
                <a:effectLst/>
                <a:latin typeface="Times New Roman" panose="02020603050405020304" pitchFamily="18" charset="0"/>
                <a:ea typeface="Times New Roman" panose="02020603050405020304" pitchFamily="18" charset="0"/>
              </a:rPr>
              <a:t/>
            </a:r>
            <a:br>
              <a:rPr lang="en-IN" sz="4000" b="1" dirty="0">
                <a:effectLst/>
                <a:latin typeface="Times New Roman" panose="02020603050405020304" pitchFamily="18" charset="0"/>
                <a:ea typeface="Times New Roman" panose="02020603050405020304" pitchFamily="18" charset="0"/>
              </a:rPr>
            </a:br>
            <a:endParaRPr lang="en-IN" sz="4000" dirty="0"/>
          </a:p>
        </p:txBody>
      </p:sp>
      <p:sp>
        <p:nvSpPr>
          <p:cNvPr id="3" name="Content Placeholder 2">
            <a:extLst>
              <a:ext uri="{FF2B5EF4-FFF2-40B4-BE49-F238E27FC236}">
                <a16:creationId xmlns="" xmlns:a16="http://schemas.microsoft.com/office/drawing/2014/main" id="{0A0990CD-90BF-3AE5-DCC3-9D284781E3D6}"/>
              </a:ext>
            </a:extLst>
          </p:cNvPr>
          <p:cNvSpPr>
            <a:spLocks noGrp="1"/>
          </p:cNvSpPr>
          <p:nvPr>
            <p:ph idx="1"/>
          </p:nvPr>
        </p:nvSpPr>
        <p:spPr>
          <a:xfrm>
            <a:off x="838200" y="1847397"/>
            <a:ext cx="10515600" cy="4351338"/>
          </a:xfrm>
        </p:spPr>
        <p:txBody>
          <a:bodyPr>
            <a:normAutofit/>
          </a:bodyPr>
          <a:lstStyle/>
          <a:p>
            <a:pPr fontAlgn="base">
              <a:lnSpc>
                <a:spcPct val="107000"/>
              </a:lnSpc>
              <a:spcAft>
                <a:spcPts val="800"/>
              </a:spcAft>
            </a:pPr>
            <a:r>
              <a:rPr lang="en-US" sz="2000" spc="10" dirty="0">
                <a:effectLst/>
                <a:latin typeface="Times New Roman" panose="02020603050405020304" pitchFamily="18" charset="0"/>
                <a:ea typeface="Times New Roman" panose="02020603050405020304" pitchFamily="18" charset="0"/>
                <a:cs typeface="Times New Roman" panose="02020603050405020304" pitchFamily="18" charset="0"/>
              </a:rPr>
              <a:t>In Linear Search, we iterate over all the elements of the array and check if it the current element is equal to the target element. If we find any element to be equal to the target element, then return the index of the current element. Otherwise, if no element is equal to the target element, then return -1 as the element is not found. Linear search is also known as </a:t>
            </a:r>
            <a:r>
              <a:rPr lang="en-US" sz="2000" b="1" spc="10" dirty="0">
                <a:effectLst/>
                <a:latin typeface="Times New Roman" panose="02020603050405020304" pitchFamily="18" charset="0"/>
                <a:ea typeface="Times New Roman" panose="02020603050405020304" pitchFamily="18" charset="0"/>
                <a:cs typeface="Times New Roman" panose="02020603050405020304" pitchFamily="18" charset="0"/>
              </a:rPr>
              <a:t>sequential search</a:t>
            </a:r>
            <a:r>
              <a:rPr lang="en-US" sz="2000" spc="10" dirty="0">
                <a:effectLst/>
                <a:latin typeface="Times New Roman" panose="02020603050405020304" pitchFamily="18" charset="0"/>
                <a:ea typeface="Times New Roman" panose="02020603050405020304" pitchFamily="18" charset="0"/>
                <a:cs typeface="Times New Roman" panose="02020603050405020304" pitchFamily="18" charset="0"/>
              </a:rPr>
              <a:t>.</a:t>
            </a:r>
          </a:p>
          <a:p>
            <a:pPr fontAlgn="base">
              <a:lnSpc>
                <a:spcPct val="107000"/>
              </a:lnSpc>
              <a:spcAft>
                <a:spcPts val="800"/>
              </a:spcAft>
            </a:pPr>
            <a:r>
              <a:rPr lang="en-US" sz="1800" b="1" spc="10" dirty="0">
                <a:effectLst/>
                <a:latin typeface="Times New Roman" panose="02020603050405020304" pitchFamily="18" charset="0"/>
                <a:ea typeface="Times New Roman" panose="02020603050405020304" pitchFamily="18" charset="0"/>
                <a:cs typeface="Times New Roman" panose="02020603050405020304" pitchFamily="18" charset="0"/>
              </a:rPr>
              <a:t>For example:</a:t>
            </a:r>
            <a:r>
              <a:rPr lang="en-US" sz="1800" spc="10" dirty="0">
                <a:effectLst/>
                <a:latin typeface="Times New Roman" panose="02020603050405020304" pitchFamily="18" charset="0"/>
                <a:ea typeface="Times New Roman" panose="02020603050405020304" pitchFamily="18" charset="0"/>
                <a:cs typeface="Times New Roman" panose="02020603050405020304" pitchFamily="18" charset="0"/>
              </a:rPr>
              <a:t> Consider the array </a:t>
            </a:r>
            <a:r>
              <a:rPr lang="en-US" sz="1800" b="1" spc="10" dirty="0" err="1">
                <a:effectLst/>
                <a:latin typeface="Times New Roman" panose="02020603050405020304" pitchFamily="18" charset="0"/>
                <a:ea typeface="Times New Roman" panose="02020603050405020304" pitchFamily="18" charset="0"/>
                <a:cs typeface="Times New Roman" panose="02020603050405020304" pitchFamily="18" charset="0"/>
              </a:rPr>
              <a:t>arr</a:t>
            </a:r>
            <a:r>
              <a:rPr lang="en-US" sz="1800" b="1" spc="10" dirty="0">
                <a:effectLst/>
                <a:latin typeface="Times New Roman" panose="02020603050405020304" pitchFamily="18" charset="0"/>
                <a:ea typeface="Times New Roman" panose="02020603050405020304" pitchFamily="18" charset="0"/>
                <a:cs typeface="Times New Roman" panose="02020603050405020304" pitchFamily="18" charset="0"/>
              </a:rPr>
              <a:t>[] = {10, 50, 30, 70, 80, 20, 90, 40}</a:t>
            </a:r>
            <a:r>
              <a:rPr lang="en-US" sz="1800" spc="10" dirty="0">
                <a:effectLst/>
                <a:latin typeface="Times New Roman" panose="02020603050405020304" pitchFamily="18" charset="0"/>
                <a:ea typeface="Times New Roman" panose="02020603050405020304" pitchFamily="18" charset="0"/>
                <a:cs typeface="Times New Roman" panose="02020603050405020304" pitchFamily="18" charset="0"/>
              </a:rPr>
              <a:t> and </a:t>
            </a:r>
            <a:r>
              <a:rPr lang="en-US" sz="1800" b="1" spc="10" dirty="0">
                <a:effectLst/>
                <a:latin typeface="Times New Roman" panose="02020603050405020304" pitchFamily="18" charset="0"/>
                <a:ea typeface="Times New Roman" panose="02020603050405020304" pitchFamily="18" charset="0"/>
                <a:cs typeface="Times New Roman" panose="02020603050405020304" pitchFamily="18" charset="0"/>
              </a:rPr>
              <a:t>key</a:t>
            </a:r>
            <a:r>
              <a:rPr lang="en-US" sz="1800" spc="10" dirty="0">
                <a:effectLst/>
                <a:latin typeface="Times New Roman" panose="02020603050405020304" pitchFamily="18" charset="0"/>
                <a:ea typeface="Times New Roman" panose="02020603050405020304" pitchFamily="18" charset="0"/>
                <a:cs typeface="Times New Roman" panose="02020603050405020304" pitchFamily="18" charset="0"/>
              </a:rPr>
              <a:t> = 30</a:t>
            </a:r>
            <a:endParaRPr lang="en-IN" sz="1800" dirty="0">
              <a:effectLst/>
              <a:latin typeface="Calibri" panose="020F0502020204030204" pitchFamily="34" charset="0"/>
              <a:ea typeface="Calibri" panose="020F0502020204030204" pitchFamily="34" charset="0"/>
              <a:cs typeface="Times New Roman" panose="02020603050405020304" pitchFamily="18" charset="0"/>
            </a:endParaRPr>
          </a:p>
          <a:p>
            <a:pPr fontAlgn="base">
              <a:lnSpc>
                <a:spcPct val="107000"/>
              </a:lnSpc>
              <a:spcAft>
                <a:spcPts val="800"/>
              </a:spcAft>
            </a:pPr>
            <a:endParaRPr lang="en-IN" sz="20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0" name="Picture 9">
            <a:extLst>
              <a:ext uri="{FF2B5EF4-FFF2-40B4-BE49-F238E27FC236}">
                <a16:creationId xmlns="" xmlns:a16="http://schemas.microsoft.com/office/drawing/2014/main" id="{B64DE7D7-5F44-5214-74D9-5BB77B9CD84D}"/>
              </a:ext>
            </a:extLst>
          </p:cNvPr>
          <p:cNvPicPr>
            <a:picLocks noChangeAspect="1"/>
          </p:cNvPicPr>
          <p:nvPr/>
        </p:nvPicPr>
        <p:blipFill>
          <a:blip r:embed="rId2"/>
          <a:stretch>
            <a:fillRect/>
          </a:stretch>
        </p:blipFill>
        <p:spPr>
          <a:xfrm>
            <a:off x="889002" y="3945436"/>
            <a:ext cx="3142615" cy="1576705"/>
          </a:xfrm>
          <a:prstGeom prst="rect">
            <a:avLst/>
          </a:prstGeom>
        </p:spPr>
      </p:pic>
      <p:pic>
        <p:nvPicPr>
          <p:cNvPr id="11" name="Picture 10">
            <a:extLst>
              <a:ext uri="{FF2B5EF4-FFF2-40B4-BE49-F238E27FC236}">
                <a16:creationId xmlns="" xmlns:a16="http://schemas.microsoft.com/office/drawing/2014/main" id="{F30F5B43-CCD4-F056-D93C-6C92290CAF5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85821" y="3940989"/>
            <a:ext cx="3104515" cy="1526540"/>
          </a:xfrm>
          <a:prstGeom prst="rect">
            <a:avLst/>
          </a:prstGeom>
        </p:spPr>
      </p:pic>
      <p:pic>
        <p:nvPicPr>
          <p:cNvPr id="12" name="Picture 11">
            <a:extLst>
              <a:ext uri="{FF2B5EF4-FFF2-40B4-BE49-F238E27FC236}">
                <a16:creationId xmlns="" xmlns:a16="http://schemas.microsoft.com/office/drawing/2014/main" id="{18E84223-8668-875D-9A1A-651C4414AD47}"/>
              </a:ext>
            </a:extLst>
          </p:cNvPr>
          <p:cNvPicPr>
            <a:picLocks noChangeAspect="1"/>
          </p:cNvPicPr>
          <p:nvPr/>
        </p:nvPicPr>
        <p:blipFill>
          <a:blip r:embed="rId4"/>
          <a:stretch>
            <a:fillRect/>
          </a:stretch>
        </p:blipFill>
        <p:spPr>
          <a:xfrm>
            <a:off x="8044543" y="3936546"/>
            <a:ext cx="3108325" cy="1530985"/>
          </a:xfrm>
          <a:prstGeom prst="rect">
            <a:avLst/>
          </a:prstGeom>
        </p:spPr>
      </p:pic>
    </p:spTree>
    <p:extLst>
      <p:ext uri="{BB962C8B-B14F-4D97-AF65-F5344CB8AC3E}">
        <p14:creationId xmlns:p14="http://schemas.microsoft.com/office/powerpoint/2010/main" val="19774211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E995874-6447-F2D4-5A6D-B79F779023DA}"/>
              </a:ext>
            </a:extLst>
          </p:cNvPr>
          <p:cNvSpPr>
            <a:spLocks noGrp="1"/>
          </p:cNvSpPr>
          <p:nvPr>
            <p:ph type="title"/>
          </p:nvPr>
        </p:nvSpPr>
        <p:spPr>
          <a:xfrm>
            <a:off x="838200" y="336099"/>
            <a:ext cx="10515600" cy="1325563"/>
          </a:xfrm>
        </p:spPr>
        <p:txBody>
          <a:bodyPr>
            <a:noAutofit/>
          </a:bodyPr>
          <a:lstStyle/>
          <a:p>
            <a:r>
              <a:rPr lang="en-US" sz="4000" b="1" u="sng" dirty="0">
                <a:effectLst/>
                <a:latin typeface="Times New Roman" panose="02020603050405020304" pitchFamily="18" charset="0"/>
                <a:ea typeface="Times New Roman" panose="02020603050405020304" pitchFamily="18" charset="0"/>
              </a:rPr>
              <a:t>Binary Search Algorithm</a:t>
            </a:r>
            <a:endParaRPr lang="en-IN" sz="4000" dirty="0"/>
          </a:p>
        </p:txBody>
      </p:sp>
      <p:sp>
        <p:nvSpPr>
          <p:cNvPr id="3" name="Content Placeholder 2">
            <a:extLst>
              <a:ext uri="{FF2B5EF4-FFF2-40B4-BE49-F238E27FC236}">
                <a16:creationId xmlns="" xmlns:a16="http://schemas.microsoft.com/office/drawing/2014/main" id="{0A0990CD-90BF-3AE5-DCC3-9D284781E3D6}"/>
              </a:ext>
            </a:extLst>
          </p:cNvPr>
          <p:cNvSpPr>
            <a:spLocks noGrp="1"/>
          </p:cNvSpPr>
          <p:nvPr>
            <p:ph idx="1"/>
          </p:nvPr>
        </p:nvSpPr>
        <p:spPr>
          <a:xfrm>
            <a:off x="909004" y="1383983"/>
            <a:ext cx="10782253" cy="5198246"/>
          </a:xfrm>
        </p:spPr>
        <p:txBody>
          <a:bodyPr>
            <a:normAutofit/>
          </a:bodyPr>
          <a:lstStyle/>
          <a:p>
            <a:pPr fontAlgn="base"/>
            <a:r>
              <a:rPr lang="en-US" sz="2000" spc="10" dirty="0">
                <a:effectLst/>
                <a:latin typeface="Times New Roman" panose="02020603050405020304" pitchFamily="18" charset="0"/>
                <a:ea typeface="Times New Roman" panose="02020603050405020304" pitchFamily="18" charset="0"/>
              </a:rPr>
              <a:t>Binary Search is an interval searching algorithm that searches for an item in the sorted list. It works by repeatedly dividing the list into two equal parts and then searching for the item in the part where it can possibly exist.</a:t>
            </a:r>
          </a:p>
          <a:p>
            <a:pPr fontAlgn="base"/>
            <a:r>
              <a:rPr lang="en-US" sz="2000" spc="10" dirty="0">
                <a:effectLst/>
                <a:latin typeface="Times New Roman" panose="02020603050405020304" pitchFamily="18" charset="0"/>
                <a:ea typeface="Times New Roman" panose="02020603050405020304" pitchFamily="18" charset="0"/>
              </a:rPr>
              <a:t>Consider an array, </a:t>
            </a:r>
            <a:r>
              <a:rPr lang="en-US" sz="2000" b="1" spc="10" dirty="0" err="1">
                <a:effectLst/>
                <a:latin typeface="Times New Roman" panose="02020603050405020304" pitchFamily="18" charset="0"/>
                <a:ea typeface="Times New Roman" panose="02020603050405020304" pitchFamily="18" charset="0"/>
              </a:rPr>
              <a:t>arr</a:t>
            </a:r>
            <a:r>
              <a:rPr lang="en-US" sz="2000" b="1" spc="10" dirty="0">
                <a:effectLst/>
                <a:latin typeface="Times New Roman" panose="02020603050405020304" pitchFamily="18" charset="0"/>
                <a:ea typeface="Times New Roman" panose="02020603050405020304" pitchFamily="18" charset="0"/>
              </a:rPr>
              <a:t>[] = {2, 5, 8, 12, 16, 23, 38, 56, 72, 91}</a:t>
            </a:r>
            <a:r>
              <a:rPr lang="en-US" sz="2000" spc="10" dirty="0">
                <a:effectLst/>
                <a:latin typeface="Times New Roman" panose="02020603050405020304" pitchFamily="18" charset="0"/>
                <a:ea typeface="Times New Roman" panose="02020603050405020304" pitchFamily="18" charset="0"/>
              </a:rPr>
              <a:t> and the </a:t>
            </a:r>
            <a:r>
              <a:rPr lang="en-US" sz="2000" b="1" spc="10" dirty="0">
                <a:effectLst/>
                <a:latin typeface="Times New Roman" panose="02020603050405020304" pitchFamily="18" charset="0"/>
                <a:ea typeface="Times New Roman" panose="02020603050405020304" pitchFamily="18" charset="0"/>
              </a:rPr>
              <a:t>key = 23</a:t>
            </a:r>
            <a:endParaRPr lang="en-IN" sz="2000" dirty="0">
              <a:effectLst/>
              <a:latin typeface="Times New Roman" panose="02020603050405020304" pitchFamily="18" charset="0"/>
              <a:ea typeface="Times New Roman" panose="02020603050405020304" pitchFamily="18" charset="0"/>
            </a:endParaRPr>
          </a:p>
          <a:p>
            <a:pPr marL="0" indent="0" fontAlgn="base">
              <a:buNone/>
            </a:pPr>
            <a:endParaRPr lang="en-IN" sz="2000" dirty="0">
              <a:effectLst/>
              <a:latin typeface="Times New Roman" panose="02020603050405020304" pitchFamily="18" charset="0"/>
              <a:ea typeface="Times New Roman" panose="02020603050405020304" pitchFamily="18" charset="0"/>
            </a:endParaRPr>
          </a:p>
        </p:txBody>
      </p:sp>
      <p:pic>
        <p:nvPicPr>
          <p:cNvPr id="7" name="Picture 6">
            <a:extLst>
              <a:ext uri="{FF2B5EF4-FFF2-40B4-BE49-F238E27FC236}">
                <a16:creationId xmlns="" xmlns:a16="http://schemas.microsoft.com/office/drawing/2014/main" id="{15FE1924-6234-743D-CA05-CBFF7D60F693}"/>
              </a:ext>
            </a:extLst>
          </p:cNvPr>
          <p:cNvPicPr>
            <a:picLocks noChangeAspect="1"/>
          </p:cNvPicPr>
          <p:nvPr/>
        </p:nvPicPr>
        <p:blipFill>
          <a:blip r:embed="rId2"/>
          <a:stretch>
            <a:fillRect/>
          </a:stretch>
        </p:blipFill>
        <p:spPr>
          <a:xfrm>
            <a:off x="838201" y="2912383"/>
            <a:ext cx="3456305" cy="1713865"/>
          </a:xfrm>
          <a:prstGeom prst="rect">
            <a:avLst/>
          </a:prstGeom>
        </p:spPr>
      </p:pic>
      <p:pic>
        <p:nvPicPr>
          <p:cNvPr id="8" name="Picture 7">
            <a:extLst>
              <a:ext uri="{FF2B5EF4-FFF2-40B4-BE49-F238E27FC236}">
                <a16:creationId xmlns="" xmlns:a16="http://schemas.microsoft.com/office/drawing/2014/main" id="{45B703D2-2CB7-3BA3-FE13-F86C3B4EBBC9}"/>
              </a:ext>
            </a:extLst>
          </p:cNvPr>
          <p:cNvPicPr>
            <a:picLocks noChangeAspect="1"/>
          </p:cNvPicPr>
          <p:nvPr/>
        </p:nvPicPr>
        <p:blipFill>
          <a:blip r:embed="rId3"/>
          <a:stretch>
            <a:fillRect/>
          </a:stretch>
        </p:blipFill>
        <p:spPr>
          <a:xfrm>
            <a:off x="4509502" y="2912381"/>
            <a:ext cx="3461385" cy="1733550"/>
          </a:xfrm>
          <a:prstGeom prst="rect">
            <a:avLst/>
          </a:prstGeom>
        </p:spPr>
      </p:pic>
      <p:pic>
        <p:nvPicPr>
          <p:cNvPr id="9" name="Picture 8">
            <a:extLst>
              <a:ext uri="{FF2B5EF4-FFF2-40B4-BE49-F238E27FC236}">
                <a16:creationId xmlns="" xmlns:a16="http://schemas.microsoft.com/office/drawing/2014/main" id="{E20C7861-AAD3-3EA5-27ED-A173B4D4501F}"/>
              </a:ext>
            </a:extLst>
          </p:cNvPr>
          <p:cNvPicPr>
            <a:picLocks noChangeAspect="1"/>
          </p:cNvPicPr>
          <p:nvPr/>
        </p:nvPicPr>
        <p:blipFill>
          <a:blip r:embed="rId4"/>
          <a:stretch>
            <a:fillRect/>
          </a:stretch>
        </p:blipFill>
        <p:spPr>
          <a:xfrm>
            <a:off x="8185883" y="2941591"/>
            <a:ext cx="3413760" cy="1675130"/>
          </a:xfrm>
          <a:prstGeom prst="rect">
            <a:avLst/>
          </a:prstGeom>
        </p:spPr>
      </p:pic>
      <p:pic>
        <p:nvPicPr>
          <p:cNvPr id="13" name="Picture 12">
            <a:extLst>
              <a:ext uri="{FF2B5EF4-FFF2-40B4-BE49-F238E27FC236}">
                <a16:creationId xmlns="" xmlns:a16="http://schemas.microsoft.com/office/drawing/2014/main" id="{7619D074-9F8D-8728-4665-8F16CE1A31D2}"/>
              </a:ext>
            </a:extLst>
          </p:cNvPr>
          <p:cNvPicPr>
            <a:picLocks noChangeAspect="1"/>
          </p:cNvPicPr>
          <p:nvPr/>
        </p:nvPicPr>
        <p:blipFill>
          <a:blip r:embed="rId5"/>
          <a:stretch>
            <a:fillRect/>
          </a:stretch>
        </p:blipFill>
        <p:spPr>
          <a:xfrm>
            <a:off x="838201" y="4945368"/>
            <a:ext cx="3456305" cy="1736287"/>
          </a:xfrm>
          <a:prstGeom prst="rect">
            <a:avLst/>
          </a:prstGeom>
        </p:spPr>
      </p:pic>
    </p:spTree>
    <p:extLst>
      <p:ext uri="{BB962C8B-B14F-4D97-AF65-F5344CB8AC3E}">
        <p14:creationId xmlns:p14="http://schemas.microsoft.com/office/powerpoint/2010/main" val="38524071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ARRAY DECLARATION</a:t>
            </a:r>
            <a:br>
              <a:rPr lang="en-US" b="1" dirty="0"/>
            </a:br>
            <a:endParaRPr lang="en-US" dirty="0"/>
          </a:p>
        </p:txBody>
      </p:sp>
      <p:sp>
        <p:nvSpPr>
          <p:cNvPr id="3" name="Content Placeholder 2"/>
          <p:cNvSpPr>
            <a:spLocks noGrp="1"/>
          </p:cNvSpPr>
          <p:nvPr>
            <p:ph idx="1"/>
          </p:nvPr>
        </p:nvSpPr>
        <p:spPr/>
        <p:txBody>
          <a:bodyPr/>
          <a:lstStyle/>
          <a:p>
            <a:r>
              <a:rPr lang="en-US" dirty="0"/>
              <a:t>we have to declare the </a:t>
            </a:r>
            <a:r>
              <a:rPr lang="en-US" dirty="0">
                <a:solidFill>
                  <a:schemeClr val="accent2"/>
                </a:solidFill>
              </a:rPr>
              <a:t>array</a:t>
            </a:r>
            <a:r>
              <a:rPr lang="en-US" dirty="0"/>
              <a:t> like any other variable before using it. We can declare an array by specifying its name, the type of its elements, and the size of its dimensions.</a:t>
            </a:r>
          </a:p>
          <a:p>
            <a:r>
              <a:rPr lang="en-US" dirty="0"/>
              <a:t> When we declare an array in C, the </a:t>
            </a:r>
            <a:r>
              <a:rPr lang="en-US" dirty="0">
                <a:solidFill>
                  <a:schemeClr val="accent2"/>
                </a:solidFill>
              </a:rPr>
              <a:t>compiler allocates the memory</a:t>
            </a:r>
            <a:r>
              <a:rPr lang="en-US" dirty="0"/>
              <a:t> block of the specified size to the array name.</a:t>
            </a:r>
          </a:p>
        </p:txBody>
      </p:sp>
      <p:pic>
        <p:nvPicPr>
          <p:cNvPr id="4" name="Picture 3"/>
          <p:cNvPicPr>
            <a:picLocks noChangeAspect="1"/>
          </p:cNvPicPr>
          <p:nvPr/>
        </p:nvPicPr>
        <p:blipFill>
          <a:blip r:embed="rId2"/>
          <a:stretch>
            <a:fillRect/>
          </a:stretch>
        </p:blipFill>
        <p:spPr>
          <a:xfrm>
            <a:off x="838200" y="4309338"/>
            <a:ext cx="7708787" cy="2002562"/>
          </a:xfrm>
          <a:prstGeom prst="rect">
            <a:avLst/>
          </a:prstGeom>
        </p:spPr>
      </p:pic>
    </p:spTree>
    <p:extLst>
      <p:ext uri="{BB962C8B-B14F-4D97-AF65-F5344CB8AC3E}">
        <p14:creationId xmlns:p14="http://schemas.microsoft.com/office/powerpoint/2010/main" val="26617647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ARRAY DECLARATION</a:t>
            </a:r>
            <a:endParaRPr lang="en-US" dirty="0"/>
          </a:p>
        </p:txBody>
      </p:sp>
      <p:pic>
        <p:nvPicPr>
          <p:cNvPr id="4" name="Content Placeholder 3"/>
          <p:cNvPicPr>
            <a:picLocks noGrp="1" noChangeAspect="1"/>
          </p:cNvPicPr>
          <p:nvPr>
            <p:ph idx="1"/>
          </p:nvPr>
        </p:nvPicPr>
        <p:blipFill>
          <a:blip r:embed="rId2"/>
          <a:stretch>
            <a:fillRect/>
          </a:stretch>
        </p:blipFill>
        <p:spPr>
          <a:xfrm>
            <a:off x="915538" y="1690690"/>
            <a:ext cx="7934319" cy="3912815"/>
          </a:xfrm>
          <a:prstGeom prst="rect">
            <a:avLst/>
          </a:prstGeom>
        </p:spPr>
      </p:pic>
    </p:spTree>
    <p:extLst>
      <p:ext uri="{BB962C8B-B14F-4D97-AF65-F5344CB8AC3E}">
        <p14:creationId xmlns:p14="http://schemas.microsoft.com/office/powerpoint/2010/main" val="4353085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b="1" dirty="0"/>
              <a:t>ARRAY INITIALIZATION</a:t>
            </a:r>
          </a:p>
        </p:txBody>
      </p:sp>
      <p:sp>
        <p:nvSpPr>
          <p:cNvPr id="3" name="Content Placeholder 2"/>
          <p:cNvSpPr>
            <a:spLocks noGrp="1"/>
          </p:cNvSpPr>
          <p:nvPr>
            <p:ph idx="1"/>
          </p:nvPr>
        </p:nvSpPr>
        <p:spPr/>
        <p:txBody>
          <a:bodyPr/>
          <a:lstStyle/>
          <a:p>
            <a:r>
              <a:rPr lang="en-US" dirty="0"/>
              <a:t>Initialization in C is the process to </a:t>
            </a:r>
            <a:r>
              <a:rPr lang="en-US" dirty="0">
                <a:solidFill>
                  <a:schemeClr val="accent2"/>
                </a:solidFill>
              </a:rPr>
              <a:t>assign</a:t>
            </a:r>
            <a:r>
              <a:rPr lang="en-US" dirty="0"/>
              <a:t> some </a:t>
            </a:r>
            <a:r>
              <a:rPr lang="en-US" dirty="0">
                <a:solidFill>
                  <a:schemeClr val="accent2"/>
                </a:solidFill>
              </a:rPr>
              <a:t>initial value </a:t>
            </a:r>
            <a:r>
              <a:rPr lang="en-US" dirty="0"/>
              <a:t>to the variable. </a:t>
            </a:r>
          </a:p>
          <a:p>
            <a:r>
              <a:rPr lang="en-US" dirty="0"/>
              <a:t>When the array is </a:t>
            </a:r>
            <a:r>
              <a:rPr lang="en-US" dirty="0">
                <a:solidFill>
                  <a:schemeClr val="accent2"/>
                </a:solidFill>
              </a:rPr>
              <a:t>declared or allocated memory</a:t>
            </a:r>
            <a:r>
              <a:rPr lang="en-US" dirty="0"/>
              <a:t>, the elements of the array contain some </a:t>
            </a:r>
            <a:r>
              <a:rPr lang="en-US" dirty="0">
                <a:solidFill>
                  <a:schemeClr val="accent2"/>
                </a:solidFill>
              </a:rPr>
              <a:t>garbage value</a:t>
            </a:r>
            <a:r>
              <a:rPr lang="en-US" dirty="0"/>
              <a:t>. </a:t>
            </a:r>
          </a:p>
          <a:p>
            <a:r>
              <a:rPr lang="en-US" dirty="0"/>
              <a:t>So, we need to initialize the array to some meaningful value.</a:t>
            </a:r>
          </a:p>
          <a:p>
            <a:endParaRPr lang="en-US" dirty="0"/>
          </a:p>
        </p:txBody>
      </p:sp>
    </p:spTree>
    <p:extLst>
      <p:ext uri="{BB962C8B-B14F-4D97-AF65-F5344CB8AC3E}">
        <p14:creationId xmlns:p14="http://schemas.microsoft.com/office/powerpoint/2010/main" val="38109634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b="1" dirty="0"/>
              <a:t>ARRAY INITIALIZATION</a:t>
            </a:r>
          </a:p>
        </p:txBody>
      </p:sp>
      <p:sp>
        <p:nvSpPr>
          <p:cNvPr id="3" name="Content Placeholder 2"/>
          <p:cNvSpPr>
            <a:spLocks noGrp="1"/>
          </p:cNvSpPr>
          <p:nvPr>
            <p:ph idx="1"/>
          </p:nvPr>
        </p:nvSpPr>
        <p:spPr/>
        <p:txBody>
          <a:bodyPr/>
          <a:lstStyle/>
          <a:p>
            <a:r>
              <a:rPr lang="en-US" b="1" dirty="0"/>
              <a:t>1. Array Initialization with Declaration</a:t>
            </a:r>
          </a:p>
          <a:p>
            <a:r>
              <a:rPr lang="en-US" dirty="0"/>
              <a:t>we initialize the array along with its declaration. We use an </a:t>
            </a:r>
            <a:r>
              <a:rPr lang="en-US" dirty="0">
                <a:solidFill>
                  <a:schemeClr val="accent2"/>
                </a:solidFill>
              </a:rPr>
              <a:t>initializer</a:t>
            </a:r>
            <a:r>
              <a:rPr lang="en-US" dirty="0"/>
              <a:t> </a:t>
            </a:r>
            <a:r>
              <a:rPr lang="en-US" dirty="0">
                <a:solidFill>
                  <a:schemeClr val="accent2"/>
                </a:solidFill>
              </a:rPr>
              <a:t>list</a:t>
            </a:r>
            <a:r>
              <a:rPr lang="en-US" dirty="0"/>
              <a:t> to initialize </a:t>
            </a:r>
            <a:r>
              <a:rPr lang="en-US" dirty="0">
                <a:solidFill>
                  <a:schemeClr val="accent2"/>
                </a:solidFill>
              </a:rPr>
              <a:t>multiple elements </a:t>
            </a:r>
            <a:r>
              <a:rPr lang="en-US" dirty="0"/>
              <a:t>of the array. An initializer list is the list of values enclosed within </a:t>
            </a:r>
            <a:r>
              <a:rPr lang="en-US" dirty="0">
                <a:solidFill>
                  <a:schemeClr val="accent2"/>
                </a:solidFill>
              </a:rPr>
              <a:t>braces </a:t>
            </a:r>
            <a:r>
              <a:rPr lang="en-US" b="1" dirty="0">
                <a:solidFill>
                  <a:schemeClr val="accent2"/>
                </a:solidFill>
              </a:rPr>
              <a:t>{ }</a:t>
            </a:r>
            <a:r>
              <a:rPr lang="en-US" dirty="0"/>
              <a:t> separated b a </a:t>
            </a:r>
            <a:r>
              <a:rPr lang="en-US" dirty="0">
                <a:solidFill>
                  <a:schemeClr val="accent2"/>
                </a:solidFill>
              </a:rPr>
              <a:t>comma</a:t>
            </a:r>
            <a:r>
              <a:rPr lang="en-US" dirty="0"/>
              <a:t>.</a:t>
            </a:r>
            <a:endParaRPr lang="en-US" b="1" dirty="0"/>
          </a:p>
          <a:p>
            <a:endParaRPr lang="en-US" dirty="0"/>
          </a:p>
        </p:txBody>
      </p:sp>
      <p:pic>
        <p:nvPicPr>
          <p:cNvPr id="4" name="Picture 3"/>
          <p:cNvPicPr>
            <a:picLocks noChangeAspect="1"/>
          </p:cNvPicPr>
          <p:nvPr/>
        </p:nvPicPr>
        <p:blipFill>
          <a:blip r:embed="rId2"/>
          <a:stretch>
            <a:fillRect/>
          </a:stretch>
        </p:blipFill>
        <p:spPr>
          <a:xfrm>
            <a:off x="1136842" y="3776792"/>
            <a:ext cx="8345263" cy="820261"/>
          </a:xfrm>
          <a:prstGeom prst="rect">
            <a:avLst/>
          </a:prstGeom>
        </p:spPr>
      </p:pic>
    </p:spTree>
    <p:extLst>
      <p:ext uri="{BB962C8B-B14F-4D97-AF65-F5344CB8AC3E}">
        <p14:creationId xmlns:p14="http://schemas.microsoft.com/office/powerpoint/2010/main" val="18441084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b="1" dirty="0"/>
              <a:t>Array Initialization</a:t>
            </a:r>
          </a:p>
        </p:txBody>
      </p:sp>
      <p:pic>
        <p:nvPicPr>
          <p:cNvPr id="4" name="Content Placeholder 3"/>
          <p:cNvPicPr>
            <a:picLocks noGrp="1" noChangeAspect="1"/>
          </p:cNvPicPr>
          <p:nvPr>
            <p:ph idx="1"/>
          </p:nvPr>
        </p:nvPicPr>
        <p:blipFill>
          <a:blip r:embed="rId2"/>
          <a:stretch>
            <a:fillRect/>
          </a:stretch>
        </p:blipFill>
        <p:spPr>
          <a:xfrm>
            <a:off x="963509" y="1573389"/>
            <a:ext cx="8084135" cy="3712594"/>
          </a:xfrm>
          <a:prstGeom prst="rect">
            <a:avLst/>
          </a:prstGeom>
        </p:spPr>
      </p:pic>
    </p:spTree>
    <p:extLst>
      <p:ext uri="{BB962C8B-B14F-4D97-AF65-F5344CB8AC3E}">
        <p14:creationId xmlns:p14="http://schemas.microsoft.com/office/powerpoint/2010/main" val="22252482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b="1" dirty="0"/>
              <a:t>ARRAY INITIALIZATION</a:t>
            </a:r>
          </a:p>
        </p:txBody>
      </p:sp>
      <p:sp>
        <p:nvSpPr>
          <p:cNvPr id="3" name="Content Placeholder 2"/>
          <p:cNvSpPr>
            <a:spLocks noGrp="1"/>
          </p:cNvSpPr>
          <p:nvPr>
            <p:ph idx="1"/>
          </p:nvPr>
        </p:nvSpPr>
        <p:spPr/>
        <p:txBody>
          <a:bodyPr/>
          <a:lstStyle/>
          <a:p>
            <a:pPr fontAlgn="base"/>
            <a:r>
              <a:rPr lang="en-US" b="1" dirty="0"/>
              <a:t>2. Array Initialization with Declaration without Size</a:t>
            </a:r>
          </a:p>
          <a:p>
            <a:r>
              <a:rPr lang="en-US" dirty="0"/>
              <a:t>If we initialize an array using an initializer list, we can skip declaring the </a:t>
            </a:r>
            <a:r>
              <a:rPr lang="en-US" dirty="0">
                <a:solidFill>
                  <a:schemeClr val="accent2"/>
                </a:solidFill>
              </a:rPr>
              <a:t>size of the array </a:t>
            </a:r>
            <a:r>
              <a:rPr lang="en-US" dirty="0"/>
              <a:t>as the compiler can automatically </a:t>
            </a:r>
            <a:r>
              <a:rPr lang="en-US" dirty="0">
                <a:solidFill>
                  <a:schemeClr val="accent2"/>
                </a:solidFill>
              </a:rPr>
              <a:t>deduce</a:t>
            </a:r>
            <a:r>
              <a:rPr lang="en-US" dirty="0"/>
              <a:t> the size of the array in these cases.</a:t>
            </a:r>
          </a:p>
          <a:p>
            <a:r>
              <a:rPr lang="en-US" dirty="0"/>
              <a:t> The size of the array in these cases is </a:t>
            </a:r>
            <a:r>
              <a:rPr lang="en-US" dirty="0">
                <a:solidFill>
                  <a:schemeClr val="accent2"/>
                </a:solidFill>
              </a:rPr>
              <a:t>equal to the number of elements</a:t>
            </a:r>
            <a:r>
              <a:rPr lang="en-US" dirty="0"/>
              <a:t> present in the initializer list as the compiler can automatically deduce the size of the array.</a:t>
            </a:r>
          </a:p>
        </p:txBody>
      </p:sp>
      <p:pic>
        <p:nvPicPr>
          <p:cNvPr id="5" name="Picture 4"/>
          <p:cNvPicPr>
            <a:picLocks noChangeAspect="1"/>
          </p:cNvPicPr>
          <p:nvPr/>
        </p:nvPicPr>
        <p:blipFill>
          <a:blip r:embed="rId2"/>
          <a:stretch>
            <a:fillRect/>
          </a:stretch>
        </p:blipFill>
        <p:spPr>
          <a:xfrm>
            <a:off x="838200" y="5099721"/>
            <a:ext cx="7971587" cy="1077242"/>
          </a:xfrm>
          <a:prstGeom prst="rect">
            <a:avLst/>
          </a:prstGeom>
        </p:spPr>
      </p:pic>
    </p:spTree>
    <p:extLst>
      <p:ext uri="{BB962C8B-B14F-4D97-AF65-F5344CB8AC3E}">
        <p14:creationId xmlns:p14="http://schemas.microsoft.com/office/powerpoint/2010/main" val="138480570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FA0787A24E4524E9DB756881F0FAED1" ma:contentTypeVersion="4" ma:contentTypeDescription="Create a new document." ma:contentTypeScope="" ma:versionID="50eb4794c6f2dbca324ea1f2de04bf23">
  <xsd:schema xmlns:xsd="http://www.w3.org/2001/XMLSchema" xmlns:xs="http://www.w3.org/2001/XMLSchema" xmlns:p="http://schemas.microsoft.com/office/2006/metadata/properties" xmlns:ns2="cc2cc73b-6cb4-4dfa-92ef-44c2ee100ac0" targetNamespace="http://schemas.microsoft.com/office/2006/metadata/properties" ma:root="true" ma:fieldsID="369ce95bf86b8d55bbef154f4f595fd5" ns2:_="">
    <xsd:import namespace="cc2cc73b-6cb4-4dfa-92ef-44c2ee100ac0"/>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2cc73b-6cb4-4dfa-92ef-44c2ee100ac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10C4C75-F1D2-42D4-95EC-83C246FB016C}">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9D4E7DAC-F029-4E68-AB9F-73DA4842160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c2cc73b-6cb4-4dfa-92ef-44c2ee100ac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A50701-46CA-462F-971F-A802DAEFC81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200</TotalTime>
  <Words>1180</Words>
  <Application>Microsoft Office PowerPoint</Application>
  <PresentationFormat>Custom</PresentationFormat>
  <Paragraphs>153</Paragraphs>
  <Slides>36</Slides>
  <Notes>0</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Office Theme</vt:lpstr>
      <vt:lpstr>PowerPoint Presentation</vt:lpstr>
      <vt:lpstr>ARRAYS AND STRINGS</vt:lpstr>
      <vt:lpstr>WHAT IS ARRAY ?</vt:lpstr>
      <vt:lpstr>ARRAY DECLARATION </vt:lpstr>
      <vt:lpstr>ARRAY DECLARATION</vt:lpstr>
      <vt:lpstr>ARRAY INITIALIZATION</vt:lpstr>
      <vt:lpstr>ARRAY INITIALIZATION</vt:lpstr>
      <vt:lpstr>Array Initialization</vt:lpstr>
      <vt:lpstr>ARRAY INITIALIZATION</vt:lpstr>
      <vt:lpstr>ARRAY INITIALIZATION</vt:lpstr>
      <vt:lpstr>ACCESS ARRAY ELEMENTS</vt:lpstr>
      <vt:lpstr>ACCESS ARRAY ELEMENTS</vt:lpstr>
      <vt:lpstr>One-Dimensional Arrays</vt:lpstr>
      <vt:lpstr>One-Dimensional Arrays</vt:lpstr>
      <vt:lpstr>One-Dimensional Arrays</vt:lpstr>
      <vt:lpstr>One-Dimensional Arrays</vt:lpstr>
      <vt:lpstr>Array of Characters (Strings) </vt:lpstr>
      <vt:lpstr>Two-Dimensional (2D) Arrays</vt:lpstr>
      <vt:lpstr>Two-Dimensional (2D) Arrays</vt:lpstr>
      <vt:lpstr>Two-Dimensional (2D) Arrays</vt:lpstr>
      <vt:lpstr>Two-Dimensional (2D) Arrays</vt:lpstr>
      <vt:lpstr>Two-Dimensional (2D) Arrays</vt:lpstr>
      <vt:lpstr>Two-Dimensional (2D) Arrays</vt:lpstr>
      <vt:lpstr>STRINGS </vt:lpstr>
      <vt:lpstr>STRINGS </vt:lpstr>
      <vt:lpstr>STRINGS </vt:lpstr>
      <vt:lpstr>STRINGS </vt:lpstr>
      <vt:lpstr>STRINGS </vt:lpstr>
      <vt:lpstr>STRINGS </vt:lpstr>
      <vt:lpstr>STRINGS </vt:lpstr>
      <vt:lpstr>STRINGS </vt:lpstr>
      <vt:lpstr>STRINGS </vt:lpstr>
      <vt:lpstr>STRINGS </vt:lpstr>
      <vt:lpstr>Selection Sort </vt:lpstr>
      <vt:lpstr>Linear Search Algorithm </vt:lpstr>
      <vt:lpstr>Binary Search Algorithm</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ARRAYS AND STRINGS</dc:title>
  <dc:creator>Jafar Sadiq A   m</dc:creator>
  <cp:lastModifiedBy>Google</cp:lastModifiedBy>
  <cp:revision>37</cp:revision>
  <dcterms:created xsi:type="dcterms:W3CDTF">2025-01-19T17:59:58Z</dcterms:created>
  <dcterms:modified xsi:type="dcterms:W3CDTF">2025-05-08T04:52:10Z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0x0101000FA0787A24E4524E9DB756881F0FAED1</vt:lpwstr>
  </property>
</Properties>
</file>