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ink/ink1.xml" ContentType="application/inkml+xml"/>
  <Override PartName="/ppt/ink/ink2.xml" ContentType="application/inkml+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4"/>
  </p:sldMasterIdLst>
  <p:sldIdLst>
    <p:sldId id="289" r:id="rId5"/>
    <p:sldId id="256" r:id="rId6"/>
    <p:sldId id="257"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 id="275" r:id="rId24"/>
    <p:sldId id="276" r:id="rId25"/>
    <p:sldId id="277" r:id="rId26"/>
    <p:sldId id="278" r:id="rId27"/>
    <p:sldId id="279" r:id="rId28"/>
    <p:sldId id="280" r:id="rId29"/>
    <p:sldId id="281" r:id="rId30"/>
    <p:sldId id="282" r:id="rId31"/>
    <p:sldId id="283" r:id="rId32"/>
    <p:sldId id="284" r:id="rId33"/>
    <p:sldId id="285" r:id="rId34"/>
    <p:sldId id="286" r:id="rId35"/>
    <p:sldId id="287" r:id="rId36"/>
    <p:sldId id="288" r:id="rId37"/>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953" autoAdjust="0"/>
    <p:restoredTop sz="94660"/>
  </p:normalViewPr>
  <p:slideViewPr>
    <p:cSldViewPr snapToGrid="0">
      <p:cViewPr>
        <p:scale>
          <a:sx n="80" d="100"/>
          <a:sy n="80" d="100"/>
        </p:scale>
        <p:origin x="-300" y="-72"/>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viewProps" Target="viewProps.xml"/><Relationship Id="rId3"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slide" Target="slides/slide30.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presProps" Target="pres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slide" Target="slides/slide25.xml"/><Relationship Id="rId41"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s>
</file>

<file path=ppt/ink/ink1.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5-03-09T05:35:21.838"/>
    </inkml:context>
    <inkml:brush xml:id="br0">
      <inkml:brushProperty name="width" value="0.05292" units="cm"/>
      <inkml:brushProperty name="height" value="0.05292" units="cm"/>
      <inkml:brushProperty name="color" value="#FF0000"/>
    </inkml:brush>
  </inkml:definitions>
  <inkml:trace contextRef="#ctx0" brushRef="#br0">13434 10601 142 0,'34'-73'118'0,"-34"79"9"0,0-6-45 0,3 3-13 0,-3-3-37 16,0-1-12-16,0 0 13 15,-1 0 9-15,0 0 12 16,0 0 4-16,0 0-6 15,0 1-6-15,0 0-10 16,1 0-5-16,0 0-14 16,0 0-6-16,0 0-4 15,0 0 1-15,0 0-2 16,0 0-4-16,0 0-13 16,0 0-4-16,0 0 0 15,0 0 2-15,1 8 11 16,3 9 1-16,12 34-1 15,-7-26 0-15,1 8 0 16,3 1 1-16,-1 3 1 16,1 2 0-16,2 2 1 0,-4 1 0 15,1 4 2-15,-4-6 2 16,2 7 5-16,-1-4 5 16,0-10 5-16,3 1 1 15,-5-15-3-15,2-1-3 16,-1-5-5-16,-5-3 1 0,0-5 2 15,0-1 4-15,-4-4 4 16,1-1-15-16,-2 0-142 16,1 0 101-16</inkml:trace>
  <inkml:trace contextRef="#ctx0" brushRef="#br0" timeOffset="592.47">13933 10571 542 0,'-2'0'266'16,"-4"-5"-80"-16,6 5-120 0,0-2-21 15,0 2-33-15,0 0-16 16,0 0-27-16,0 0-6 16,2 7 0-16,3 9 5 15,13 35 19-15,-5-21 3 16,0-8 2-16,-1 0 1 16,2 2 2-16,-1 2 1 15,-1 4 3-15,-1 3 1 16,-5-7 3-16,-2-5 2 0,-2-12 6 15,-1-6 7-15,0-3 22 16,1-3 23-16,-2 2-5 16,0-20-7-16,1-48-23 15,-2 21-26-15,2 6-6 16,3 5-2-16,1 6-7 16,2 3-4-16,7 9-3 15,3 9 0-15,9 8 3 16,4 0 3-16,1 2 1 15,0 6 1-15,8 11 1 16,-3 13 0-16,0 11 4 16,3 3 1-16,-10 6 3 15,5 2 2-15,-1-4 0 16,-1 2 1-16,2-15 0 16,-3-5 1-16,-1-7 3 15,1-8 0-15,-2-9 2 16,4-5-2-16,1-19 2 15,6-10-6-15,2-21 0 0</inkml:trace>
  <inkml:trace contextRef="#ctx0" brushRef="#br0" timeOffset="895.34">14821 9723 611 0,'-9'12'203'0,"-8"13"-200"16,-4 13-6-16,-6 16 2 16,1 11-1-16,6 12-3 15,5 6-2-15,12-4-4 16,6-3-3-16,17-6-3 15,12 1 1-15,8 4 5 16,4-5 6-16,5-2 11 16,-6-13 4-16,0-20 3 15,-4-5-10-15,-5-19-3 16</inkml:trace>
  <inkml:trace contextRef="#ctx0" brushRef="#br0" timeOffset="1114.6398">14745 10406 707 0,'25'6'245'16,"2"-5"-231"-16,13-8 11 15,9-10 0-15,11-16-68 16,7-6-64-16,2-7 64 16</inkml:trace>
  <inkml:trace contextRef="#ctx0" brushRef="#br0" timeOffset="1645.99">13446 10231 585 0,'0'6'246'16,"4"-5"-83"-16,5-1-163 16,-3-6 16-16,-6-25-1 15,0-8 1-15,-8-25 57 16,-2-6 49-16,-1 23 44 15,-4 6-8-15,10 28-95 16,-2 29-57-16,-6 32-45 0,-5 21 4 16,-17 23-54-16,1-9 68 15</inkml:trace>
  <inkml:trace contextRef="#ctx0" brushRef="#br0" timeOffset="2864.92">16706 10079 524 0,'0'-5'257'0,"-2"0"-61"0,-1-4-150 16,-4-8-14-16,-8 0-26 15,-6-6-6-15,-14-5 5 16,-2 7 6-16,-2 0 7 16,1 7-3-16,5 17-15 15,0 5-15-15,2 17-9 16,3 8 2-16,10 13 7 16,1 4 7-16,4-1 6 15,10-1-1-15,2-6-1 16,3-2-2-16,5 4 0 15,-4 3 0-15,6 0-1 16,2-2 0-16,9-2 0 16,3-11 0-16,6-13 4 15,-1-7 3-15,0-10 4 0,-3-8 3 16,-6-14 5-16,0-2 1 16,0-19 0-16,2-5-1 15,-5-2-1-15,-4-5-1 16,-12 6-3-16,-3 2 0 15,-4 8-6-15,1 5-5 16,-3 11-10-16,-3 5-1 16,-1 11-12-16,1 0-3 15,3 2 0-15,6 7-6 16,1 0 5-16,1 8 7 0,4 15 10 16,4 1 8-16,7 12 8 15,6-2 2-15,7-5 1 16,9 0 1-16,1-7-2 15,8-2-2-15,4-10-7 16,-5-7-68-16,3-19 53 16</inkml:trace>
  <inkml:trace contextRef="#ctx0" brushRef="#br0" timeOffset="3161.62">17094 9755 892 0,'77'74'340'0,"-73"-74"-209"0,0 0-140 16,11 0-8-16,7-6 3 15,6 0-2 1,12-8-147-16,1-1-165 0,13 0 205 16</inkml:trace>
  <inkml:trace contextRef="#ctx0" brushRef="#br0" timeOffset="3461.7">16998 10281 674 0,'25'-12'304'0,"10"-5"-152"16,13-6-96-16,6-1-15 15,0 0-38-15,-8 0-5 16,-1 6-44-16,-4-3-71 0,-3 3 76 15</inkml:trace>
  <inkml:trace contextRef="#ctx0" brushRef="#br0" timeOffset="3879.3">18083 9280 251 0,'41'8'130'15,"-41"-9"-26"-15,5 2-73 16,-5-2-34-16,-1 1-5 16,1 0-3-16,-1 0 1 0,0 0 1 15,1 1 4 1,4 22 7-16,10 36 6 0,-1-11-4 15,-1 8-1-15,6 10-2 16,2-3-6-16,3-1 3 16,0-3-44-16,-3-9 34 15</inkml:trace>
  <inkml:trace contextRef="#ctx0" brushRef="#br0" timeOffset="4510.72">18643 9302 234 0,'56'56'153'0,"-59"-59"-26"0,3 3-43 16,3 0-15-16,-4-1-66 16,-1 0-23-16,1-1-9 15,0 1 3-15,0 1 9 16,0 0 8-16,0 0 10 15,-1 11 6-15,1 8 6 16,7 30-1-16,11-16-4 16,-7 3-4-16,4 0-2 15,-2 0-2-15,3-2-1 16,4-3 0-16,2-4 1 16,-1-4 1-16,2-5 2 15,-1-2 2-15,2-5 3 16,-1-2 0-16,3-7 0 15,-1-2 0-15,-6-6 9 16,3-3 10-16,-6-2 46 16,1-3 28-16,-3-5 29 15,-9-1 12-15,-3-4-21 0,-11-7-25 16,-2-13-37-16,0 0-21 16,-8-6-22-16,5 0-7 15,-4 16-13-15,2 0-7 16,-5 15-24-16,-2 8-10 15,-5 9-40-15,-1 2-28 16,-2 8-18-16,3 4-7 16,4 8-66-16,5 5 138 0</inkml:trace>
  <inkml:trace contextRef="#ctx0" brushRef="#br0" timeOffset="4868.13">19590 9245 1092 0,'2'0'420'0,"-3"0"-292"0,-3-3-112 15,2 2-32 1,1 0-104-16,0 0-74 0,0 0 116 16</inkml:trace>
  <inkml:trace contextRef="#ctx0" brushRef="#br0" timeOffset="5085.64">19758 9853 776 0,'-7'38'326'16,"-5"-8"-130"-16,-12 23-479 15,-13 8 213-15</inkml:trace>
</inkml:ink>
</file>

<file path=ppt/ink/ink2.xml><?xml version="1.0" encoding="utf-8"?>
<inkml:ink xmlns:inkml="http://www.w3.org/2003/InkML">
  <inkml:definitions>
    <inkml:context xml:id="ctx0">
      <inkml:inkSource xml:id="inkSrc0">
        <inkml:traceFormat>
          <inkml:channel name="X" type="integer" max="30935" units="cm"/>
          <inkml:channel name="Y" type="integer" max="17401" units="cm"/>
          <inkml:channel name="F" type="integer" max="4095" units="dev"/>
          <inkml:channel name="T" type="integer" max="2.14748E9" units="dev"/>
        </inkml:traceFormat>
        <inkml:channelProperties>
          <inkml:channelProperty channel="X" name="resolution" value="1000.16168" units="1/cm"/>
          <inkml:channelProperty channel="Y" name="resolution" value="1000.0575" units="1/cm"/>
          <inkml:channelProperty channel="F" name="resolution" value="0" units="1/dev"/>
          <inkml:channelProperty channel="T" name="resolution" value="1" units="1/dev"/>
        </inkml:channelProperties>
      </inkml:inkSource>
      <inkml:timestamp xml:id="ts0" timeString="2025-03-09T05:37:32.020"/>
    </inkml:context>
    <inkml:brush xml:id="br0">
      <inkml:brushProperty name="width" value="0.05292" units="cm"/>
      <inkml:brushProperty name="height" value="0.05292" units="cm"/>
      <inkml:brushProperty name="color" value="#FF0000"/>
    </inkml:brush>
  </inkml:definitions>
  <inkml:trace contextRef="#ctx0" brushRef="#br0">15899 9468 211 0,'24'-42'113'0,"-25"42"-36"16,1 0-40-16,-3 0-48 0,2 0-4 15,0 0 6-15,0 0 6 16,0 0 11-16,0-1 0 15,-1 1-6-15,-1 0-2 16,-13 6-11-16,-25 18 0 16,16-7 1-16,1 5 2 15,0 4 2-15,-2 1 1 16,4 2 0-16,-2-4 1 16,5-5-2-16,0 5 1 15,4-2 1-15,1 3 1 0,3 3 0 16,2-6-1-16,9-3-5 15,1 0 0-15,13-7 10 16,6 4 6-16,15-2 14 16,5-3 3-16,3 3 1 15,1 0-2-15,-5-3-7 16,1 2-1-16,-9-2-9 16,-4-2-2-16,-5 6-1 15,-2-3-1-15,-6-1 0 16,-2 6 0-16,-5-3 3 15,-4 5 3-15,-4 3 5 16,-5-8 4-16,-7 5 3 16,-6-6-1-16,-10 0-5 15,-5 7-2-15,-4-13-2 16,-2 8 2-16,3-11-10 0,7-4-62 16,-6-1 44-1</inkml:trace>
  <inkml:trace contextRef="#ctx0" brushRef="#br0" timeOffset="438.76">16229 8957 371 0,'2'-38'131'16,"0"40"-86"-16,-8 4-66 15,8 6-4-15,-5 6 5 16,-4 1 0-16,8 9 4 16,-7 0 5-16,1 12 3 15,7 4 0-15,1 6 0 0,-2 3 1 16,4 6 3-16,3 8 1 16,-4 13 3-16,4 1 4 15,-2-1-1-15,-2-3 0 16,4-10 3-16,4-2 1 15,3-5 4-15,1-7 1 16,2-4-6-16,-1-8-25 16,-2-15 13-16</inkml:trace>
  <inkml:trace contextRef="#ctx0" brushRef="#br0" timeOffset="724.28">16014 9670 185 0,'8'-8'135'0,"9"-3"-4"0,5-9-12 16,12-4-66-16,4-2-30 15,2 1-180-15,1 3 116 16</inkml:trace>
  <inkml:trace contextRef="#ctx0" brushRef="#br0" timeOffset="1351.7">16573 9322 593 0,'27'-25'236'15,"-30"24"-127"-15,-1 1-106 16,1-1-3-16,2 1 0 16,0-2 1-16,0 1 3 15,0 0-3-15,1 0-19 16,0 1-14-16,0 0-2 15,0 0 2-15,4 6 16 0,-2 9 11 16,38 40 0-16,-32-30-1 16,6 8 0-1,-1 4 1-15,-2 0 2 0,5 6 3 16,-6-7 0-16,0 0 2 16,-3-3 2-16,3-6-2 15,-5-1-5-15,-7-8-8 0,-2-9-8 16,-3-1 3-16,4-6 30 15,3-1 27-15,-2-3 33 16,1 1 10-16,0-1 1 16,0 1-17-16,-5-11-31 15,-1-4-16-15,-5-29-33 16,13 23-8-16,7-7 2 16,8-3 5-16,3-10 12 15,-3 0 5-15,3-7 8 16,-5 1-2-16,-11 4-5 15,1 8-1-15,-4 11-2 16,-1 9-1-16,1 5-4 16,3 1-9-16,5 2-10 15,4 1-2-15,5-1 1 16,5 3 1-16,-3 0 17 16</inkml:trace>
  <inkml:trace contextRef="#ctx0" brushRef="#br0" timeOffset="2806.32">16992 9251 320 0,'29'75'125'0,"-30"-75"-84"15,1 1-27-15,0-1-19 16,0 0-9-16,0 0-14 16,0 0-7-16,0 0-21 15,0 0 0-15,1 15 6 0,2 3 7 16,0 28 25-16,-5-28 10 16,2 4 3-16,1 1 2 15,2 3 2-15,4 5 1 16,4-3 1-16,-2-1 1 15,8-8 1-15,5-5 0 16,-6-8 2-16,8-2 0 16,0-7 5-16,-4-2 2 15,7-7 9-15,1-8 15 16,-5-13 40-16,-2-4 24 0,-5-7 48 16,-6 4 6-16,-5 4-23 15,-2 0-22-15,-9 11-44 16,2-1-22-16,-6 10-25 15,0 5-8-15,5 5-15 16,-2 1-5-16,3 4-5 16,5 0-8-16,-2 2-21 15,1-1-3-15,0 0 7 16,0 0 8-16,0 0 24 16,0 2 2-16,6 19 1 15,11 24-1-15,-6-26 3 16,-3 3 1-16,3-5-1 15,0 6 2-15,2 2-3 16,4-1 1-16,-2 2 0 16,0-3 1-16,2-6 3 15,-3 1 2-15,0-11 2 0,1 1 1 16,-7-4 2-16,1-4 3 16,-2-1 6-16,-1-1 5 15,1-13 11-15,-1-1 5 16,-1-2 21-16,-2-13 4 15,2 5-3-15,1-3-8 16,-2-5-31-16,3 6-11 0,-2 3-13 16,1 1-3-16,0 10-5 15,2-4-2-15,2 5 2 16,-5 0 3-16,2 1 9 16,-7 1 8-16,-3 3 18 15,2-1 5-15,-6 5-2 16,3 3-10-16,3-1-38 15,-6 2-22-15,7 2-28 16,0-2 4-16,0 0 21 16,0 0 14-16,2 5 25 15,5 12 0-15,11 29-1 16,-11-25 0-16,1 3 0 16,-2-1 1-16,4 6 2 15,0-1 1-15,-1-6-1 16,0 5 0-16,2-5 0 15,5-2 1-15,1 1 2 0,7-1 2 16,8-9-1-16,1-2 2 16,3-10 1-16,-1-6 2 15,2-5 5-15,-1-11 3 16,2-9 6-16,-3-6 6 16,-1-12 15-16,-4-2 11 15,-5 1 14-15,-2-2-4 16,-11-7-20-16,-4 1-14 15,-6-5-23-15,-2 1-3 0,0 12 10 16,-3 8 4-16,-2 8 2 16,-3 6-2-16,0 8-16 15,-1 2-16-15,-5 8-27 16,1 5-11-16,-11 3-7 16,1 3 6-16,1 5 16 15,-2 4 8-15,5 9 8 16,3 8 2-16,7 18 7 15,2 2 2-15,2 13 0 16,3 0 1-16,-8-5 1 16,5-2 2-16,3-7 4 15,0-1-1-15,9-3 0 16,2 3 0-16,4-3-4 16,4-8 0-16,9-3 0 0,5-4 0 15,14-9 7 1,1-6 1-16,5-14 6 0,-1-9 1 15,-5-16-89-15,1 2-160 16,2-14 159-16</inkml:trace>
  <inkml:trace contextRef="#ctx0" brushRef="#br0" timeOffset="3042.61">17957 9186 863 0,'2'-1'305'0,"6"-2"-269"16,4-7-17-16,22-13-145 15,11-9 96-15</inkml:trace>
  <inkml:trace contextRef="#ctx0" brushRef="#br0" timeOffset="4190.39">19636 8753 222 0,'38'-42'134'0,"-47"35"-23"16,-8-1-52-16,-4-3-52 15,-4-1-16-15,-11 7-7 16,-3 5 0-16,-7 5 3 16,-4 0 2-16,6 11 0 15,6-1 3-15,6 2 8 16,6 3 4-16,5-5 7 16,4 2 0-16,8 0-3 15,0 0-3-15,9 4-3 16,6 5 2-16,11 2 0 15,3-3 1-15,4 3-1 0,2 5-2 16,-1-9-2 0,0 11 0-16,0-1 0 0,0-5 1 15,-8 3 3-15,-7-11 3 16,-8-6 11-16,-4-6 7 16,-3-2 14-16,0-2 5 15,-1 0 3-15,-1-2-5 16,-9-1-6-16,-4-2-2 0,-5-1-10 15,-6-4-5-15,4 4-47 16,1 0-83-16,0-2 73 16</inkml:trace>
  <inkml:trace contextRef="#ctx0" brushRef="#br0" timeOffset="4576.9299">19704 8203 590 0,'-4'0'219'0,"1"2"-132"16,-5 7-131-16,3 7-40 16,-7 4-44-16,1 3 1 15,-1 9 22-15,-2 2 40 16,8 12 55-16,1 9 5 16,5 8 3-16,-7 2 2 15,2-1 0-15,-7-2 0 0,3-9 0 16,8 0 1-16,3 5 2 15,2 0 1-15,4 7 1 16,6-4 3-16,2-11 0 16,4-6-4-16,1-15-2 15</inkml:trace>
  <inkml:trace contextRef="#ctx0" brushRef="#br0" timeOffset="4773.9299">19463 8817 50 0,'-22'51'14'16,"23"-51"-12"-16</inkml:trace>
  <inkml:trace contextRef="#ctx0" brushRef="#br0" timeOffset="5364.4398">19625 8822 439 0,'6'3'144'0,"3"3"-144"16,9 1-21-16,-2 7-47 15,1 3-5-15,1 2-1 0,-3 7 13 16,1-7 56-16,2 0 5 16,1-2 4-16,-1 6 2 15,-2 1 1-15,0-2 1 16,-4 10-2-16,-1-14 1 15,-6-3 2-15,-2 1 1 16,-2-12 5-16,-2 1 3 16,1 2 9-16,0-6 3 0,-1-6-32 15,-1 0-23-15,1 4 12 16,-4-10 30-16,-4-12 61 16,-11-30 40-16,14 33 4 15,2 1-34-15,2-8-40 16,2 0-21-16,2-1-36 15,2-6-2-15,5 9 3 16,0 0 3-16,1 2 10 16,-1 5 3-16,0 4 1 15,-1 1-2-15,-3 4-8 16,1 2-13-16,-6 4-204 16,2 3 159-16</inkml:trace>
  <inkml:trace contextRef="#ctx0" brushRef="#br0" timeOffset="5623.76">20024 8803 762 0,'2'1'252'0,"1"-1"-309"16,-5-1-93-16,2 1 93 15</inkml:trace>
  <inkml:trace contextRef="#ctx0" brushRef="#br0" timeOffset="6443.82">20088 8922 186 0,'46'59'84'0,"-36"-74"-24"15,-3-6 5-15,-1-5 28 0,-4 4 15 16,-8-2 9-16,0 1-12 16,-1 2-13-16,3 4-10 15,0 5-26-15,-3 1-14 16,-1 5-33-16,3 2-9 16,2-2-8-16,2 3-1 15,1 1-7-15,0 1-10 16,0 0-41-16,0 1-21 15,0 0 8-15,0 0 13 0,0 0 42 16,0 0 20-16,12 4-2 16,2 13-3-16,30 25 0 15,-30-25 0-15,0-3 5 16,1-3 4-16,-2 0 5 16,0 1 3-16,-2-2 3 15,-2-4 1-15,0-6 0 16,1 0 1-16,-3-4 12 15,-1 2 10-15,-4-8 36 16,1-2 9-16,-2-1 2 16,1-4-8-16,-1 5-37 15,-1-3-14-15,-1-5-18 16,-1 3-4-16,1 2-1 16,-1 2-1-16,4 7 0 15,-1-5 0-15,1 3-3 0,1-3-1 16,-1 2 1-16,4 2 0 15,0-4 4-15,-2 3 2 16,-2 0 2-16,-2 3-3 16,0 2-10-16,-2 3-7 15,1 0-17-15,-1 0-8 16,2 0-13-16,0 0 5 16,0 0 15-16,0 0 10 0,2 2 22 15,2 6 0-15,3 1-1 16,-3-3 0-16,21 29 0 15,-21-24-1-15,2-1 2 16,-1 0 0-16,3-4 3 16,-5-3-1-16,4 3 1 15,1-2 2-15,4 1 2 16,-1-3 3-16,-4-2 3 16,-1 1 1-16,-5-1 2 15,1 0 4-15,-3 0-5 16,1-1-1-16,-1 0-11 15,0 0-4-15,0 0 0 16,0-1-4-16,-1 1-38 16,1 0-63-16,0 0 69 15</inkml:trace>
  <inkml:trace contextRef="#ctx0" brushRef="#br0" timeOffset="7337.9">20341 8529 110 0,'26'32'31'0,"-27"-32"-34"15,-3 12-18-15,-3-5 1 16,-4-3 4-16,0 2 3 15,3-4-5-15,1 3 0 0,6 4 10 16,0 0-5 0,3 4 8-16,4 0 4 0,1 3 1 15,3 4 1-15,0 2 4 16,1 2-1-16,1-6 1 16,0-2-2-16,2-1 5 15,-3-5 14 1,11 0 24-16,-1-4 18 0,-4-2 71 15,5-1 3-15,-9-3 23 16,1 0 16-16,-3-7-31 16,-1-6-9-16,-1-6-40 15,4-12-37-15,-2-15-59 16,-4-6-10-16,-6-4 3 16,-4 1 17-16,-3 10 57 15,2 5 19-15,-7 6 15 16,-5 12-12-16,9 1-41 15,-1 6-19-15,5 5-25 16,3-1-5-16,-6 10-16 16,4-1-12-16,5 2-30 0,-3 0-15 15,0 0 8-15,0 0 13 16,2 24 31-16,0 37 15 16,5-14 1-16,1 2 0 15,1 7-1-15,2-4 2 16,2-6 0-16,0-3 1 15,-3-11 2-15,1 0 0 16,-6-9-4-16,2-2-62 0,1-6-155 16,-4-5-96-16,2-1 170 15</inkml:trace>
  <inkml:trace contextRef="#ctx0" brushRef="#br0" timeOffset="8458.52">20616 8799 175 0,'-46'-126'106'0,"31"114"1"15,-7 4-53-15,12 7-38 16,3 3-13-16,-2-2-45 16,15 1-3-16,-1-1 22 15,8 3 27-15,9-1 85 16,7-4 10-16,8 0-10 16,-6-5-22-16,-3 1-44 15,-8 3 0-15,-5-4 61 16,-1-4 31-16,-5 3 47 15,-2-7 8-15,-5 3-60 0,2-3-31 16,-4-4-55-16,2 8-15 16,-2-4-7-16,0 13-3 15,-1 2-12-15,0-3-10 16,0 3-26-16,1 0-12 16,0 0-6-16,0 0 8 15,0 0 21-15,0 7 13 0,-1 10 15 16,0 23 3-16,0-20 3 15,1 1 2-15,1-4 0 16,0 1 0-16,2-6-1 16,2 4-1-16,-1-5-1 15,3-3 1-15,0 0 3 16,2-4 3-16,0 1 4 16,-2-1 0-16,-1-4 8 15,2-5 4-15,-2-7 3 16,3-3 4-16,-4-6 1 15,-2-2-1-15,0 7-1 16,-2-5-2-16,3 10-11 16,-2 4-7-16,2-6-15 15,0 9-8-15,4-4-4 16,3 3 2-16,1-1 10 16,3 3 3-16,7-3 3 15,-3 2-2-15,-4 7-10 0,1-3-8 16,-12 8-4-16,-4 4 3 15,0-3 10-15,-1 7 7 16,2-4 6-16,4-3 0 16,2 3 1-16,-5-4 1 15,1 3 1-15,-1-1 1 0,-2-6 1 16,-1-1 4 0,-1-6 15-16,1 3 11 0,0-1 15 15,0 0-8-15,1 0-31 16,-1-2-11-16,2-10-18 15,2-2 5-15,6-22 14 16,-3 27-4-16,0 4-16 16,4 10-4-16,-3-2-3 15,12 5 5-15,-4 0 16 16,1-4 5-16,4 0 6 16,-3-3 2-16,-1-4 2 15,0-3 2-15,-1 2 1 16,0-1 1-16,-3-7-2 15,0 2-4-15,-1 2-11 16,-1 2-8-16,-3 7-11 16,2 8-2-16,-2-6 6 15,2 6 5-15,2-3 14 0,1-4 8 16,2-2 9-16,4-9 0 16,-1-7-9-16,2-6-7 15,-2-13-6-15,-1 0 3 16,-10 1 7-16,-3 4 3 15,-3 19-35-15,-3 7-15 16,-2 19-12-16,-5 5 0 16,-4 9 27-16,3-1-1 15,5-5-15-15,5-4 0 0,14-3 14 16,3-7 19-16,0-7 25 16,6-10-9-1,10-12-107-15,2 5-14 0,6-1-11 16,0 11 9-16,-15 14 101 15,-1 9 8-15,1 7 8 16,6 9 5-16,8-4 9 16,6-9-3-16,13-12-5 15</inkml:trace>
  <inkml:trace contextRef="#ctx0" brushRef="#br0" timeOffset="10054.11">22551 8529 199 0,'-8'-3'157'0,"4"4"-10"0,13-4-57 16,11 2-23-16,15 1-48 15,5-7-3-15,12-5-9 16,-1 3-4-16,9-4-3 15,0 2 3-15,7 1 7 16,0-4 2-16,-13-1 1 16,-4 0-2-16,-15 5-5 15,-10 0-1-15,-12 5 11 16,-5 1 5-16,-12 0 0 16,-4 2-7-16,-5 0-19 15,-9 0-8-15,-8 1-8 16,-2 3-2-16,-16 3-38 15,-2 0-54-15,-8 7-48 16,-1-2 3-16,4 1 40 16,9 4 45-16,14-2 55 15,7 5 3-15,17-8 4 0,3-9 16 16,13 1 30-16,7-7 11 16,19 1 14-16,12 0 0 15,19-3-21-15,7 0-8 16,0-9-12-16,-4 2-3 15,-11-8-9-15,-8 7-4 16,-9 6-1-16</inkml:trace>
  <inkml:trace contextRef="#ctx0" brushRef="#br0" timeOffset="10721.02">22587 8112 251 0,'-41'-42'104'16,"41"42"-62"-16,-1 3-28 0,-2-4-27 15,2 0-8-15,1 1 1 16,0 0 4-16,0 0 16 16,7 15 2-16,18 33-2 15,-13-24-3-15,2 1-4 16,1 1 0-16,-3 3 1 15,1 2 1-15,0-4 3 16,-1-3 0-16,2-5 3 16,-4-5 6-16,-1-11 28 15,-3 1 17-15,-1-5 34 16,0-1 13-16,1-6 5 16,2-4-2-16,7-5-7 15,-2-11-11-15,9-7-29 16,-3-3-14-16,-10-9-27 15,2 15-7-15,-1 6-4 0,-6 1-3 16,2 14-33-16,-7-5-27 16,-7 6-75-16,1 5-53 15,6 0 119-15</inkml:trace>
  <inkml:trace contextRef="#ctx0" brushRef="#br0" timeOffset="11572.97">23163 7925 534 0,'-2'-9'254'16,"-1"8"-80"-16,-5-4-162 16,-2 0-47-16,-7 9-43 15,-2 8 1-15,-2 2 20 16,0 7 18-16,5-7 32 15,-4-4 3-15,9 7 0 16,-1-4 0-16,1 5-2 16,0 4 0-16,-5 1 2 15,12 0 2-15,-7 1 2 16,7-2 0-16,-1-7-1 16,2 2-1-16,1-5 0 15,4-5 1-15,6 0 6 16,-3-4 10-16,12-5 18 0,-4-4 5 15,2-9 4-15,-3-6-5 16,-6-4 6-16,-1-8-3 16,-3 6 16-16,-5 4 1 15,-2 8-28-15,1 8-10 16,-5 6-47-16,1 3-13 16,3 9-5-16,4 2 8 0,8 4 20 15,4 5 8-15,6-2 8 16,-2 4-1-16,5-6-6 15,0-6 1-15,0-2 0 16,0-6 4-16,2-4 8 16,3-3 3-16,-2-12 3 15,4-7 3-15,-6 4 2 16,-8-3 0-16,-3 4 1 16,-5 12 0-16,-3-1-9 15,-1 3-8-15,-1 0-35 16,-1 2-15-16,0 0 1 15,0 0 9-15,0 0 39 16,1 0 30-16,0 0 6 16,0 0 2-16,0 0 2 15,2-7-8-15,1-7 1 16,6-29-1-16,-10 37-24 0,1 5-23 16,0 4-21-1,0-2-2-15,0 0 12 0,0 0 13 16,3 2 15-16,23 11 2 15,31 2-1-15,-23-14 1 16,-1-4-2-16,-8-4 0 16,-14 4-12-16,-3 1-10 15,-8 7-4-15,-2 13-1 0,3 10 10 16,1 5 10-16,1-2 2 16,4-8 1-16,-1-11 1 15,6 2 1-15,1-6 3 16,1-1 2-16,-3 1-13 15,-7-6-34-15,-3-1-85 16,-1 0-15-16,0-2-9 16,0 0 24-16,0 1 105 15</inkml:trace>
  <inkml:trace contextRef="#ctx0" brushRef="#br0" timeOffset="11816.9598">23943 7921 1023 0,'-5'13'403'15,"7"-14"-259"-15,3-2-100 0,-7 3-159 16,0-1-203 0,1 1 206-16</inkml:trace>
  <inkml:trace contextRef="#ctx0" brushRef="#br0" timeOffset="11951.18">24097 8193 312 0,'16'30'118'0,"-6"14"-84"16,-2 8-13-16,-19 18-15 15</inkml:trace>
</inkml:ink>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48"/>
            <a:ext cx="103632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179CC7F7-2399-4F81-87FE-ED8BFAA30AA1}" type="datetimeFigureOut">
              <a:rPr lang="en-IN" smtClean="0"/>
              <a:t>08-05-2025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30EADE4-009F-47C2-BE55-D7782AAF8784}" type="slidenum">
              <a:rPr lang="en-IN" smtClean="0"/>
              <a:t>‹#›</a:t>
            </a:fld>
            <a:endParaRPr lang="en-IN"/>
          </a:p>
        </p:txBody>
      </p:sp>
    </p:spTree>
    <p:extLst>
      <p:ext uri="{BB962C8B-B14F-4D97-AF65-F5344CB8AC3E}">
        <p14:creationId xmlns:p14="http://schemas.microsoft.com/office/powerpoint/2010/main" val="200742212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9CC7F7-2399-4F81-87FE-ED8BFAA30AA1}" type="datetimeFigureOut">
              <a:rPr lang="en-IN" smtClean="0"/>
              <a:t>08-05-2025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30EADE4-009F-47C2-BE55-D7782AAF8784}" type="slidenum">
              <a:rPr lang="en-IN" smtClean="0"/>
              <a:t>‹#›</a:t>
            </a:fld>
            <a:endParaRPr lang="en-IN"/>
          </a:p>
        </p:txBody>
      </p:sp>
    </p:spTree>
    <p:extLst>
      <p:ext uri="{BB962C8B-B14F-4D97-AF65-F5344CB8AC3E}">
        <p14:creationId xmlns:p14="http://schemas.microsoft.com/office/powerpoint/2010/main" val="1681865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11785600" y="274661"/>
            <a:ext cx="36576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12800" y="274661"/>
            <a:ext cx="107696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9CC7F7-2399-4F81-87FE-ED8BFAA30AA1}" type="datetimeFigureOut">
              <a:rPr lang="en-IN" smtClean="0"/>
              <a:t>08-05-2025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30EADE4-009F-47C2-BE55-D7782AAF8784}" type="slidenum">
              <a:rPr lang="en-IN" smtClean="0"/>
              <a:t>‹#›</a:t>
            </a:fld>
            <a:endParaRPr lang="en-IN"/>
          </a:p>
        </p:txBody>
      </p:sp>
    </p:spTree>
    <p:extLst>
      <p:ext uri="{BB962C8B-B14F-4D97-AF65-F5344CB8AC3E}">
        <p14:creationId xmlns:p14="http://schemas.microsoft.com/office/powerpoint/2010/main" val="2240713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179CC7F7-2399-4F81-87FE-ED8BFAA30AA1}" type="datetimeFigureOut">
              <a:rPr lang="en-IN" smtClean="0"/>
              <a:t>08-05-2025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30EADE4-009F-47C2-BE55-D7782AAF8784}" type="slidenum">
              <a:rPr lang="en-IN" smtClean="0"/>
              <a:t>‹#›</a:t>
            </a:fld>
            <a:endParaRPr lang="en-IN"/>
          </a:p>
        </p:txBody>
      </p:sp>
    </p:spTree>
    <p:extLst>
      <p:ext uri="{BB962C8B-B14F-4D97-AF65-F5344CB8AC3E}">
        <p14:creationId xmlns:p14="http://schemas.microsoft.com/office/powerpoint/2010/main" val="22423681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23"/>
            <a:ext cx="103632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179CC7F7-2399-4F81-87FE-ED8BFAA30AA1}" type="datetimeFigureOut">
              <a:rPr lang="en-IN" smtClean="0"/>
              <a:t>08-05-2025</a:t>
            </a:fld>
            <a:endParaRPr lang="en-IN"/>
          </a:p>
        </p:txBody>
      </p:sp>
      <p:sp>
        <p:nvSpPr>
          <p:cNvPr id="5" name="Footer Placeholder 4"/>
          <p:cNvSpPr>
            <a:spLocks noGrp="1"/>
          </p:cNvSpPr>
          <p:nvPr>
            <p:ph type="ftr" sz="quarter" idx="11"/>
          </p:nvPr>
        </p:nvSpPr>
        <p:spPr/>
        <p:txBody>
          <a:bodyPr/>
          <a:lstStyle/>
          <a:p>
            <a:endParaRPr lang="en-IN"/>
          </a:p>
        </p:txBody>
      </p:sp>
      <p:sp>
        <p:nvSpPr>
          <p:cNvPr id="6" name="Slide Number Placeholder 5"/>
          <p:cNvSpPr>
            <a:spLocks noGrp="1"/>
          </p:cNvSpPr>
          <p:nvPr>
            <p:ph type="sldNum" sz="quarter" idx="12"/>
          </p:nvPr>
        </p:nvSpPr>
        <p:spPr/>
        <p:txBody>
          <a:bodyPr/>
          <a:lstStyle/>
          <a:p>
            <a:fld id="{630EADE4-009F-47C2-BE55-D7782AAF8784}" type="slidenum">
              <a:rPr lang="en-IN" smtClean="0"/>
              <a:t>‹#›</a:t>
            </a:fld>
            <a:endParaRPr lang="en-IN"/>
          </a:p>
        </p:txBody>
      </p:sp>
    </p:spTree>
    <p:extLst>
      <p:ext uri="{BB962C8B-B14F-4D97-AF65-F5344CB8AC3E}">
        <p14:creationId xmlns:p14="http://schemas.microsoft.com/office/powerpoint/2010/main" val="22930190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12800" y="1600206"/>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8229600" y="1600206"/>
            <a:ext cx="7213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179CC7F7-2399-4F81-87FE-ED8BFAA30AA1}" type="datetimeFigureOut">
              <a:rPr lang="en-IN" smtClean="0"/>
              <a:t>08-05-2025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30EADE4-009F-47C2-BE55-D7782AAF8784}" type="slidenum">
              <a:rPr lang="en-IN" smtClean="0"/>
              <a:t>‹#›</a:t>
            </a:fld>
            <a:endParaRPr lang="en-IN"/>
          </a:p>
        </p:txBody>
      </p:sp>
    </p:spTree>
    <p:extLst>
      <p:ext uri="{BB962C8B-B14F-4D97-AF65-F5344CB8AC3E}">
        <p14:creationId xmlns:p14="http://schemas.microsoft.com/office/powerpoint/2010/main" val="40546121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109728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93382"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93382"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179CC7F7-2399-4F81-87FE-ED8BFAA30AA1}" type="datetimeFigureOut">
              <a:rPr lang="en-IN" smtClean="0"/>
              <a:t>08-05-2025</a:t>
            </a:fld>
            <a:endParaRPr lang="en-IN"/>
          </a:p>
        </p:txBody>
      </p:sp>
      <p:sp>
        <p:nvSpPr>
          <p:cNvPr id="8" name="Footer Placeholder 7"/>
          <p:cNvSpPr>
            <a:spLocks noGrp="1"/>
          </p:cNvSpPr>
          <p:nvPr>
            <p:ph type="ftr" sz="quarter" idx="11"/>
          </p:nvPr>
        </p:nvSpPr>
        <p:spPr/>
        <p:txBody>
          <a:bodyPr/>
          <a:lstStyle/>
          <a:p>
            <a:endParaRPr lang="en-IN"/>
          </a:p>
        </p:txBody>
      </p:sp>
      <p:sp>
        <p:nvSpPr>
          <p:cNvPr id="9" name="Slide Number Placeholder 8"/>
          <p:cNvSpPr>
            <a:spLocks noGrp="1"/>
          </p:cNvSpPr>
          <p:nvPr>
            <p:ph type="sldNum" sz="quarter" idx="12"/>
          </p:nvPr>
        </p:nvSpPr>
        <p:spPr/>
        <p:txBody>
          <a:bodyPr/>
          <a:lstStyle/>
          <a:p>
            <a:fld id="{630EADE4-009F-47C2-BE55-D7782AAF8784}" type="slidenum">
              <a:rPr lang="en-IN" smtClean="0"/>
              <a:t>‹#›</a:t>
            </a:fld>
            <a:endParaRPr lang="en-IN"/>
          </a:p>
        </p:txBody>
      </p:sp>
    </p:spTree>
    <p:extLst>
      <p:ext uri="{BB962C8B-B14F-4D97-AF65-F5344CB8AC3E}">
        <p14:creationId xmlns:p14="http://schemas.microsoft.com/office/powerpoint/2010/main" val="39570101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179CC7F7-2399-4F81-87FE-ED8BFAA30AA1}" type="datetimeFigureOut">
              <a:rPr lang="en-IN" smtClean="0"/>
              <a:t>08-05-2025</a:t>
            </a:fld>
            <a:endParaRPr lang="en-IN"/>
          </a:p>
        </p:txBody>
      </p:sp>
      <p:sp>
        <p:nvSpPr>
          <p:cNvPr id="4" name="Footer Placeholder 3"/>
          <p:cNvSpPr>
            <a:spLocks noGrp="1"/>
          </p:cNvSpPr>
          <p:nvPr>
            <p:ph type="ftr" sz="quarter" idx="11"/>
          </p:nvPr>
        </p:nvSpPr>
        <p:spPr/>
        <p:txBody>
          <a:bodyPr/>
          <a:lstStyle/>
          <a:p>
            <a:endParaRPr lang="en-IN"/>
          </a:p>
        </p:txBody>
      </p:sp>
      <p:sp>
        <p:nvSpPr>
          <p:cNvPr id="5" name="Slide Number Placeholder 4"/>
          <p:cNvSpPr>
            <a:spLocks noGrp="1"/>
          </p:cNvSpPr>
          <p:nvPr>
            <p:ph type="sldNum" sz="quarter" idx="12"/>
          </p:nvPr>
        </p:nvSpPr>
        <p:spPr/>
        <p:txBody>
          <a:bodyPr/>
          <a:lstStyle/>
          <a:p>
            <a:fld id="{630EADE4-009F-47C2-BE55-D7782AAF8784}" type="slidenum">
              <a:rPr lang="en-IN" smtClean="0"/>
              <a:t>‹#›</a:t>
            </a:fld>
            <a:endParaRPr lang="en-IN"/>
          </a:p>
        </p:txBody>
      </p:sp>
    </p:spTree>
    <p:extLst>
      <p:ext uri="{BB962C8B-B14F-4D97-AF65-F5344CB8AC3E}">
        <p14:creationId xmlns:p14="http://schemas.microsoft.com/office/powerpoint/2010/main" val="155630343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79CC7F7-2399-4F81-87FE-ED8BFAA30AA1}" type="datetimeFigureOut">
              <a:rPr lang="en-IN" smtClean="0"/>
              <a:t>08-05-2025</a:t>
            </a:fld>
            <a:endParaRPr lang="en-IN"/>
          </a:p>
        </p:txBody>
      </p:sp>
      <p:sp>
        <p:nvSpPr>
          <p:cNvPr id="3" name="Footer Placeholder 2"/>
          <p:cNvSpPr>
            <a:spLocks noGrp="1"/>
          </p:cNvSpPr>
          <p:nvPr>
            <p:ph type="ftr" sz="quarter" idx="11"/>
          </p:nvPr>
        </p:nvSpPr>
        <p:spPr/>
        <p:txBody>
          <a:bodyPr/>
          <a:lstStyle/>
          <a:p>
            <a:endParaRPr lang="en-IN"/>
          </a:p>
        </p:txBody>
      </p:sp>
      <p:sp>
        <p:nvSpPr>
          <p:cNvPr id="4" name="Slide Number Placeholder 3"/>
          <p:cNvSpPr>
            <a:spLocks noGrp="1"/>
          </p:cNvSpPr>
          <p:nvPr>
            <p:ph type="sldNum" sz="quarter" idx="12"/>
          </p:nvPr>
        </p:nvSpPr>
        <p:spPr/>
        <p:txBody>
          <a:bodyPr/>
          <a:lstStyle/>
          <a:p>
            <a:fld id="{630EADE4-009F-47C2-BE55-D7782AAF8784}" type="slidenum">
              <a:rPr lang="en-IN" smtClean="0"/>
              <a:t>‹#›</a:t>
            </a:fld>
            <a:endParaRPr lang="en-IN"/>
          </a:p>
        </p:txBody>
      </p:sp>
    </p:spTree>
    <p:extLst>
      <p:ext uri="{BB962C8B-B14F-4D97-AF65-F5344CB8AC3E}">
        <p14:creationId xmlns:p14="http://schemas.microsoft.com/office/powerpoint/2010/main" val="33621749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3" y="273050"/>
            <a:ext cx="4011084"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4766733" y="273073"/>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9CC7F7-2399-4F81-87FE-ED8BFAA30AA1}" type="datetimeFigureOut">
              <a:rPr lang="en-IN" smtClean="0"/>
              <a:t>08-05-2025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30EADE4-009F-47C2-BE55-D7782AAF8784}" type="slidenum">
              <a:rPr lang="en-IN" smtClean="0"/>
              <a:t>‹#›</a:t>
            </a:fld>
            <a:endParaRPr lang="en-IN"/>
          </a:p>
        </p:txBody>
      </p:sp>
    </p:spTree>
    <p:extLst>
      <p:ext uri="{BB962C8B-B14F-4D97-AF65-F5344CB8AC3E}">
        <p14:creationId xmlns:p14="http://schemas.microsoft.com/office/powerpoint/2010/main" val="423219318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179CC7F7-2399-4F81-87FE-ED8BFAA30AA1}" type="datetimeFigureOut">
              <a:rPr lang="en-IN" smtClean="0"/>
              <a:t>08-05-2025</a:t>
            </a:fld>
            <a:endParaRPr lang="en-IN"/>
          </a:p>
        </p:txBody>
      </p:sp>
      <p:sp>
        <p:nvSpPr>
          <p:cNvPr id="6" name="Footer Placeholder 5"/>
          <p:cNvSpPr>
            <a:spLocks noGrp="1"/>
          </p:cNvSpPr>
          <p:nvPr>
            <p:ph type="ftr" sz="quarter" idx="11"/>
          </p:nvPr>
        </p:nvSpPr>
        <p:spPr/>
        <p:txBody>
          <a:bodyPr/>
          <a:lstStyle/>
          <a:p>
            <a:endParaRPr lang="en-IN"/>
          </a:p>
        </p:txBody>
      </p:sp>
      <p:sp>
        <p:nvSpPr>
          <p:cNvPr id="7" name="Slide Number Placeholder 6"/>
          <p:cNvSpPr>
            <a:spLocks noGrp="1"/>
          </p:cNvSpPr>
          <p:nvPr>
            <p:ph type="sldNum" sz="quarter" idx="12"/>
          </p:nvPr>
        </p:nvSpPr>
        <p:spPr/>
        <p:txBody>
          <a:bodyPr/>
          <a:lstStyle/>
          <a:p>
            <a:fld id="{630EADE4-009F-47C2-BE55-D7782AAF8784}" type="slidenum">
              <a:rPr lang="en-IN" smtClean="0"/>
              <a:t>‹#›</a:t>
            </a:fld>
            <a:endParaRPr lang="en-IN"/>
          </a:p>
        </p:txBody>
      </p:sp>
    </p:spTree>
    <p:extLst>
      <p:ext uri="{BB962C8B-B14F-4D97-AF65-F5344CB8AC3E}">
        <p14:creationId xmlns:p14="http://schemas.microsoft.com/office/powerpoint/2010/main" val="372414708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609600" y="1600206"/>
            <a:ext cx="109728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09600" y="6356373"/>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79CC7F7-2399-4F81-87FE-ED8BFAA30AA1}" type="datetimeFigureOut">
              <a:rPr lang="en-IN" smtClean="0"/>
              <a:t>08-05-2025</a:t>
            </a:fld>
            <a:endParaRPr lang="en-IN"/>
          </a:p>
        </p:txBody>
      </p:sp>
      <p:sp>
        <p:nvSpPr>
          <p:cNvPr id="5" name="Footer Placeholder 4"/>
          <p:cNvSpPr>
            <a:spLocks noGrp="1"/>
          </p:cNvSpPr>
          <p:nvPr>
            <p:ph type="ftr" sz="quarter" idx="3"/>
          </p:nvPr>
        </p:nvSpPr>
        <p:spPr>
          <a:xfrm>
            <a:off x="4165600" y="6356373"/>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IN"/>
          </a:p>
        </p:txBody>
      </p:sp>
      <p:sp>
        <p:nvSpPr>
          <p:cNvPr id="6" name="Slide Number Placeholder 5"/>
          <p:cNvSpPr>
            <a:spLocks noGrp="1"/>
          </p:cNvSpPr>
          <p:nvPr>
            <p:ph type="sldNum" sz="quarter" idx="4"/>
          </p:nvPr>
        </p:nvSpPr>
        <p:spPr>
          <a:xfrm>
            <a:off x="8737600" y="6356373"/>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30EADE4-009F-47C2-BE55-D7782AAF8784}" type="slidenum">
              <a:rPr lang="en-IN" smtClean="0"/>
              <a:t>‹#›</a:t>
            </a:fld>
            <a:endParaRPr lang="en-IN"/>
          </a:p>
        </p:txBody>
      </p:sp>
    </p:spTree>
    <p:extLst>
      <p:ext uri="{BB962C8B-B14F-4D97-AF65-F5344CB8AC3E}">
        <p14:creationId xmlns:p14="http://schemas.microsoft.com/office/powerpoint/2010/main" val="423582509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customXml" Target="../ink/ink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customXml" Target="../ink/ink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hyperlink" Target="https://www.geeksforgeeks.org/storage-classes-in-c/#register" TargetMode="External"/><Relationship Id="rId2" Type="http://schemas.openxmlformats.org/officeDocument/2006/relationships/hyperlink" Target="https://www.geeksforgeeks.org/storage-classes-in-c/#auto" TargetMode="External"/><Relationship Id="rId1" Type="http://schemas.openxmlformats.org/officeDocument/2006/relationships/slideLayout" Target="../slideLayouts/slideLayout2.xml"/><Relationship Id="rId5" Type="http://schemas.openxmlformats.org/officeDocument/2006/relationships/hyperlink" Target="https://www.geeksforgeeks.org/storage-classes-in-c/#extern" TargetMode="External"/><Relationship Id="rId4" Type="http://schemas.openxmlformats.org/officeDocument/2006/relationships/hyperlink" Target="https://www.geeksforgeeks.org/storage-classes-in-c/#static" TargetMode="Externa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294730" y="190005"/>
            <a:ext cx="9602540" cy="5630103"/>
          </a:xfrm>
          <a:prstGeom prst="rect">
            <a:avLst/>
          </a:prstGeom>
        </p:spPr>
      </p:pic>
    </p:spTree>
    <p:extLst>
      <p:ext uri="{BB962C8B-B14F-4D97-AF65-F5344CB8AC3E}">
        <p14:creationId xmlns:p14="http://schemas.microsoft.com/office/powerpoint/2010/main" val="185716862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u="sng" dirty="0"/>
              <a:t>Pointer and Structures</a:t>
            </a:r>
          </a:p>
        </p:txBody>
      </p:sp>
      <p:sp>
        <p:nvSpPr>
          <p:cNvPr id="3" name="Content Placeholder 2"/>
          <p:cNvSpPr>
            <a:spLocks noGrp="1"/>
          </p:cNvSpPr>
          <p:nvPr>
            <p:ph idx="1"/>
          </p:nvPr>
        </p:nvSpPr>
        <p:spPr>
          <a:xfrm>
            <a:off x="838201" y="1416192"/>
            <a:ext cx="10980761" cy="4875426"/>
          </a:xfrm>
        </p:spPr>
        <p:txBody>
          <a:bodyPr>
            <a:normAutofit/>
          </a:bodyPr>
          <a:lstStyle/>
          <a:p>
            <a:r>
              <a:rPr lang="en-US" sz="3200" dirty="0"/>
              <a:t>Pointers can be used with structures to access and modify structure members efficiently.</a:t>
            </a:r>
          </a:p>
          <a:p>
            <a:pPr marL="0" indent="0">
              <a:buNone/>
            </a:pPr>
            <a:r>
              <a:rPr lang="en-US" b="1" u="sng" dirty="0"/>
              <a:t>Why Use Pointers with Structures?</a:t>
            </a:r>
          </a:p>
          <a:p>
            <a:r>
              <a:rPr lang="en-US" b="1" dirty="0"/>
              <a:t>Efficient memory usage:</a:t>
            </a:r>
            <a:r>
              <a:rPr lang="en-US" dirty="0"/>
              <a:t> Passing structures by pointer avoids copying large structures.</a:t>
            </a:r>
          </a:p>
          <a:p>
            <a:r>
              <a:rPr lang="en-US" b="1" dirty="0"/>
              <a:t>Dynamic memory allocation:</a:t>
            </a:r>
            <a:r>
              <a:rPr lang="en-US" dirty="0"/>
              <a:t> Structures can be allocated dynamically in memory.</a:t>
            </a:r>
          </a:p>
          <a:p>
            <a:r>
              <a:rPr lang="en-US" b="1" dirty="0"/>
              <a:t>Easy access and modification:</a:t>
            </a:r>
            <a:r>
              <a:rPr lang="en-US" dirty="0"/>
              <a:t> Pointers allow modification of structure members without direct structure access</a:t>
            </a:r>
          </a:p>
          <a:p>
            <a:endParaRPr lang="en-US" sz="3200" dirty="0"/>
          </a:p>
        </p:txBody>
      </p:sp>
    </p:spTree>
    <p:extLst>
      <p:ext uri="{BB962C8B-B14F-4D97-AF65-F5344CB8AC3E}">
        <p14:creationId xmlns:p14="http://schemas.microsoft.com/office/powerpoint/2010/main" val="244033333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u="sng" dirty="0"/>
              <a:t>Pointer and Structures</a:t>
            </a:r>
          </a:p>
        </p:txBody>
      </p:sp>
      <p:sp>
        <p:nvSpPr>
          <p:cNvPr id="3" name="Content Placeholder 2"/>
          <p:cNvSpPr>
            <a:spLocks noGrp="1"/>
          </p:cNvSpPr>
          <p:nvPr>
            <p:ph idx="1"/>
          </p:nvPr>
        </p:nvSpPr>
        <p:spPr>
          <a:xfrm>
            <a:off x="838201" y="1416192"/>
            <a:ext cx="10980761" cy="4875426"/>
          </a:xfrm>
        </p:spPr>
        <p:txBody>
          <a:bodyPr>
            <a:normAutofit/>
          </a:bodyPr>
          <a:lstStyle/>
          <a:p>
            <a:pPr marL="0" indent="0">
              <a:buNone/>
            </a:pPr>
            <a:r>
              <a:rPr lang="en-US" sz="3200" u="sng" dirty="0"/>
              <a:t>Declaring and Using Pointers with Structures:</a:t>
            </a:r>
          </a:p>
          <a:p>
            <a:r>
              <a:rPr lang="en-IN" sz="3200" u="sng" dirty="0"/>
              <a:t>Declaring</a:t>
            </a:r>
          </a:p>
          <a:p>
            <a:pPr marL="0" indent="0">
              <a:buNone/>
            </a:pPr>
            <a:endParaRPr lang="en-US" sz="3200" u="sng" dirty="0"/>
          </a:p>
          <a:p>
            <a:pPr marL="0" indent="0">
              <a:buNone/>
            </a:pPr>
            <a:endParaRPr lang="en-US" sz="3200" u="sng" dirty="0"/>
          </a:p>
          <a:p>
            <a:pPr marL="0" indent="0">
              <a:buNone/>
            </a:pPr>
            <a:endParaRPr lang="en-US" sz="3200" u="sng" dirty="0"/>
          </a:p>
          <a:p>
            <a:r>
              <a:rPr lang="en-US" sz="3200" u="sng" dirty="0"/>
              <a:t>Accessing Structure Members Using Pointer (-&gt; Operator)</a:t>
            </a:r>
          </a:p>
          <a:p>
            <a:pPr marL="0" indent="0">
              <a:buNone/>
            </a:pPr>
            <a:endParaRPr lang="en-US" sz="3200" u="sng" dirty="0"/>
          </a:p>
        </p:txBody>
      </p:sp>
      <p:pic>
        <p:nvPicPr>
          <p:cNvPr id="4" name="Picture 3"/>
          <p:cNvPicPr>
            <a:picLocks noChangeAspect="1"/>
          </p:cNvPicPr>
          <p:nvPr/>
        </p:nvPicPr>
        <p:blipFill>
          <a:blip r:embed="rId2"/>
          <a:stretch>
            <a:fillRect/>
          </a:stretch>
        </p:blipFill>
        <p:spPr>
          <a:xfrm>
            <a:off x="838202" y="2538305"/>
            <a:ext cx="7047607" cy="1051056"/>
          </a:xfrm>
          <a:prstGeom prst="rect">
            <a:avLst/>
          </a:prstGeom>
        </p:spPr>
      </p:pic>
      <p:pic>
        <p:nvPicPr>
          <p:cNvPr id="6" name="Picture 5"/>
          <p:cNvPicPr>
            <a:picLocks noChangeAspect="1"/>
          </p:cNvPicPr>
          <p:nvPr/>
        </p:nvPicPr>
        <p:blipFill>
          <a:blip r:embed="rId3"/>
          <a:stretch>
            <a:fillRect/>
          </a:stretch>
        </p:blipFill>
        <p:spPr>
          <a:xfrm>
            <a:off x="838202" y="5035527"/>
            <a:ext cx="8219391" cy="996785"/>
          </a:xfrm>
          <a:prstGeom prst="rect">
            <a:avLst/>
          </a:prstGeom>
        </p:spPr>
      </p:pic>
    </p:spTree>
    <p:extLst>
      <p:ext uri="{BB962C8B-B14F-4D97-AF65-F5344CB8AC3E}">
        <p14:creationId xmlns:p14="http://schemas.microsoft.com/office/powerpoint/2010/main" val="407050227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u="sng" dirty="0"/>
              <a:t>Self-Referential Structures</a:t>
            </a:r>
          </a:p>
        </p:txBody>
      </p:sp>
      <p:sp>
        <p:nvSpPr>
          <p:cNvPr id="3" name="Content Placeholder 2"/>
          <p:cNvSpPr>
            <a:spLocks noGrp="1"/>
          </p:cNvSpPr>
          <p:nvPr>
            <p:ph idx="1"/>
          </p:nvPr>
        </p:nvSpPr>
        <p:spPr>
          <a:xfrm>
            <a:off x="838201" y="1416192"/>
            <a:ext cx="10980761" cy="4875426"/>
          </a:xfrm>
        </p:spPr>
        <p:txBody>
          <a:bodyPr>
            <a:normAutofit/>
          </a:bodyPr>
          <a:lstStyle/>
          <a:p>
            <a:r>
              <a:rPr lang="en-US" sz="3200" dirty="0"/>
              <a:t>A </a:t>
            </a:r>
            <a:r>
              <a:rPr lang="en-US" sz="3200" b="1" dirty="0"/>
              <a:t>self-referential structure</a:t>
            </a:r>
            <a:r>
              <a:rPr lang="en-US" sz="3200" dirty="0"/>
              <a:t> is a </a:t>
            </a:r>
            <a:r>
              <a:rPr lang="en-US" sz="3200"/>
              <a:t>structure that </a:t>
            </a:r>
            <a:r>
              <a:rPr lang="en-US" sz="3200" dirty="0"/>
              <a:t>contains a pointer to </a:t>
            </a:r>
            <a:r>
              <a:rPr lang="en-US" sz="3200" b="1" dirty="0"/>
              <a:t>itself</a:t>
            </a:r>
            <a:r>
              <a:rPr lang="en-US" sz="3200" dirty="0"/>
              <a:t> (i.e., a pointer to a variable of the same structure type). </a:t>
            </a:r>
          </a:p>
          <a:p>
            <a:r>
              <a:rPr lang="en-US" sz="3200" dirty="0"/>
              <a:t>This allows for </a:t>
            </a:r>
            <a:r>
              <a:rPr lang="en-US" sz="3200" b="1" dirty="0"/>
              <a:t>recursive data structures</a:t>
            </a:r>
            <a:r>
              <a:rPr lang="en-US" sz="3200" dirty="0"/>
              <a:t> like </a:t>
            </a:r>
            <a:r>
              <a:rPr lang="en-US" sz="3200" b="1" dirty="0"/>
              <a:t>linked lists, trees, and graphs</a:t>
            </a:r>
            <a:r>
              <a:rPr lang="en-US" sz="3200" dirty="0"/>
              <a:t>.</a:t>
            </a:r>
          </a:p>
          <a:p>
            <a:pPr marL="0" indent="0">
              <a:buNone/>
            </a:pPr>
            <a:endParaRPr lang="en-US" sz="3200" u="sng" dirty="0"/>
          </a:p>
        </p:txBody>
      </p:sp>
    </p:spTree>
    <p:extLst>
      <p:ext uri="{BB962C8B-B14F-4D97-AF65-F5344CB8AC3E}">
        <p14:creationId xmlns:p14="http://schemas.microsoft.com/office/powerpoint/2010/main" val="302284927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u="sng" dirty="0"/>
              <a:t>Self-Referential Structures</a:t>
            </a:r>
          </a:p>
        </p:txBody>
      </p:sp>
      <p:sp>
        <p:nvSpPr>
          <p:cNvPr id="3" name="Content Placeholder 2"/>
          <p:cNvSpPr>
            <a:spLocks noGrp="1"/>
          </p:cNvSpPr>
          <p:nvPr>
            <p:ph idx="1"/>
          </p:nvPr>
        </p:nvSpPr>
        <p:spPr>
          <a:xfrm>
            <a:off x="838201" y="1416192"/>
            <a:ext cx="10980761" cy="4875426"/>
          </a:xfrm>
        </p:spPr>
        <p:txBody>
          <a:bodyPr>
            <a:normAutofit/>
          </a:bodyPr>
          <a:lstStyle/>
          <a:p>
            <a:pPr marL="0" indent="0">
              <a:buNone/>
            </a:pPr>
            <a:r>
              <a:rPr lang="en-IN" sz="3200" u="sng" dirty="0"/>
              <a:t>Why Use Self-Referential Structures?</a:t>
            </a:r>
          </a:p>
          <a:p>
            <a:pPr marL="0" indent="0">
              <a:buNone/>
            </a:pPr>
            <a:r>
              <a:rPr lang="en-US" sz="3200" dirty="0"/>
              <a:t>Self-referential structures are useful for:</a:t>
            </a:r>
          </a:p>
          <a:p>
            <a:r>
              <a:rPr lang="en-US" sz="3200" u="sng" dirty="0"/>
              <a:t>Dynamic Data Structures </a:t>
            </a:r>
            <a:r>
              <a:rPr lang="en-US" sz="3200" dirty="0"/>
              <a:t>– Used in linked lists, trees, stacks, queues, graphs, etc.</a:t>
            </a:r>
          </a:p>
          <a:p>
            <a:r>
              <a:rPr lang="en-US" sz="3200" u="sng" dirty="0"/>
              <a:t>Efficient Memory Utilization </a:t>
            </a:r>
            <a:r>
              <a:rPr lang="en-US" sz="3200" dirty="0"/>
              <a:t>– Helps in allocating memory dynamically at runtime.</a:t>
            </a:r>
          </a:p>
          <a:p>
            <a:r>
              <a:rPr lang="en-US" sz="3200" u="sng" dirty="0"/>
              <a:t>Recursive Relationships </a:t>
            </a:r>
            <a:r>
              <a:rPr lang="en-US" sz="3200" dirty="0"/>
              <a:t>– Enables structures that refer to themselves, allowing easy traversal.</a:t>
            </a:r>
          </a:p>
          <a:p>
            <a:pPr marL="0" indent="0">
              <a:buNone/>
            </a:pPr>
            <a:endParaRPr lang="en-US" sz="3200" dirty="0"/>
          </a:p>
          <a:p>
            <a:pPr marL="0" indent="0">
              <a:buNone/>
            </a:pPr>
            <a:endParaRPr lang="en-US" sz="3200" u="sng" dirty="0"/>
          </a:p>
        </p:txBody>
      </p:sp>
    </p:spTree>
    <p:extLst>
      <p:ext uri="{BB962C8B-B14F-4D97-AF65-F5344CB8AC3E}">
        <p14:creationId xmlns:p14="http://schemas.microsoft.com/office/powerpoint/2010/main" val="3150305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u="sng" dirty="0"/>
              <a:t>Self-Referential Structures</a:t>
            </a:r>
          </a:p>
        </p:txBody>
      </p:sp>
      <p:sp>
        <p:nvSpPr>
          <p:cNvPr id="3" name="Content Placeholder 2"/>
          <p:cNvSpPr>
            <a:spLocks noGrp="1"/>
          </p:cNvSpPr>
          <p:nvPr>
            <p:ph idx="1"/>
          </p:nvPr>
        </p:nvSpPr>
        <p:spPr>
          <a:xfrm>
            <a:off x="838201" y="1416192"/>
            <a:ext cx="10980761" cy="4875426"/>
          </a:xfrm>
        </p:spPr>
        <p:txBody>
          <a:bodyPr>
            <a:normAutofit/>
          </a:bodyPr>
          <a:lstStyle/>
          <a:p>
            <a:pPr marL="0" indent="0">
              <a:buNone/>
            </a:pPr>
            <a:r>
              <a:rPr lang="en-US" sz="3200" dirty="0"/>
              <a:t>Syntax of a Self-Referential Structure</a:t>
            </a:r>
          </a:p>
          <a:p>
            <a:pPr marL="0" indent="0">
              <a:buNone/>
            </a:pPr>
            <a:endParaRPr lang="en-US" sz="3200" dirty="0"/>
          </a:p>
          <a:p>
            <a:pPr marL="0" indent="0">
              <a:buNone/>
            </a:pPr>
            <a:endParaRPr lang="en-US" sz="3200" dirty="0"/>
          </a:p>
          <a:p>
            <a:pPr marL="0" indent="0">
              <a:buNone/>
            </a:pPr>
            <a:endParaRPr lang="en-US" sz="3200" dirty="0"/>
          </a:p>
          <a:p>
            <a:pPr marL="0" indent="0">
              <a:buNone/>
            </a:pPr>
            <a:endParaRPr lang="en-US" dirty="0"/>
          </a:p>
          <a:p>
            <a:pPr marL="0" indent="0">
              <a:buNone/>
            </a:pPr>
            <a:r>
              <a:rPr lang="en-US" dirty="0"/>
              <a:t>Here, </a:t>
            </a:r>
            <a:r>
              <a:rPr lang="en-US" dirty="0" err="1"/>
              <a:t>struct</a:t>
            </a:r>
            <a:r>
              <a:rPr lang="en-US" dirty="0"/>
              <a:t> Node *next; is a self-referential pointer that stores the address of another Node structure.</a:t>
            </a:r>
          </a:p>
          <a:p>
            <a:pPr marL="0" indent="0">
              <a:buNone/>
            </a:pPr>
            <a:endParaRPr lang="en-US" sz="3200" dirty="0"/>
          </a:p>
          <a:p>
            <a:pPr marL="0" indent="0">
              <a:buNone/>
            </a:pPr>
            <a:endParaRPr lang="en-US" sz="3200" dirty="0"/>
          </a:p>
          <a:p>
            <a:pPr marL="0" indent="0">
              <a:buNone/>
            </a:pPr>
            <a:endParaRPr lang="en-US" sz="3200" u="sng" dirty="0"/>
          </a:p>
        </p:txBody>
      </p:sp>
      <p:pic>
        <p:nvPicPr>
          <p:cNvPr id="4" name="Picture 3"/>
          <p:cNvPicPr>
            <a:picLocks noChangeAspect="1"/>
          </p:cNvPicPr>
          <p:nvPr/>
        </p:nvPicPr>
        <p:blipFill>
          <a:blip r:embed="rId2"/>
          <a:stretch>
            <a:fillRect/>
          </a:stretch>
        </p:blipFill>
        <p:spPr>
          <a:xfrm>
            <a:off x="838200" y="1941159"/>
            <a:ext cx="8450941" cy="1811977"/>
          </a:xfrm>
          <a:prstGeom prst="rect">
            <a:avLst/>
          </a:prstGeom>
        </p:spPr>
      </p:pic>
    </p:spTree>
    <p:extLst>
      <p:ext uri="{BB962C8B-B14F-4D97-AF65-F5344CB8AC3E}">
        <p14:creationId xmlns:p14="http://schemas.microsoft.com/office/powerpoint/2010/main" val="142530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u="dbl" dirty="0"/>
              <a:t>Dynamic Memory Allocation</a:t>
            </a:r>
          </a:p>
        </p:txBody>
      </p:sp>
      <p:sp>
        <p:nvSpPr>
          <p:cNvPr id="3" name="Content Placeholder 2"/>
          <p:cNvSpPr>
            <a:spLocks noGrp="1"/>
          </p:cNvSpPr>
          <p:nvPr>
            <p:ph idx="1"/>
          </p:nvPr>
        </p:nvSpPr>
        <p:spPr>
          <a:xfrm>
            <a:off x="838201" y="1416192"/>
            <a:ext cx="10980761" cy="4875426"/>
          </a:xfrm>
        </p:spPr>
        <p:txBody>
          <a:bodyPr>
            <a:normAutofit/>
          </a:bodyPr>
          <a:lstStyle/>
          <a:p>
            <a:pPr marL="0" indent="0">
              <a:buNone/>
            </a:pPr>
            <a:r>
              <a:rPr lang="en-US" dirty="0"/>
              <a:t>Dynamic Memory Allocation (DMA) allows programs to </a:t>
            </a:r>
            <a:r>
              <a:rPr lang="en-US" b="1" dirty="0"/>
              <a:t>allocate memory at runtime</a:t>
            </a:r>
            <a:r>
              <a:rPr lang="en-US" dirty="0"/>
              <a:t> using special library functions. This is useful when:</a:t>
            </a:r>
          </a:p>
          <a:p>
            <a:r>
              <a:rPr lang="en-US" dirty="0"/>
              <a:t>The memory requirement is not known in advance.</a:t>
            </a:r>
          </a:p>
          <a:p>
            <a:r>
              <a:rPr lang="en-US" dirty="0"/>
              <a:t>Memory is allocated and deallocated as needed, reducing waste.</a:t>
            </a:r>
          </a:p>
          <a:p>
            <a:r>
              <a:rPr lang="en-US" dirty="0"/>
              <a:t>Structures like linked lists, trees, and graphs require memory to be allocated dynamically.</a:t>
            </a:r>
          </a:p>
          <a:p>
            <a:pPr marL="0" indent="0">
              <a:buNone/>
            </a:pPr>
            <a:endParaRPr lang="en-US" dirty="0"/>
          </a:p>
          <a:p>
            <a:pPr marL="0" indent="0">
              <a:buNone/>
            </a:pPr>
            <a:endParaRPr lang="en-US" dirty="0"/>
          </a:p>
          <a:p>
            <a:pPr marL="0" indent="0">
              <a:buNone/>
            </a:pPr>
            <a:endParaRPr lang="en-US" sz="3200" dirty="0"/>
          </a:p>
          <a:p>
            <a:pPr marL="0" indent="0">
              <a:buNone/>
            </a:pPr>
            <a:endParaRPr lang="en-US" sz="3200" dirty="0"/>
          </a:p>
          <a:p>
            <a:pPr marL="0" indent="0">
              <a:buNone/>
            </a:pPr>
            <a:endParaRPr lang="en-US" sz="3200" u="sng" dirty="0"/>
          </a:p>
        </p:txBody>
      </p:sp>
    </p:spTree>
    <p:extLst>
      <p:ext uri="{BB962C8B-B14F-4D97-AF65-F5344CB8AC3E}">
        <p14:creationId xmlns:p14="http://schemas.microsoft.com/office/powerpoint/2010/main" val="274254475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u="dbl" dirty="0"/>
              <a:t>Dynamic Memory Allocation</a:t>
            </a:r>
          </a:p>
        </p:txBody>
      </p:sp>
      <p:sp>
        <p:nvSpPr>
          <p:cNvPr id="3" name="Content Placeholder 2"/>
          <p:cNvSpPr>
            <a:spLocks noGrp="1"/>
          </p:cNvSpPr>
          <p:nvPr>
            <p:ph idx="1"/>
          </p:nvPr>
        </p:nvSpPr>
        <p:spPr>
          <a:xfrm>
            <a:off x="838201" y="1416192"/>
            <a:ext cx="10980761" cy="4875426"/>
          </a:xfrm>
        </p:spPr>
        <p:txBody>
          <a:bodyPr>
            <a:normAutofit/>
          </a:bodyPr>
          <a:lstStyle/>
          <a:p>
            <a:pPr marL="0" indent="0">
              <a:buNone/>
            </a:pPr>
            <a:r>
              <a:rPr lang="en-US" u="sng" dirty="0"/>
              <a:t>1. malloc():-</a:t>
            </a:r>
          </a:p>
          <a:p>
            <a:r>
              <a:rPr lang="en-US" b="0" i="0" dirty="0">
                <a:effectLst/>
                <a:latin typeface="Nunito" panose="020B0604020202020204" pitchFamily="2" charset="0"/>
              </a:rPr>
              <a:t>The </a:t>
            </a:r>
            <a:r>
              <a:rPr lang="en-US" b="1" i="0" dirty="0">
                <a:effectLst/>
                <a:latin typeface="Nunito" panose="020B0604020202020204" pitchFamily="2" charset="0"/>
              </a:rPr>
              <a:t>“malloc”</a:t>
            </a:r>
            <a:r>
              <a:rPr lang="en-US" b="0" i="0" dirty="0">
                <a:effectLst/>
                <a:latin typeface="Nunito" panose="020B0604020202020204" pitchFamily="2" charset="0"/>
              </a:rPr>
              <a:t> or </a:t>
            </a:r>
            <a:r>
              <a:rPr lang="en-US" b="1" i="0" dirty="0">
                <a:effectLst/>
                <a:latin typeface="Nunito" panose="020B0604020202020204" pitchFamily="2" charset="0"/>
              </a:rPr>
              <a:t>“memory allocation”</a:t>
            </a:r>
            <a:r>
              <a:rPr lang="en-US" b="0" i="0" dirty="0">
                <a:effectLst/>
                <a:latin typeface="Nunito" panose="020B0604020202020204" pitchFamily="2" charset="0"/>
              </a:rPr>
              <a:t> method is used to dynamically allocate a single large block of memory with the specified size. </a:t>
            </a:r>
          </a:p>
          <a:p>
            <a:r>
              <a:rPr lang="en-US" b="0" i="0" dirty="0">
                <a:effectLst/>
                <a:latin typeface="Nunito" panose="020B0604020202020204" pitchFamily="2" charset="0"/>
              </a:rPr>
              <a:t>It returns a pointer of type void which can be cast into a pointer of any form. It doesn’t Initialize memory at execution time so that it has initialized each block with the default garbage value initially.</a:t>
            </a:r>
          </a:p>
          <a:p>
            <a:pPr marL="0" indent="0">
              <a:buNone/>
            </a:pPr>
            <a:r>
              <a:rPr lang="en-US" u="sng" dirty="0">
                <a:latin typeface="Nunito" panose="020B0604020202020204" pitchFamily="2" charset="0"/>
              </a:rPr>
              <a:t>Syntax:</a:t>
            </a:r>
          </a:p>
          <a:p>
            <a:pPr marL="0" indent="0">
              <a:buNone/>
            </a:pPr>
            <a:r>
              <a:rPr lang="en-US" dirty="0" err="1"/>
              <a:t>ptr</a:t>
            </a:r>
            <a:r>
              <a:rPr lang="en-US" dirty="0"/>
              <a:t> = (cast-type*) malloc(</a:t>
            </a:r>
            <a:r>
              <a:rPr lang="en-US" dirty="0" err="1"/>
              <a:t>size_in_bytes</a:t>
            </a:r>
            <a:r>
              <a:rPr lang="en-US" dirty="0"/>
              <a:t>);</a:t>
            </a:r>
          </a:p>
          <a:p>
            <a:pPr marL="0" indent="0">
              <a:buNone/>
            </a:pPr>
            <a:endParaRPr lang="en-US" u="sng" dirty="0">
              <a:latin typeface="Nunito" panose="020B0604020202020204" pitchFamily="2" charset="0"/>
            </a:endParaRPr>
          </a:p>
          <a:p>
            <a:pPr marL="0" indent="0">
              <a:buNone/>
            </a:pPr>
            <a:endParaRPr lang="en-US" sz="3200" dirty="0"/>
          </a:p>
          <a:p>
            <a:pPr marL="0" indent="0">
              <a:buNone/>
            </a:pPr>
            <a:endParaRPr lang="en-US" sz="3200" dirty="0"/>
          </a:p>
          <a:p>
            <a:pPr marL="0" indent="0">
              <a:buNone/>
            </a:pPr>
            <a:endParaRPr lang="en-US" sz="3200" u="sng" dirty="0"/>
          </a:p>
        </p:txBody>
      </p:sp>
      <p:pic>
        <p:nvPicPr>
          <p:cNvPr id="5" name="Picture 4">
            <a:extLst>
              <a:ext uri="{FF2B5EF4-FFF2-40B4-BE49-F238E27FC236}">
                <a16:creationId xmlns="" xmlns:a16="http://schemas.microsoft.com/office/drawing/2014/main" id="{EB1DBE38-3B31-B9B5-BE25-7C63167C1598}"/>
              </a:ext>
            </a:extLst>
          </p:cNvPr>
          <p:cNvPicPr>
            <a:picLocks noChangeAspect="1"/>
          </p:cNvPicPr>
          <p:nvPr/>
        </p:nvPicPr>
        <p:blipFill>
          <a:blip r:embed="rId2"/>
          <a:stretch>
            <a:fillRect/>
          </a:stretch>
        </p:blipFill>
        <p:spPr>
          <a:xfrm>
            <a:off x="6827825" y="4617891"/>
            <a:ext cx="5069560" cy="1673729"/>
          </a:xfrm>
          <a:prstGeom prst="rect">
            <a:avLst/>
          </a:prstGeom>
        </p:spPr>
      </p:pic>
    </p:spTree>
    <p:extLst>
      <p:ext uri="{BB962C8B-B14F-4D97-AF65-F5344CB8AC3E}">
        <p14:creationId xmlns:p14="http://schemas.microsoft.com/office/powerpoint/2010/main" val="38616196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u="dbl" dirty="0"/>
              <a:t>Dynamic Memory Allocation</a:t>
            </a:r>
          </a:p>
        </p:txBody>
      </p:sp>
      <p:sp>
        <p:nvSpPr>
          <p:cNvPr id="3" name="Content Placeholder 2"/>
          <p:cNvSpPr>
            <a:spLocks noGrp="1"/>
          </p:cNvSpPr>
          <p:nvPr>
            <p:ph idx="1"/>
          </p:nvPr>
        </p:nvSpPr>
        <p:spPr>
          <a:xfrm>
            <a:off x="838201" y="1416192"/>
            <a:ext cx="10980761" cy="4875426"/>
          </a:xfrm>
        </p:spPr>
        <p:txBody>
          <a:bodyPr>
            <a:normAutofit/>
          </a:bodyPr>
          <a:lstStyle/>
          <a:p>
            <a:pPr marL="0" indent="0">
              <a:buNone/>
            </a:pPr>
            <a:r>
              <a:rPr lang="en-US" u="sng" dirty="0"/>
              <a:t>2. </a:t>
            </a:r>
            <a:r>
              <a:rPr lang="en-US" u="sng" dirty="0" err="1"/>
              <a:t>calloc</a:t>
            </a:r>
            <a:r>
              <a:rPr lang="en-US" u="sng" dirty="0"/>
              <a:t>():-</a:t>
            </a:r>
          </a:p>
          <a:p>
            <a:pPr marL="0" indent="0">
              <a:buNone/>
            </a:pPr>
            <a:r>
              <a:rPr lang="en-US" b="0" i="0" dirty="0">
                <a:effectLst/>
                <a:latin typeface="Nunito" panose="020B0604020202020204" pitchFamily="2" charset="0"/>
              </a:rPr>
              <a:t>“</a:t>
            </a:r>
            <a:r>
              <a:rPr lang="en-US" b="0" i="0" dirty="0" err="1">
                <a:effectLst/>
                <a:latin typeface="Nunito" panose="020B0604020202020204" pitchFamily="2" charset="0"/>
              </a:rPr>
              <a:t>calloc</a:t>
            </a:r>
            <a:r>
              <a:rPr lang="en-US" b="0" i="0" dirty="0">
                <a:effectLst/>
                <a:latin typeface="Nunito" panose="020B0604020202020204" pitchFamily="2" charset="0"/>
              </a:rPr>
              <a:t>” or “contiguous allocation” method is used to dynamically allocate the specified number of blocks of memory of the specified type. it is very much similar to malloc() but has two different points and these are:</a:t>
            </a:r>
          </a:p>
          <a:p>
            <a:r>
              <a:rPr lang="en-US" b="0" i="0" dirty="0">
                <a:effectLst/>
                <a:latin typeface="Nunito" panose="020B0604020202020204" pitchFamily="2" charset="0"/>
              </a:rPr>
              <a:t>It initializes each block with a default value ‘0’.</a:t>
            </a:r>
          </a:p>
          <a:p>
            <a:r>
              <a:rPr lang="en-US" b="0" i="0" dirty="0">
                <a:effectLst/>
                <a:latin typeface="Nunito" panose="020B0604020202020204" pitchFamily="2" charset="0"/>
              </a:rPr>
              <a:t>It has two parameters or arguments as compare to malloc()..</a:t>
            </a:r>
          </a:p>
          <a:p>
            <a:pPr marL="0" indent="0">
              <a:buNone/>
            </a:pPr>
            <a:r>
              <a:rPr lang="en-US" u="sng" dirty="0">
                <a:latin typeface="Nunito" panose="020B0604020202020204" pitchFamily="2" charset="0"/>
              </a:rPr>
              <a:t>Syntax:</a:t>
            </a:r>
          </a:p>
          <a:p>
            <a:pPr marL="0" indent="0">
              <a:buNone/>
            </a:pPr>
            <a:r>
              <a:rPr lang="en-US" dirty="0" err="1"/>
              <a:t>ptr</a:t>
            </a:r>
            <a:r>
              <a:rPr lang="en-US" dirty="0"/>
              <a:t> = (cast-type*)</a:t>
            </a:r>
            <a:r>
              <a:rPr lang="en-US" dirty="0" err="1"/>
              <a:t>calloc</a:t>
            </a:r>
            <a:r>
              <a:rPr lang="en-US" dirty="0"/>
              <a:t>(n, element-size);</a:t>
            </a:r>
            <a:endParaRPr lang="en-US" sz="3200" dirty="0"/>
          </a:p>
          <a:p>
            <a:pPr marL="0" indent="0">
              <a:buNone/>
            </a:pPr>
            <a:endParaRPr lang="en-US" sz="3200" dirty="0"/>
          </a:p>
          <a:p>
            <a:pPr marL="0" indent="0">
              <a:buNone/>
            </a:pPr>
            <a:endParaRPr lang="en-US" sz="3200" u="sng" dirty="0"/>
          </a:p>
        </p:txBody>
      </p:sp>
      <p:pic>
        <p:nvPicPr>
          <p:cNvPr id="5" name="Picture 4">
            <a:extLst>
              <a:ext uri="{FF2B5EF4-FFF2-40B4-BE49-F238E27FC236}">
                <a16:creationId xmlns="" xmlns:a16="http://schemas.microsoft.com/office/drawing/2014/main" id="{158CDC22-3C3D-997A-43FF-F60577A2B3F9}"/>
              </a:ext>
            </a:extLst>
          </p:cNvPr>
          <p:cNvPicPr>
            <a:picLocks noChangeAspect="1"/>
          </p:cNvPicPr>
          <p:nvPr/>
        </p:nvPicPr>
        <p:blipFill>
          <a:blip r:embed="rId2"/>
          <a:stretch>
            <a:fillRect/>
          </a:stretch>
        </p:blipFill>
        <p:spPr>
          <a:xfrm>
            <a:off x="6828971" y="4628236"/>
            <a:ext cx="4989991" cy="1889214"/>
          </a:xfrm>
          <a:prstGeom prst="rect">
            <a:avLst/>
          </a:prstGeom>
        </p:spPr>
      </p:pic>
    </p:spTree>
    <p:extLst>
      <p:ext uri="{BB962C8B-B14F-4D97-AF65-F5344CB8AC3E}">
        <p14:creationId xmlns:p14="http://schemas.microsoft.com/office/powerpoint/2010/main" val="113134736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u="dbl" dirty="0"/>
              <a:t>Dynamic Memory Allocation</a:t>
            </a:r>
          </a:p>
        </p:txBody>
      </p:sp>
      <p:sp>
        <p:nvSpPr>
          <p:cNvPr id="3" name="Content Placeholder 2"/>
          <p:cNvSpPr>
            <a:spLocks noGrp="1"/>
          </p:cNvSpPr>
          <p:nvPr>
            <p:ph idx="1"/>
          </p:nvPr>
        </p:nvSpPr>
        <p:spPr>
          <a:xfrm>
            <a:off x="838201" y="1416193"/>
            <a:ext cx="10980761" cy="5158779"/>
          </a:xfrm>
        </p:spPr>
        <p:txBody>
          <a:bodyPr>
            <a:normAutofit/>
          </a:bodyPr>
          <a:lstStyle/>
          <a:p>
            <a:pPr marL="0" indent="0">
              <a:buNone/>
            </a:pPr>
            <a:r>
              <a:rPr lang="en-US" u="sng" dirty="0"/>
              <a:t>3.</a:t>
            </a:r>
            <a:r>
              <a:rPr lang="en-IN" b="1" i="0" u="sng" dirty="0" err="1">
                <a:effectLst/>
                <a:latin typeface="Nunito" pitchFamily="2" charset="0"/>
              </a:rPr>
              <a:t>realloc</a:t>
            </a:r>
            <a:r>
              <a:rPr lang="en-IN" b="1" i="0" u="sng" dirty="0">
                <a:effectLst/>
                <a:latin typeface="Nunito" pitchFamily="2" charset="0"/>
              </a:rPr>
              <a:t>()</a:t>
            </a:r>
            <a:r>
              <a:rPr lang="en-US" u="sng" dirty="0"/>
              <a:t>:-</a:t>
            </a:r>
          </a:p>
          <a:p>
            <a:r>
              <a:rPr lang="en-US" b="1" i="0" dirty="0">
                <a:effectLst/>
                <a:latin typeface="Nunito" pitchFamily="2" charset="0"/>
              </a:rPr>
              <a:t>“</a:t>
            </a:r>
            <a:r>
              <a:rPr lang="en-US" b="1" i="0" dirty="0" err="1">
                <a:effectLst/>
                <a:latin typeface="Nunito" pitchFamily="2" charset="0"/>
              </a:rPr>
              <a:t>realloc</a:t>
            </a:r>
            <a:r>
              <a:rPr lang="en-US" b="1" i="0" dirty="0">
                <a:effectLst/>
                <a:latin typeface="Nunito" pitchFamily="2" charset="0"/>
              </a:rPr>
              <a:t>”</a:t>
            </a:r>
            <a:r>
              <a:rPr lang="en-US" b="0" i="0" dirty="0">
                <a:effectLst/>
                <a:latin typeface="Nunito" pitchFamily="2" charset="0"/>
              </a:rPr>
              <a:t> or </a:t>
            </a:r>
            <a:r>
              <a:rPr lang="en-US" b="1" i="0" dirty="0">
                <a:effectLst/>
                <a:latin typeface="Nunito" pitchFamily="2" charset="0"/>
              </a:rPr>
              <a:t>“re-allocation”</a:t>
            </a:r>
            <a:r>
              <a:rPr lang="en-US" b="0" i="0" dirty="0">
                <a:effectLst/>
                <a:latin typeface="Nunito" pitchFamily="2" charset="0"/>
              </a:rPr>
              <a:t> method is used to dynamically change the memory allocation of a previously allocated memory. </a:t>
            </a:r>
          </a:p>
          <a:p>
            <a:r>
              <a:rPr lang="en-US" b="0" i="0" dirty="0">
                <a:effectLst/>
                <a:latin typeface="Nunito" pitchFamily="2" charset="0"/>
              </a:rPr>
              <a:t>if the memory previously allocated with the help of malloc or </a:t>
            </a:r>
            <a:r>
              <a:rPr lang="en-US" b="0" i="0" dirty="0" err="1">
                <a:effectLst/>
                <a:latin typeface="Nunito" pitchFamily="2" charset="0"/>
              </a:rPr>
              <a:t>calloc</a:t>
            </a:r>
            <a:r>
              <a:rPr lang="en-US" b="0" i="0" dirty="0">
                <a:effectLst/>
                <a:latin typeface="Nunito" pitchFamily="2" charset="0"/>
              </a:rPr>
              <a:t> is insufficient, </a:t>
            </a:r>
            <a:r>
              <a:rPr lang="en-US" b="0" i="0" dirty="0" err="1">
                <a:effectLst/>
                <a:latin typeface="Nunito" pitchFamily="2" charset="0"/>
              </a:rPr>
              <a:t>realloc</a:t>
            </a:r>
            <a:r>
              <a:rPr lang="en-US" b="0" i="0" dirty="0">
                <a:effectLst/>
                <a:latin typeface="Nunito" pitchFamily="2" charset="0"/>
              </a:rPr>
              <a:t> can be used to </a:t>
            </a:r>
            <a:r>
              <a:rPr lang="en-US" b="1" i="0" dirty="0">
                <a:effectLst/>
                <a:latin typeface="Nunito" pitchFamily="2" charset="0"/>
              </a:rPr>
              <a:t>dynamically             re-allocate memory</a:t>
            </a:r>
            <a:r>
              <a:rPr lang="en-US" b="0" i="0" dirty="0">
                <a:effectLst/>
                <a:latin typeface="Nunito" pitchFamily="2" charset="0"/>
              </a:rPr>
              <a:t>. </a:t>
            </a:r>
          </a:p>
          <a:p>
            <a:pPr marL="0" indent="0">
              <a:buNone/>
            </a:pPr>
            <a:r>
              <a:rPr lang="en-US" u="sng" dirty="0">
                <a:latin typeface="Nunito" panose="020B0604020202020204" pitchFamily="2" charset="0"/>
              </a:rPr>
              <a:t>Syntax:</a:t>
            </a:r>
          </a:p>
          <a:p>
            <a:pPr marL="0" indent="0">
              <a:buNone/>
            </a:pPr>
            <a:r>
              <a:rPr lang="en-US" dirty="0" err="1"/>
              <a:t>ptr</a:t>
            </a:r>
            <a:r>
              <a:rPr lang="en-US" dirty="0"/>
              <a:t> = </a:t>
            </a:r>
            <a:r>
              <a:rPr lang="en-US" dirty="0" err="1"/>
              <a:t>realloc</a:t>
            </a:r>
            <a:r>
              <a:rPr lang="en-US" dirty="0"/>
              <a:t>(</a:t>
            </a:r>
            <a:r>
              <a:rPr lang="en-US" dirty="0" err="1"/>
              <a:t>ptr</a:t>
            </a:r>
            <a:r>
              <a:rPr lang="en-US" dirty="0"/>
              <a:t>, </a:t>
            </a:r>
            <a:r>
              <a:rPr lang="en-US" dirty="0" err="1"/>
              <a:t>newSize</a:t>
            </a:r>
            <a:r>
              <a:rPr lang="en-US" dirty="0"/>
              <a:t>);</a:t>
            </a:r>
            <a:endParaRPr lang="en-US" sz="3200" dirty="0"/>
          </a:p>
          <a:p>
            <a:pPr marL="0" indent="0">
              <a:buNone/>
            </a:pPr>
            <a:endParaRPr lang="en-US" sz="3200" u="sng" dirty="0"/>
          </a:p>
        </p:txBody>
      </p:sp>
      <p:pic>
        <p:nvPicPr>
          <p:cNvPr id="7" name="Picture 6">
            <a:extLst>
              <a:ext uri="{FF2B5EF4-FFF2-40B4-BE49-F238E27FC236}">
                <a16:creationId xmlns="" xmlns:a16="http://schemas.microsoft.com/office/drawing/2014/main" id="{F6086E0D-1AF5-0B31-BF01-0AE2925D7D22}"/>
              </a:ext>
            </a:extLst>
          </p:cNvPr>
          <p:cNvPicPr>
            <a:picLocks noChangeAspect="1"/>
          </p:cNvPicPr>
          <p:nvPr/>
        </p:nvPicPr>
        <p:blipFill>
          <a:blip r:embed="rId2"/>
          <a:stretch>
            <a:fillRect/>
          </a:stretch>
        </p:blipFill>
        <p:spPr>
          <a:xfrm>
            <a:off x="6413505" y="3795314"/>
            <a:ext cx="5405456" cy="2779656"/>
          </a:xfrm>
          <a:prstGeom prst="rect">
            <a:avLst/>
          </a:prstGeom>
        </p:spPr>
      </p:pic>
    </p:spTree>
    <p:extLst>
      <p:ext uri="{BB962C8B-B14F-4D97-AF65-F5344CB8AC3E}">
        <p14:creationId xmlns:p14="http://schemas.microsoft.com/office/powerpoint/2010/main" val="33487515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u="dbl" dirty="0"/>
              <a:t>Dynamic Memory Allocation</a:t>
            </a:r>
          </a:p>
        </p:txBody>
      </p:sp>
      <p:sp>
        <p:nvSpPr>
          <p:cNvPr id="3" name="Content Placeholder 2"/>
          <p:cNvSpPr>
            <a:spLocks noGrp="1"/>
          </p:cNvSpPr>
          <p:nvPr>
            <p:ph idx="1"/>
          </p:nvPr>
        </p:nvSpPr>
        <p:spPr>
          <a:xfrm>
            <a:off x="838201" y="1416193"/>
            <a:ext cx="10980761" cy="5158779"/>
          </a:xfrm>
        </p:spPr>
        <p:txBody>
          <a:bodyPr>
            <a:normAutofit/>
          </a:bodyPr>
          <a:lstStyle/>
          <a:p>
            <a:pPr marL="0" indent="0">
              <a:buNone/>
            </a:pPr>
            <a:r>
              <a:rPr lang="en-US" u="sng" dirty="0"/>
              <a:t>3.</a:t>
            </a:r>
            <a:r>
              <a:rPr lang="en-IN" b="1" i="0" u="sng" dirty="0">
                <a:effectLst/>
                <a:latin typeface="Nunito" pitchFamily="2" charset="0"/>
              </a:rPr>
              <a:t>free()</a:t>
            </a:r>
            <a:r>
              <a:rPr lang="en-US" u="sng" dirty="0"/>
              <a:t>:-</a:t>
            </a:r>
          </a:p>
          <a:p>
            <a:r>
              <a:rPr lang="en-US" b="1" i="0" dirty="0">
                <a:effectLst/>
                <a:latin typeface="Nunito" pitchFamily="2" charset="0"/>
              </a:rPr>
              <a:t>“free”</a:t>
            </a:r>
            <a:r>
              <a:rPr lang="en-US" b="0" i="0" dirty="0">
                <a:effectLst/>
                <a:latin typeface="Nunito" pitchFamily="2" charset="0"/>
              </a:rPr>
              <a:t> method is used to dynamically </a:t>
            </a:r>
            <a:r>
              <a:rPr lang="en-US" b="1" i="0" dirty="0">
                <a:effectLst/>
                <a:latin typeface="Nunito" pitchFamily="2" charset="0"/>
              </a:rPr>
              <a:t>de-allocate</a:t>
            </a:r>
            <a:r>
              <a:rPr lang="en-US" b="0" i="0" dirty="0">
                <a:effectLst/>
                <a:latin typeface="Nunito" pitchFamily="2" charset="0"/>
              </a:rPr>
              <a:t> the memory. The memory allocated using functions malloc() and </a:t>
            </a:r>
            <a:r>
              <a:rPr lang="en-US" b="0" i="0" dirty="0" err="1">
                <a:effectLst/>
                <a:latin typeface="Nunito" pitchFamily="2" charset="0"/>
              </a:rPr>
              <a:t>calloc</a:t>
            </a:r>
            <a:r>
              <a:rPr lang="en-US" b="0" i="0" dirty="0">
                <a:effectLst/>
                <a:latin typeface="Nunito" pitchFamily="2" charset="0"/>
              </a:rPr>
              <a:t>() is not de-allocated on their own. </a:t>
            </a:r>
          </a:p>
          <a:p>
            <a:pPr>
              <a:lnSpc>
                <a:spcPct val="100000"/>
              </a:lnSpc>
              <a:spcBef>
                <a:spcPts val="0"/>
              </a:spcBef>
            </a:pPr>
            <a:r>
              <a:rPr lang="en-US" b="0" i="0" dirty="0">
                <a:effectLst/>
                <a:latin typeface="Nunito" pitchFamily="2" charset="0"/>
              </a:rPr>
              <a:t>Hence the free() method is used, whenever the dynamic memory allocation takes place. It helps to </a:t>
            </a:r>
          </a:p>
          <a:p>
            <a:pPr marL="0" indent="0">
              <a:lnSpc>
                <a:spcPct val="100000"/>
              </a:lnSpc>
              <a:spcBef>
                <a:spcPts val="0"/>
              </a:spcBef>
              <a:buNone/>
            </a:pPr>
            <a:r>
              <a:rPr lang="en-US" b="0" i="0" dirty="0">
                <a:effectLst/>
                <a:latin typeface="Nunito" pitchFamily="2" charset="0"/>
              </a:rPr>
              <a:t>   reduce wastage of memory by </a:t>
            </a:r>
          </a:p>
          <a:p>
            <a:pPr marL="0" indent="0">
              <a:lnSpc>
                <a:spcPct val="100000"/>
              </a:lnSpc>
              <a:spcBef>
                <a:spcPts val="0"/>
              </a:spcBef>
              <a:buNone/>
            </a:pPr>
            <a:r>
              <a:rPr lang="en-US" b="0" i="0" dirty="0">
                <a:effectLst/>
                <a:latin typeface="Nunito" pitchFamily="2" charset="0"/>
              </a:rPr>
              <a:t>   freeing it.</a:t>
            </a:r>
          </a:p>
          <a:p>
            <a:pPr marL="0" indent="0">
              <a:buNone/>
            </a:pPr>
            <a:r>
              <a:rPr lang="en-US" u="sng" dirty="0">
                <a:latin typeface="Nunito" panose="020B0604020202020204" pitchFamily="2" charset="0"/>
              </a:rPr>
              <a:t>Syntax:</a:t>
            </a:r>
          </a:p>
          <a:p>
            <a:pPr marL="0" indent="0">
              <a:buNone/>
            </a:pPr>
            <a:r>
              <a:rPr lang="en-US" dirty="0"/>
              <a:t>free(</a:t>
            </a:r>
            <a:r>
              <a:rPr lang="en-US" dirty="0" err="1"/>
              <a:t>ptr</a:t>
            </a:r>
            <a:r>
              <a:rPr lang="en-US" dirty="0"/>
              <a:t>);</a:t>
            </a:r>
            <a:endParaRPr lang="en-US" sz="3200" u="sng" dirty="0"/>
          </a:p>
        </p:txBody>
      </p:sp>
      <p:pic>
        <p:nvPicPr>
          <p:cNvPr id="4" name="Picture 3">
            <a:extLst>
              <a:ext uri="{FF2B5EF4-FFF2-40B4-BE49-F238E27FC236}">
                <a16:creationId xmlns="" xmlns:a16="http://schemas.microsoft.com/office/drawing/2014/main" id="{97DD5D7B-56A5-61A6-8931-A8B0E253E2FB}"/>
              </a:ext>
            </a:extLst>
          </p:cNvPr>
          <p:cNvPicPr>
            <a:picLocks noChangeAspect="1"/>
          </p:cNvPicPr>
          <p:nvPr/>
        </p:nvPicPr>
        <p:blipFill>
          <a:blip r:embed="rId2"/>
          <a:stretch>
            <a:fillRect/>
          </a:stretch>
        </p:blipFill>
        <p:spPr>
          <a:xfrm>
            <a:off x="6516913" y="3649553"/>
            <a:ext cx="4992915" cy="2843322"/>
          </a:xfrm>
          <a:prstGeom prst="rect">
            <a:avLst/>
          </a:prstGeom>
        </p:spPr>
      </p:pic>
    </p:spTree>
    <p:extLst>
      <p:ext uri="{BB962C8B-B14F-4D97-AF65-F5344CB8AC3E}">
        <p14:creationId xmlns:p14="http://schemas.microsoft.com/office/powerpoint/2010/main" val="77307487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IN" dirty="0"/>
              <a:t>STRUCTURES AND UNION</a:t>
            </a:r>
          </a:p>
        </p:txBody>
      </p:sp>
      <p:sp>
        <p:nvSpPr>
          <p:cNvPr id="3" name="Subtitle 2"/>
          <p:cNvSpPr>
            <a:spLocks noGrp="1"/>
          </p:cNvSpPr>
          <p:nvPr>
            <p:ph type="subTitle" idx="1"/>
          </p:nvPr>
        </p:nvSpPr>
        <p:spPr/>
        <p:txBody>
          <a:bodyPr/>
          <a:lstStyle/>
          <a:p>
            <a:r>
              <a:rPr lang="en-US" dirty="0"/>
              <a:t>MODULE-04</a:t>
            </a:r>
            <a:endParaRPr lang="en-IN" dirty="0"/>
          </a:p>
        </p:txBody>
      </p:sp>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94408" y="199761"/>
            <a:ext cx="8030696" cy="1114581"/>
          </a:xfrm>
          <a:prstGeom prst="rect">
            <a:avLst/>
          </a:prstGeom>
        </p:spPr>
      </p:pic>
    </p:spTree>
    <p:extLst>
      <p:ext uri="{BB962C8B-B14F-4D97-AF65-F5344CB8AC3E}">
        <p14:creationId xmlns:p14="http://schemas.microsoft.com/office/powerpoint/2010/main" val="316033476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Singly Linked List</a:t>
            </a:r>
            <a:endParaRPr lang="en-IN" u="dbl" dirty="0"/>
          </a:p>
        </p:txBody>
      </p:sp>
      <p:sp>
        <p:nvSpPr>
          <p:cNvPr id="3" name="Content Placeholder 2"/>
          <p:cNvSpPr>
            <a:spLocks noGrp="1"/>
          </p:cNvSpPr>
          <p:nvPr>
            <p:ph idx="1"/>
          </p:nvPr>
        </p:nvSpPr>
        <p:spPr>
          <a:xfrm>
            <a:off x="838201" y="1416193"/>
            <a:ext cx="10980761" cy="5158779"/>
          </a:xfrm>
        </p:spPr>
        <p:txBody>
          <a:bodyPr>
            <a:normAutofit/>
          </a:bodyPr>
          <a:lstStyle/>
          <a:p>
            <a:r>
              <a:rPr lang="en-US" dirty="0"/>
              <a:t>A </a:t>
            </a:r>
            <a:r>
              <a:rPr lang="en-US" b="1" dirty="0"/>
              <a:t>Singly Linked List</a:t>
            </a:r>
            <a:r>
              <a:rPr lang="en-US" dirty="0"/>
              <a:t> is a type of data structure where elements (nodes) are linked together sequentially. Each node contains </a:t>
            </a:r>
            <a:r>
              <a:rPr lang="en-US" b="1" dirty="0"/>
              <a:t>two parts</a:t>
            </a:r>
            <a:r>
              <a:rPr lang="en-US" dirty="0"/>
              <a:t>:</a:t>
            </a:r>
          </a:p>
          <a:p>
            <a:pPr marL="0" indent="0">
              <a:buNone/>
            </a:pPr>
            <a:r>
              <a:rPr lang="en-US" b="1" dirty="0"/>
              <a:t>1.Data</a:t>
            </a:r>
            <a:r>
              <a:rPr lang="en-US" dirty="0"/>
              <a:t>: The actual value stored.</a:t>
            </a:r>
          </a:p>
          <a:p>
            <a:pPr marL="0" indent="0">
              <a:buNone/>
            </a:pPr>
            <a:r>
              <a:rPr lang="en-US" b="1" dirty="0"/>
              <a:t>2.Pointer (next)</a:t>
            </a:r>
            <a:r>
              <a:rPr lang="en-US" dirty="0"/>
              <a:t>: A pointer to the </a:t>
            </a:r>
            <a:r>
              <a:rPr lang="en-US" b="1" dirty="0"/>
              <a:t>next node</a:t>
            </a:r>
            <a:r>
              <a:rPr lang="en-US" dirty="0"/>
              <a:t> in the list.</a:t>
            </a:r>
          </a:p>
          <a:p>
            <a:pPr marL="0" indent="0">
              <a:buNone/>
            </a:pPr>
            <a:r>
              <a:rPr lang="en-US" dirty="0"/>
              <a:t>Unlike arrays, </a:t>
            </a:r>
            <a:r>
              <a:rPr lang="en-US" b="1" dirty="0"/>
              <a:t>linked lists</a:t>
            </a:r>
            <a:r>
              <a:rPr lang="en-US" dirty="0"/>
              <a:t>:</a:t>
            </a:r>
          </a:p>
          <a:p>
            <a:pPr>
              <a:buFont typeface="Arial" panose="020B0604020202020204" pitchFamily="34" charset="0"/>
              <a:buChar char="•"/>
            </a:pPr>
            <a:r>
              <a:rPr lang="en-US" dirty="0"/>
              <a:t>Are </a:t>
            </a:r>
            <a:r>
              <a:rPr lang="en-US" b="1" dirty="0"/>
              <a:t>dynamic</a:t>
            </a:r>
            <a:r>
              <a:rPr lang="en-US" dirty="0"/>
              <a:t> (size can change at runtime).</a:t>
            </a:r>
          </a:p>
          <a:p>
            <a:pPr>
              <a:buFont typeface="Arial" panose="020B0604020202020204" pitchFamily="34" charset="0"/>
              <a:buChar char="•"/>
            </a:pPr>
            <a:r>
              <a:rPr lang="en-US" dirty="0"/>
              <a:t>Use </a:t>
            </a:r>
            <a:r>
              <a:rPr lang="en-US" b="1" dirty="0"/>
              <a:t>pointers</a:t>
            </a:r>
            <a:r>
              <a:rPr lang="en-US" dirty="0"/>
              <a:t> instead of index-based access.</a:t>
            </a:r>
          </a:p>
          <a:p>
            <a:pPr>
              <a:buFont typeface="Arial" panose="020B0604020202020204" pitchFamily="34" charset="0"/>
              <a:buChar char="•"/>
            </a:pPr>
            <a:r>
              <a:rPr lang="en-US" dirty="0"/>
              <a:t>Allow </a:t>
            </a:r>
            <a:r>
              <a:rPr lang="en-US" b="1" dirty="0"/>
              <a:t>efficient insertions/deletions</a:t>
            </a:r>
            <a:r>
              <a:rPr lang="en-US" dirty="0"/>
              <a:t> without shifting elements.</a:t>
            </a:r>
          </a:p>
          <a:p>
            <a:pPr marL="0" indent="0">
              <a:buNone/>
            </a:pPr>
            <a:endParaRPr lang="en-US" dirty="0"/>
          </a:p>
        </p:txBody>
      </p:sp>
      <p:pic>
        <p:nvPicPr>
          <p:cNvPr id="5" name="Picture 4">
            <a:extLst>
              <a:ext uri="{FF2B5EF4-FFF2-40B4-BE49-F238E27FC236}">
                <a16:creationId xmlns="" xmlns:a16="http://schemas.microsoft.com/office/drawing/2014/main" id="{17BDD3C4-A7D9-5FF9-E787-8E2D989C3861}"/>
              </a:ext>
            </a:extLst>
          </p:cNvPr>
          <p:cNvPicPr>
            <a:picLocks noChangeAspect="1"/>
          </p:cNvPicPr>
          <p:nvPr/>
        </p:nvPicPr>
        <p:blipFill>
          <a:blip r:embed="rId2"/>
          <a:stretch>
            <a:fillRect/>
          </a:stretch>
        </p:blipFill>
        <p:spPr>
          <a:xfrm>
            <a:off x="3218748" y="5330361"/>
            <a:ext cx="5972219" cy="1447811"/>
          </a:xfrm>
          <a:prstGeom prst="rect">
            <a:avLst/>
          </a:prstGeom>
        </p:spPr>
      </p:pic>
    </p:spTree>
    <p:extLst>
      <p:ext uri="{BB962C8B-B14F-4D97-AF65-F5344CB8AC3E}">
        <p14:creationId xmlns:p14="http://schemas.microsoft.com/office/powerpoint/2010/main" val="23260390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Structure of a Node in a Singly Linked List</a:t>
            </a:r>
            <a:endParaRPr lang="en-IN" u="dbl" dirty="0"/>
          </a:p>
        </p:txBody>
      </p:sp>
      <p:sp>
        <p:nvSpPr>
          <p:cNvPr id="3" name="Content Placeholder 2"/>
          <p:cNvSpPr>
            <a:spLocks noGrp="1"/>
          </p:cNvSpPr>
          <p:nvPr>
            <p:ph idx="1"/>
          </p:nvPr>
        </p:nvSpPr>
        <p:spPr>
          <a:xfrm>
            <a:off x="838201" y="1416193"/>
            <a:ext cx="10980761" cy="5158779"/>
          </a:xfrm>
        </p:spPr>
        <p:txBody>
          <a:bodyPr>
            <a:normAutofit/>
          </a:bodyPr>
          <a:lstStyle/>
          <a:p>
            <a:r>
              <a:rPr lang="en-US" dirty="0"/>
              <a:t>Each node in a singly linked list is defined using a </a:t>
            </a:r>
            <a:r>
              <a:rPr lang="en-US" b="1" dirty="0"/>
              <a:t>self-referential structure</a:t>
            </a:r>
            <a:r>
              <a:rPr lang="en-US" dirty="0"/>
              <a:t>:</a:t>
            </a:r>
          </a:p>
          <a:p>
            <a:endParaRPr lang="en-US" dirty="0"/>
          </a:p>
          <a:p>
            <a:endParaRPr lang="en-US" dirty="0"/>
          </a:p>
          <a:p>
            <a:endParaRPr lang="en-US" dirty="0"/>
          </a:p>
          <a:p>
            <a:endParaRPr lang="en-US" dirty="0"/>
          </a:p>
          <a:p>
            <a:endParaRPr lang="en-US" dirty="0"/>
          </a:p>
          <a:p>
            <a:r>
              <a:rPr lang="en-US" dirty="0"/>
              <a:t>The next pointer stores the address of the next node.</a:t>
            </a:r>
          </a:p>
          <a:p>
            <a:r>
              <a:rPr lang="en-US" dirty="0"/>
              <a:t>The last node's next pointer is always NULL (indicating the end of the list).</a:t>
            </a:r>
          </a:p>
          <a:p>
            <a:endParaRPr lang="en-US" dirty="0"/>
          </a:p>
        </p:txBody>
      </p:sp>
      <p:pic>
        <p:nvPicPr>
          <p:cNvPr id="5" name="Picture 4">
            <a:extLst>
              <a:ext uri="{FF2B5EF4-FFF2-40B4-BE49-F238E27FC236}">
                <a16:creationId xmlns="" xmlns:a16="http://schemas.microsoft.com/office/drawing/2014/main" id="{A6579A93-3B68-F95E-486C-E4BAB3E93785}"/>
              </a:ext>
            </a:extLst>
          </p:cNvPr>
          <p:cNvPicPr>
            <a:picLocks noChangeAspect="1"/>
          </p:cNvPicPr>
          <p:nvPr/>
        </p:nvPicPr>
        <p:blipFill>
          <a:blip r:embed="rId2"/>
          <a:stretch>
            <a:fillRect/>
          </a:stretch>
        </p:blipFill>
        <p:spPr>
          <a:xfrm>
            <a:off x="910772" y="2512400"/>
            <a:ext cx="6738257" cy="1833203"/>
          </a:xfrm>
          <a:prstGeom prst="rect">
            <a:avLst/>
          </a:prstGeom>
        </p:spPr>
      </p:pic>
    </p:spTree>
    <p:extLst>
      <p:ext uri="{BB962C8B-B14F-4D97-AF65-F5344CB8AC3E}">
        <p14:creationId xmlns:p14="http://schemas.microsoft.com/office/powerpoint/2010/main" val="8995326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typedef</a:t>
            </a:r>
            <a:endParaRPr lang="en-IN" u="dbl" dirty="0"/>
          </a:p>
        </p:txBody>
      </p:sp>
      <p:sp>
        <p:nvSpPr>
          <p:cNvPr id="3" name="Content Placeholder 2"/>
          <p:cNvSpPr>
            <a:spLocks noGrp="1"/>
          </p:cNvSpPr>
          <p:nvPr>
            <p:ph idx="1"/>
          </p:nvPr>
        </p:nvSpPr>
        <p:spPr>
          <a:xfrm>
            <a:off x="838199" y="1341621"/>
            <a:ext cx="10861624" cy="5151254"/>
          </a:xfrm>
        </p:spPr>
        <p:txBody>
          <a:bodyPr>
            <a:normAutofit/>
          </a:bodyPr>
          <a:lstStyle/>
          <a:p>
            <a:r>
              <a:rPr lang="en-US" dirty="0"/>
              <a:t>typedef is a keyword that allows us to create new names (aliases) for data types, making the code more readable and easier to manage. </a:t>
            </a:r>
          </a:p>
          <a:p>
            <a:pPr marL="0" indent="0" algn="just">
              <a:buNone/>
            </a:pPr>
            <a:r>
              <a:rPr lang="en-US" b="0" i="0" dirty="0">
                <a:effectLst/>
                <a:latin typeface="verdana" panose="020B0604030504040204" pitchFamily="34" charset="0"/>
              </a:rPr>
              <a:t>Example :</a:t>
            </a:r>
          </a:p>
        </p:txBody>
      </p:sp>
      <p:sp>
        <p:nvSpPr>
          <p:cNvPr id="13" name="Rectangle: Rounded Corners 12">
            <a:extLst>
              <a:ext uri="{FF2B5EF4-FFF2-40B4-BE49-F238E27FC236}">
                <a16:creationId xmlns="" xmlns:a16="http://schemas.microsoft.com/office/drawing/2014/main" id="{67FBD248-7889-CEDF-8240-1DADC36D29C8}"/>
              </a:ext>
            </a:extLst>
          </p:cNvPr>
          <p:cNvSpPr/>
          <p:nvPr/>
        </p:nvSpPr>
        <p:spPr>
          <a:xfrm>
            <a:off x="984356" y="3219684"/>
            <a:ext cx="2788171" cy="2721246"/>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r>
              <a:rPr lang="en-IN" b="1" dirty="0"/>
              <a:t>#include &lt;</a:t>
            </a:r>
            <a:r>
              <a:rPr lang="en-IN" b="1" dirty="0" err="1"/>
              <a:t>stdio.h</a:t>
            </a:r>
            <a:r>
              <a:rPr lang="en-IN" b="1" dirty="0"/>
              <a:t>&gt;</a:t>
            </a:r>
          </a:p>
          <a:p>
            <a:endParaRPr lang="en-IN" b="1" dirty="0"/>
          </a:p>
          <a:p>
            <a:r>
              <a:rPr lang="en-IN" b="1" dirty="0"/>
              <a:t>typedef int integer;</a:t>
            </a:r>
          </a:p>
          <a:p>
            <a:r>
              <a:rPr lang="en-IN" b="1" dirty="0"/>
              <a:t>int main() {</a:t>
            </a:r>
          </a:p>
          <a:p>
            <a:r>
              <a:rPr lang="en-IN" b="1" dirty="0" err="1"/>
              <a:t>Interger</a:t>
            </a:r>
            <a:r>
              <a:rPr lang="en-IN" b="1" dirty="0"/>
              <a:t> a=10;</a:t>
            </a:r>
          </a:p>
          <a:p>
            <a:r>
              <a:rPr lang="en-IN" b="1" dirty="0" err="1"/>
              <a:t>printf</a:t>
            </a:r>
            <a:r>
              <a:rPr lang="en-IN" b="1" dirty="0"/>
              <a:t>("a: %d \n", a);</a:t>
            </a:r>
          </a:p>
          <a:p>
            <a:endParaRPr lang="en-IN" b="1" dirty="0"/>
          </a:p>
          <a:p>
            <a:r>
              <a:rPr lang="en-IN" b="1" dirty="0"/>
              <a:t>    return 0;</a:t>
            </a:r>
          </a:p>
          <a:p>
            <a:r>
              <a:rPr lang="en-IN" b="1" dirty="0"/>
              <a:t>}</a:t>
            </a:r>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 xmlns:a16="http://schemas.microsoft.com/office/drawing/2014/main" id="{B2107DED-989D-9073-EE11-668B5189CF6E}"/>
                  </a:ext>
                </a:extLst>
              </p14:cNvPr>
              <p14:cNvContentPartPr/>
              <p14:nvPr/>
            </p14:nvContentPartPr>
            <p14:xfrm>
              <a:off x="4791240" y="3325680"/>
              <a:ext cx="2322000" cy="695880"/>
            </p14:xfrm>
          </p:contentPart>
        </mc:Choice>
        <mc:Fallback xmlns="">
          <p:pic>
            <p:nvPicPr>
              <p:cNvPr id="4" name="Ink 3">
                <a:extLst>
                  <a:ext uri="{FF2B5EF4-FFF2-40B4-BE49-F238E27FC236}">
                    <a16:creationId xmlns:a16="http://schemas.microsoft.com/office/drawing/2014/main" id="{B2107DED-989D-9073-EE11-668B5189CF6E}"/>
                  </a:ext>
                </a:extLst>
              </p:cNvPr>
              <p:cNvPicPr/>
              <p:nvPr/>
            </p:nvPicPr>
            <p:blipFill>
              <a:blip r:embed="rId3"/>
              <a:stretch>
                <a:fillRect/>
              </a:stretch>
            </p:blipFill>
            <p:spPr>
              <a:xfrm>
                <a:off x="4781880" y="3316320"/>
                <a:ext cx="2340720" cy="714600"/>
              </a:xfrm>
              <a:prstGeom prst="rect">
                <a:avLst/>
              </a:prstGeom>
            </p:spPr>
          </p:pic>
        </mc:Fallback>
      </mc:AlternateContent>
    </p:spTree>
    <p:extLst>
      <p:ext uri="{BB962C8B-B14F-4D97-AF65-F5344CB8AC3E}">
        <p14:creationId xmlns:p14="http://schemas.microsoft.com/office/powerpoint/2010/main" val="42389268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typedef FOR STRUCTURE</a:t>
            </a:r>
            <a:endParaRPr lang="en-IN" u="dbl" dirty="0"/>
          </a:p>
        </p:txBody>
      </p:sp>
      <p:sp>
        <p:nvSpPr>
          <p:cNvPr id="3" name="Content Placeholder 2"/>
          <p:cNvSpPr>
            <a:spLocks noGrp="1"/>
          </p:cNvSpPr>
          <p:nvPr>
            <p:ph idx="1"/>
          </p:nvPr>
        </p:nvSpPr>
        <p:spPr>
          <a:xfrm>
            <a:off x="838201" y="1341621"/>
            <a:ext cx="10591801" cy="5151254"/>
          </a:xfrm>
        </p:spPr>
        <p:txBody>
          <a:bodyPr>
            <a:normAutofit/>
          </a:bodyPr>
          <a:lstStyle/>
          <a:p>
            <a:r>
              <a:rPr lang="en-US" dirty="0"/>
              <a:t>When used with structures, typedef helps define a structure type without needing to use the struct keyword repeatedly.</a:t>
            </a:r>
          </a:p>
          <a:p>
            <a:pPr marL="0" indent="0">
              <a:buNone/>
            </a:pPr>
            <a:r>
              <a:rPr lang="en-US" b="0" i="0" dirty="0">
                <a:effectLst/>
                <a:highlight>
                  <a:srgbClr val="800000"/>
                </a:highlight>
                <a:latin typeface="verdana" panose="020B0604030504040204" pitchFamily="34" charset="0"/>
              </a:rPr>
              <a:t>Syntax of typedef</a:t>
            </a:r>
          </a:p>
          <a:p>
            <a:pPr marL="0" indent="0">
              <a:buNone/>
            </a:pPr>
            <a:endParaRPr lang="en-US" dirty="0">
              <a:highlight>
                <a:srgbClr val="800000"/>
              </a:highlight>
              <a:latin typeface="verdana" panose="020B0604030504040204" pitchFamily="34" charset="0"/>
            </a:endParaRPr>
          </a:p>
          <a:p>
            <a:pPr marL="0" indent="0">
              <a:buNone/>
            </a:pPr>
            <a:endParaRPr lang="en-US" b="0" i="0" dirty="0">
              <a:effectLst/>
              <a:highlight>
                <a:srgbClr val="800000"/>
              </a:highlight>
              <a:latin typeface="verdana" panose="020B0604030504040204" pitchFamily="34" charset="0"/>
            </a:endParaRPr>
          </a:p>
          <a:p>
            <a:pPr marL="0" indent="0">
              <a:buNone/>
            </a:pPr>
            <a:endParaRPr lang="en-US" dirty="0">
              <a:highlight>
                <a:srgbClr val="800000"/>
              </a:highlight>
              <a:latin typeface="verdana" panose="020B0604030504040204" pitchFamily="34" charset="0"/>
            </a:endParaRPr>
          </a:p>
          <a:p>
            <a:pPr marL="0" indent="0">
              <a:buNone/>
            </a:pPr>
            <a:endParaRPr lang="en-US" b="0" i="0" dirty="0">
              <a:effectLst/>
              <a:highlight>
                <a:srgbClr val="800000"/>
              </a:highlight>
              <a:latin typeface="verdana" panose="020B0604030504040204" pitchFamily="34" charset="0"/>
            </a:endParaRPr>
          </a:p>
          <a:p>
            <a:pPr marL="0" indent="0">
              <a:buNone/>
            </a:pPr>
            <a:endParaRPr lang="en-US" b="0" i="0" dirty="0">
              <a:effectLst/>
              <a:highlight>
                <a:srgbClr val="800000"/>
              </a:highlight>
              <a:latin typeface="verdana" panose="020B0604030504040204" pitchFamily="34" charset="0"/>
            </a:endParaRPr>
          </a:p>
          <a:p>
            <a:pPr marL="0" indent="0" algn="just">
              <a:buNone/>
            </a:pPr>
            <a:r>
              <a:rPr lang="en-US" sz="2000" i="0" dirty="0">
                <a:effectLst/>
                <a:latin typeface="Inter-Regular"/>
              </a:rPr>
              <a:t>The typedef keyword creates an alias </a:t>
            </a:r>
            <a:r>
              <a:rPr lang="en-US" sz="2000" i="0" dirty="0" err="1">
                <a:effectLst/>
                <a:latin typeface="Inter-Regular"/>
              </a:rPr>
              <a:t>NewTypeName</a:t>
            </a:r>
            <a:r>
              <a:rPr lang="en-US" sz="2000" i="0" dirty="0">
                <a:effectLst/>
                <a:latin typeface="Inter-Regular"/>
              </a:rPr>
              <a:t> for the structure.</a:t>
            </a:r>
          </a:p>
          <a:p>
            <a:pPr marL="0" indent="0" algn="just">
              <a:buNone/>
            </a:pPr>
            <a:r>
              <a:rPr lang="en-US" sz="2000" i="0" dirty="0">
                <a:effectLst/>
                <a:latin typeface="Inter-Regular"/>
              </a:rPr>
              <a:t>Instead of struct every time, we can simply use </a:t>
            </a:r>
            <a:r>
              <a:rPr lang="en-US" sz="2000" i="0" dirty="0" err="1">
                <a:effectLst/>
                <a:latin typeface="Inter-Regular"/>
              </a:rPr>
              <a:t>NewTypeName</a:t>
            </a:r>
            <a:r>
              <a:rPr lang="en-US" sz="2000" i="0" dirty="0">
                <a:effectLst/>
                <a:latin typeface="Inter-Regular"/>
              </a:rPr>
              <a:t>.</a:t>
            </a:r>
            <a:endParaRPr lang="en-US" sz="2000" dirty="0"/>
          </a:p>
        </p:txBody>
      </p:sp>
      <p:sp>
        <p:nvSpPr>
          <p:cNvPr id="5" name="Rectangle: Rounded Corners 4">
            <a:extLst>
              <a:ext uri="{FF2B5EF4-FFF2-40B4-BE49-F238E27FC236}">
                <a16:creationId xmlns="" xmlns:a16="http://schemas.microsoft.com/office/drawing/2014/main" id="{FDEE4812-7FD6-5A80-9088-FCC5B24E42C3}"/>
              </a:ext>
            </a:extLst>
          </p:cNvPr>
          <p:cNvSpPr/>
          <p:nvPr/>
        </p:nvSpPr>
        <p:spPr>
          <a:xfrm>
            <a:off x="891915" y="2795134"/>
            <a:ext cx="3732551" cy="2234067"/>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just">
              <a:buNone/>
            </a:pPr>
            <a:r>
              <a:rPr lang="en-US" sz="1800" b="1" i="0" dirty="0">
                <a:effectLst/>
                <a:latin typeface="Inter-Regular"/>
              </a:rPr>
              <a:t>typedef struct </a:t>
            </a:r>
            <a:r>
              <a:rPr lang="en-US" b="1" dirty="0" err="1">
                <a:latin typeface="Inter-Regular"/>
              </a:rPr>
              <a:t>S</a:t>
            </a:r>
            <a:r>
              <a:rPr lang="en-US" sz="1800" b="1" i="0" dirty="0" err="1">
                <a:effectLst/>
                <a:latin typeface="Inter-Regular"/>
              </a:rPr>
              <a:t>tructureName</a:t>
            </a:r>
            <a:r>
              <a:rPr lang="en-US" sz="1800" b="1" i="0" dirty="0">
                <a:effectLst/>
                <a:latin typeface="Inter-Regular"/>
              </a:rPr>
              <a:t>{</a:t>
            </a:r>
          </a:p>
          <a:p>
            <a:pPr marL="0" indent="0" algn="just">
              <a:buNone/>
            </a:pPr>
            <a:r>
              <a:rPr lang="en-US" sz="1800" b="1" i="0" dirty="0">
                <a:effectLst/>
                <a:latin typeface="Inter-Regular"/>
              </a:rPr>
              <a:t>    </a:t>
            </a:r>
            <a:r>
              <a:rPr lang="en-US" sz="1800" b="1" i="0" dirty="0" err="1">
                <a:effectLst/>
                <a:latin typeface="Inter-Regular"/>
              </a:rPr>
              <a:t>data_type</a:t>
            </a:r>
            <a:r>
              <a:rPr lang="en-US" sz="1800" b="1" i="0" dirty="0">
                <a:effectLst/>
                <a:latin typeface="Inter-Regular"/>
              </a:rPr>
              <a:t> member1;</a:t>
            </a:r>
          </a:p>
          <a:p>
            <a:pPr marL="0" indent="0" algn="just">
              <a:buNone/>
            </a:pPr>
            <a:r>
              <a:rPr lang="en-US" sz="1800" b="1" i="0" dirty="0">
                <a:effectLst/>
                <a:latin typeface="Inter-Regular"/>
              </a:rPr>
              <a:t>    </a:t>
            </a:r>
            <a:r>
              <a:rPr lang="en-US" sz="1800" b="1" i="0" dirty="0" err="1">
                <a:effectLst/>
                <a:latin typeface="Inter-Regular"/>
              </a:rPr>
              <a:t>data_type</a:t>
            </a:r>
            <a:r>
              <a:rPr lang="en-US" sz="1800" b="1" i="0" dirty="0">
                <a:effectLst/>
                <a:latin typeface="Inter-Regular"/>
              </a:rPr>
              <a:t> member2;</a:t>
            </a:r>
          </a:p>
          <a:p>
            <a:pPr marL="0" indent="0" algn="just">
              <a:buNone/>
            </a:pPr>
            <a:r>
              <a:rPr lang="en-US" sz="1800" b="1" i="0" dirty="0">
                <a:effectLst/>
                <a:latin typeface="Inter-Regular"/>
              </a:rPr>
              <a:t>} </a:t>
            </a:r>
            <a:r>
              <a:rPr lang="en-US" sz="1800" b="1" i="0" dirty="0" err="1">
                <a:effectLst/>
                <a:latin typeface="Inter-Regular"/>
              </a:rPr>
              <a:t>NewTypeName</a:t>
            </a:r>
            <a:r>
              <a:rPr lang="en-US" sz="1800" b="1" i="0" dirty="0">
                <a:effectLst/>
                <a:latin typeface="Inter-Regular"/>
              </a:rPr>
              <a:t>;</a:t>
            </a:r>
          </a:p>
          <a:p>
            <a:pPr marL="0" indent="0" algn="just">
              <a:buNone/>
            </a:pPr>
            <a:endParaRPr lang="en-US" b="1" dirty="0">
              <a:latin typeface="Inter-Regular"/>
            </a:endParaRPr>
          </a:p>
          <a:p>
            <a:pPr marL="0" indent="0" algn="just">
              <a:buNone/>
            </a:pPr>
            <a:endParaRPr lang="en-US" sz="1800" b="1" i="0" dirty="0">
              <a:effectLst/>
              <a:latin typeface="Inter-Regular"/>
            </a:endParaRPr>
          </a:p>
          <a:p>
            <a:pPr marL="0" indent="0" algn="just">
              <a:buNone/>
            </a:pPr>
            <a:r>
              <a:rPr lang="en-US" sz="1800" b="1" i="0" dirty="0" err="1">
                <a:effectLst/>
                <a:latin typeface="Inter-Regular"/>
              </a:rPr>
              <a:t>NewTypeName</a:t>
            </a:r>
            <a:r>
              <a:rPr lang="en-US" sz="1800" b="1" i="0" dirty="0">
                <a:effectLst/>
                <a:latin typeface="Inter-Regular"/>
              </a:rPr>
              <a:t> v;</a:t>
            </a:r>
          </a:p>
        </p:txBody>
      </p:sp>
      <mc:AlternateContent xmlns:mc="http://schemas.openxmlformats.org/markup-compatibility/2006" xmlns:p14="http://schemas.microsoft.com/office/powerpoint/2010/main">
        <mc:Choice Requires="p14">
          <p:contentPart p14:bwMode="auto" r:id="rId2">
            <p14:nvContentPartPr>
              <p14:cNvPr id="4" name="Ink 3">
                <a:extLst>
                  <a:ext uri="{FF2B5EF4-FFF2-40B4-BE49-F238E27FC236}">
                    <a16:creationId xmlns="" xmlns:a16="http://schemas.microsoft.com/office/drawing/2014/main" id="{B6BA4104-366A-DBFC-7475-8727934D4308}"/>
                  </a:ext>
                </a:extLst>
              </p14:cNvPr>
              <p14:cNvContentPartPr/>
              <p14:nvPr/>
            </p14:nvContentPartPr>
            <p14:xfrm>
              <a:off x="5623200" y="2845800"/>
              <a:ext cx="3064320" cy="809640"/>
            </p14:xfrm>
          </p:contentPart>
        </mc:Choice>
        <mc:Fallback xmlns="">
          <p:pic>
            <p:nvPicPr>
              <p:cNvPr id="4" name="Ink 3">
                <a:extLst>
                  <a:ext uri="{FF2B5EF4-FFF2-40B4-BE49-F238E27FC236}">
                    <a16:creationId xmlns:a16="http://schemas.microsoft.com/office/drawing/2014/main" id="{B6BA4104-366A-DBFC-7475-8727934D4308}"/>
                  </a:ext>
                </a:extLst>
              </p:cNvPr>
              <p:cNvPicPr/>
              <p:nvPr/>
            </p:nvPicPr>
            <p:blipFill>
              <a:blip r:embed="rId3"/>
              <a:stretch>
                <a:fillRect/>
              </a:stretch>
            </p:blipFill>
            <p:spPr>
              <a:xfrm>
                <a:off x="5613840" y="2836440"/>
                <a:ext cx="3083040" cy="828360"/>
              </a:xfrm>
              <a:prstGeom prst="rect">
                <a:avLst/>
              </a:prstGeom>
            </p:spPr>
          </p:pic>
        </mc:Fallback>
      </mc:AlternateContent>
    </p:spTree>
    <p:extLst>
      <p:ext uri="{BB962C8B-B14F-4D97-AF65-F5344CB8AC3E}">
        <p14:creationId xmlns:p14="http://schemas.microsoft.com/office/powerpoint/2010/main" val="323603440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union</a:t>
            </a:r>
            <a:endParaRPr lang="en-IN" u="dbl" dirty="0"/>
          </a:p>
        </p:txBody>
      </p:sp>
      <p:sp>
        <p:nvSpPr>
          <p:cNvPr id="3" name="Content Placeholder 2"/>
          <p:cNvSpPr>
            <a:spLocks noGrp="1"/>
          </p:cNvSpPr>
          <p:nvPr>
            <p:ph idx="1"/>
          </p:nvPr>
        </p:nvSpPr>
        <p:spPr>
          <a:xfrm>
            <a:off x="838201" y="1341621"/>
            <a:ext cx="10591801" cy="5151254"/>
          </a:xfrm>
        </p:spPr>
        <p:txBody>
          <a:bodyPr>
            <a:normAutofit/>
          </a:bodyPr>
          <a:lstStyle/>
          <a:p>
            <a:r>
              <a:rPr lang="en-US" dirty="0"/>
              <a:t>A </a:t>
            </a:r>
            <a:r>
              <a:rPr lang="en-US" b="1" dirty="0"/>
              <a:t>union</a:t>
            </a:r>
            <a:r>
              <a:rPr lang="en-US" dirty="0"/>
              <a:t> is a user defined data type that allows multiple variables to share the same memory location. It is similar to a </a:t>
            </a:r>
            <a:r>
              <a:rPr lang="en-US" b="1" dirty="0"/>
              <a:t>structure</a:t>
            </a:r>
            <a:r>
              <a:rPr lang="en-US" dirty="0"/>
              <a:t>, but with a key difference: </a:t>
            </a:r>
            <a:r>
              <a:rPr lang="en-US" b="1" dirty="0"/>
              <a:t>all members of a union share the same memory</a:t>
            </a:r>
            <a:r>
              <a:rPr lang="en-US" dirty="0"/>
              <a:t>, meaning that only one member can hold a value at any given time.</a:t>
            </a:r>
            <a:endParaRPr lang="en-US" dirty="0">
              <a:highlight>
                <a:srgbClr val="800000"/>
              </a:highlight>
              <a:latin typeface="verdana" panose="020B0604030504040204" pitchFamily="34" charset="0"/>
            </a:endParaRPr>
          </a:p>
          <a:p>
            <a:pPr marL="0" indent="0">
              <a:buNone/>
            </a:pPr>
            <a:r>
              <a:rPr lang="en-US" b="0" i="0" dirty="0">
                <a:effectLst/>
                <a:highlight>
                  <a:srgbClr val="800000"/>
                </a:highlight>
                <a:latin typeface="verdana" panose="020B0604030504040204" pitchFamily="34" charset="0"/>
              </a:rPr>
              <a:t>Syntax:</a:t>
            </a:r>
          </a:p>
          <a:p>
            <a:pPr marL="0" indent="0">
              <a:buNone/>
            </a:pPr>
            <a:endParaRPr lang="en-US" dirty="0">
              <a:highlight>
                <a:srgbClr val="800000"/>
              </a:highlight>
              <a:latin typeface="verdana" panose="020B0604030504040204" pitchFamily="34" charset="0"/>
            </a:endParaRPr>
          </a:p>
          <a:p>
            <a:pPr marL="0" indent="0">
              <a:buNone/>
            </a:pPr>
            <a:endParaRPr lang="en-US" b="0" i="0" dirty="0">
              <a:effectLst/>
              <a:highlight>
                <a:srgbClr val="800000"/>
              </a:highlight>
              <a:latin typeface="verdana" panose="020B0604030504040204" pitchFamily="34" charset="0"/>
            </a:endParaRPr>
          </a:p>
          <a:p>
            <a:pPr marL="0" indent="0">
              <a:buNone/>
            </a:pPr>
            <a:endParaRPr lang="en-US" b="0" i="0" dirty="0">
              <a:effectLst/>
              <a:highlight>
                <a:srgbClr val="800000"/>
              </a:highlight>
              <a:latin typeface="verdana" panose="020B0604030504040204" pitchFamily="34" charset="0"/>
            </a:endParaRPr>
          </a:p>
        </p:txBody>
      </p:sp>
      <p:sp>
        <p:nvSpPr>
          <p:cNvPr id="6" name="Rectangle: Rounded Corners 5">
            <a:extLst>
              <a:ext uri="{FF2B5EF4-FFF2-40B4-BE49-F238E27FC236}">
                <a16:creationId xmlns="" xmlns:a16="http://schemas.microsoft.com/office/drawing/2014/main" id="{11BDA21A-6867-EDC1-ADCA-E1CC42F3193D}"/>
              </a:ext>
            </a:extLst>
          </p:cNvPr>
          <p:cNvSpPr/>
          <p:nvPr/>
        </p:nvSpPr>
        <p:spPr>
          <a:xfrm>
            <a:off x="762002" y="3683567"/>
            <a:ext cx="3732551" cy="2234067"/>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buNone/>
            </a:pPr>
            <a:r>
              <a:rPr lang="en-US" sz="2000" b="1" dirty="0"/>
              <a:t>union </a:t>
            </a:r>
            <a:r>
              <a:rPr lang="en-US" sz="2000" b="1" dirty="0" err="1"/>
              <a:t>UnionName</a:t>
            </a:r>
            <a:r>
              <a:rPr lang="en-US" sz="2000" b="1" dirty="0"/>
              <a:t> { </a:t>
            </a:r>
          </a:p>
          <a:p>
            <a:pPr marL="0" indent="0">
              <a:buNone/>
            </a:pPr>
            <a:r>
              <a:rPr lang="en-US" sz="2000" b="1" dirty="0" err="1"/>
              <a:t>data_type</a:t>
            </a:r>
            <a:r>
              <a:rPr lang="en-US" sz="2000" b="1" dirty="0"/>
              <a:t> member1; </a:t>
            </a:r>
          </a:p>
          <a:p>
            <a:pPr marL="0" indent="0">
              <a:buNone/>
            </a:pPr>
            <a:r>
              <a:rPr lang="en-US" sz="2000" b="1" dirty="0" err="1"/>
              <a:t>data_type</a:t>
            </a:r>
            <a:r>
              <a:rPr lang="en-US" sz="2000" b="1" dirty="0"/>
              <a:t> member2; </a:t>
            </a:r>
          </a:p>
          <a:p>
            <a:pPr marL="0" indent="0">
              <a:buNone/>
            </a:pPr>
            <a:r>
              <a:rPr lang="en-US" sz="2000" b="1" dirty="0"/>
              <a:t>// More members </a:t>
            </a:r>
          </a:p>
          <a:p>
            <a:pPr marL="0" indent="0">
              <a:buNone/>
            </a:pPr>
            <a:r>
              <a:rPr lang="en-US" sz="2000" b="1" dirty="0"/>
              <a:t>};</a:t>
            </a:r>
            <a:endParaRPr lang="en-US" sz="2000" b="1" i="0" dirty="0">
              <a:effectLst/>
              <a:latin typeface="Inter-Regular"/>
            </a:endParaRPr>
          </a:p>
        </p:txBody>
      </p:sp>
    </p:spTree>
    <p:extLst>
      <p:ext uri="{BB962C8B-B14F-4D97-AF65-F5344CB8AC3E}">
        <p14:creationId xmlns:p14="http://schemas.microsoft.com/office/powerpoint/2010/main" val="163198844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 Between Structure and Union</a:t>
            </a:r>
            <a:endParaRPr lang="en-IN" u="dbl" dirty="0"/>
          </a:p>
        </p:txBody>
      </p:sp>
      <p:sp>
        <p:nvSpPr>
          <p:cNvPr id="3" name="Content Placeholder 2"/>
          <p:cNvSpPr>
            <a:spLocks noGrp="1"/>
          </p:cNvSpPr>
          <p:nvPr>
            <p:ph idx="1"/>
          </p:nvPr>
        </p:nvSpPr>
        <p:spPr>
          <a:xfrm>
            <a:off x="838201" y="1341621"/>
            <a:ext cx="10591801" cy="5151254"/>
          </a:xfrm>
        </p:spPr>
        <p:txBody>
          <a:bodyPr>
            <a:normAutofit/>
          </a:bodyPr>
          <a:lstStyle/>
          <a:p>
            <a:pPr marL="0" indent="0">
              <a:buNone/>
            </a:pPr>
            <a:endParaRPr lang="en-US" b="0" i="0" dirty="0">
              <a:effectLst/>
              <a:highlight>
                <a:srgbClr val="800000"/>
              </a:highlight>
              <a:latin typeface="verdana" panose="020B0604030504040204" pitchFamily="34" charset="0"/>
            </a:endParaRPr>
          </a:p>
          <a:p>
            <a:pPr marL="0" indent="0">
              <a:buNone/>
            </a:pPr>
            <a:endParaRPr lang="en-US" dirty="0">
              <a:highlight>
                <a:srgbClr val="800000"/>
              </a:highlight>
              <a:latin typeface="verdana" panose="020B0604030504040204" pitchFamily="34" charset="0"/>
            </a:endParaRPr>
          </a:p>
          <a:p>
            <a:pPr marL="0" indent="0">
              <a:buNone/>
            </a:pPr>
            <a:endParaRPr lang="en-US" b="0" i="0" dirty="0">
              <a:effectLst/>
              <a:highlight>
                <a:srgbClr val="800000"/>
              </a:highlight>
              <a:latin typeface="verdana" panose="020B0604030504040204" pitchFamily="34" charset="0"/>
            </a:endParaRPr>
          </a:p>
          <a:p>
            <a:pPr marL="0" indent="0">
              <a:buNone/>
            </a:pPr>
            <a:endParaRPr lang="en-US" b="0" i="0" dirty="0">
              <a:effectLst/>
              <a:highlight>
                <a:srgbClr val="800000"/>
              </a:highlight>
              <a:latin typeface="verdana" panose="020B0604030504040204" pitchFamily="34" charset="0"/>
            </a:endParaRPr>
          </a:p>
        </p:txBody>
      </p:sp>
      <p:sp>
        <p:nvSpPr>
          <p:cNvPr id="5" name="Rectangle: Rounded Corners 4">
            <a:extLst>
              <a:ext uri="{FF2B5EF4-FFF2-40B4-BE49-F238E27FC236}">
                <a16:creationId xmlns="" xmlns:a16="http://schemas.microsoft.com/office/drawing/2014/main" id="{FDEE4812-7FD6-5A80-9088-FCC5B24E42C3}"/>
              </a:ext>
            </a:extLst>
          </p:cNvPr>
          <p:cNvSpPr/>
          <p:nvPr/>
        </p:nvSpPr>
        <p:spPr>
          <a:xfrm>
            <a:off x="762002" y="2420914"/>
            <a:ext cx="3732551" cy="2788171"/>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just">
              <a:buNone/>
            </a:pPr>
            <a:r>
              <a:rPr lang="en-US" sz="1800" b="1" i="0" dirty="0">
                <a:effectLst/>
                <a:latin typeface="Inter-Regular"/>
              </a:rPr>
              <a:t>Struct </a:t>
            </a:r>
            <a:r>
              <a:rPr lang="en-US" sz="1800" b="1" i="0" dirty="0" err="1">
                <a:effectLst/>
                <a:latin typeface="Inter-Regular"/>
              </a:rPr>
              <a:t>abc</a:t>
            </a:r>
            <a:r>
              <a:rPr lang="en-US" sz="1800" b="1" i="0" dirty="0">
                <a:effectLst/>
                <a:latin typeface="Inter-Regular"/>
              </a:rPr>
              <a:t>{</a:t>
            </a:r>
          </a:p>
          <a:p>
            <a:pPr marL="0" indent="0" algn="just">
              <a:buNone/>
            </a:pPr>
            <a:r>
              <a:rPr lang="en-US" b="1" dirty="0">
                <a:latin typeface="Inter-Regular"/>
              </a:rPr>
              <a:t>Int a;</a:t>
            </a:r>
          </a:p>
          <a:p>
            <a:pPr marL="0" indent="0" algn="just">
              <a:buNone/>
            </a:pPr>
            <a:r>
              <a:rPr lang="en-US" b="1" dirty="0">
                <a:latin typeface="Inter-Regular"/>
              </a:rPr>
              <a:t>char b[];</a:t>
            </a:r>
          </a:p>
          <a:p>
            <a:pPr marL="0" indent="0" algn="just">
              <a:buNone/>
            </a:pPr>
            <a:r>
              <a:rPr lang="en-US" b="1" dirty="0">
                <a:latin typeface="Inter-Regular"/>
              </a:rPr>
              <a:t>float c;</a:t>
            </a:r>
          </a:p>
          <a:p>
            <a:pPr marL="0" indent="0" algn="just">
              <a:buNone/>
            </a:pPr>
            <a:r>
              <a:rPr lang="en-US" sz="1800" b="1" i="0" dirty="0">
                <a:effectLst/>
                <a:latin typeface="Inter-Regular"/>
              </a:rPr>
              <a:t>}S;</a:t>
            </a:r>
          </a:p>
          <a:p>
            <a:pPr marL="0" indent="0" algn="just">
              <a:buNone/>
            </a:pPr>
            <a:endParaRPr lang="en-US" b="1" dirty="0">
              <a:latin typeface="Inter-Regular"/>
            </a:endParaRPr>
          </a:p>
          <a:p>
            <a:pPr marL="0" indent="0" algn="just">
              <a:buNone/>
            </a:pPr>
            <a:r>
              <a:rPr lang="en-US" b="1" dirty="0">
                <a:latin typeface="Inter-Regular"/>
              </a:rPr>
              <a:t>int main(){</a:t>
            </a:r>
          </a:p>
          <a:p>
            <a:pPr marL="0" indent="0" algn="just">
              <a:buNone/>
            </a:pPr>
            <a:r>
              <a:rPr lang="en-US" b="1" dirty="0">
                <a:latin typeface="Inter-Regular"/>
              </a:rPr>
              <a:t>S={1,’a’,3.14};</a:t>
            </a:r>
          </a:p>
          <a:p>
            <a:pPr marL="0" indent="0" algn="just">
              <a:buNone/>
            </a:pPr>
            <a:r>
              <a:rPr lang="en-US" b="1" dirty="0">
                <a:latin typeface="Inter-Regular"/>
              </a:rPr>
              <a:t>}</a:t>
            </a:r>
            <a:endParaRPr lang="en-US" sz="1800" b="1" i="0" dirty="0">
              <a:effectLst/>
              <a:latin typeface="Inter-Regular"/>
            </a:endParaRPr>
          </a:p>
        </p:txBody>
      </p:sp>
      <p:sp>
        <p:nvSpPr>
          <p:cNvPr id="4" name="Rectangle 3">
            <a:extLst>
              <a:ext uri="{FF2B5EF4-FFF2-40B4-BE49-F238E27FC236}">
                <a16:creationId xmlns="" xmlns:a16="http://schemas.microsoft.com/office/drawing/2014/main" id="{966E4B44-2FA0-81AD-0031-54BE82716EDC}"/>
              </a:ext>
            </a:extLst>
          </p:cNvPr>
          <p:cNvSpPr/>
          <p:nvPr/>
        </p:nvSpPr>
        <p:spPr>
          <a:xfrm>
            <a:off x="1481529" y="1783830"/>
            <a:ext cx="2008683" cy="637082"/>
          </a:xfrm>
          <a:prstGeom prst="rect">
            <a:avLst/>
          </a:prstGeom>
          <a:no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IN" sz="2000" b="1" dirty="0"/>
              <a:t>Structure</a:t>
            </a:r>
          </a:p>
        </p:txBody>
      </p:sp>
      <p:grpSp>
        <p:nvGrpSpPr>
          <p:cNvPr id="14" name="Group 13">
            <a:extLst>
              <a:ext uri="{FF2B5EF4-FFF2-40B4-BE49-F238E27FC236}">
                <a16:creationId xmlns="" xmlns:a16="http://schemas.microsoft.com/office/drawing/2014/main" id="{F2B82424-7EBF-8DFC-2484-95313C390CC9}"/>
              </a:ext>
            </a:extLst>
          </p:cNvPr>
          <p:cNvGrpSpPr/>
          <p:nvPr/>
        </p:nvGrpSpPr>
        <p:grpSpPr>
          <a:xfrm>
            <a:off x="7886388" y="3424157"/>
            <a:ext cx="3312827" cy="674558"/>
            <a:chOff x="2233534" y="5696262"/>
            <a:chExt cx="3312827" cy="674558"/>
          </a:xfrm>
        </p:grpSpPr>
        <p:sp>
          <p:nvSpPr>
            <p:cNvPr id="9" name="Rectangle 8">
              <a:extLst>
                <a:ext uri="{FF2B5EF4-FFF2-40B4-BE49-F238E27FC236}">
                  <a16:creationId xmlns="" xmlns:a16="http://schemas.microsoft.com/office/drawing/2014/main" id="{F0F1188B-1B8D-8FEE-4427-0F76290477FE}"/>
                </a:ext>
              </a:extLst>
            </p:cNvPr>
            <p:cNvSpPr/>
            <p:nvPr/>
          </p:nvSpPr>
          <p:spPr>
            <a:xfrm>
              <a:off x="2233534" y="5696262"/>
              <a:ext cx="3312827" cy="592110"/>
            </a:xfrm>
            <a:prstGeom prst="rect">
              <a:avLst/>
            </a:prstGeom>
            <a:ln/>
          </p:spPr>
          <p:style>
            <a:lnRef idx="0">
              <a:schemeClr val="accent5"/>
            </a:lnRef>
            <a:fillRef idx="3">
              <a:schemeClr val="accent5"/>
            </a:fillRef>
            <a:effectRef idx="3">
              <a:schemeClr val="accent5"/>
            </a:effectRef>
            <a:fontRef idx="minor">
              <a:schemeClr val="lt1"/>
            </a:fontRef>
          </p:style>
          <p:txBody>
            <a:bodyPr rtlCol="0" anchor="ctr"/>
            <a:lstStyle/>
            <a:p>
              <a:pPr algn="ctr"/>
              <a:endParaRPr lang="en-IN"/>
            </a:p>
          </p:txBody>
        </p:sp>
        <p:cxnSp>
          <p:nvCxnSpPr>
            <p:cNvPr id="11" name="Straight Connector 10">
              <a:extLst>
                <a:ext uri="{FF2B5EF4-FFF2-40B4-BE49-F238E27FC236}">
                  <a16:creationId xmlns="" xmlns:a16="http://schemas.microsoft.com/office/drawing/2014/main" id="{B978FC89-C616-71D5-18AC-5EFC6627EEF2}"/>
                </a:ext>
              </a:extLst>
            </p:cNvPr>
            <p:cNvCxnSpPr/>
            <p:nvPr/>
          </p:nvCxnSpPr>
          <p:spPr>
            <a:xfrm>
              <a:off x="3245370" y="5696262"/>
              <a:ext cx="0" cy="674558"/>
            </a:xfrm>
            <a:prstGeom prst="line">
              <a:avLst/>
            </a:prstGeom>
          </p:spPr>
          <p:style>
            <a:lnRef idx="1">
              <a:schemeClr val="dk1"/>
            </a:lnRef>
            <a:fillRef idx="0">
              <a:schemeClr val="dk1"/>
            </a:fillRef>
            <a:effectRef idx="0">
              <a:schemeClr val="dk1"/>
            </a:effectRef>
            <a:fontRef idx="minor">
              <a:schemeClr val="tx1"/>
            </a:fontRef>
          </p:style>
        </p:cxnSp>
        <p:cxnSp>
          <p:nvCxnSpPr>
            <p:cNvPr id="12" name="Straight Connector 11">
              <a:extLst>
                <a:ext uri="{FF2B5EF4-FFF2-40B4-BE49-F238E27FC236}">
                  <a16:creationId xmlns="" xmlns:a16="http://schemas.microsoft.com/office/drawing/2014/main" id="{E0D850D6-3AE4-7534-CE11-7E66390C7842}"/>
                </a:ext>
              </a:extLst>
            </p:cNvPr>
            <p:cNvCxnSpPr/>
            <p:nvPr/>
          </p:nvCxnSpPr>
          <p:spPr>
            <a:xfrm>
              <a:off x="4382126" y="5696262"/>
              <a:ext cx="0" cy="674558"/>
            </a:xfrm>
            <a:prstGeom prst="line">
              <a:avLst/>
            </a:prstGeom>
          </p:spPr>
          <p:style>
            <a:lnRef idx="1">
              <a:schemeClr val="dk1"/>
            </a:lnRef>
            <a:fillRef idx="0">
              <a:schemeClr val="dk1"/>
            </a:fillRef>
            <a:effectRef idx="0">
              <a:schemeClr val="dk1"/>
            </a:effectRef>
            <a:fontRef idx="minor">
              <a:schemeClr val="tx1"/>
            </a:fontRef>
          </p:style>
        </p:cxnSp>
      </p:grpSp>
      <p:sp>
        <p:nvSpPr>
          <p:cNvPr id="13" name="Rectangle 12">
            <a:extLst>
              <a:ext uri="{FF2B5EF4-FFF2-40B4-BE49-F238E27FC236}">
                <a16:creationId xmlns="" xmlns:a16="http://schemas.microsoft.com/office/drawing/2014/main" id="{BA3A0085-A5DA-D14F-DA7F-C550894DC2F4}"/>
              </a:ext>
            </a:extLst>
          </p:cNvPr>
          <p:cNvSpPr/>
          <p:nvPr/>
        </p:nvSpPr>
        <p:spPr>
          <a:xfrm>
            <a:off x="5505451" y="3438451"/>
            <a:ext cx="1001845" cy="592110"/>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IN"/>
          </a:p>
        </p:txBody>
      </p:sp>
      <p:sp>
        <p:nvSpPr>
          <p:cNvPr id="15" name="TextBox 14">
            <a:extLst>
              <a:ext uri="{FF2B5EF4-FFF2-40B4-BE49-F238E27FC236}">
                <a16:creationId xmlns="" xmlns:a16="http://schemas.microsoft.com/office/drawing/2014/main" id="{C8A490B3-A8F9-CA09-C694-C4EEF4CB3F41}"/>
              </a:ext>
            </a:extLst>
          </p:cNvPr>
          <p:cNvSpPr txBox="1"/>
          <p:nvPr/>
        </p:nvSpPr>
        <p:spPr>
          <a:xfrm>
            <a:off x="8222418" y="2976788"/>
            <a:ext cx="395991" cy="461665"/>
          </a:xfrm>
          <a:prstGeom prst="rect">
            <a:avLst/>
          </a:prstGeom>
          <a:noFill/>
        </p:spPr>
        <p:txBody>
          <a:bodyPr wrap="square" rtlCol="0">
            <a:spAutoFit/>
          </a:bodyPr>
          <a:lstStyle/>
          <a:p>
            <a:r>
              <a:rPr lang="en-IN" sz="2400" b="1" dirty="0"/>
              <a:t>a</a:t>
            </a:r>
          </a:p>
        </p:txBody>
      </p:sp>
      <p:sp>
        <p:nvSpPr>
          <p:cNvPr id="16" name="TextBox 15">
            <a:extLst>
              <a:ext uri="{FF2B5EF4-FFF2-40B4-BE49-F238E27FC236}">
                <a16:creationId xmlns="" xmlns:a16="http://schemas.microsoft.com/office/drawing/2014/main" id="{6356FEAB-EFAF-E60F-6D99-B72915464096}"/>
              </a:ext>
            </a:extLst>
          </p:cNvPr>
          <p:cNvSpPr txBox="1"/>
          <p:nvPr/>
        </p:nvSpPr>
        <p:spPr>
          <a:xfrm>
            <a:off x="9334187" y="2969641"/>
            <a:ext cx="395991" cy="461665"/>
          </a:xfrm>
          <a:prstGeom prst="rect">
            <a:avLst/>
          </a:prstGeom>
          <a:noFill/>
        </p:spPr>
        <p:txBody>
          <a:bodyPr wrap="square" rtlCol="0">
            <a:spAutoFit/>
          </a:bodyPr>
          <a:lstStyle/>
          <a:p>
            <a:r>
              <a:rPr lang="en-IN" sz="2400" b="1" dirty="0"/>
              <a:t>b</a:t>
            </a:r>
          </a:p>
        </p:txBody>
      </p:sp>
      <p:sp>
        <p:nvSpPr>
          <p:cNvPr id="17" name="TextBox 16">
            <a:extLst>
              <a:ext uri="{FF2B5EF4-FFF2-40B4-BE49-F238E27FC236}">
                <a16:creationId xmlns="" xmlns:a16="http://schemas.microsoft.com/office/drawing/2014/main" id="{B71E5FE3-A09B-588B-26E8-9AC7C87F880A}"/>
              </a:ext>
            </a:extLst>
          </p:cNvPr>
          <p:cNvSpPr txBox="1"/>
          <p:nvPr/>
        </p:nvSpPr>
        <p:spPr>
          <a:xfrm>
            <a:off x="10445958" y="2976788"/>
            <a:ext cx="395991" cy="461665"/>
          </a:xfrm>
          <a:prstGeom prst="rect">
            <a:avLst/>
          </a:prstGeom>
          <a:noFill/>
        </p:spPr>
        <p:txBody>
          <a:bodyPr wrap="square" rtlCol="0">
            <a:spAutoFit/>
          </a:bodyPr>
          <a:lstStyle/>
          <a:p>
            <a:r>
              <a:rPr lang="en-IN" sz="2400" b="1" dirty="0"/>
              <a:t>c</a:t>
            </a:r>
          </a:p>
        </p:txBody>
      </p:sp>
      <p:sp>
        <p:nvSpPr>
          <p:cNvPr id="18" name="TextBox 17">
            <a:extLst>
              <a:ext uri="{FF2B5EF4-FFF2-40B4-BE49-F238E27FC236}">
                <a16:creationId xmlns="" xmlns:a16="http://schemas.microsoft.com/office/drawing/2014/main" id="{7F87CE04-C537-036B-4BD6-A6E92DC8647F}"/>
              </a:ext>
            </a:extLst>
          </p:cNvPr>
          <p:cNvSpPr txBox="1"/>
          <p:nvPr/>
        </p:nvSpPr>
        <p:spPr>
          <a:xfrm>
            <a:off x="5771524" y="3001405"/>
            <a:ext cx="287312" cy="461665"/>
          </a:xfrm>
          <a:prstGeom prst="rect">
            <a:avLst/>
          </a:prstGeom>
          <a:noFill/>
        </p:spPr>
        <p:txBody>
          <a:bodyPr wrap="square" rtlCol="0">
            <a:spAutoFit/>
          </a:bodyPr>
          <a:lstStyle/>
          <a:p>
            <a:r>
              <a:rPr lang="en-IN" sz="2400" b="1" dirty="0"/>
              <a:t>S</a:t>
            </a:r>
          </a:p>
        </p:txBody>
      </p:sp>
      <p:cxnSp>
        <p:nvCxnSpPr>
          <p:cNvPr id="20" name="Straight Arrow Connector 19">
            <a:extLst>
              <a:ext uri="{FF2B5EF4-FFF2-40B4-BE49-F238E27FC236}">
                <a16:creationId xmlns="" xmlns:a16="http://schemas.microsoft.com/office/drawing/2014/main" id="{A2C5EF55-12AA-AB47-C76D-3683E3AFC6B1}"/>
              </a:ext>
            </a:extLst>
          </p:cNvPr>
          <p:cNvCxnSpPr>
            <a:stCxn id="13" idx="3"/>
            <a:endCxn id="9" idx="1"/>
          </p:cNvCxnSpPr>
          <p:nvPr/>
        </p:nvCxnSpPr>
        <p:spPr>
          <a:xfrm flipV="1">
            <a:off x="6507295" y="3720212"/>
            <a:ext cx="1379092" cy="14294"/>
          </a:xfrm>
          <a:prstGeom prst="straightConnector1">
            <a:avLst/>
          </a:prstGeom>
          <a:ln w="38100" cap="flat" cmpd="sng" algn="ctr">
            <a:solidFill>
              <a:schemeClr val="accent3"/>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21" name="TextBox 20">
            <a:extLst>
              <a:ext uri="{FF2B5EF4-FFF2-40B4-BE49-F238E27FC236}">
                <a16:creationId xmlns="" xmlns:a16="http://schemas.microsoft.com/office/drawing/2014/main" id="{B5C9A00E-704D-5A36-89C9-43A2F6E805C2}"/>
              </a:ext>
            </a:extLst>
          </p:cNvPr>
          <p:cNvSpPr txBox="1"/>
          <p:nvPr/>
        </p:nvSpPr>
        <p:spPr>
          <a:xfrm>
            <a:off x="7773965" y="3972482"/>
            <a:ext cx="1071793" cy="369332"/>
          </a:xfrm>
          <a:prstGeom prst="rect">
            <a:avLst/>
          </a:prstGeom>
          <a:noFill/>
        </p:spPr>
        <p:txBody>
          <a:bodyPr wrap="square" rtlCol="0">
            <a:spAutoFit/>
          </a:bodyPr>
          <a:lstStyle/>
          <a:p>
            <a:r>
              <a:rPr lang="en-IN" b="1" dirty="0"/>
              <a:t>100</a:t>
            </a:r>
          </a:p>
        </p:txBody>
      </p:sp>
      <p:sp>
        <p:nvSpPr>
          <p:cNvPr id="22" name="TextBox 21">
            <a:extLst>
              <a:ext uri="{FF2B5EF4-FFF2-40B4-BE49-F238E27FC236}">
                <a16:creationId xmlns="" xmlns:a16="http://schemas.microsoft.com/office/drawing/2014/main" id="{77F1B24D-D66B-D92F-B927-C15AB02F7369}"/>
              </a:ext>
            </a:extLst>
          </p:cNvPr>
          <p:cNvSpPr txBox="1"/>
          <p:nvPr/>
        </p:nvSpPr>
        <p:spPr>
          <a:xfrm>
            <a:off x="8659630" y="4022731"/>
            <a:ext cx="685804" cy="369332"/>
          </a:xfrm>
          <a:prstGeom prst="rect">
            <a:avLst/>
          </a:prstGeom>
          <a:noFill/>
        </p:spPr>
        <p:txBody>
          <a:bodyPr wrap="square" rtlCol="0">
            <a:spAutoFit/>
          </a:bodyPr>
          <a:lstStyle/>
          <a:p>
            <a:r>
              <a:rPr lang="en-IN" b="1" dirty="0"/>
              <a:t>104</a:t>
            </a:r>
          </a:p>
        </p:txBody>
      </p:sp>
      <p:sp>
        <p:nvSpPr>
          <p:cNvPr id="23" name="TextBox 22">
            <a:extLst>
              <a:ext uri="{FF2B5EF4-FFF2-40B4-BE49-F238E27FC236}">
                <a16:creationId xmlns="" xmlns:a16="http://schemas.microsoft.com/office/drawing/2014/main" id="{B841E42F-2380-DB15-B0F2-2149FF8CE5C6}"/>
              </a:ext>
            </a:extLst>
          </p:cNvPr>
          <p:cNvSpPr txBox="1"/>
          <p:nvPr/>
        </p:nvSpPr>
        <p:spPr>
          <a:xfrm>
            <a:off x="9830107" y="3980229"/>
            <a:ext cx="789483" cy="369332"/>
          </a:xfrm>
          <a:prstGeom prst="rect">
            <a:avLst/>
          </a:prstGeom>
          <a:noFill/>
        </p:spPr>
        <p:txBody>
          <a:bodyPr wrap="square" rtlCol="0">
            <a:spAutoFit/>
          </a:bodyPr>
          <a:lstStyle/>
          <a:p>
            <a:r>
              <a:rPr lang="en-IN" b="1" dirty="0"/>
              <a:t>105</a:t>
            </a:r>
          </a:p>
        </p:txBody>
      </p:sp>
      <p:sp>
        <p:nvSpPr>
          <p:cNvPr id="24" name="TextBox 23">
            <a:extLst>
              <a:ext uri="{FF2B5EF4-FFF2-40B4-BE49-F238E27FC236}">
                <a16:creationId xmlns="" xmlns:a16="http://schemas.microsoft.com/office/drawing/2014/main" id="{985B2D7D-D41F-D625-32F9-5F7707D85B91}"/>
              </a:ext>
            </a:extLst>
          </p:cNvPr>
          <p:cNvSpPr txBox="1"/>
          <p:nvPr/>
        </p:nvSpPr>
        <p:spPr>
          <a:xfrm>
            <a:off x="5668580" y="4022730"/>
            <a:ext cx="1071793" cy="369332"/>
          </a:xfrm>
          <a:prstGeom prst="rect">
            <a:avLst/>
          </a:prstGeom>
          <a:noFill/>
        </p:spPr>
        <p:txBody>
          <a:bodyPr wrap="square" rtlCol="0">
            <a:spAutoFit/>
          </a:bodyPr>
          <a:lstStyle/>
          <a:p>
            <a:r>
              <a:rPr lang="en-IN" b="1" dirty="0"/>
              <a:t>100</a:t>
            </a:r>
          </a:p>
        </p:txBody>
      </p:sp>
      <p:sp>
        <p:nvSpPr>
          <p:cNvPr id="26" name="Rectangle 25">
            <a:extLst>
              <a:ext uri="{FF2B5EF4-FFF2-40B4-BE49-F238E27FC236}">
                <a16:creationId xmlns="" xmlns:a16="http://schemas.microsoft.com/office/drawing/2014/main" id="{46F66FC5-A2DF-ABC6-5BEF-7D92A227A87A}"/>
              </a:ext>
            </a:extLst>
          </p:cNvPr>
          <p:cNvSpPr/>
          <p:nvPr/>
        </p:nvSpPr>
        <p:spPr>
          <a:xfrm>
            <a:off x="7909089" y="4936030"/>
            <a:ext cx="3290127" cy="637082"/>
          </a:xfrm>
          <a:prstGeom prst="rect">
            <a:avLst/>
          </a:prstGeom>
          <a:no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IN" sz="2000" b="1" dirty="0"/>
              <a:t>Memory allocation</a:t>
            </a:r>
          </a:p>
        </p:txBody>
      </p:sp>
    </p:spTree>
    <p:extLst>
      <p:ext uri="{BB962C8B-B14F-4D97-AF65-F5344CB8AC3E}">
        <p14:creationId xmlns:p14="http://schemas.microsoft.com/office/powerpoint/2010/main" val="3361855037"/>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 Between Structure and Union</a:t>
            </a:r>
            <a:endParaRPr lang="en-IN" u="dbl" dirty="0"/>
          </a:p>
        </p:txBody>
      </p:sp>
      <p:sp>
        <p:nvSpPr>
          <p:cNvPr id="3" name="Content Placeholder 2"/>
          <p:cNvSpPr>
            <a:spLocks noGrp="1"/>
          </p:cNvSpPr>
          <p:nvPr>
            <p:ph idx="1"/>
          </p:nvPr>
        </p:nvSpPr>
        <p:spPr>
          <a:xfrm>
            <a:off x="838201" y="1341621"/>
            <a:ext cx="10591801" cy="5151254"/>
          </a:xfrm>
        </p:spPr>
        <p:txBody>
          <a:bodyPr>
            <a:normAutofit/>
          </a:bodyPr>
          <a:lstStyle/>
          <a:p>
            <a:pPr marL="0" indent="0">
              <a:buNone/>
            </a:pPr>
            <a:endParaRPr lang="en-US" b="0" i="0" dirty="0">
              <a:effectLst/>
              <a:highlight>
                <a:srgbClr val="800000"/>
              </a:highlight>
              <a:latin typeface="verdana" panose="020B0604030504040204" pitchFamily="34" charset="0"/>
            </a:endParaRPr>
          </a:p>
          <a:p>
            <a:pPr marL="0" indent="0">
              <a:buNone/>
            </a:pPr>
            <a:endParaRPr lang="en-US" dirty="0">
              <a:highlight>
                <a:srgbClr val="800000"/>
              </a:highlight>
              <a:latin typeface="verdana" panose="020B0604030504040204" pitchFamily="34" charset="0"/>
            </a:endParaRPr>
          </a:p>
          <a:p>
            <a:pPr marL="0" indent="0">
              <a:buNone/>
            </a:pPr>
            <a:endParaRPr lang="en-US" b="0" i="0" dirty="0">
              <a:effectLst/>
              <a:highlight>
                <a:srgbClr val="800000"/>
              </a:highlight>
              <a:latin typeface="verdana" panose="020B0604030504040204" pitchFamily="34" charset="0"/>
            </a:endParaRPr>
          </a:p>
          <a:p>
            <a:pPr marL="0" indent="0">
              <a:buNone/>
            </a:pPr>
            <a:r>
              <a:rPr lang="en-US" b="0" i="0" dirty="0">
                <a:effectLst/>
                <a:highlight>
                  <a:srgbClr val="800000"/>
                </a:highlight>
                <a:latin typeface="verdana" panose="020B0604030504040204" pitchFamily="34" charset="0"/>
              </a:rPr>
              <a:t>100</a:t>
            </a:r>
          </a:p>
        </p:txBody>
      </p:sp>
      <p:sp>
        <p:nvSpPr>
          <p:cNvPr id="7" name="Rectangle 6">
            <a:extLst>
              <a:ext uri="{FF2B5EF4-FFF2-40B4-BE49-F238E27FC236}">
                <a16:creationId xmlns="" xmlns:a16="http://schemas.microsoft.com/office/drawing/2014/main" id="{3DC4CF75-5E50-7B56-DA4A-0484C622004C}"/>
              </a:ext>
            </a:extLst>
          </p:cNvPr>
          <p:cNvSpPr/>
          <p:nvPr/>
        </p:nvSpPr>
        <p:spPr>
          <a:xfrm>
            <a:off x="1153931" y="1774477"/>
            <a:ext cx="2008683" cy="637082"/>
          </a:xfrm>
          <a:prstGeom prst="rect">
            <a:avLst/>
          </a:prstGeom>
          <a:no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IN" sz="2000" b="1" dirty="0"/>
              <a:t>Union</a:t>
            </a:r>
          </a:p>
        </p:txBody>
      </p:sp>
      <p:sp>
        <p:nvSpPr>
          <p:cNvPr id="8" name="Rectangle: Rounded Corners 7">
            <a:extLst>
              <a:ext uri="{FF2B5EF4-FFF2-40B4-BE49-F238E27FC236}">
                <a16:creationId xmlns="" xmlns:a16="http://schemas.microsoft.com/office/drawing/2014/main" id="{26D068B8-C0D0-2F15-56F2-860BC764714C}"/>
              </a:ext>
            </a:extLst>
          </p:cNvPr>
          <p:cNvSpPr/>
          <p:nvPr/>
        </p:nvSpPr>
        <p:spPr>
          <a:xfrm>
            <a:off x="588782" y="2495348"/>
            <a:ext cx="3732551" cy="2788170"/>
          </a:xfrm>
          <a:prstGeom prst="roundRect">
            <a:avLst/>
          </a:prstGeom>
          <a:gradFill flip="none" rotWithShape="1">
            <a:gsLst>
              <a:gs pos="0">
                <a:schemeClr val="accent5">
                  <a:lumMod val="67000"/>
                </a:schemeClr>
              </a:gs>
              <a:gs pos="48000">
                <a:schemeClr val="accent5">
                  <a:lumMod val="97000"/>
                  <a:lumOff val="3000"/>
                </a:schemeClr>
              </a:gs>
              <a:gs pos="100000">
                <a:schemeClr val="accent5">
                  <a:lumMod val="60000"/>
                  <a:lumOff val="40000"/>
                </a:schemeClr>
              </a:gs>
            </a:gsLst>
            <a:lin ang="16200000" scaled="1"/>
            <a:tileRect/>
          </a:gradFill>
          <a:ln>
            <a:noFill/>
          </a:ln>
        </p:spPr>
        <p:style>
          <a:lnRef idx="0">
            <a:scrgbClr r="0" g="0" b="0"/>
          </a:lnRef>
          <a:fillRef idx="0">
            <a:scrgbClr r="0" g="0" b="0"/>
          </a:fillRef>
          <a:effectRef idx="0">
            <a:scrgbClr r="0" g="0" b="0"/>
          </a:effectRef>
          <a:fontRef idx="minor">
            <a:schemeClr val="lt1"/>
          </a:fontRef>
        </p:style>
        <p:txBody>
          <a:bodyPr rtlCol="0" anchor="ctr"/>
          <a:lstStyle/>
          <a:p>
            <a:pPr marL="0" indent="0" algn="just">
              <a:buNone/>
            </a:pPr>
            <a:r>
              <a:rPr lang="en-IN" dirty="0"/>
              <a:t>union </a:t>
            </a:r>
            <a:r>
              <a:rPr lang="en-US" sz="1800" b="1" i="0" dirty="0">
                <a:effectLst/>
                <a:latin typeface="Inter-Regular"/>
              </a:rPr>
              <a:t> </a:t>
            </a:r>
            <a:r>
              <a:rPr lang="en-US" sz="1800" b="1" i="0" dirty="0" err="1">
                <a:effectLst/>
                <a:latin typeface="Inter-Regular"/>
              </a:rPr>
              <a:t>abc</a:t>
            </a:r>
            <a:r>
              <a:rPr lang="en-US" sz="1800" b="1" i="0" dirty="0">
                <a:effectLst/>
                <a:latin typeface="Inter-Regular"/>
              </a:rPr>
              <a:t>{</a:t>
            </a:r>
          </a:p>
          <a:p>
            <a:pPr marL="0" indent="0" algn="just">
              <a:buNone/>
            </a:pPr>
            <a:r>
              <a:rPr lang="en-US" b="1" dirty="0">
                <a:latin typeface="Inter-Regular"/>
              </a:rPr>
              <a:t>Int a;</a:t>
            </a:r>
          </a:p>
          <a:p>
            <a:pPr marL="0" indent="0" algn="just">
              <a:buNone/>
            </a:pPr>
            <a:r>
              <a:rPr lang="en-US" b="1" dirty="0">
                <a:latin typeface="Inter-Regular"/>
              </a:rPr>
              <a:t>char b;</a:t>
            </a:r>
          </a:p>
          <a:p>
            <a:pPr marL="0" indent="0" algn="just">
              <a:buNone/>
            </a:pPr>
            <a:r>
              <a:rPr lang="en-US" b="1" dirty="0">
                <a:latin typeface="Inter-Regular"/>
              </a:rPr>
              <a:t>float c;</a:t>
            </a:r>
          </a:p>
          <a:p>
            <a:pPr marL="0" indent="0" algn="just">
              <a:buNone/>
            </a:pPr>
            <a:r>
              <a:rPr lang="en-US" sz="1800" b="1" i="0" dirty="0">
                <a:effectLst/>
                <a:latin typeface="Inter-Regular"/>
              </a:rPr>
              <a:t>}S;</a:t>
            </a:r>
          </a:p>
          <a:p>
            <a:pPr marL="0" indent="0" algn="just">
              <a:buNone/>
            </a:pPr>
            <a:endParaRPr lang="en-US" b="1" dirty="0">
              <a:latin typeface="Inter-Regular"/>
            </a:endParaRPr>
          </a:p>
          <a:p>
            <a:pPr marL="0" indent="0" algn="just">
              <a:buNone/>
            </a:pPr>
            <a:r>
              <a:rPr lang="en-US" b="1" dirty="0">
                <a:latin typeface="Inter-Regular"/>
              </a:rPr>
              <a:t>int main(){</a:t>
            </a:r>
          </a:p>
          <a:p>
            <a:pPr marL="0" indent="0" algn="just">
              <a:buNone/>
            </a:pPr>
            <a:r>
              <a:rPr lang="en-US" b="1" dirty="0">
                <a:latin typeface="Inter-Regular"/>
              </a:rPr>
              <a:t>S={1,’a’,3.14};</a:t>
            </a:r>
          </a:p>
          <a:p>
            <a:pPr marL="0" indent="0" algn="just">
              <a:buNone/>
            </a:pPr>
            <a:r>
              <a:rPr lang="en-US" b="1" dirty="0">
                <a:latin typeface="Inter-Regular"/>
              </a:rPr>
              <a:t>}</a:t>
            </a:r>
            <a:endParaRPr lang="en-US" sz="1800" b="1" i="0" dirty="0">
              <a:effectLst/>
              <a:latin typeface="Inter-Regular"/>
            </a:endParaRPr>
          </a:p>
        </p:txBody>
      </p:sp>
      <p:sp>
        <p:nvSpPr>
          <p:cNvPr id="25" name="Rectangle 24">
            <a:extLst>
              <a:ext uri="{FF2B5EF4-FFF2-40B4-BE49-F238E27FC236}">
                <a16:creationId xmlns="" xmlns:a16="http://schemas.microsoft.com/office/drawing/2014/main" id="{567FB9C9-240A-73D3-C632-A7092D351290}"/>
              </a:ext>
            </a:extLst>
          </p:cNvPr>
          <p:cNvSpPr/>
          <p:nvPr/>
        </p:nvSpPr>
        <p:spPr>
          <a:xfrm>
            <a:off x="7915949" y="2371130"/>
            <a:ext cx="1837651" cy="1134071"/>
          </a:xfrm>
          <a:prstGeom prst="rect">
            <a:avLst/>
          </a:prstGeom>
        </p:spPr>
        <p:style>
          <a:lnRef idx="0">
            <a:schemeClr val="accent5"/>
          </a:lnRef>
          <a:fillRef idx="3">
            <a:schemeClr val="accent5"/>
          </a:fillRef>
          <a:effectRef idx="3">
            <a:schemeClr val="accent5"/>
          </a:effectRef>
          <a:fontRef idx="minor">
            <a:schemeClr val="lt1"/>
          </a:fontRef>
        </p:style>
        <p:txBody>
          <a:bodyPr rtlCol="0" anchor="ctr"/>
          <a:lstStyle/>
          <a:p>
            <a:pPr algn="ctr"/>
            <a:endParaRPr lang="en-IN"/>
          </a:p>
        </p:txBody>
      </p:sp>
      <p:sp>
        <p:nvSpPr>
          <p:cNvPr id="6" name="TextBox 5">
            <a:extLst>
              <a:ext uri="{FF2B5EF4-FFF2-40B4-BE49-F238E27FC236}">
                <a16:creationId xmlns="" xmlns:a16="http://schemas.microsoft.com/office/drawing/2014/main" id="{49D84F7A-6391-CBF7-7495-2A4D482F6A48}"/>
              </a:ext>
            </a:extLst>
          </p:cNvPr>
          <p:cNvSpPr txBox="1"/>
          <p:nvPr/>
        </p:nvSpPr>
        <p:spPr>
          <a:xfrm>
            <a:off x="9867901" y="2753497"/>
            <a:ext cx="596900" cy="400110"/>
          </a:xfrm>
          <a:prstGeom prst="rect">
            <a:avLst/>
          </a:prstGeom>
          <a:noFill/>
        </p:spPr>
        <p:txBody>
          <a:bodyPr wrap="square" rtlCol="0">
            <a:spAutoFit/>
          </a:bodyPr>
          <a:lstStyle/>
          <a:p>
            <a:r>
              <a:rPr lang="en-IN" sz="2000" b="1" dirty="0"/>
              <a:t>100</a:t>
            </a:r>
          </a:p>
        </p:txBody>
      </p:sp>
      <p:sp>
        <p:nvSpPr>
          <p:cNvPr id="26" name="TextBox 25">
            <a:extLst>
              <a:ext uri="{FF2B5EF4-FFF2-40B4-BE49-F238E27FC236}">
                <a16:creationId xmlns="" xmlns:a16="http://schemas.microsoft.com/office/drawing/2014/main" id="{85A8A053-D37F-4EE3-33AB-9DE636200EE5}"/>
              </a:ext>
            </a:extLst>
          </p:cNvPr>
          <p:cNvSpPr txBox="1"/>
          <p:nvPr/>
        </p:nvSpPr>
        <p:spPr>
          <a:xfrm>
            <a:off x="9530390" y="4272404"/>
            <a:ext cx="596900" cy="400110"/>
          </a:xfrm>
          <a:prstGeom prst="rect">
            <a:avLst/>
          </a:prstGeom>
          <a:noFill/>
        </p:spPr>
        <p:txBody>
          <a:bodyPr wrap="square" rtlCol="0">
            <a:spAutoFit/>
          </a:bodyPr>
          <a:lstStyle/>
          <a:p>
            <a:r>
              <a:rPr lang="en-IN" sz="2000" b="1" dirty="0"/>
              <a:t>c</a:t>
            </a:r>
          </a:p>
        </p:txBody>
      </p:sp>
      <p:sp>
        <p:nvSpPr>
          <p:cNvPr id="27" name="TextBox 26">
            <a:extLst>
              <a:ext uri="{FF2B5EF4-FFF2-40B4-BE49-F238E27FC236}">
                <a16:creationId xmlns="" xmlns:a16="http://schemas.microsoft.com/office/drawing/2014/main" id="{5A2DD810-7501-40A9-F9AA-3F7624276648}"/>
              </a:ext>
            </a:extLst>
          </p:cNvPr>
          <p:cNvSpPr txBox="1"/>
          <p:nvPr/>
        </p:nvSpPr>
        <p:spPr>
          <a:xfrm>
            <a:off x="8701425" y="4279297"/>
            <a:ext cx="302875" cy="400110"/>
          </a:xfrm>
          <a:prstGeom prst="rect">
            <a:avLst/>
          </a:prstGeom>
          <a:noFill/>
        </p:spPr>
        <p:txBody>
          <a:bodyPr wrap="square" rtlCol="0">
            <a:spAutoFit/>
          </a:bodyPr>
          <a:lstStyle/>
          <a:p>
            <a:r>
              <a:rPr lang="en-IN" sz="2000" b="1" dirty="0"/>
              <a:t>b</a:t>
            </a:r>
          </a:p>
        </p:txBody>
      </p:sp>
      <p:sp>
        <p:nvSpPr>
          <p:cNvPr id="28" name="TextBox 27">
            <a:extLst>
              <a:ext uri="{FF2B5EF4-FFF2-40B4-BE49-F238E27FC236}">
                <a16:creationId xmlns="" xmlns:a16="http://schemas.microsoft.com/office/drawing/2014/main" id="{09BCD26A-16C4-DFAC-9ADB-EEACEA823E8F}"/>
              </a:ext>
            </a:extLst>
          </p:cNvPr>
          <p:cNvSpPr txBox="1"/>
          <p:nvPr/>
        </p:nvSpPr>
        <p:spPr>
          <a:xfrm>
            <a:off x="7883815" y="4279297"/>
            <a:ext cx="424872" cy="400110"/>
          </a:xfrm>
          <a:prstGeom prst="rect">
            <a:avLst/>
          </a:prstGeom>
          <a:noFill/>
        </p:spPr>
        <p:txBody>
          <a:bodyPr wrap="square" rtlCol="0">
            <a:spAutoFit/>
          </a:bodyPr>
          <a:lstStyle/>
          <a:p>
            <a:r>
              <a:rPr lang="en-IN" sz="2000" b="1" dirty="0"/>
              <a:t>a</a:t>
            </a:r>
          </a:p>
        </p:txBody>
      </p:sp>
      <p:cxnSp>
        <p:nvCxnSpPr>
          <p:cNvPr id="36" name="Straight Arrow Connector 35">
            <a:extLst>
              <a:ext uri="{FF2B5EF4-FFF2-40B4-BE49-F238E27FC236}">
                <a16:creationId xmlns="" xmlns:a16="http://schemas.microsoft.com/office/drawing/2014/main" id="{625BCF08-D6B6-E84E-BEC4-6C5891396814}"/>
              </a:ext>
            </a:extLst>
          </p:cNvPr>
          <p:cNvCxnSpPr>
            <a:cxnSpLocks/>
            <a:stCxn id="27" idx="0"/>
            <a:endCxn id="25" idx="2"/>
          </p:cNvCxnSpPr>
          <p:nvPr/>
        </p:nvCxnSpPr>
        <p:spPr>
          <a:xfrm flipH="1" flipV="1">
            <a:off x="8834775" y="3505199"/>
            <a:ext cx="18088" cy="774098"/>
          </a:xfrm>
          <a:prstGeom prst="straightConnector1">
            <a:avLst/>
          </a:prstGeom>
          <a:ln w="19050" cap="flat" cmpd="sng" algn="ctr">
            <a:solidFill>
              <a:schemeClr val="accent4"/>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8" name="Straight Arrow Connector 37">
            <a:extLst>
              <a:ext uri="{FF2B5EF4-FFF2-40B4-BE49-F238E27FC236}">
                <a16:creationId xmlns="" xmlns:a16="http://schemas.microsoft.com/office/drawing/2014/main" id="{1E39AF58-C801-DFE4-D434-114C2A7A9A1F}"/>
              </a:ext>
            </a:extLst>
          </p:cNvPr>
          <p:cNvCxnSpPr>
            <a:cxnSpLocks/>
          </p:cNvCxnSpPr>
          <p:nvPr/>
        </p:nvCxnSpPr>
        <p:spPr>
          <a:xfrm flipH="1" flipV="1">
            <a:off x="7969540" y="3523404"/>
            <a:ext cx="18088" cy="774098"/>
          </a:xfrm>
          <a:prstGeom prst="straightConnector1">
            <a:avLst/>
          </a:prstGeom>
          <a:ln w="19050" cap="flat" cmpd="sng" algn="ctr">
            <a:solidFill>
              <a:schemeClr val="accent4"/>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39" name="Straight Arrow Connector 38">
            <a:extLst>
              <a:ext uri="{FF2B5EF4-FFF2-40B4-BE49-F238E27FC236}">
                <a16:creationId xmlns="" xmlns:a16="http://schemas.microsoft.com/office/drawing/2014/main" id="{B0340589-A997-3C15-BA52-9C8F5FD69C28}"/>
              </a:ext>
            </a:extLst>
          </p:cNvPr>
          <p:cNvCxnSpPr>
            <a:cxnSpLocks/>
          </p:cNvCxnSpPr>
          <p:nvPr/>
        </p:nvCxnSpPr>
        <p:spPr>
          <a:xfrm flipH="1" flipV="1">
            <a:off x="9584748" y="3523404"/>
            <a:ext cx="18088" cy="774098"/>
          </a:xfrm>
          <a:prstGeom prst="straightConnector1">
            <a:avLst/>
          </a:prstGeom>
          <a:ln w="19050" cap="flat" cmpd="sng" algn="ctr">
            <a:solidFill>
              <a:schemeClr val="accent4"/>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14" name="Rectangle 13">
            <a:extLst>
              <a:ext uri="{FF2B5EF4-FFF2-40B4-BE49-F238E27FC236}">
                <a16:creationId xmlns="" xmlns:a16="http://schemas.microsoft.com/office/drawing/2014/main" id="{3F66B876-0866-A1B2-9471-0B3DD64D44E9}"/>
              </a:ext>
            </a:extLst>
          </p:cNvPr>
          <p:cNvSpPr/>
          <p:nvPr/>
        </p:nvSpPr>
        <p:spPr>
          <a:xfrm>
            <a:off x="7174674" y="5128071"/>
            <a:ext cx="3290127" cy="637082"/>
          </a:xfrm>
          <a:prstGeom prst="rect">
            <a:avLst/>
          </a:prstGeom>
          <a:noFill/>
          <a:ln>
            <a:noFill/>
          </a:ln>
        </p:spPr>
        <p:style>
          <a:lnRef idx="0">
            <a:scrgbClr r="0" g="0" b="0"/>
          </a:lnRef>
          <a:fillRef idx="0">
            <a:scrgbClr r="0" g="0" b="0"/>
          </a:fillRef>
          <a:effectRef idx="0">
            <a:scrgbClr r="0" g="0" b="0"/>
          </a:effectRef>
          <a:fontRef idx="minor">
            <a:schemeClr val="lt1"/>
          </a:fontRef>
        </p:style>
        <p:txBody>
          <a:bodyPr rtlCol="0" anchor="ctr"/>
          <a:lstStyle/>
          <a:p>
            <a:pPr algn="ctr"/>
            <a:r>
              <a:rPr lang="en-IN" sz="2000" b="1" dirty="0"/>
              <a:t>Memory allocation</a:t>
            </a:r>
          </a:p>
        </p:txBody>
      </p:sp>
    </p:spTree>
    <p:extLst>
      <p:ext uri="{BB962C8B-B14F-4D97-AF65-F5344CB8AC3E}">
        <p14:creationId xmlns:p14="http://schemas.microsoft.com/office/powerpoint/2010/main" val="262020001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Difference Between Structure and Union</a:t>
            </a:r>
            <a:endParaRPr lang="en-IN" u="dbl" dirty="0"/>
          </a:p>
        </p:txBody>
      </p:sp>
      <p:sp>
        <p:nvSpPr>
          <p:cNvPr id="3" name="Content Placeholder 2"/>
          <p:cNvSpPr>
            <a:spLocks noGrp="1"/>
          </p:cNvSpPr>
          <p:nvPr>
            <p:ph idx="1"/>
          </p:nvPr>
        </p:nvSpPr>
        <p:spPr>
          <a:xfrm>
            <a:off x="838201" y="1341621"/>
            <a:ext cx="10591801" cy="5151254"/>
          </a:xfrm>
        </p:spPr>
        <p:txBody>
          <a:bodyPr>
            <a:normAutofit/>
          </a:bodyPr>
          <a:lstStyle/>
          <a:p>
            <a:pPr marL="0" indent="0">
              <a:buNone/>
            </a:pPr>
            <a:endParaRPr lang="en-US" b="0" i="0" dirty="0">
              <a:effectLst/>
              <a:highlight>
                <a:srgbClr val="800000"/>
              </a:highlight>
              <a:latin typeface="verdana" panose="020B0604030504040204" pitchFamily="34" charset="0"/>
            </a:endParaRPr>
          </a:p>
          <a:p>
            <a:pPr marL="0" indent="0">
              <a:buNone/>
            </a:pPr>
            <a:endParaRPr lang="en-US" dirty="0">
              <a:highlight>
                <a:srgbClr val="800000"/>
              </a:highlight>
              <a:latin typeface="verdana" panose="020B0604030504040204" pitchFamily="34" charset="0"/>
            </a:endParaRPr>
          </a:p>
          <a:p>
            <a:pPr marL="0" indent="0">
              <a:buNone/>
            </a:pPr>
            <a:endParaRPr lang="en-US" b="0" i="0" dirty="0">
              <a:effectLst/>
              <a:highlight>
                <a:srgbClr val="800000"/>
              </a:highlight>
              <a:latin typeface="verdana" panose="020B0604030504040204" pitchFamily="34" charset="0"/>
            </a:endParaRPr>
          </a:p>
        </p:txBody>
      </p:sp>
      <p:graphicFrame>
        <p:nvGraphicFramePr>
          <p:cNvPr id="4" name="Table 3">
            <a:extLst>
              <a:ext uri="{FF2B5EF4-FFF2-40B4-BE49-F238E27FC236}">
                <a16:creationId xmlns="" xmlns:a16="http://schemas.microsoft.com/office/drawing/2014/main" id="{790838D5-C127-EEE4-0654-DAD67F70B0A5}"/>
              </a:ext>
            </a:extLst>
          </p:cNvPr>
          <p:cNvGraphicFramePr>
            <a:graphicFrameLocks noGrp="1"/>
          </p:cNvGraphicFramePr>
          <p:nvPr>
            <p:extLst>
              <p:ext uri="{D42A27DB-BD31-4B8C-83A1-F6EECF244321}">
                <p14:modId xmlns:p14="http://schemas.microsoft.com/office/powerpoint/2010/main" val="2701885465"/>
              </p:ext>
            </p:extLst>
          </p:nvPr>
        </p:nvGraphicFramePr>
        <p:xfrm>
          <a:off x="1376536" y="2155969"/>
          <a:ext cx="9244053" cy="2894476"/>
        </p:xfrm>
        <a:graphic>
          <a:graphicData uri="http://schemas.openxmlformats.org/drawingml/2006/table">
            <a:tbl>
              <a:tblPr>
                <a:tableStyleId>{BDBED569-4797-4DF1-A0F4-6AAB3CD982D8}</a:tableStyleId>
              </a:tblPr>
              <a:tblGrid>
                <a:gridCol w="3081351">
                  <a:extLst>
                    <a:ext uri="{9D8B030D-6E8A-4147-A177-3AD203B41FA5}">
                      <a16:colId xmlns="" xmlns:a16="http://schemas.microsoft.com/office/drawing/2014/main" val="3111202732"/>
                    </a:ext>
                  </a:extLst>
                </a:gridCol>
                <a:gridCol w="3081351">
                  <a:extLst>
                    <a:ext uri="{9D8B030D-6E8A-4147-A177-3AD203B41FA5}">
                      <a16:colId xmlns="" xmlns:a16="http://schemas.microsoft.com/office/drawing/2014/main" val="491978032"/>
                    </a:ext>
                  </a:extLst>
                </a:gridCol>
                <a:gridCol w="3081351">
                  <a:extLst>
                    <a:ext uri="{9D8B030D-6E8A-4147-A177-3AD203B41FA5}">
                      <a16:colId xmlns="" xmlns:a16="http://schemas.microsoft.com/office/drawing/2014/main" val="1656739670"/>
                    </a:ext>
                  </a:extLst>
                </a:gridCol>
              </a:tblGrid>
              <a:tr h="468062">
                <a:tc>
                  <a:txBody>
                    <a:bodyPr/>
                    <a:lstStyle/>
                    <a:p>
                      <a:pPr algn="ctr"/>
                      <a:r>
                        <a:rPr lang="en-IN" dirty="0">
                          <a:highlight>
                            <a:srgbClr val="800000"/>
                          </a:highlight>
                        </a:rPr>
                        <a:t>Feature</a:t>
                      </a:r>
                    </a:p>
                  </a:txBody>
                  <a:tcPr anchor="ctr"/>
                </a:tc>
                <a:tc>
                  <a:txBody>
                    <a:bodyPr/>
                    <a:lstStyle/>
                    <a:p>
                      <a:pPr algn="ctr"/>
                      <a:r>
                        <a:rPr lang="en-IN" dirty="0">
                          <a:highlight>
                            <a:srgbClr val="800000"/>
                          </a:highlight>
                        </a:rPr>
                        <a:t>Structure (struct)</a:t>
                      </a:r>
                    </a:p>
                  </a:txBody>
                  <a:tcPr anchor="ctr"/>
                </a:tc>
                <a:tc>
                  <a:txBody>
                    <a:bodyPr/>
                    <a:lstStyle/>
                    <a:p>
                      <a:pPr algn="ctr"/>
                      <a:r>
                        <a:rPr lang="en-IN" dirty="0">
                          <a:highlight>
                            <a:srgbClr val="800000"/>
                          </a:highlight>
                        </a:rPr>
                        <a:t>Union (union)</a:t>
                      </a:r>
                    </a:p>
                  </a:txBody>
                  <a:tcPr anchor="ctr"/>
                </a:tc>
                <a:extLst>
                  <a:ext uri="{0D108BD9-81ED-4DB2-BD59-A6C34878D82A}">
                    <a16:rowId xmlns="" xmlns:a16="http://schemas.microsoft.com/office/drawing/2014/main" val="2521886343"/>
                  </a:ext>
                </a:extLst>
              </a:tr>
              <a:tr h="819109">
                <a:tc>
                  <a:txBody>
                    <a:bodyPr/>
                    <a:lstStyle/>
                    <a:p>
                      <a:r>
                        <a:rPr lang="en-IN" b="1" dirty="0"/>
                        <a:t>Memory</a:t>
                      </a:r>
                      <a:endParaRPr lang="en-IN" dirty="0"/>
                    </a:p>
                  </a:txBody>
                  <a:tcPr anchor="ctr"/>
                </a:tc>
                <a:tc>
                  <a:txBody>
                    <a:bodyPr/>
                    <a:lstStyle/>
                    <a:p>
                      <a:r>
                        <a:rPr lang="en-US"/>
                        <a:t>Each member has its own memory.</a:t>
                      </a:r>
                    </a:p>
                  </a:txBody>
                  <a:tcPr anchor="ctr"/>
                </a:tc>
                <a:tc>
                  <a:txBody>
                    <a:bodyPr/>
                    <a:lstStyle/>
                    <a:p>
                      <a:r>
                        <a:rPr lang="en-US"/>
                        <a:t>All members share the same memory.</a:t>
                      </a:r>
                    </a:p>
                  </a:txBody>
                  <a:tcPr anchor="ctr"/>
                </a:tc>
                <a:extLst>
                  <a:ext uri="{0D108BD9-81ED-4DB2-BD59-A6C34878D82A}">
                    <a16:rowId xmlns="" xmlns:a16="http://schemas.microsoft.com/office/drawing/2014/main" val="813180247"/>
                  </a:ext>
                </a:extLst>
              </a:tr>
              <a:tr h="468062">
                <a:tc>
                  <a:txBody>
                    <a:bodyPr/>
                    <a:lstStyle/>
                    <a:p>
                      <a:r>
                        <a:rPr lang="en-IN" b="1" dirty="0"/>
                        <a:t>Size</a:t>
                      </a:r>
                      <a:endParaRPr lang="en-IN" dirty="0"/>
                    </a:p>
                  </a:txBody>
                  <a:tcPr anchor="ctr"/>
                </a:tc>
                <a:tc>
                  <a:txBody>
                    <a:bodyPr/>
                    <a:lstStyle/>
                    <a:p>
                      <a:r>
                        <a:rPr lang="en-US"/>
                        <a:t>Sum of all members' sizes.</a:t>
                      </a:r>
                    </a:p>
                  </a:txBody>
                  <a:tcPr anchor="ctr"/>
                </a:tc>
                <a:tc>
                  <a:txBody>
                    <a:bodyPr/>
                    <a:lstStyle/>
                    <a:p>
                      <a:r>
                        <a:rPr lang="en-US" dirty="0"/>
                        <a:t>Size of the largest member.</a:t>
                      </a:r>
                    </a:p>
                  </a:txBody>
                  <a:tcPr anchor="ctr"/>
                </a:tc>
                <a:extLst>
                  <a:ext uri="{0D108BD9-81ED-4DB2-BD59-A6C34878D82A}">
                    <a16:rowId xmlns="" xmlns:a16="http://schemas.microsoft.com/office/drawing/2014/main" val="283867274"/>
                  </a:ext>
                </a:extLst>
              </a:tr>
              <a:tr h="671181">
                <a:tc>
                  <a:txBody>
                    <a:bodyPr/>
                    <a:lstStyle/>
                    <a:p>
                      <a:r>
                        <a:rPr lang="en-IN" b="1" dirty="0"/>
                        <a:t>Usage</a:t>
                      </a:r>
                      <a:endParaRPr lang="en-IN" dirty="0"/>
                    </a:p>
                  </a:txBody>
                  <a:tcPr anchor="ctr"/>
                </a:tc>
                <a:tc>
                  <a:txBody>
                    <a:bodyPr/>
                    <a:lstStyle/>
                    <a:p>
                      <a:r>
                        <a:rPr lang="en-US"/>
                        <a:t>Stores multiple values at a time.</a:t>
                      </a:r>
                    </a:p>
                  </a:txBody>
                  <a:tcPr anchor="ctr"/>
                </a:tc>
                <a:tc>
                  <a:txBody>
                    <a:bodyPr/>
                    <a:lstStyle/>
                    <a:p>
                      <a:r>
                        <a:rPr lang="en-US" dirty="0"/>
                        <a:t>Stores only one value at a time.</a:t>
                      </a:r>
                    </a:p>
                  </a:txBody>
                  <a:tcPr anchor="ctr"/>
                </a:tc>
                <a:extLst>
                  <a:ext uri="{0D108BD9-81ED-4DB2-BD59-A6C34878D82A}">
                    <a16:rowId xmlns="" xmlns:a16="http://schemas.microsoft.com/office/drawing/2014/main" val="2731170115"/>
                  </a:ext>
                </a:extLst>
              </a:tr>
              <a:tr h="468062">
                <a:tc>
                  <a:txBody>
                    <a:bodyPr/>
                    <a:lstStyle/>
                    <a:p>
                      <a:r>
                        <a:rPr lang="en-IN" b="1" dirty="0"/>
                        <a:t>Efficiency</a:t>
                      </a:r>
                      <a:endParaRPr lang="en-IN" dirty="0"/>
                    </a:p>
                  </a:txBody>
                  <a:tcPr anchor="ctr"/>
                </a:tc>
                <a:tc>
                  <a:txBody>
                    <a:bodyPr/>
                    <a:lstStyle/>
                    <a:p>
                      <a:r>
                        <a:rPr lang="en-IN" dirty="0"/>
                        <a:t>Uses more memory.</a:t>
                      </a:r>
                    </a:p>
                  </a:txBody>
                  <a:tcPr anchor="ctr"/>
                </a:tc>
                <a:tc>
                  <a:txBody>
                    <a:bodyPr/>
                    <a:lstStyle/>
                    <a:p>
                      <a:r>
                        <a:rPr lang="en-IN" dirty="0"/>
                        <a:t>Uses less memory.</a:t>
                      </a:r>
                    </a:p>
                  </a:txBody>
                  <a:tcPr anchor="ctr"/>
                </a:tc>
                <a:extLst>
                  <a:ext uri="{0D108BD9-81ED-4DB2-BD59-A6C34878D82A}">
                    <a16:rowId xmlns="" xmlns:a16="http://schemas.microsoft.com/office/drawing/2014/main" val="2320505075"/>
                  </a:ext>
                </a:extLst>
              </a:tr>
            </a:tbl>
          </a:graphicData>
        </a:graphic>
      </p:graphicFrame>
      <p:sp>
        <p:nvSpPr>
          <p:cNvPr id="5" name="Rectangle 1">
            <a:extLst>
              <a:ext uri="{FF2B5EF4-FFF2-40B4-BE49-F238E27FC236}">
                <a16:creationId xmlns="" xmlns:a16="http://schemas.microsoft.com/office/drawing/2014/main" id="{20E360AA-4C8B-FB45-361B-DED37814D237}"/>
              </a:ext>
            </a:extLst>
          </p:cNvPr>
          <p:cNvSpPr>
            <a:spLocks noChangeArrowheads="1"/>
          </p:cNvSpPr>
          <p:nvPr/>
        </p:nvSpPr>
        <p:spPr bwMode="auto">
          <a:xfrm>
            <a:off x="838201" y="2924261"/>
            <a:ext cx="184731"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9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410669877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Storage classes and Visibility</a:t>
            </a:r>
            <a:endParaRPr lang="en-IN" u="dbl" dirty="0"/>
          </a:p>
        </p:txBody>
      </p:sp>
      <p:sp>
        <p:nvSpPr>
          <p:cNvPr id="3" name="Content Placeholder 2"/>
          <p:cNvSpPr>
            <a:spLocks noGrp="1"/>
          </p:cNvSpPr>
          <p:nvPr>
            <p:ph idx="1"/>
          </p:nvPr>
        </p:nvSpPr>
        <p:spPr>
          <a:xfrm>
            <a:off x="838201" y="1341621"/>
            <a:ext cx="10591801" cy="5151254"/>
          </a:xfrm>
        </p:spPr>
        <p:txBody>
          <a:bodyPr>
            <a:normAutofit/>
          </a:bodyPr>
          <a:lstStyle/>
          <a:p>
            <a:pPr marL="0" indent="0">
              <a:buNone/>
            </a:pPr>
            <a:endParaRPr lang="en-US" b="0" i="0" dirty="0">
              <a:effectLst/>
              <a:highlight>
                <a:srgbClr val="800000"/>
              </a:highlight>
              <a:latin typeface="verdana" panose="020B0604030504040204" pitchFamily="34" charset="0"/>
            </a:endParaRPr>
          </a:p>
          <a:p>
            <a:pPr marL="0" indent="0">
              <a:buNone/>
            </a:pPr>
            <a:endParaRPr lang="en-US" dirty="0">
              <a:highlight>
                <a:srgbClr val="800000"/>
              </a:highlight>
              <a:latin typeface="verdana" panose="020B0604030504040204" pitchFamily="34" charset="0"/>
            </a:endParaRPr>
          </a:p>
          <a:p>
            <a:pPr marL="0" indent="0">
              <a:buNone/>
            </a:pPr>
            <a:endParaRPr lang="en-US" b="0" i="0" dirty="0">
              <a:effectLst/>
              <a:highlight>
                <a:srgbClr val="800000"/>
              </a:highlight>
              <a:latin typeface="verdana" panose="020B0604030504040204" pitchFamily="34" charset="0"/>
            </a:endParaRPr>
          </a:p>
        </p:txBody>
      </p:sp>
      <p:sp>
        <p:nvSpPr>
          <p:cNvPr id="5" name="Rectangle 1">
            <a:extLst>
              <a:ext uri="{FF2B5EF4-FFF2-40B4-BE49-F238E27FC236}">
                <a16:creationId xmlns="" xmlns:a16="http://schemas.microsoft.com/office/drawing/2014/main" id="{20E360AA-4C8B-FB45-361B-DED37814D237}"/>
              </a:ext>
            </a:extLst>
          </p:cNvPr>
          <p:cNvSpPr>
            <a:spLocks noChangeArrowheads="1"/>
          </p:cNvSpPr>
          <p:nvPr/>
        </p:nvSpPr>
        <p:spPr bwMode="auto">
          <a:xfrm>
            <a:off x="-1951219" y="3759168"/>
            <a:ext cx="184731"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9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 name="TextBox 5">
            <a:extLst>
              <a:ext uri="{FF2B5EF4-FFF2-40B4-BE49-F238E27FC236}">
                <a16:creationId xmlns="" xmlns:a16="http://schemas.microsoft.com/office/drawing/2014/main" id="{F2ECC019-B10F-33C5-A64B-286969F124E3}"/>
              </a:ext>
            </a:extLst>
          </p:cNvPr>
          <p:cNvSpPr txBox="1"/>
          <p:nvPr/>
        </p:nvSpPr>
        <p:spPr>
          <a:xfrm>
            <a:off x="838199" y="1690689"/>
            <a:ext cx="9959672" cy="4431983"/>
          </a:xfrm>
          <a:prstGeom prst="rect">
            <a:avLst/>
          </a:prstGeom>
          <a:noFill/>
        </p:spPr>
        <p:txBody>
          <a:bodyPr wrap="square" rtlCol="0">
            <a:spAutoFit/>
          </a:bodyPr>
          <a:lstStyle/>
          <a:p>
            <a:r>
              <a:rPr lang="en-US" sz="2400" b="0" i="0" dirty="0">
                <a:effectLst/>
              </a:rPr>
              <a:t>storage classes define the lifetime, scope, and visibility of variables. They specify where a variable is stored, how long its value is retained, and how it can be accessed which help us to trace the existence of a particular variable during the runtime of a program.</a:t>
            </a:r>
          </a:p>
          <a:p>
            <a:endParaRPr lang="en-US" sz="2400" dirty="0"/>
          </a:p>
          <a:p>
            <a:pPr algn="l" rtl="0" fontAlgn="base"/>
            <a:r>
              <a:rPr lang="en-US" sz="2400" b="0" i="0" dirty="0">
                <a:effectLst/>
              </a:rPr>
              <a:t>there are </a:t>
            </a:r>
            <a:r>
              <a:rPr lang="en-US" sz="2400" b="1" i="0" dirty="0">
                <a:effectLst/>
              </a:rPr>
              <a:t>four primary storage classes:</a:t>
            </a:r>
            <a:endParaRPr lang="en-US" sz="2400" b="0" i="0" dirty="0">
              <a:effectLst/>
            </a:endParaRPr>
          </a:p>
          <a:p>
            <a:pPr algn="l" fontAlgn="base"/>
            <a:r>
              <a:rPr lang="en-US" sz="2400" b="1" i="0" dirty="0">
                <a:effectLst/>
              </a:rPr>
              <a:t>Table of Content</a:t>
            </a:r>
          </a:p>
          <a:p>
            <a:pPr algn="l" fontAlgn="base">
              <a:buFont typeface="Arial" panose="020B0604020202020204" pitchFamily="34" charset="0"/>
              <a:buChar char="•"/>
            </a:pPr>
            <a:r>
              <a:rPr lang="en-US" sz="2400" b="0" i="0" u="sng" dirty="0">
                <a:effectLst/>
                <a:hlinkClick r:id="rId2">
                  <a:extLst>
                    <a:ext uri="{A12FA001-AC4F-418D-AE19-62706E023703}">
                      <ahyp:hlinkClr xmlns="" xmlns:ahyp="http://schemas.microsoft.com/office/drawing/2018/hyperlinkcolor" val="tx"/>
                    </a:ext>
                  </a:extLst>
                </a:hlinkClick>
              </a:rPr>
              <a:t>auto</a:t>
            </a:r>
            <a:endParaRPr lang="en-US" sz="2400" b="0" i="0" dirty="0">
              <a:effectLst/>
            </a:endParaRPr>
          </a:p>
          <a:p>
            <a:pPr algn="l" fontAlgn="base">
              <a:buFont typeface="Arial" panose="020B0604020202020204" pitchFamily="34" charset="0"/>
              <a:buChar char="•"/>
            </a:pPr>
            <a:r>
              <a:rPr lang="en-US" sz="2400" b="0" i="0" u="sng" dirty="0">
                <a:effectLst/>
                <a:hlinkClick r:id="rId3">
                  <a:extLst>
                    <a:ext uri="{A12FA001-AC4F-418D-AE19-62706E023703}">
                      <ahyp:hlinkClr xmlns="" xmlns:ahyp="http://schemas.microsoft.com/office/drawing/2018/hyperlinkcolor" val="tx"/>
                    </a:ext>
                  </a:extLst>
                </a:hlinkClick>
              </a:rPr>
              <a:t>register</a:t>
            </a:r>
            <a:endParaRPr lang="en-US" sz="2400" b="0" i="0" dirty="0">
              <a:effectLst/>
            </a:endParaRPr>
          </a:p>
          <a:p>
            <a:pPr algn="l" fontAlgn="base">
              <a:buFont typeface="Arial" panose="020B0604020202020204" pitchFamily="34" charset="0"/>
              <a:buChar char="•"/>
            </a:pPr>
            <a:r>
              <a:rPr lang="en-US" sz="2400" b="0" i="0" u="sng" dirty="0">
                <a:effectLst/>
                <a:hlinkClick r:id="rId4">
                  <a:extLst>
                    <a:ext uri="{A12FA001-AC4F-418D-AE19-62706E023703}">
                      <ahyp:hlinkClr xmlns="" xmlns:ahyp="http://schemas.microsoft.com/office/drawing/2018/hyperlinkcolor" val="tx"/>
                    </a:ext>
                  </a:extLst>
                </a:hlinkClick>
              </a:rPr>
              <a:t>static</a:t>
            </a:r>
            <a:endParaRPr lang="en-US" sz="2400" b="0" i="0" dirty="0">
              <a:effectLst/>
            </a:endParaRPr>
          </a:p>
          <a:p>
            <a:pPr algn="l" fontAlgn="base">
              <a:buFont typeface="Arial" panose="020B0604020202020204" pitchFamily="34" charset="0"/>
              <a:buChar char="•"/>
            </a:pPr>
            <a:r>
              <a:rPr lang="en-US" sz="2400" b="0" i="0" u="sng" dirty="0">
                <a:effectLst/>
                <a:hlinkClick r:id="rId5">
                  <a:extLst>
                    <a:ext uri="{A12FA001-AC4F-418D-AE19-62706E023703}">
                      <ahyp:hlinkClr xmlns="" xmlns:ahyp="http://schemas.microsoft.com/office/drawing/2018/hyperlinkcolor" val="tx"/>
                    </a:ext>
                  </a:extLst>
                </a:hlinkClick>
              </a:rPr>
              <a:t>extern</a:t>
            </a:r>
            <a:endParaRPr lang="en-US" sz="2400" b="0" i="0" dirty="0">
              <a:effectLst/>
            </a:endParaRPr>
          </a:p>
          <a:p>
            <a:endParaRPr lang="en-IN" dirty="0"/>
          </a:p>
        </p:txBody>
      </p:sp>
    </p:spTree>
    <p:extLst>
      <p:ext uri="{BB962C8B-B14F-4D97-AF65-F5344CB8AC3E}">
        <p14:creationId xmlns:p14="http://schemas.microsoft.com/office/powerpoint/2010/main" val="1316597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Storage classes and Visibility</a:t>
            </a:r>
            <a:endParaRPr lang="en-IN" u="dbl" dirty="0"/>
          </a:p>
        </p:txBody>
      </p:sp>
      <p:sp>
        <p:nvSpPr>
          <p:cNvPr id="3" name="Content Placeholder 2"/>
          <p:cNvSpPr>
            <a:spLocks noGrp="1"/>
          </p:cNvSpPr>
          <p:nvPr>
            <p:ph idx="1"/>
          </p:nvPr>
        </p:nvSpPr>
        <p:spPr>
          <a:xfrm>
            <a:off x="838201" y="1341621"/>
            <a:ext cx="10591801" cy="5151254"/>
          </a:xfrm>
        </p:spPr>
        <p:txBody>
          <a:bodyPr>
            <a:normAutofit/>
          </a:bodyPr>
          <a:lstStyle/>
          <a:p>
            <a:pPr marL="0" indent="0">
              <a:buNone/>
            </a:pPr>
            <a:endParaRPr lang="en-US" b="0" i="0" dirty="0">
              <a:effectLst/>
              <a:highlight>
                <a:srgbClr val="800000"/>
              </a:highlight>
              <a:latin typeface="verdana" panose="020B0604030504040204" pitchFamily="34" charset="0"/>
            </a:endParaRPr>
          </a:p>
          <a:p>
            <a:pPr marL="0" indent="0">
              <a:buNone/>
            </a:pPr>
            <a:endParaRPr lang="en-US" dirty="0">
              <a:highlight>
                <a:srgbClr val="800000"/>
              </a:highlight>
              <a:latin typeface="verdana" panose="020B0604030504040204" pitchFamily="34" charset="0"/>
            </a:endParaRPr>
          </a:p>
          <a:p>
            <a:pPr marL="0" indent="0">
              <a:buNone/>
            </a:pPr>
            <a:endParaRPr lang="en-US" b="0" i="0" dirty="0">
              <a:effectLst/>
              <a:highlight>
                <a:srgbClr val="800000"/>
              </a:highlight>
              <a:latin typeface="verdana" panose="020B0604030504040204" pitchFamily="34" charset="0"/>
            </a:endParaRPr>
          </a:p>
        </p:txBody>
      </p:sp>
      <p:sp>
        <p:nvSpPr>
          <p:cNvPr id="5" name="Rectangle 1">
            <a:extLst>
              <a:ext uri="{FF2B5EF4-FFF2-40B4-BE49-F238E27FC236}">
                <a16:creationId xmlns="" xmlns:a16="http://schemas.microsoft.com/office/drawing/2014/main" id="{20E360AA-4C8B-FB45-361B-DED37814D237}"/>
              </a:ext>
            </a:extLst>
          </p:cNvPr>
          <p:cNvSpPr>
            <a:spLocks noChangeArrowheads="1"/>
          </p:cNvSpPr>
          <p:nvPr/>
        </p:nvSpPr>
        <p:spPr bwMode="auto">
          <a:xfrm>
            <a:off x="838201" y="2924261"/>
            <a:ext cx="184731"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9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 name="TextBox 5">
            <a:extLst>
              <a:ext uri="{FF2B5EF4-FFF2-40B4-BE49-F238E27FC236}">
                <a16:creationId xmlns="" xmlns:a16="http://schemas.microsoft.com/office/drawing/2014/main" id="{F2ECC019-B10F-33C5-A64B-286969F124E3}"/>
              </a:ext>
            </a:extLst>
          </p:cNvPr>
          <p:cNvSpPr txBox="1"/>
          <p:nvPr/>
        </p:nvSpPr>
        <p:spPr>
          <a:xfrm>
            <a:off x="838199" y="1690689"/>
            <a:ext cx="9959672" cy="4062651"/>
          </a:xfrm>
          <a:prstGeom prst="rect">
            <a:avLst/>
          </a:prstGeom>
          <a:noFill/>
        </p:spPr>
        <p:txBody>
          <a:bodyPr wrap="square" rtlCol="0">
            <a:spAutoFit/>
          </a:bodyPr>
          <a:lstStyle/>
          <a:p>
            <a:pPr algn="l" fontAlgn="base"/>
            <a:r>
              <a:rPr lang="en-US" sz="2400" b="1" i="0" dirty="0">
                <a:effectLst/>
              </a:rPr>
              <a:t>auto:</a:t>
            </a:r>
          </a:p>
          <a:p>
            <a:pPr algn="l" rtl="0" fontAlgn="base"/>
            <a:r>
              <a:rPr lang="en-US" sz="2400" b="0" i="0" dirty="0">
                <a:effectLst/>
              </a:rPr>
              <a:t>This is the default storage class for all the variables declared inside a function or a block. auto variables can be only accessed within the block/function they have been declared and not outside them (which defines their scope).</a:t>
            </a:r>
          </a:p>
          <a:p>
            <a:pPr algn="l" rtl="0" fontAlgn="base"/>
            <a:endParaRPr lang="en-US" sz="2400" b="0" i="0" dirty="0">
              <a:effectLst/>
            </a:endParaRPr>
          </a:p>
          <a:p>
            <a:pPr algn="l" rtl="0" fontAlgn="base"/>
            <a:r>
              <a:rPr lang="en-US" sz="2400" b="1" i="0" dirty="0">
                <a:effectLst/>
              </a:rPr>
              <a:t>Properties of auto Variables</a:t>
            </a:r>
            <a:endParaRPr lang="en-US" sz="2400" b="0" i="0" dirty="0">
              <a:effectLst/>
            </a:endParaRPr>
          </a:p>
          <a:p>
            <a:pPr algn="l" fontAlgn="base">
              <a:buFont typeface="Arial" panose="020B0604020202020204" pitchFamily="34" charset="0"/>
              <a:buChar char="•"/>
            </a:pPr>
            <a:r>
              <a:rPr lang="en-US" sz="2400" b="1" i="0" dirty="0">
                <a:effectLst/>
              </a:rPr>
              <a:t>Scope:</a:t>
            </a:r>
            <a:r>
              <a:rPr lang="en-US" sz="2400" b="0" i="0" dirty="0">
                <a:effectLst/>
              </a:rPr>
              <a:t> Local</a:t>
            </a:r>
          </a:p>
          <a:p>
            <a:pPr algn="l" fontAlgn="base">
              <a:buFont typeface="Arial" panose="020B0604020202020204" pitchFamily="34" charset="0"/>
              <a:buChar char="•"/>
            </a:pPr>
            <a:r>
              <a:rPr lang="en-US" sz="2400" b="1" i="0" dirty="0">
                <a:effectLst/>
              </a:rPr>
              <a:t>Default Value: </a:t>
            </a:r>
            <a:r>
              <a:rPr lang="en-US" sz="2400" b="0" i="0" dirty="0">
                <a:effectLst/>
              </a:rPr>
              <a:t>Garbage Value</a:t>
            </a:r>
          </a:p>
          <a:p>
            <a:pPr algn="l" fontAlgn="base">
              <a:buFont typeface="Arial" panose="020B0604020202020204" pitchFamily="34" charset="0"/>
              <a:buChar char="•"/>
            </a:pPr>
            <a:r>
              <a:rPr lang="en-US" sz="2400" b="1" i="0" dirty="0">
                <a:effectLst/>
              </a:rPr>
              <a:t>Memory Location:</a:t>
            </a:r>
            <a:r>
              <a:rPr lang="en-US" sz="2400" b="0" i="0" dirty="0">
                <a:effectLst/>
              </a:rPr>
              <a:t> RAM</a:t>
            </a:r>
          </a:p>
          <a:p>
            <a:pPr algn="l" fontAlgn="base">
              <a:buFont typeface="Arial" panose="020B0604020202020204" pitchFamily="34" charset="0"/>
              <a:buChar char="•"/>
            </a:pPr>
            <a:r>
              <a:rPr lang="en-US" sz="2400" b="1" i="0" dirty="0">
                <a:effectLst/>
              </a:rPr>
              <a:t>Lifetime: </a:t>
            </a:r>
            <a:r>
              <a:rPr lang="en-US" sz="2400" b="0" i="0" dirty="0">
                <a:effectLst/>
              </a:rPr>
              <a:t>Till the end of its scope</a:t>
            </a:r>
          </a:p>
          <a:p>
            <a:endParaRPr lang="en-IN" dirty="0"/>
          </a:p>
        </p:txBody>
      </p:sp>
    </p:spTree>
    <p:extLst>
      <p:ext uri="{BB962C8B-B14F-4D97-AF65-F5344CB8AC3E}">
        <p14:creationId xmlns:p14="http://schemas.microsoft.com/office/powerpoint/2010/main" val="170944672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Structure</a:t>
            </a:r>
          </a:p>
        </p:txBody>
      </p:sp>
      <p:sp>
        <p:nvSpPr>
          <p:cNvPr id="3" name="Content Placeholder 2"/>
          <p:cNvSpPr>
            <a:spLocks noGrp="1"/>
          </p:cNvSpPr>
          <p:nvPr>
            <p:ph idx="1"/>
          </p:nvPr>
        </p:nvSpPr>
        <p:spPr/>
        <p:txBody>
          <a:bodyPr>
            <a:normAutofit fontScale="92500" lnSpcReduction="10000"/>
          </a:bodyPr>
          <a:lstStyle/>
          <a:p>
            <a:r>
              <a:rPr lang="en-US" dirty="0"/>
              <a:t>a </a:t>
            </a:r>
            <a:r>
              <a:rPr lang="en-US" b="1" dirty="0"/>
              <a:t>structure </a:t>
            </a:r>
            <a:r>
              <a:rPr lang="en-US" dirty="0"/>
              <a:t>is a user-defined data type that can be used to group items of possibly different types into a single type.</a:t>
            </a:r>
          </a:p>
          <a:p>
            <a:r>
              <a:rPr lang="en-US" dirty="0"/>
              <a:t> The </a:t>
            </a:r>
            <a:r>
              <a:rPr lang="en-US" b="1" dirty="0" err="1"/>
              <a:t>struct</a:t>
            </a:r>
            <a:r>
              <a:rPr lang="en-US" b="1" dirty="0"/>
              <a:t> </a:t>
            </a:r>
            <a:r>
              <a:rPr lang="en-US" dirty="0"/>
              <a:t>keyword is used to define a structure. The items in the structure are called its </a:t>
            </a:r>
            <a:r>
              <a:rPr lang="en-US" b="1" dirty="0"/>
              <a:t>member</a:t>
            </a:r>
            <a:r>
              <a:rPr lang="en-US" dirty="0"/>
              <a:t> and they can be of any valid data type.</a:t>
            </a:r>
          </a:p>
          <a:p>
            <a:endParaRPr lang="en-US" dirty="0"/>
          </a:p>
          <a:p>
            <a:pPr marL="0" indent="0" fontAlgn="base">
              <a:buNone/>
            </a:pPr>
            <a:r>
              <a:rPr lang="en-US" dirty="0"/>
              <a:t>There are two steps of creating a structure in C:</a:t>
            </a:r>
          </a:p>
          <a:p>
            <a:pPr fontAlgn="base"/>
            <a:r>
              <a:rPr lang="en-US" dirty="0"/>
              <a:t>Structure Definition</a:t>
            </a:r>
          </a:p>
          <a:p>
            <a:pPr fontAlgn="base"/>
            <a:r>
              <a:rPr lang="en-US" dirty="0"/>
              <a:t>Creating Structure Variables</a:t>
            </a:r>
          </a:p>
          <a:p>
            <a:endParaRPr lang="en-IN" dirty="0"/>
          </a:p>
        </p:txBody>
      </p:sp>
    </p:spTree>
    <p:extLst>
      <p:ext uri="{BB962C8B-B14F-4D97-AF65-F5344CB8AC3E}">
        <p14:creationId xmlns:p14="http://schemas.microsoft.com/office/powerpoint/2010/main" val="2548468002"/>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Storage classes and Visibility</a:t>
            </a:r>
            <a:endParaRPr lang="en-IN" u="dbl" dirty="0"/>
          </a:p>
        </p:txBody>
      </p:sp>
      <p:sp>
        <p:nvSpPr>
          <p:cNvPr id="3" name="Content Placeholder 2"/>
          <p:cNvSpPr>
            <a:spLocks noGrp="1"/>
          </p:cNvSpPr>
          <p:nvPr>
            <p:ph idx="1"/>
          </p:nvPr>
        </p:nvSpPr>
        <p:spPr>
          <a:xfrm>
            <a:off x="838201" y="1341621"/>
            <a:ext cx="10591801" cy="5151254"/>
          </a:xfrm>
        </p:spPr>
        <p:txBody>
          <a:bodyPr>
            <a:normAutofit/>
          </a:bodyPr>
          <a:lstStyle/>
          <a:p>
            <a:pPr marL="0" indent="0">
              <a:buNone/>
            </a:pPr>
            <a:endParaRPr lang="en-US" b="0" i="0" dirty="0">
              <a:effectLst/>
              <a:highlight>
                <a:srgbClr val="800000"/>
              </a:highlight>
              <a:latin typeface="verdana" panose="020B0604030504040204" pitchFamily="34" charset="0"/>
            </a:endParaRPr>
          </a:p>
          <a:p>
            <a:pPr marL="0" indent="0">
              <a:buNone/>
            </a:pPr>
            <a:endParaRPr lang="en-US" dirty="0">
              <a:highlight>
                <a:srgbClr val="800000"/>
              </a:highlight>
              <a:latin typeface="verdana" panose="020B0604030504040204" pitchFamily="34" charset="0"/>
            </a:endParaRPr>
          </a:p>
          <a:p>
            <a:pPr marL="0" indent="0">
              <a:buNone/>
            </a:pPr>
            <a:endParaRPr lang="en-US" b="0" i="0" dirty="0">
              <a:effectLst/>
              <a:highlight>
                <a:srgbClr val="800000"/>
              </a:highlight>
              <a:latin typeface="verdana" panose="020B0604030504040204" pitchFamily="34" charset="0"/>
            </a:endParaRPr>
          </a:p>
        </p:txBody>
      </p:sp>
      <p:sp>
        <p:nvSpPr>
          <p:cNvPr id="5" name="Rectangle 1">
            <a:extLst>
              <a:ext uri="{FF2B5EF4-FFF2-40B4-BE49-F238E27FC236}">
                <a16:creationId xmlns="" xmlns:a16="http://schemas.microsoft.com/office/drawing/2014/main" id="{20E360AA-4C8B-FB45-361B-DED37814D237}"/>
              </a:ext>
            </a:extLst>
          </p:cNvPr>
          <p:cNvSpPr>
            <a:spLocks noChangeArrowheads="1"/>
          </p:cNvSpPr>
          <p:nvPr/>
        </p:nvSpPr>
        <p:spPr bwMode="auto">
          <a:xfrm>
            <a:off x="838201" y="2924261"/>
            <a:ext cx="184731"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9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 name="TextBox 5">
            <a:extLst>
              <a:ext uri="{FF2B5EF4-FFF2-40B4-BE49-F238E27FC236}">
                <a16:creationId xmlns="" xmlns:a16="http://schemas.microsoft.com/office/drawing/2014/main" id="{F2ECC019-B10F-33C5-A64B-286969F124E3}"/>
              </a:ext>
            </a:extLst>
          </p:cNvPr>
          <p:cNvSpPr txBox="1"/>
          <p:nvPr/>
        </p:nvSpPr>
        <p:spPr>
          <a:xfrm>
            <a:off x="838199" y="1690688"/>
            <a:ext cx="9959672" cy="4801314"/>
          </a:xfrm>
          <a:prstGeom prst="rect">
            <a:avLst/>
          </a:prstGeom>
          <a:noFill/>
        </p:spPr>
        <p:txBody>
          <a:bodyPr wrap="square" rtlCol="0">
            <a:spAutoFit/>
          </a:bodyPr>
          <a:lstStyle/>
          <a:p>
            <a:pPr algn="l" fontAlgn="base"/>
            <a:r>
              <a:rPr lang="en-US" sz="2400" b="1" i="0" dirty="0">
                <a:effectLst/>
              </a:rPr>
              <a:t>register:</a:t>
            </a:r>
          </a:p>
          <a:p>
            <a:pPr algn="l" fontAlgn="base"/>
            <a:r>
              <a:rPr lang="en-US" sz="2400" b="1" i="0" dirty="0">
                <a:effectLst/>
              </a:rPr>
              <a:t>This storage class declares register variables that have the same functionality as that of the auto variables. The only difference is that the compiler tries to store these variables in the register of the microprocessor if a free register is available making it much faster than any of the other variables.</a:t>
            </a:r>
          </a:p>
          <a:p>
            <a:pPr algn="l" fontAlgn="base"/>
            <a:endParaRPr lang="en-US" sz="2400" b="1" i="0" dirty="0">
              <a:effectLst/>
            </a:endParaRPr>
          </a:p>
          <a:p>
            <a:pPr algn="l" fontAlgn="base"/>
            <a:r>
              <a:rPr lang="en-US" sz="2400" b="1" i="0" dirty="0">
                <a:effectLst/>
              </a:rPr>
              <a:t>Properties of register Storage Class Objects</a:t>
            </a:r>
          </a:p>
          <a:p>
            <a:pPr algn="l" fontAlgn="base"/>
            <a:endParaRPr lang="en-US" sz="2400" b="1" i="0" dirty="0">
              <a:effectLst/>
            </a:endParaRPr>
          </a:p>
          <a:p>
            <a:pPr algn="l" fontAlgn="base"/>
            <a:r>
              <a:rPr lang="en-US" sz="2400" b="1" i="0" dirty="0">
                <a:effectLst/>
              </a:rPr>
              <a:t>Scope: Local</a:t>
            </a:r>
          </a:p>
          <a:p>
            <a:pPr algn="l" fontAlgn="base"/>
            <a:r>
              <a:rPr lang="en-US" sz="2400" b="1" i="0" dirty="0">
                <a:effectLst/>
              </a:rPr>
              <a:t>Default Value: Garbage Value</a:t>
            </a:r>
          </a:p>
          <a:p>
            <a:pPr algn="l" fontAlgn="base"/>
            <a:r>
              <a:rPr lang="en-US" sz="2400" b="1" i="0" dirty="0">
                <a:effectLst/>
              </a:rPr>
              <a:t>Memory Location: Register in CPU or RAM</a:t>
            </a:r>
          </a:p>
          <a:p>
            <a:pPr algn="l" fontAlgn="base"/>
            <a:r>
              <a:rPr lang="en-US" sz="2400" b="1" i="0" dirty="0">
                <a:effectLst/>
              </a:rPr>
              <a:t>Lifetime: Till the end of its scope</a:t>
            </a:r>
          </a:p>
          <a:p>
            <a:endParaRPr lang="en-IN" dirty="0"/>
          </a:p>
        </p:txBody>
      </p:sp>
    </p:spTree>
    <p:extLst>
      <p:ext uri="{BB962C8B-B14F-4D97-AF65-F5344CB8AC3E}">
        <p14:creationId xmlns:p14="http://schemas.microsoft.com/office/powerpoint/2010/main" val="1007702892"/>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Storage classes and Visibility</a:t>
            </a:r>
            <a:endParaRPr lang="en-IN" u="dbl" dirty="0"/>
          </a:p>
        </p:txBody>
      </p:sp>
      <p:sp>
        <p:nvSpPr>
          <p:cNvPr id="3" name="Content Placeholder 2"/>
          <p:cNvSpPr>
            <a:spLocks noGrp="1"/>
          </p:cNvSpPr>
          <p:nvPr>
            <p:ph idx="1"/>
          </p:nvPr>
        </p:nvSpPr>
        <p:spPr>
          <a:xfrm>
            <a:off x="838201" y="1341621"/>
            <a:ext cx="10591801" cy="5151254"/>
          </a:xfrm>
        </p:spPr>
        <p:txBody>
          <a:bodyPr>
            <a:normAutofit/>
          </a:bodyPr>
          <a:lstStyle/>
          <a:p>
            <a:pPr marL="0" indent="0">
              <a:buNone/>
            </a:pPr>
            <a:endParaRPr lang="en-US" b="0" i="0" dirty="0">
              <a:effectLst/>
              <a:highlight>
                <a:srgbClr val="800000"/>
              </a:highlight>
              <a:latin typeface="verdana" panose="020B0604030504040204" pitchFamily="34" charset="0"/>
            </a:endParaRPr>
          </a:p>
          <a:p>
            <a:pPr marL="0" indent="0">
              <a:buNone/>
            </a:pPr>
            <a:endParaRPr lang="en-US" dirty="0">
              <a:highlight>
                <a:srgbClr val="800000"/>
              </a:highlight>
              <a:latin typeface="verdana" panose="020B0604030504040204" pitchFamily="34" charset="0"/>
            </a:endParaRPr>
          </a:p>
          <a:p>
            <a:pPr marL="0" indent="0">
              <a:buNone/>
            </a:pPr>
            <a:endParaRPr lang="en-US" b="0" i="0" dirty="0">
              <a:effectLst/>
              <a:highlight>
                <a:srgbClr val="800000"/>
              </a:highlight>
              <a:latin typeface="verdana" panose="020B0604030504040204" pitchFamily="34" charset="0"/>
            </a:endParaRPr>
          </a:p>
        </p:txBody>
      </p:sp>
      <p:sp>
        <p:nvSpPr>
          <p:cNvPr id="5" name="Rectangle 1">
            <a:extLst>
              <a:ext uri="{FF2B5EF4-FFF2-40B4-BE49-F238E27FC236}">
                <a16:creationId xmlns="" xmlns:a16="http://schemas.microsoft.com/office/drawing/2014/main" id="{20E360AA-4C8B-FB45-361B-DED37814D237}"/>
              </a:ext>
            </a:extLst>
          </p:cNvPr>
          <p:cNvSpPr>
            <a:spLocks noChangeArrowheads="1"/>
          </p:cNvSpPr>
          <p:nvPr/>
        </p:nvSpPr>
        <p:spPr bwMode="auto">
          <a:xfrm>
            <a:off x="838201" y="2924261"/>
            <a:ext cx="184731"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9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 name="TextBox 5">
            <a:extLst>
              <a:ext uri="{FF2B5EF4-FFF2-40B4-BE49-F238E27FC236}">
                <a16:creationId xmlns="" xmlns:a16="http://schemas.microsoft.com/office/drawing/2014/main" id="{F2ECC019-B10F-33C5-A64B-286969F124E3}"/>
              </a:ext>
            </a:extLst>
          </p:cNvPr>
          <p:cNvSpPr txBox="1"/>
          <p:nvPr/>
        </p:nvSpPr>
        <p:spPr>
          <a:xfrm>
            <a:off x="838199" y="1690688"/>
            <a:ext cx="9959672" cy="4154984"/>
          </a:xfrm>
          <a:prstGeom prst="rect">
            <a:avLst/>
          </a:prstGeom>
          <a:noFill/>
        </p:spPr>
        <p:txBody>
          <a:bodyPr wrap="square" rtlCol="0">
            <a:spAutoFit/>
          </a:bodyPr>
          <a:lstStyle/>
          <a:p>
            <a:pPr algn="l" fontAlgn="base"/>
            <a:r>
              <a:rPr lang="en-US" sz="2400" b="1" i="0" dirty="0">
                <a:effectLst/>
              </a:rPr>
              <a:t>static:</a:t>
            </a:r>
          </a:p>
          <a:p>
            <a:pPr algn="l" fontAlgn="base"/>
            <a:r>
              <a:rPr lang="en-US" sz="2400" b="1" i="0" dirty="0">
                <a:effectLst/>
              </a:rPr>
              <a:t>This storage class is used to declare static variables that have the property of preserving their value even after they are out of their scope! Hence, static variables preserve the value of their last use in their scope.</a:t>
            </a:r>
          </a:p>
          <a:p>
            <a:pPr algn="l" fontAlgn="base"/>
            <a:endParaRPr lang="en-US" sz="2400" b="1" i="0" dirty="0">
              <a:effectLst/>
            </a:endParaRPr>
          </a:p>
          <a:p>
            <a:pPr algn="l" fontAlgn="base"/>
            <a:r>
              <a:rPr lang="en-US" sz="2400" b="1" i="0" dirty="0">
                <a:effectLst/>
              </a:rPr>
              <a:t>Properties of static Storage Class</a:t>
            </a:r>
          </a:p>
          <a:p>
            <a:pPr algn="l" fontAlgn="base"/>
            <a:endParaRPr lang="en-US" sz="2400" b="1" i="0" dirty="0">
              <a:effectLst/>
            </a:endParaRPr>
          </a:p>
          <a:p>
            <a:pPr algn="l" fontAlgn="base"/>
            <a:r>
              <a:rPr lang="en-US" sz="2400" b="1" i="0" dirty="0">
                <a:effectLst/>
              </a:rPr>
              <a:t>Scope: Local</a:t>
            </a:r>
          </a:p>
          <a:p>
            <a:pPr algn="l" fontAlgn="base"/>
            <a:r>
              <a:rPr lang="en-US" sz="2400" b="1" i="0" dirty="0">
                <a:effectLst/>
              </a:rPr>
              <a:t>Default Value: Zero</a:t>
            </a:r>
          </a:p>
          <a:p>
            <a:pPr algn="l" fontAlgn="base"/>
            <a:r>
              <a:rPr lang="en-US" sz="2400" b="1" i="0" dirty="0">
                <a:effectLst/>
              </a:rPr>
              <a:t>Memory Location: RAM</a:t>
            </a:r>
          </a:p>
          <a:p>
            <a:pPr algn="l" fontAlgn="base"/>
            <a:r>
              <a:rPr lang="en-US" sz="2400" b="1" i="0" dirty="0">
                <a:effectLst/>
              </a:rPr>
              <a:t>Lifetime: Till the end of the program</a:t>
            </a:r>
            <a:endParaRPr lang="en-IN" dirty="0"/>
          </a:p>
        </p:txBody>
      </p:sp>
    </p:spTree>
    <p:extLst>
      <p:ext uri="{BB962C8B-B14F-4D97-AF65-F5344CB8AC3E}">
        <p14:creationId xmlns:p14="http://schemas.microsoft.com/office/powerpoint/2010/main" val="214618585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Storage classes and Visibility</a:t>
            </a:r>
            <a:endParaRPr lang="en-IN" u="dbl" dirty="0"/>
          </a:p>
        </p:txBody>
      </p:sp>
      <p:sp>
        <p:nvSpPr>
          <p:cNvPr id="3" name="Content Placeholder 2"/>
          <p:cNvSpPr>
            <a:spLocks noGrp="1"/>
          </p:cNvSpPr>
          <p:nvPr>
            <p:ph idx="1"/>
          </p:nvPr>
        </p:nvSpPr>
        <p:spPr>
          <a:xfrm>
            <a:off x="838201" y="1341621"/>
            <a:ext cx="10591801" cy="5151254"/>
          </a:xfrm>
        </p:spPr>
        <p:txBody>
          <a:bodyPr>
            <a:normAutofit/>
          </a:bodyPr>
          <a:lstStyle/>
          <a:p>
            <a:pPr marL="0" indent="0">
              <a:buNone/>
            </a:pPr>
            <a:endParaRPr lang="en-US" b="0" i="0" dirty="0">
              <a:effectLst/>
              <a:highlight>
                <a:srgbClr val="800000"/>
              </a:highlight>
              <a:latin typeface="verdana" panose="020B0604030504040204" pitchFamily="34" charset="0"/>
            </a:endParaRPr>
          </a:p>
          <a:p>
            <a:pPr marL="0" indent="0">
              <a:buNone/>
            </a:pPr>
            <a:endParaRPr lang="en-US" dirty="0">
              <a:highlight>
                <a:srgbClr val="800000"/>
              </a:highlight>
              <a:latin typeface="verdana" panose="020B0604030504040204" pitchFamily="34" charset="0"/>
            </a:endParaRPr>
          </a:p>
          <a:p>
            <a:pPr marL="0" indent="0">
              <a:buNone/>
            </a:pPr>
            <a:endParaRPr lang="en-US" b="0" i="0" dirty="0">
              <a:effectLst/>
              <a:highlight>
                <a:srgbClr val="800000"/>
              </a:highlight>
              <a:latin typeface="verdana" panose="020B0604030504040204" pitchFamily="34" charset="0"/>
            </a:endParaRPr>
          </a:p>
        </p:txBody>
      </p:sp>
      <p:sp>
        <p:nvSpPr>
          <p:cNvPr id="5" name="Rectangle 1">
            <a:extLst>
              <a:ext uri="{FF2B5EF4-FFF2-40B4-BE49-F238E27FC236}">
                <a16:creationId xmlns="" xmlns:a16="http://schemas.microsoft.com/office/drawing/2014/main" id="{20E360AA-4C8B-FB45-361B-DED37814D237}"/>
              </a:ext>
            </a:extLst>
          </p:cNvPr>
          <p:cNvSpPr>
            <a:spLocks noChangeArrowheads="1"/>
          </p:cNvSpPr>
          <p:nvPr/>
        </p:nvSpPr>
        <p:spPr bwMode="auto">
          <a:xfrm>
            <a:off x="838201" y="2924261"/>
            <a:ext cx="184731"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9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6" name="TextBox 5">
            <a:extLst>
              <a:ext uri="{FF2B5EF4-FFF2-40B4-BE49-F238E27FC236}">
                <a16:creationId xmlns="" xmlns:a16="http://schemas.microsoft.com/office/drawing/2014/main" id="{F2ECC019-B10F-33C5-A64B-286969F124E3}"/>
              </a:ext>
            </a:extLst>
          </p:cNvPr>
          <p:cNvSpPr txBox="1"/>
          <p:nvPr/>
        </p:nvSpPr>
        <p:spPr>
          <a:xfrm>
            <a:off x="838199" y="1690688"/>
            <a:ext cx="9959672" cy="4524315"/>
          </a:xfrm>
          <a:prstGeom prst="rect">
            <a:avLst/>
          </a:prstGeom>
          <a:noFill/>
        </p:spPr>
        <p:txBody>
          <a:bodyPr wrap="square" rtlCol="0">
            <a:spAutoFit/>
          </a:bodyPr>
          <a:lstStyle/>
          <a:p>
            <a:pPr algn="l" fontAlgn="base"/>
            <a:r>
              <a:rPr lang="en-US" sz="2400" b="1" i="0" dirty="0">
                <a:effectLst/>
              </a:rPr>
              <a:t>extern:</a:t>
            </a:r>
          </a:p>
          <a:p>
            <a:pPr algn="l" fontAlgn="base"/>
            <a:r>
              <a:rPr lang="en-US" sz="2400" b="1" i="0" dirty="0">
                <a:effectLst/>
              </a:rPr>
              <a:t>Extern storage class simply tells us that the variable is defined elsewhere and not within the same block where it is used. Basically, the value is assigned to it in a different block and this can be overwritten/changed in a different block as well.</a:t>
            </a:r>
          </a:p>
          <a:p>
            <a:pPr algn="l" fontAlgn="base"/>
            <a:endParaRPr lang="en-US" sz="2400" b="1" dirty="0"/>
          </a:p>
          <a:p>
            <a:pPr algn="l" fontAlgn="base"/>
            <a:r>
              <a:rPr lang="en-US" sz="2400" b="1" dirty="0"/>
              <a:t>Properties of extern Storage Class Objects</a:t>
            </a:r>
          </a:p>
          <a:p>
            <a:pPr algn="l" fontAlgn="base"/>
            <a:endParaRPr lang="en-US" sz="2400" b="1" dirty="0"/>
          </a:p>
          <a:p>
            <a:pPr algn="l" fontAlgn="base"/>
            <a:r>
              <a:rPr lang="en-US" sz="2400" b="1" dirty="0"/>
              <a:t>Scope: Global</a:t>
            </a:r>
          </a:p>
          <a:p>
            <a:pPr algn="l" fontAlgn="base"/>
            <a:r>
              <a:rPr lang="en-US" sz="2400" b="1" dirty="0"/>
              <a:t>Default Value: Zero</a:t>
            </a:r>
          </a:p>
          <a:p>
            <a:pPr algn="l" fontAlgn="base"/>
            <a:r>
              <a:rPr lang="en-US" sz="2400" b="1" dirty="0"/>
              <a:t>Memory Location: RAM</a:t>
            </a:r>
          </a:p>
          <a:p>
            <a:pPr algn="l" fontAlgn="base"/>
            <a:r>
              <a:rPr lang="en-US" sz="2400" b="1" dirty="0"/>
              <a:t>Lifetime: Till the end of the program.</a:t>
            </a:r>
            <a:endParaRPr lang="en-IN" sz="2400" b="1" dirty="0"/>
          </a:p>
        </p:txBody>
      </p:sp>
    </p:spTree>
    <p:extLst>
      <p:ext uri="{BB962C8B-B14F-4D97-AF65-F5344CB8AC3E}">
        <p14:creationId xmlns:p14="http://schemas.microsoft.com/office/powerpoint/2010/main" val="205985142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Storage classes and Visibility</a:t>
            </a:r>
            <a:endParaRPr lang="en-IN" u="dbl" dirty="0"/>
          </a:p>
        </p:txBody>
      </p:sp>
      <p:sp>
        <p:nvSpPr>
          <p:cNvPr id="3" name="Content Placeholder 2"/>
          <p:cNvSpPr>
            <a:spLocks noGrp="1"/>
          </p:cNvSpPr>
          <p:nvPr>
            <p:ph idx="1"/>
          </p:nvPr>
        </p:nvSpPr>
        <p:spPr>
          <a:xfrm>
            <a:off x="838201" y="1341621"/>
            <a:ext cx="10591801" cy="5151254"/>
          </a:xfrm>
        </p:spPr>
        <p:txBody>
          <a:bodyPr>
            <a:normAutofit/>
          </a:bodyPr>
          <a:lstStyle/>
          <a:p>
            <a:pPr marL="0" indent="0">
              <a:buNone/>
            </a:pPr>
            <a:endParaRPr lang="en-US" b="0" i="0" dirty="0">
              <a:effectLst/>
              <a:highlight>
                <a:srgbClr val="800000"/>
              </a:highlight>
              <a:latin typeface="verdana" panose="020B0604030504040204" pitchFamily="34" charset="0"/>
            </a:endParaRPr>
          </a:p>
          <a:p>
            <a:pPr marL="0" indent="0">
              <a:buNone/>
            </a:pPr>
            <a:endParaRPr lang="en-US" dirty="0">
              <a:highlight>
                <a:srgbClr val="800000"/>
              </a:highlight>
              <a:latin typeface="verdana" panose="020B0604030504040204" pitchFamily="34" charset="0"/>
            </a:endParaRPr>
          </a:p>
          <a:p>
            <a:pPr marL="0" indent="0">
              <a:buNone/>
            </a:pPr>
            <a:endParaRPr lang="en-US" b="0" i="0" dirty="0">
              <a:effectLst/>
              <a:highlight>
                <a:srgbClr val="800000"/>
              </a:highlight>
              <a:latin typeface="verdana" panose="020B0604030504040204" pitchFamily="34" charset="0"/>
            </a:endParaRPr>
          </a:p>
        </p:txBody>
      </p:sp>
      <p:sp>
        <p:nvSpPr>
          <p:cNvPr id="5" name="Rectangle 1">
            <a:extLst>
              <a:ext uri="{FF2B5EF4-FFF2-40B4-BE49-F238E27FC236}">
                <a16:creationId xmlns="" xmlns:a16="http://schemas.microsoft.com/office/drawing/2014/main" id="{20E360AA-4C8B-FB45-361B-DED37814D237}"/>
              </a:ext>
            </a:extLst>
          </p:cNvPr>
          <p:cNvSpPr>
            <a:spLocks noChangeArrowheads="1"/>
          </p:cNvSpPr>
          <p:nvPr/>
        </p:nvSpPr>
        <p:spPr bwMode="auto">
          <a:xfrm>
            <a:off x="838201" y="2924261"/>
            <a:ext cx="184731" cy="50783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900" b="1" i="0" u="none" strike="noStrike" cap="none" normalizeH="0" baseline="0">
              <a:ln>
                <a:noFill/>
              </a:ln>
              <a:solidFill>
                <a:schemeClr val="tx1"/>
              </a:solidFill>
              <a:effectLst/>
              <a:latin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en-US" sz="1800" b="0" i="0" u="none" strike="noStrike" cap="none" normalizeH="0" baseline="0">
              <a:ln>
                <a:noFill/>
              </a:ln>
              <a:solidFill>
                <a:schemeClr val="tx1"/>
              </a:solidFill>
              <a:effectLst/>
              <a:latin typeface="Arial" panose="020B0604020202020204" pitchFamily="34" charset="0"/>
            </a:endParaRPr>
          </a:p>
        </p:txBody>
      </p:sp>
      <p:pic>
        <p:nvPicPr>
          <p:cNvPr id="7" name="Picture 6">
            <a:extLst>
              <a:ext uri="{FF2B5EF4-FFF2-40B4-BE49-F238E27FC236}">
                <a16:creationId xmlns="" xmlns:a16="http://schemas.microsoft.com/office/drawing/2014/main" id="{D1DD0B58-1DF3-73FC-7E97-431BB22FA276}"/>
              </a:ext>
            </a:extLst>
          </p:cNvPr>
          <p:cNvPicPr>
            <a:picLocks noChangeAspect="1"/>
          </p:cNvPicPr>
          <p:nvPr/>
        </p:nvPicPr>
        <p:blipFill>
          <a:blip r:embed="rId2"/>
          <a:stretch>
            <a:fillRect/>
          </a:stretch>
        </p:blipFill>
        <p:spPr>
          <a:xfrm>
            <a:off x="1735435" y="1839476"/>
            <a:ext cx="8346819" cy="4129479"/>
          </a:xfrm>
          <a:prstGeom prst="rect">
            <a:avLst/>
          </a:prstGeom>
        </p:spPr>
      </p:pic>
    </p:spTree>
    <p:extLst>
      <p:ext uri="{BB962C8B-B14F-4D97-AF65-F5344CB8AC3E}">
        <p14:creationId xmlns:p14="http://schemas.microsoft.com/office/powerpoint/2010/main" val="30325660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Structure</a:t>
            </a:r>
          </a:p>
        </p:txBody>
      </p:sp>
      <p:sp>
        <p:nvSpPr>
          <p:cNvPr id="3" name="Content Placeholder 2"/>
          <p:cNvSpPr>
            <a:spLocks noGrp="1"/>
          </p:cNvSpPr>
          <p:nvPr>
            <p:ph idx="1"/>
          </p:nvPr>
        </p:nvSpPr>
        <p:spPr>
          <a:xfrm>
            <a:off x="838200" y="1476103"/>
            <a:ext cx="10735491" cy="5068388"/>
          </a:xfrm>
        </p:spPr>
        <p:txBody>
          <a:bodyPr>
            <a:normAutofit fontScale="77500" lnSpcReduction="20000"/>
          </a:bodyPr>
          <a:lstStyle/>
          <a:p>
            <a:pPr marL="0" indent="0" fontAlgn="base">
              <a:buNone/>
            </a:pPr>
            <a:r>
              <a:rPr lang="en-IN" b="1" dirty="0"/>
              <a:t>1. Structure Definition</a:t>
            </a:r>
          </a:p>
          <a:p>
            <a:pPr marL="0" indent="0" fontAlgn="base">
              <a:buNone/>
            </a:pPr>
            <a:r>
              <a:rPr lang="en-US" dirty="0"/>
              <a:t>A structure is defined using the </a:t>
            </a:r>
            <a:r>
              <a:rPr lang="en-US" b="1" dirty="0" err="1"/>
              <a:t>struct</a:t>
            </a:r>
            <a:r>
              <a:rPr lang="en-US" b="1" dirty="0"/>
              <a:t> </a:t>
            </a:r>
            <a:r>
              <a:rPr lang="en-US" dirty="0"/>
              <a:t>keyword followed by the structure name and its members. </a:t>
            </a:r>
          </a:p>
          <a:p>
            <a:pPr marL="0" indent="0" fontAlgn="base">
              <a:buNone/>
            </a:pPr>
            <a:r>
              <a:rPr lang="en-US" dirty="0"/>
              <a:t>It is also called a structure </a:t>
            </a:r>
            <a:r>
              <a:rPr lang="en-US" b="1" dirty="0"/>
              <a:t>template </a:t>
            </a:r>
            <a:r>
              <a:rPr lang="en-US" dirty="0"/>
              <a:t>or structure </a:t>
            </a:r>
            <a:r>
              <a:rPr lang="en-US" b="1" dirty="0"/>
              <a:t>prototype</a:t>
            </a:r>
            <a:r>
              <a:rPr lang="en-US" dirty="0"/>
              <a:t>, and no memory is allocated to the structure in the declaration.</a:t>
            </a:r>
          </a:p>
          <a:p>
            <a:pPr marL="0" indent="0" fontAlgn="base">
              <a:buNone/>
            </a:pPr>
            <a:endParaRPr lang="en-US" b="1" dirty="0"/>
          </a:p>
          <a:p>
            <a:pPr marL="0" indent="0" fontAlgn="base">
              <a:buNone/>
            </a:pPr>
            <a:r>
              <a:rPr lang="en-US" b="1" dirty="0"/>
              <a:t>Syntax:</a:t>
            </a:r>
          </a:p>
          <a:p>
            <a:pPr fontAlgn="base"/>
            <a:r>
              <a:rPr lang="en-US" b="1" i="1" dirty="0" err="1"/>
              <a:t>struct</a:t>
            </a:r>
            <a:r>
              <a:rPr lang="en-US" b="1" i="1" dirty="0"/>
              <a:t> </a:t>
            </a:r>
            <a:r>
              <a:rPr lang="en-US" i="1" dirty="0" err="1"/>
              <a:t>structure_name</a:t>
            </a:r>
            <a:r>
              <a:rPr lang="en-US" i="1" dirty="0"/>
              <a:t> {</a:t>
            </a:r>
            <a:br>
              <a:rPr lang="en-US" i="1" dirty="0"/>
            </a:br>
            <a:r>
              <a:rPr lang="en-US" i="1" dirty="0"/>
              <a:t>data_type1 member1;</a:t>
            </a:r>
            <a:br>
              <a:rPr lang="en-US" i="1" dirty="0"/>
            </a:br>
            <a:r>
              <a:rPr lang="en-US" i="1" dirty="0"/>
              <a:t>data_type2 member2;</a:t>
            </a:r>
            <a:br>
              <a:rPr lang="en-US" i="1" dirty="0"/>
            </a:br>
            <a:r>
              <a:rPr lang="en-US" i="1" dirty="0"/>
              <a:t>…</a:t>
            </a:r>
            <a:br>
              <a:rPr lang="en-US" i="1" dirty="0"/>
            </a:br>
            <a:r>
              <a:rPr lang="en-US" i="1" dirty="0"/>
              <a:t>};</a:t>
            </a:r>
          </a:p>
          <a:p>
            <a:r>
              <a:rPr lang="en-US" dirty="0"/>
              <a:t/>
            </a:r>
            <a:br>
              <a:rPr lang="en-US" dirty="0"/>
            </a:br>
            <a:endParaRPr lang="en-IN" b="1" dirty="0"/>
          </a:p>
        </p:txBody>
      </p:sp>
    </p:spTree>
    <p:extLst>
      <p:ext uri="{BB962C8B-B14F-4D97-AF65-F5344CB8AC3E}">
        <p14:creationId xmlns:p14="http://schemas.microsoft.com/office/powerpoint/2010/main" val="350969236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Structure</a:t>
            </a:r>
          </a:p>
        </p:txBody>
      </p:sp>
      <p:sp>
        <p:nvSpPr>
          <p:cNvPr id="3" name="Content Placeholder 2"/>
          <p:cNvSpPr>
            <a:spLocks noGrp="1"/>
          </p:cNvSpPr>
          <p:nvPr>
            <p:ph idx="1"/>
          </p:nvPr>
        </p:nvSpPr>
        <p:spPr>
          <a:xfrm>
            <a:off x="838200" y="1476103"/>
            <a:ext cx="10735491" cy="5068388"/>
          </a:xfrm>
        </p:spPr>
        <p:txBody>
          <a:bodyPr>
            <a:normAutofit fontScale="85000" lnSpcReduction="10000"/>
          </a:bodyPr>
          <a:lstStyle/>
          <a:p>
            <a:pPr marL="0" indent="0" fontAlgn="base">
              <a:buNone/>
            </a:pPr>
            <a:r>
              <a:rPr lang="en-IN" b="1" dirty="0"/>
              <a:t>2. Creating Structure Variable</a:t>
            </a:r>
          </a:p>
          <a:p>
            <a:pPr fontAlgn="base"/>
            <a:r>
              <a:rPr lang="en-US" dirty="0"/>
              <a:t>After structure definition, we have to create variable of that structure to use it. It is similar to the any other type of variable declaration:</a:t>
            </a:r>
          </a:p>
          <a:p>
            <a:pPr marL="0" indent="0" fontAlgn="base">
              <a:buNone/>
            </a:pPr>
            <a:endParaRPr lang="en-US" b="1" dirty="0"/>
          </a:p>
          <a:p>
            <a:pPr marL="0" indent="0" fontAlgn="base">
              <a:buNone/>
            </a:pPr>
            <a:r>
              <a:rPr lang="en-US" b="1" dirty="0"/>
              <a:t>Syntax:</a:t>
            </a:r>
          </a:p>
          <a:p>
            <a:pPr marL="0" indent="0" fontAlgn="base">
              <a:buNone/>
            </a:pPr>
            <a:r>
              <a:rPr lang="en-IN" b="1" i="1" dirty="0" err="1"/>
              <a:t>struct</a:t>
            </a:r>
            <a:r>
              <a:rPr lang="en-IN" b="1" i="1" dirty="0"/>
              <a:t> </a:t>
            </a:r>
            <a:r>
              <a:rPr lang="en-IN" i="1" dirty="0" err="1"/>
              <a:t>strcuture_name</a:t>
            </a:r>
            <a:r>
              <a:rPr lang="en-IN" i="1" dirty="0"/>
              <a:t> </a:t>
            </a:r>
            <a:r>
              <a:rPr lang="en-IN" i="1" dirty="0" err="1"/>
              <a:t>var</a:t>
            </a:r>
            <a:r>
              <a:rPr lang="en-IN" i="1" dirty="0"/>
              <a:t>;</a:t>
            </a:r>
            <a:r>
              <a:rPr lang="en-US" dirty="0"/>
              <a:t/>
            </a:r>
            <a:br>
              <a:rPr lang="en-US" dirty="0"/>
            </a:br>
            <a:endParaRPr lang="en-US" dirty="0"/>
          </a:p>
          <a:p>
            <a:pPr fontAlgn="base"/>
            <a:r>
              <a:rPr lang="en-US" b="1" dirty="0"/>
              <a:t>We can also declare structure variables with structure definition.</a:t>
            </a:r>
          </a:p>
          <a:p>
            <a:pPr marL="0" indent="0" fontAlgn="base">
              <a:buNone/>
            </a:pPr>
            <a:r>
              <a:rPr lang="en-US" b="1" dirty="0" err="1"/>
              <a:t>struct</a:t>
            </a:r>
            <a:r>
              <a:rPr lang="en-US" b="1" dirty="0"/>
              <a:t> </a:t>
            </a:r>
            <a:r>
              <a:rPr lang="en-US" b="1" dirty="0" err="1"/>
              <a:t>structure_name</a:t>
            </a:r>
            <a:r>
              <a:rPr lang="en-US" b="1" dirty="0"/>
              <a:t> {</a:t>
            </a:r>
          </a:p>
          <a:p>
            <a:pPr marL="0" indent="0" fontAlgn="base">
              <a:buNone/>
            </a:pPr>
            <a:r>
              <a:rPr lang="en-US" b="1" dirty="0"/>
              <a:t>    …</a:t>
            </a:r>
          </a:p>
          <a:p>
            <a:pPr marL="0" indent="0" fontAlgn="base">
              <a:buNone/>
            </a:pPr>
            <a:r>
              <a:rPr lang="en-US" b="1" dirty="0"/>
              <a:t>}var1, var2….;</a:t>
            </a:r>
            <a:endParaRPr lang="en-IN" b="1" dirty="0"/>
          </a:p>
        </p:txBody>
      </p:sp>
    </p:spTree>
    <p:extLst>
      <p:ext uri="{BB962C8B-B14F-4D97-AF65-F5344CB8AC3E}">
        <p14:creationId xmlns:p14="http://schemas.microsoft.com/office/powerpoint/2010/main" val="247202251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Initializing a Structure</a:t>
            </a:r>
          </a:p>
        </p:txBody>
      </p:sp>
      <p:sp>
        <p:nvSpPr>
          <p:cNvPr id="3" name="Content Placeholder 2"/>
          <p:cNvSpPr>
            <a:spLocks noGrp="1"/>
          </p:cNvSpPr>
          <p:nvPr>
            <p:ph idx="1"/>
          </p:nvPr>
        </p:nvSpPr>
        <p:spPr>
          <a:xfrm>
            <a:off x="838201" y="1825625"/>
            <a:ext cx="10980761" cy="4875426"/>
          </a:xfrm>
        </p:spPr>
        <p:txBody>
          <a:bodyPr>
            <a:normAutofit/>
          </a:bodyPr>
          <a:lstStyle/>
          <a:p>
            <a:r>
              <a:rPr lang="en-US" sz="3200" u="sng" dirty="0"/>
              <a:t>1. Direct Initialization (At the Time of Declaration)</a:t>
            </a:r>
          </a:p>
          <a:p>
            <a:r>
              <a:rPr lang="en-US" sz="3200" dirty="0"/>
              <a:t>We can initialize a structure variable while declaring it.</a:t>
            </a:r>
          </a:p>
          <a:p>
            <a:r>
              <a:rPr lang="en-US" sz="3200" dirty="0"/>
              <a:t>Syntax:</a:t>
            </a:r>
          </a:p>
          <a:p>
            <a:r>
              <a:rPr lang="en-US" sz="3200" dirty="0" err="1"/>
              <a:t>struct</a:t>
            </a:r>
            <a:r>
              <a:rPr lang="en-US" sz="3200" dirty="0"/>
              <a:t> </a:t>
            </a:r>
            <a:r>
              <a:rPr lang="en-US" sz="3200" dirty="0" err="1"/>
              <a:t>StructureName</a:t>
            </a:r>
            <a:r>
              <a:rPr lang="en-US" sz="3200" dirty="0"/>
              <a:t> </a:t>
            </a:r>
            <a:r>
              <a:rPr lang="en-US" sz="3200" dirty="0" err="1"/>
              <a:t>variableName</a:t>
            </a:r>
            <a:r>
              <a:rPr lang="en-US" sz="3200" dirty="0"/>
              <a:t> = {value1, value2, ...};</a:t>
            </a:r>
            <a:endParaRPr lang="en-IN" sz="3200" dirty="0"/>
          </a:p>
        </p:txBody>
      </p:sp>
    </p:spTree>
    <p:extLst>
      <p:ext uri="{BB962C8B-B14F-4D97-AF65-F5344CB8AC3E}">
        <p14:creationId xmlns:p14="http://schemas.microsoft.com/office/powerpoint/2010/main" val="15156223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Initializing a Structure</a:t>
            </a:r>
          </a:p>
        </p:txBody>
      </p:sp>
      <p:sp>
        <p:nvSpPr>
          <p:cNvPr id="3" name="Content Placeholder 2"/>
          <p:cNvSpPr>
            <a:spLocks noGrp="1"/>
          </p:cNvSpPr>
          <p:nvPr>
            <p:ph idx="1"/>
          </p:nvPr>
        </p:nvSpPr>
        <p:spPr>
          <a:xfrm>
            <a:off x="838201" y="1825625"/>
            <a:ext cx="10980761" cy="4875426"/>
          </a:xfrm>
        </p:spPr>
        <p:txBody>
          <a:bodyPr>
            <a:normAutofit/>
          </a:bodyPr>
          <a:lstStyle/>
          <a:p>
            <a:r>
              <a:rPr lang="en-IN" sz="3200" dirty="0"/>
              <a:t>2. Designated Initialization</a:t>
            </a:r>
          </a:p>
          <a:p>
            <a:r>
              <a:rPr lang="en-US" sz="3200" dirty="0"/>
              <a:t>We can initialize specific structure members using designated initializers.</a:t>
            </a:r>
          </a:p>
          <a:p>
            <a:r>
              <a:rPr lang="en-US" sz="3200" dirty="0"/>
              <a:t>Syntax:</a:t>
            </a:r>
          </a:p>
          <a:p>
            <a:r>
              <a:rPr lang="en-US" sz="3200" dirty="0" err="1"/>
              <a:t>struct</a:t>
            </a:r>
            <a:r>
              <a:rPr lang="en-US" sz="3200" dirty="0"/>
              <a:t> </a:t>
            </a:r>
            <a:r>
              <a:rPr lang="en-US" sz="3200" dirty="0" err="1"/>
              <a:t>StructureName</a:t>
            </a:r>
            <a:r>
              <a:rPr lang="en-US" sz="3200" dirty="0"/>
              <a:t> </a:t>
            </a:r>
            <a:r>
              <a:rPr lang="en-US" sz="3200" dirty="0" err="1"/>
              <a:t>variableName</a:t>
            </a:r>
            <a:r>
              <a:rPr lang="en-US" sz="3200" dirty="0"/>
              <a:t> = {.member1 = value1, .member2 = value2, ...};</a:t>
            </a:r>
          </a:p>
        </p:txBody>
      </p:sp>
    </p:spTree>
    <p:extLst>
      <p:ext uri="{BB962C8B-B14F-4D97-AF65-F5344CB8AC3E}">
        <p14:creationId xmlns:p14="http://schemas.microsoft.com/office/powerpoint/2010/main" val="10788734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dirty="0"/>
              <a:t>Nested Structures</a:t>
            </a:r>
          </a:p>
        </p:txBody>
      </p:sp>
      <p:sp>
        <p:nvSpPr>
          <p:cNvPr id="3" name="Content Placeholder 2"/>
          <p:cNvSpPr>
            <a:spLocks noGrp="1"/>
          </p:cNvSpPr>
          <p:nvPr>
            <p:ph idx="1"/>
          </p:nvPr>
        </p:nvSpPr>
        <p:spPr>
          <a:xfrm>
            <a:off x="838200" y="1446663"/>
            <a:ext cx="10967115" cy="5254388"/>
          </a:xfrm>
        </p:spPr>
        <p:txBody>
          <a:bodyPr>
            <a:normAutofit/>
          </a:bodyPr>
          <a:lstStyle/>
          <a:p>
            <a:r>
              <a:rPr lang="en-US" sz="3200" dirty="0"/>
              <a:t>A </a:t>
            </a:r>
            <a:r>
              <a:rPr lang="en-US" sz="3200" b="1" dirty="0"/>
              <a:t>nested structure</a:t>
            </a:r>
            <a:r>
              <a:rPr lang="en-US" sz="3200" dirty="0"/>
              <a:t> is a structure that contains another structure as a member. </a:t>
            </a:r>
          </a:p>
          <a:p>
            <a:r>
              <a:rPr lang="en-US" sz="3200" dirty="0"/>
              <a:t>This allows for better organization of complex data structures by grouping related information together.</a:t>
            </a:r>
          </a:p>
          <a:p>
            <a:endParaRPr lang="en-US" sz="3200" dirty="0"/>
          </a:p>
          <a:p>
            <a:endParaRPr lang="en-US" sz="3200" dirty="0"/>
          </a:p>
          <a:p>
            <a:endParaRPr lang="en-US" sz="3200" dirty="0"/>
          </a:p>
          <a:p>
            <a:endParaRPr lang="en-US" sz="3200" dirty="0"/>
          </a:p>
          <a:p>
            <a:endParaRPr lang="en-US" sz="3200" dirty="0"/>
          </a:p>
          <a:p>
            <a:endParaRPr lang="en-US" sz="3200" dirty="0"/>
          </a:p>
        </p:txBody>
      </p:sp>
      <p:pic>
        <p:nvPicPr>
          <p:cNvPr id="4" name="Picture 3"/>
          <p:cNvPicPr>
            <a:picLocks noChangeAspect="1"/>
          </p:cNvPicPr>
          <p:nvPr/>
        </p:nvPicPr>
        <p:blipFill>
          <a:blip r:embed="rId2"/>
          <a:stretch>
            <a:fillRect/>
          </a:stretch>
        </p:blipFill>
        <p:spPr>
          <a:xfrm>
            <a:off x="954623" y="3637066"/>
            <a:ext cx="5532199" cy="3063987"/>
          </a:xfrm>
          <a:prstGeom prst="rect">
            <a:avLst/>
          </a:prstGeom>
        </p:spPr>
      </p:pic>
      <p:sp>
        <p:nvSpPr>
          <p:cNvPr id="5" name="TextBox 4"/>
          <p:cNvSpPr txBox="1"/>
          <p:nvPr/>
        </p:nvSpPr>
        <p:spPr>
          <a:xfrm>
            <a:off x="6603246" y="4353450"/>
            <a:ext cx="5991367" cy="1631216"/>
          </a:xfrm>
          <a:prstGeom prst="rect">
            <a:avLst/>
          </a:prstGeom>
          <a:noFill/>
        </p:spPr>
        <p:txBody>
          <a:bodyPr wrap="square" rtlCol="0">
            <a:spAutoFit/>
          </a:bodyPr>
          <a:lstStyle/>
          <a:p>
            <a:pPr marL="285750" indent="-285750">
              <a:buFont typeface="Arial" panose="020B0604020202020204" pitchFamily="34" charset="0"/>
              <a:buChar char="•"/>
            </a:pPr>
            <a:r>
              <a:rPr lang="en-US" sz="2000" dirty="0"/>
              <a:t>The Inner structure is defined inside the Outer structure.</a:t>
            </a:r>
          </a:p>
          <a:p>
            <a:pPr marL="285750" indent="-285750">
              <a:buFont typeface="Arial" panose="020B0604020202020204" pitchFamily="34" charset="0"/>
              <a:buChar char="•"/>
            </a:pPr>
            <a:r>
              <a:rPr lang="en-US" sz="2000" dirty="0" err="1"/>
              <a:t>inner_var</a:t>
            </a:r>
            <a:r>
              <a:rPr lang="en-US" sz="2000" dirty="0"/>
              <a:t> is a variable of the Inner structure.</a:t>
            </a:r>
          </a:p>
          <a:p>
            <a:pPr marL="285750" indent="-285750">
              <a:buFont typeface="Arial" panose="020B0604020202020204" pitchFamily="34" charset="0"/>
              <a:buChar char="•"/>
            </a:pPr>
            <a:r>
              <a:rPr lang="en-US" sz="2000" dirty="0"/>
              <a:t>Members of the Inner structure can be accessed using </a:t>
            </a:r>
            <a:r>
              <a:rPr lang="en-US" sz="2000" dirty="0" err="1"/>
              <a:t>outer_variable.inner_var.member_name</a:t>
            </a:r>
            <a:r>
              <a:rPr lang="en-US" sz="2000" dirty="0"/>
              <a:t>.</a:t>
            </a:r>
          </a:p>
        </p:txBody>
      </p:sp>
    </p:spTree>
    <p:extLst>
      <p:ext uri="{BB962C8B-B14F-4D97-AF65-F5344CB8AC3E}">
        <p14:creationId xmlns:p14="http://schemas.microsoft.com/office/powerpoint/2010/main" val="186541682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IN" u="sng" dirty="0"/>
              <a:t>Array of Structures</a:t>
            </a:r>
          </a:p>
        </p:txBody>
      </p:sp>
      <p:sp>
        <p:nvSpPr>
          <p:cNvPr id="3" name="Content Placeholder 2"/>
          <p:cNvSpPr>
            <a:spLocks noGrp="1"/>
          </p:cNvSpPr>
          <p:nvPr>
            <p:ph idx="1"/>
          </p:nvPr>
        </p:nvSpPr>
        <p:spPr>
          <a:xfrm>
            <a:off x="838201" y="1825625"/>
            <a:ext cx="10980761" cy="4875426"/>
          </a:xfrm>
        </p:spPr>
        <p:txBody>
          <a:bodyPr>
            <a:normAutofit/>
          </a:bodyPr>
          <a:lstStyle/>
          <a:p>
            <a:r>
              <a:rPr lang="en-US" sz="3200" dirty="0"/>
              <a:t>An </a:t>
            </a:r>
            <a:r>
              <a:rPr lang="en-US" sz="3200" b="1" dirty="0"/>
              <a:t>array of structures</a:t>
            </a:r>
            <a:r>
              <a:rPr lang="en-US" sz="3200" dirty="0"/>
              <a:t> is a collection of structure variables</a:t>
            </a:r>
            <a:r>
              <a:rPr lang="en-US" sz="3200" dirty="0">
                <a:solidFill>
                  <a:srgbClr val="FF0000"/>
                </a:solidFill>
              </a:rPr>
              <a:t> </a:t>
            </a:r>
            <a:r>
              <a:rPr lang="en-US" sz="3200" dirty="0"/>
              <a:t>stored in contiguous memory locations. It allows you to store multiple records of the same structure type efficiently.</a:t>
            </a:r>
          </a:p>
          <a:p>
            <a:r>
              <a:rPr lang="en-IN" sz="3200" dirty="0"/>
              <a:t>Syntax:</a:t>
            </a:r>
          </a:p>
          <a:p>
            <a:endParaRPr lang="en-US" sz="3200" dirty="0"/>
          </a:p>
        </p:txBody>
      </p:sp>
      <p:pic>
        <p:nvPicPr>
          <p:cNvPr id="4" name="Picture 3"/>
          <p:cNvPicPr>
            <a:picLocks noChangeAspect="1"/>
          </p:cNvPicPr>
          <p:nvPr/>
        </p:nvPicPr>
        <p:blipFill>
          <a:blip r:embed="rId2"/>
          <a:stretch>
            <a:fillRect/>
          </a:stretch>
        </p:blipFill>
        <p:spPr>
          <a:xfrm>
            <a:off x="3294018" y="3449276"/>
            <a:ext cx="5292109" cy="3069091"/>
          </a:xfrm>
          <a:prstGeom prst="rect">
            <a:avLst/>
          </a:prstGeom>
        </p:spPr>
      </p:pic>
    </p:spTree>
    <p:extLst>
      <p:ext uri="{BB962C8B-B14F-4D97-AF65-F5344CB8AC3E}">
        <p14:creationId xmlns:p14="http://schemas.microsoft.com/office/powerpoint/2010/main" val="278367273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0FA0787A24E4524E9DB756881F0FAED1" ma:contentTypeVersion="4" ma:contentTypeDescription="Create a new document." ma:contentTypeScope="" ma:versionID="50eb4794c6f2dbca324ea1f2de04bf23">
  <xsd:schema xmlns:xsd="http://www.w3.org/2001/XMLSchema" xmlns:xs="http://www.w3.org/2001/XMLSchema" xmlns:p="http://schemas.microsoft.com/office/2006/metadata/properties" xmlns:ns2="cc2cc73b-6cb4-4dfa-92ef-44c2ee100ac0" targetNamespace="http://schemas.microsoft.com/office/2006/metadata/properties" ma:root="true" ma:fieldsID="369ce95bf86b8d55bbef154f4f595fd5" ns2:_="">
    <xsd:import namespace="cc2cc73b-6cb4-4dfa-92ef-44c2ee100ac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2cc73b-6cb4-4dfa-92ef-44c2ee100ac0"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FDFAEBE-31D1-4070-A00F-D7DBC94A5033}">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F5E993BE-9022-47F3-AF96-E7936184213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2cc73b-6cb4-4dfa-92ef-44c2ee100ac0"/>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0A9AECB-0B68-441C-B0B2-D2F7E08E7863}">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808</TotalTime>
  <Words>1442</Words>
  <Application>Microsoft Office PowerPoint</Application>
  <PresentationFormat>Custom</PresentationFormat>
  <Paragraphs>286</Paragraphs>
  <Slides>33</Slides>
  <Notes>0</Notes>
  <HiddenSlides>0</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Office Theme</vt:lpstr>
      <vt:lpstr>PowerPoint Presentation</vt:lpstr>
      <vt:lpstr>STRUCTURES AND UNION</vt:lpstr>
      <vt:lpstr>Structure</vt:lpstr>
      <vt:lpstr>Structure</vt:lpstr>
      <vt:lpstr>Structure</vt:lpstr>
      <vt:lpstr>Initializing a Structure</vt:lpstr>
      <vt:lpstr>Initializing a Structure</vt:lpstr>
      <vt:lpstr>Nested Structures</vt:lpstr>
      <vt:lpstr>Array of Structures</vt:lpstr>
      <vt:lpstr>Pointer and Structures</vt:lpstr>
      <vt:lpstr>Pointer and Structures</vt:lpstr>
      <vt:lpstr>Self-Referential Structures</vt:lpstr>
      <vt:lpstr>Self-Referential Structures</vt:lpstr>
      <vt:lpstr>Self-Referential Structures</vt:lpstr>
      <vt:lpstr>Dynamic Memory Allocation</vt:lpstr>
      <vt:lpstr>Dynamic Memory Allocation</vt:lpstr>
      <vt:lpstr>Dynamic Memory Allocation</vt:lpstr>
      <vt:lpstr>Dynamic Memory Allocation</vt:lpstr>
      <vt:lpstr>Dynamic Memory Allocation</vt:lpstr>
      <vt:lpstr>Singly Linked List</vt:lpstr>
      <vt:lpstr>Structure of a Node in a Singly Linked List</vt:lpstr>
      <vt:lpstr>typedef</vt:lpstr>
      <vt:lpstr>typedef FOR STRUCTURE</vt:lpstr>
      <vt:lpstr>union</vt:lpstr>
      <vt:lpstr>Difference Between Structure and Union</vt:lpstr>
      <vt:lpstr>Difference Between Structure and Union</vt:lpstr>
      <vt:lpstr>Difference Between Structure and Union</vt:lpstr>
      <vt:lpstr>Storage classes and Visibility</vt:lpstr>
      <vt:lpstr>Storage classes and Visibility</vt:lpstr>
      <vt:lpstr>Storage classes and Visibility</vt:lpstr>
      <vt:lpstr>Storage classes and Visibility</vt:lpstr>
      <vt:lpstr>Storage classes and Visibility</vt:lpstr>
      <vt:lpstr>Storage classes and Visibility</vt:lpstr>
    </vt:vector>
  </TitlesOfParts>
  <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STRUCTURES AND UNION</dc:title>
  <dc:creator>S.M Cooks</dc:creator>
  <cp:lastModifiedBy>Google</cp:lastModifiedBy>
  <cp:revision>100</cp:revision>
  <dcterms:created xsi:type="dcterms:W3CDTF">2025-02-24T15:07:13Z</dcterms:created>
  <dcterms:modified xsi:type="dcterms:W3CDTF">2025-05-08T04:54:44Z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0x0101000FA0787A24E4524E9DB756881F0FAED1</vt:lpwstr>
  </property>
</Properties>
</file>