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79"/>
  </p:notesMasterIdLst>
  <p:sldIdLst>
    <p:sldId id="341" r:id="rId5"/>
    <p:sldId id="257" r:id="rId6"/>
    <p:sldId id="258" r:id="rId7"/>
    <p:sldId id="263" r:id="rId8"/>
    <p:sldId id="264" r:id="rId9"/>
    <p:sldId id="260" r:id="rId10"/>
    <p:sldId id="261" r:id="rId11"/>
    <p:sldId id="268" r:id="rId12"/>
    <p:sldId id="262" r:id="rId13"/>
    <p:sldId id="265" r:id="rId14"/>
    <p:sldId id="266" r:id="rId15"/>
    <p:sldId id="267"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90" r:id="rId34"/>
    <p:sldId id="291" r:id="rId35"/>
    <p:sldId id="292" r:id="rId36"/>
    <p:sldId id="293" r:id="rId37"/>
    <p:sldId id="294" r:id="rId38"/>
    <p:sldId id="295" r:id="rId39"/>
    <p:sldId id="298" r:id="rId40"/>
    <p:sldId id="296" r:id="rId41"/>
    <p:sldId id="297" r:id="rId42"/>
    <p:sldId id="289" r:id="rId43"/>
    <p:sldId id="299" r:id="rId44"/>
    <p:sldId id="286" r:id="rId45"/>
    <p:sldId id="287" r:id="rId46"/>
    <p:sldId id="321" r:id="rId47"/>
    <p:sldId id="303" r:id="rId48"/>
    <p:sldId id="310" r:id="rId49"/>
    <p:sldId id="312" r:id="rId50"/>
    <p:sldId id="311" r:id="rId51"/>
    <p:sldId id="307" r:id="rId52"/>
    <p:sldId id="301" r:id="rId53"/>
    <p:sldId id="309" r:id="rId54"/>
    <p:sldId id="313" r:id="rId55"/>
    <p:sldId id="314" r:id="rId56"/>
    <p:sldId id="315" r:id="rId57"/>
    <p:sldId id="316" r:id="rId58"/>
    <p:sldId id="317" r:id="rId59"/>
    <p:sldId id="318" r:id="rId60"/>
    <p:sldId id="319" r:id="rId61"/>
    <p:sldId id="320"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5" r:id="rId75"/>
    <p:sldId id="337" r:id="rId76"/>
    <p:sldId id="339" r:id="rId77"/>
    <p:sldId id="340"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p:scale>
          <a:sx n="80" d="100"/>
          <a:sy n="80" d="100"/>
        </p:scale>
        <p:origin x="-30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DA54DE-67C7-41BB-BD9B-5BA78704C8A1}" type="datetimeFigureOut">
              <a:rPr lang="en-US" smtClean="0"/>
              <a:t>5/8/2025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D178C2-3268-4837-AC3A-BBE80E643447}" type="slidenum">
              <a:rPr lang="en-US" smtClean="0"/>
              <a:t>‹#›</a:t>
            </a:fld>
            <a:endParaRPr lang="en-US"/>
          </a:p>
        </p:txBody>
      </p:sp>
    </p:spTree>
    <p:extLst>
      <p:ext uri="{BB962C8B-B14F-4D97-AF65-F5344CB8AC3E}">
        <p14:creationId xmlns:p14="http://schemas.microsoft.com/office/powerpoint/2010/main" val="612651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D178C2-3268-4837-AC3A-BBE80E643447}" type="slidenum">
              <a:rPr lang="en-US" smtClean="0"/>
              <a:t>43</a:t>
            </a:fld>
            <a:endParaRPr lang="en-US"/>
          </a:p>
        </p:txBody>
      </p:sp>
    </p:spTree>
    <p:extLst>
      <p:ext uri="{BB962C8B-B14F-4D97-AF65-F5344CB8AC3E}">
        <p14:creationId xmlns:p14="http://schemas.microsoft.com/office/powerpoint/2010/main" val="4235108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E5E1A0-8378-48C5-83F8-79F6610721D9}"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E9E7E6-86D6-4FFA-A2AE-40F8048E05A4}"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32296" y="15978"/>
            <a:ext cx="5959205" cy="863230"/>
          </a:xfrm>
          <a:prstGeom prst="rect">
            <a:avLst/>
          </a:prstGeom>
        </p:spPr>
      </p:pic>
    </p:spTree>
    <p:extLst>
      <p:ext uri="{BB962C8B-B14F-4D97-AF65-F5344CB8AC3E}">
        <p14:creationId xmlns:p14="http://schemas.microsoft.com/office/powerpoint/2010/main" val="2007422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E5E1A0-8378-48C5-83F8-79F6610721D9}"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1681865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49"/>
            <a:ext cx="36576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274649"/>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E5E1A0-8378-48C5-83F8-79F6610721D9}"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224071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E5E1A0-8378-48C5-83F8-79F6610721D9}"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22423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E5E1A0-8378-48C5-83F8-79F6610721D9}"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2293019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E5E1A0-8378-48C5-83F8-79F6610721D9}"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E9E7E6-86D6-4FFA-A2AE-40F8048E05A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30416" y="15978"/>
            <a:ext cx="5959205" cy="863230"/>
          </a:xfrm>
          <a:prstGeom prst="rect">
            <a:avLst/>
          </a:prstGeom>
        </p:spPr>
      </p:pic>
    </p:spTree>
    <p:extLst>
      <p:ext uri="{BB962C8B-B14F-4D97-AF65-F5344CB8AC3E}">
        <p14:creationId xmlns:p14="http://schemas.microsoft.com/office/powerpoint/2010/main" val="405461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E5E1A0-8378-48C5-83F8-79F6610721D9}"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395701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EE5E1A0-8378-48C5-83F8-79F6610721D9}"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155630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E5E1A0-8378-48C5-83F8-79F6610721D9}"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E9E7E6-86D6-4FFA-A2AE-40F8048E05A4}" type="slidenum">
              <a:rPr lang="en-US" smtClean="0"/>
              <a:t>‹#›</a:t>
            </a:fld>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23277" y="-7072"/>
            <a:ext cx="5113202" cy="740681"/>
          </a:xfrm>
          <a:prstGeom prst="rect">
            <a:avLst/>
          </a:prstGeom>
        </p:spPr>
      </p:pic>
    </p:spTree>
    <p:extLst>
      <p:ext uri="{BB962C8B-B14F-4D97-AF65-F5344CB8AC3E}">
        <p14:creationId xmlns:p14="http://schemas.microsoft.com/office/powerpoint/2010/main" val="3362174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E5E1A0-8378-48C5-83F8-79F6610721D9}"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4232193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E5E1A0-8378-48C5-83F8-79F6610721D9}"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E9E7E6-86D6-4FFA-A2AE-40F8048E05A4}" type="slidenum">
              <a:rPr lang="en-US" smtClean="0"/>
              <a:t>‹#›</a:t>
            </a:fld>
            <a:endParaRPr lang="en-US"/>
          </a:p>
        </p:txBody>
      </p:sp>
    </p:spTree>
    <p:extLst>
      <p:ext uri="{BB962C8B-B14F-4D97-AF65-F5344CB8AC3E}">
        <p14:creationId xmlns:p14="http://schemas.microsoft.com/office/powerpoint/2010/main" val="3724147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E5E1A0-8378-48C5-83F8-79F6610721D9}" type="datetimeFigureOut">
              <a:rPr lang="en-US" smtClean="0"/>
              <a:t>5/8/2025</a:t>
            </a:fld>
            <a:endParaRPr lang="en-US"/>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E9E7E6-86D6-4FFA-A2AE-40F8048E05A4}" type="slidenum">
              <a:rPr lang="en-US" smtClean="0"/>
              <a:t>‹#›</a:t>
            </a:fld>
            <a:endParaRPr lang="en-US"/>
          </a:p>
        </p:txBody>
      </p:sp>
    </p:spTree>
    <p:extLst>
      <p:ext uri="{BB962C8B-B14F-4D97-AF65-F5344CB8AC3E}">
        <p14:creationId xmlns:p14="http://schemas.microsoft.com/office/powerpoint/2010/main" val="42358250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s://www.geeksforgeeks.org/c-if-else-statement/"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smtClean="0">
                <a:solidFill>
                  <a:schemeClr val="accent3">
                    <a:lumMod val="75000"/>
                  </a:schemeClr>
                </a:solidFill>
              </a:rPr>
              <a:t>PROGRAMMING AND PROBLEM SOLVING IN C</a:t>
            </a:r>
            <a:endParaRPr lang="en-US" sz="3600" b="1" dirty="0">
              <a:solidFill>
                <a:schemeClr val="accent3">
                  <a:lumMod val="75000"/>
                </a:schemeClr>
              </a:solidFill>
            </a:endParaRPr>
          </a:p>
        </p:txBody>
      </p:sp>
      <p:sp>
        <p:nvSpPr>
          <p:cNvPr id="3" name="Subtitle 2"/>
          <p:cNvSpPr>
            <a:spLocks noGrp="1"/>
          </p:cNvSpPr>
          <p:nvPr>
            <p:ph type="subTitle" idx="1"/>
          </p:nvPr>
        </p:nvSpPr>
        <p:spPr>
          <a:xfrm>
            <a:off x="1524000" y="3602038"/>
            <a:ext cx="9144000" cy="2870014"/>
          </a:xfrm>
        </p:spPr>
        <p:txBody>
          <a:bodyPr>
            <a:normAutofit fontScale="55000" lnSpcReduction="20000"/>
          </a:bodyPr>
          <a:lstStyle/>
          <a:p>
            <a:pPr marL="12700" marR="5080">
              <a:lnSpc>
                <a:spcPct val="120000"/>
              </a:lnSpc>
              <a:spcBef>
                <a:spcPts val="100"/>
              </a:spcBef>
            </a:pPr>
            <a:endParaRPr lang="en-US" sz="3600" b="1" dirty="0" smtClean="0">
              <a:solidFill>
                <a:schemeClr val="tx2"/>
              </a:solidFill>
              <a:cs typeface="Calibri"/>
            </a:endParaRPr>
          </a:p>
          <a:p>
            <a:pPr marL="12700" marR="5080">
              <a:lnSpc>
                <a:spcPct val="120000"/>
              </a:lnSpc>
              <a:spcBef>
                <a:spcPts val="100"/>
              </a:spcBef>
            </a:pPr>
            <a:endParaRPr lang="en-US" sz="3600" b="1" dirty="0">
              <a:solidFill>
                <a:schemeClr val="tx2"/>
              </a:solidFill>
              <a:cs typeface="Calibri"/>
            </a:endParaRPr>
          </a:p>
          <a:p>
            <a:pPr marL="12700" marR="5080">
              <a:lnSpc>
                <a:spcPct val="120000"/>
              </a:lnSpc>
              <a:spcBef>
                <a:spcPts val="100"/>
              </a:spcBef>
            </a:pPr>
            <a:r>
              <a:rPr lang="en-US" sz="3600" b="1" dirty="0" smtClean="0">
                <a:solidFill>
                  <a:schemeClr val="tx2"/>
                </a:solidFill>
                <a:cs typeface="Calibri"/>
              </a:rPr>
              <a:t>Subject</a:t>
            </a:r>
            <a:r>
              <a:rPr lang="en-US" sz="3600" b="1" spc="-5" dirty="0" smtClean="0">
                <a:solidFill>
                  <a:schemeClr val="tx2"/>
                </a:solidFill>
                <a:cs typeface="Calibri"/>
              </a:rPr>
              <a:t> </a:t>
            </a:r>
            <a:r>
              <a:rPr lang="en-US" sz="3600" b="1" dirty="0">
                <a:solidFill>
                  <a:schemeClr val="tx2"/>
                </a:solidFill>
                <a:cs typeface="Calibri"/>
              </a:rPr>
              <a:t>Code</a:t>
            </a:r>
            <a:r>
              <a:rPr lang="en-US" sz="3600" b="1" spc="-5" dirty="0">
                <a:solidFill>
                  <a:schemeClr val="tx2"/>
                </a:solidFill>
                <a:cs typeface="Calibri"/>
              </a:rPr>
              <a:t> </a:t>
            </a:r>
            <a:r>
              <a:rPr lang="en-US" sz="3600" b="1" dirty="0">
                <a:cs typeface="Calibri"/>
              </a:rPr>
              <a:t>: </a:t>
            </a:r>
            <a:r>
              <a:rPr lang="en-US" sz="3600" b="1" spc="-10" dirty="0" smtClean="0">
                <a:solidFill>
                  <a:schemeClr val="tx2"/>
                </a:solidFill>
                <a:cs typeface="Calibri"/>
              </a:rPr>
              <a:t>MMC101</a:t>
            </a:r>
            <a:endParaRPr lang="en-US" sz="3600" b="1" spc="-10" dirty="0">
              <a:solidFill>
                <a:schemeClr val="tx2"/>
              </a:solidFill>
              <a:cs typeface="Calibri"/>
            </a:endParaRPr>
          </a:p>
          <a:p>
            <a:pPr marL="12700" marR="5080">
              <a:lnSpc>
                <a:spcPct val="120000"/>
              </a:lnSpc>
              <a:spcBef>
                <a:spcPts val="100"/>
              </a:spcBef>
            </a:pPr>
            <a:endParaRPr lang="en-US" sz="3600" spc="-25" dirty="0">
              <a:cs typeface="Calibri"/>
            </a:endParaRPr>
          </a:p>
          <a:p>
            <a:pPr marL="12700" marR="5080">
              <a:lnSpc>
                <a:spcPct val="120000"/>
              </a:lnSpc>
              <a:spcBef>
                <a:spcPts val="100"/>
              </a:spcBef>
            </a:pPr>
            <a:r>
              <a:rPr lang="en-US" sz="3600" b="1" spc="-25" dirty="0">
                <a:solidFill>
                  <a:schemeClr val="accent3">
                    <a:lumMod val="75000"/>
                  </a:schemeClr>
                </a:solidFill>
                <a:cs typeface="Calibri"/>
              </a:rPr>
              <a:t>By</a:t>
            </a:r>
            <a:endParaRPr lang="en-US" sz="3600" b="1" dirty="0">
              <a:solidFill>
                <a:schemeClr val="accent3">
                  <a:lumMod val="75000"/>
                </a:schemeClr>
              </a:solidFill>
              <a:cs typeface="Calibri"/>
            </a:endParaRPr>
          </a:p>
          <a:p>
            <a:pPr>
              <a:lnSpc>
                <a:spcPct val="100000"/>
              </a:lnSpc>
              <a:spcBef>
                <a:spcPts val="770"/>
              </a:spcBef>
            </a:pPr>
            <a:r>
              <a:rPr lang="en-US" sz="5800" b="1" dirty="0">
                <a:solidFill>
                  <a:schemeClr val="accent3">
                    <a:lumMod val="75000"/>
                  </a:schemeClr>
                </a:solidFill>
                <a:latin typeface="Times New Roman" panose="02020603050405020304" pitchFamily="18" charset="0"/>
                <a:cs typeface="Times New Roman" panose="02020603050405020304" pitchFamily="18" charset="0"/>
              </a:rPr>
              <a:t>Divyashree B K</a:t>
            </a:r>
          </a:p>
          <a:p>
            <a:pPr>
              <a:lnSpc>
                <a:spcPct val="100000"/>
              </a:lnSpc>
              <a:spcBef>
                <a:spcPts val="770"/>
              </a:spcBef>
            </a:pPr>
            <a:r>
              <a:rPr lang="en-US" sz="5800" b="1" dirty="0">
                <a:solidFill>
                  <a:schemeClr val="accent3">
                    <a:lumMod val="75000"/>
                  </a:schemeClr>
                </a:solidFill>
                <a:latin typeface="Times New Roman" panose="02020603050405020304" pitchFamily="18" charset="0"/>
                <a:cs typeface="Times New Roman" panose="02020603050405020304" pitchFamily="18" charset="0"/>
              </a:rPr>
              <a:t>Assistant Professor</a:t>
            </a:r>
          </a:p>
          <a:p>
            <a:endParaRPr lang="en-US" b="1" dirty="0">
              <a:solidFill>
                <a:schemeClr val="accent3">
                  <a:lumMod val="75000"/>
                </a:schemeClr>
              </a:solidFill>
            </a:endParaRPr>
          </a:p>
        </p:txBody>
      </p:sp>
    </p:spTree>
    <p:extLst>
      <p:ext uri="{BB962C8B-B14F-4D97-AF65-F5344CB8AC3E}">
        <p14:creationId xmlns:p14="http://schemas.microsoft.com/office/powerpoint/2010/main" val="22902490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1058615"/>
            <a:ext cx="7903923" cy="707886"/>
          </a:xfrm>
          <a:prstGeom prst="rect">
            <a:avLst/>
          </a:prstGeom>
          <a:noFill/>
        </p:spPr>
        <p:txBody>
          <a:bodyPr wrap="square" rtlCol="0">
            <a:spAutoFit/>
          </a:bodyPr>
          <a:lstStyle/>
          <a:p>
            <a:pPr algn="ctr"/>
            <a:r>
              <a:rPr lang="en-US" sz="4000" b="1" dirty="0" smtClean="0"/>
              <a:t> VARIABLES</a:t>
            </a:r>
            <a:endParaRPr lang="en-US" sz="4000" b="1" dirty="0"/>
          </a:p>
        </p:txBody>
      </p:sp>
      <p:sp>
        <p:nvSpPr>
          <p:cNvPr id="4" name="TextBox 3"/>
          <p:cNvSpPr txBox="1"/>
          <p:nvPr/>
        </p:nvSpPr>
        <p:spPr>
          <a:xfrm>
            <a:off x="419623" y="2001154"/>
            <a:ext cx="11386159" cy="3939540"/>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t>Variables are containers for storing data values, like numbers and characters</a:t>
            </a:r>
            <a:r>
              <a:rPr lang="en-US" sz="2000" dirty="0" smtClean="0"/>
              <a:t>.</a:t>
            </a:r>
          </a:p>
          <a:p>
            <a:pPr>
              <a:lnSpc>
                <a:spcPct val="150000"/>
              </a:lnSpc>
            </a:pPr>
            <a:endParaRPr lang="en-US" sz="2000" dirty="0"/>
          </a:p>
          <a:p>
            <a:r>
              <a:rPr lang="en-US" sz="2000" dirty="0"/>
              <a:t>Syntax</a:t>
            </a:r>
          </a:p>
          <a:p>
            <a:r>
              <a:rPr lang="en-US" sz="2000" b="1" i="1" dirty="0">
                <a:solidFill>
                  <a:schemeClr val="accent2"/>
                </a:solidFill>
              </a:rPr>
              <a:t>type</a:t>
            </a:r>
            <a:r>
              <a:rPr lang="en-US" sz="2000" dirty="0"/>
              <a:t> </a:t>
            </a:r>
            <a:r>
              <a:rPr lang="en-US" sz="2000" i="1" dirty="0" err="1"/>
              <a:t>variableName</a:t>
            </a:r>
            <a:r>
              <a:rPr lang="en-US" sz="2000" dirty="0"/>
              <a:t> = </a:t>
            </a:r>
            <a:r>
              <a:rPr lang="en-US" sz="2000" i="1" dirty="0"/>
              <a:t>value</a:t>
            </a:r>
            <a:r>
              <a:rPr lang="en-US" sz="2000" dirty="0" smtClean="0"/>
              <a:t>;</a:t>
            </a:r>
          </a:p>
          <a:p>
            <a:endParaRPr lang="en-US" sz="2000" dirty="0"/>
          </a:p>
          <a:p>
            <a:r>
              <a:rPr lang="en-US" sz="2000" dirty="0"/>
              <a:t>Example</a:t>
            </a:r>
          </a:p>
          <a:p>
            <a:r>
              <a:rPr lang="en-US" sz="2000" dirty="0"/>
              <a:t>Create a variable called </a:t>
            </a:r>
            <a:r>
              <a:rPr lang="en-US" sz="2000" dirty="0" err="1"/>
              <a:t>myNum</a:t>
            </a:r>
            <a:r>
              <a:rPr lang="en-US" sz="2000" dirty="0"/>
              <a:t> of type </a:t>
            </a:r>
            <a:r>
              <a:rPr lang="en-US" sz="2000" dirty="0" err="1"/>
              <a:t>int</a:t>
            </a:r>
            <a:r>
              <a:rPr lang="en-US" sz="2000" dirty="0"/>
              <a:t> and assign the value 15 to it:</a:t>
            </a:r>
          </a:p>
          <a:p>
            <a:endParaRPr lang="en-US" sz="2000" dirty="0"/>
          </a:p>
          <a:p>
            <a:r>
              <a:rPr lang="en-US" sz="2000" b="1" dirty="0" err="1">
                <a:solidFill>
                  <a:schemeClr val="accent2"/>
                </a:solidFill>
              </a:rPr>
              <a:t>int</a:t>
            </a:r>
            <a:r>
              <a:rPr lang="en-US" sz="2000" dirty="0"/>
              <a:t> </a:t>
            </a:r>
            <a:r>
              <a:rPr lang="en-US" sz="2000" dirty="0" err="1"/>
              <a:t>myNum</a:t>
            </a:r>
            <a:r>
              <a:rPr lang="en-US" sz="2000" dirty="0"/>
              <a:t> = 15</a:t>
            </a:r>
            <a:r>
              <a:rPr lang="en-US" sz="2000" dirty="0" smtClean="0"/>
              <a:t>;</a:t>
            </a:r>
          </a:p>
          <a:p>
            <a:r>
              <a:rPr lang="en-US" sz="2000" b="1" dirty="0" err="1" smtClean="0">
                <a:solidFill>
                  <a:schemeClr val="accent2"/>
                </a:solidFill>
              </a:rPr>
              <a:t>str</a:t>
            </a:r>
            <a:r>
              <a:rPr lang="en-US" sz="2000" dirty="0"/>
              <a:t> </a:t>
            </a:r>
            <a:r>
              <a:rPr lang="en-US" sz="2000" dirty="0" smtClean="0"/>
              <a:t>name =“SVCE”</a:t>
            </a:r>
            <a:endParaRPr lang="en-US" sz="2000" dirty="0"/>
          </a:p>
          <a:p>
            <a:pPr marL="342900" indent="-342900">
              <a:lnSpc>
                <a:spcPct val="150000"/>
              </a:lnSpc>
              <a:buFont typeface="Arial" panose="020B0604020202020204" pitchFamily="34" charset="0"/>
              <a:buChar char="•"/>
            </a:pPr>
            <a:endParaRPr lang="en-US" sz="2000" dirty="0"/>
          </a:p>
        </p:txBody>
      </p:sp>
    </p:spTree>
    <p:extLst>
      <p:ext uri="{BB962C8B-B14F-4D97-AF65-F5344CB8AC3E}">
        <p14:creationId xmlns:p14="http://schemas.microsoft.com/office/powerpoint/2010/main" val="3129814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59081" y="438245"/>
            <a:ext cx="7903923" cy="523220"/>
          </a:xfrm>
          <a:prstGeom prst="rect">
            <a:avLst/>
          </a:prstGeom>
          <a:noFill/>
        </p:spPr>
        <p:txBody>
          <a:bodyPr wrap="square" rtlCol="0">
            <a:spAutoFit/>
          </a:bodyPr>
          <a:lstStyle/>
          <a:p>
            <a:pPr algn="ctr"/>
            <a:r>
              <a:rPr lang="en-US" sz="2800" b="1" dirty="0" smtClean="0"/>
              <a:t>FORMAT SPECIFIERS</a:t>
            </a:r>
            <a:endParaRPr lang="en-US" sz="2800" b="1" dirty="0"/>
          </a:p>
        </p:txBody>
      </p:sp>
      <p:sp>
        <p:nvSpPr>
          <p:cNvPr id="4" name="TextBox 3"/>
          <p:cNvSpPr txBox="1"/>
          <p:nvPr/>
        </p:nvSpPr>
        <p:spPr>
          <a:xfrm>
            <a:off x="419623" y="1146131"/>
            <a:ext cx="11386159" cy="455509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t>Format </a:t>
            </a:r>
            <a:r>
              <a:rPr lang="en-US" sz="2000" dirty="0" err="1"/>
              <a:t>specifiers</a:t>
            </a:r>
            <a:r>
              <a:rPr lang="en-US" sz="2000" dirty="0"/>
              <a:t> are used together with the </a:t>
            </a:r>
            <a:r>
              <a:rPr lang="en-US" sz="2000" b="1" dirty="0" err="1">
                <a:solidFill>
                  <a:schemeClr val="accent2"/>
                </a:solidFill>
              </a:rPr>
              <a:t>printf</a:t>
            </a:r>
            <a:r>
              <a:rPr lang="en-US" sz="2000" b="1" dirty="0">
                <a:solidFill>
                  <a:schemeClr val="accent2"/>
                </a:solidFill>
              </a:rPr>
              <a:t>() </a:t>
            </a:r>
            <a:r>
              <a:rPr lang="en-US" sz="2000" dirty="0"/>
              <a:t>function to tell the compiler what type of data the variable is storing. It is basically a placeholder for the variable value</a:t>
            </a:r>
            <a:r>
              <a:rPr lang="en-US" sz="2000" dirty="0" smtClean="0"/>
              <a:t>.</a:t>
            </a:r>
          </a:p>
          <a:p>
            <a:pPr marL="342900" indent="-342900">
              <a:lnSpc>
                <a:spcPct val="150000"/>
              </a:lnSpc>
              <a:buFont typeface="Arial" panose="020B0604020202020204" pitchFamily="34" charset="0"/>
              <a:buChar char="•"/>
            </a:pPr>
            <a:r>
              <a:rPr lang="en-US" sz="2000" dirty="0"/>
              <a:t>A format </a:t>
            </a:r>
            <a:r>
              <a:rPr lang="en-US" sz="2000" dirty="0" err="1"/>
              <a:t>specifier</a:t>
            </a:r>
            <a:r>
              <a:rPr lang="en-US" sz="2000" dirty="0"/>
              <a:t> starts with a percentage sign </a:t>
            </a:r>
            <a:r>
              <a:rPr lang="en-US" sz="2000" b="1" dirty="0">
                <a:solidFill>
                  <a:schemeClr val="accent2"/>
                </a:solidFill>
              </a:rPr>
              <a:t>%</a:t>
            </a:r>
            <a:r>
              <a:rPr lang="en-US" sz="2000" dirty="0"/>
              <a:t>, followed by a character</a:t>
            </a:r>
            <a:r>
              <a:rPr lang="en-US" sz="2000" dirty="0" smtClean="0"/>
              <a:t>.</a:t>
            </a:r>
            <a:endParaRPr lang="en-US" sz="2000" dirty="0"/>
          </a:p>
          <a:p>
            <a:pPr marL="342900" indent="-342900">
              <a:lnSpc>
                <a:spcPct val="150000"/>
              </a:lnSpc>
              <a:buFont typeface="Arial" panose="020B0604020202020204" pitchFamily="34" charset="0"/>
              <a:buChar char="•"/>
            </a:pPr>
            <a:r>
              <a:rPr lang="en-US" sz="2000" dirty="0"/>
              <a:t>For example, to output the value of an </a:t>
            </a:r>
            <a:r>
              <a:rPr lang="en-US" sz="2000" b="1" dirty="0" err="1">
                <a:solidFill>
                  <a:schemeClr val="accent2"/>
                </a:solidFill>
              </a:rPr>
              <a:t>int</a:t>
            </a:r>
            <a:r>
              <a:rPr lang="en-US" sz="2000" dirty="0"/>
              <a:t> variable, use the format </a:t>
            </a:r>
            <a:r>
              <a:rPr lang="en-US" sz="2000" dirty="0" err="1"/>
              <a:t>specifier</a:t>
            </a:r>
            <a:r>
              <a:rPr lang="en-US" sz="2000" dirty="0"/>
              <a:t> </a:t>
            </a:r>
            <a:r>
              <a:rPr lang="en-US" sz="2000" b="1" dirty="0">
                <a:solidFill>
                  <a:schemeClr val="accent2"/>
                </a:solidFill>
              </a:rPr>
              <a:t>%d</a:t>
            </a:r>
            <a:r>
              <a:rPr lang="en-US" sz="2000" dirty="0"/>
              <a:t> surrounded by double quotes (""), inside the </a:t>
            </a:r>
            <a:r>
              <a:rPr lang="en-US" sz="2000" b="1" dirty="0" err="1">
                <a:solidFill>
                  <a:schemeClr val="accent2"/>
                </a:solidFill>
              </a:rPr>
              <a:t>printf</a:t>
            </a:r>
            <a:r>
              <a:rPr lang="en-US" sz="2000" b="1" dirty="0">
                <a:solidFill>
                  <a:schemeClr val="accent2"/>
                </a:solidFill>
              </a:rPr>
              <a:t>() </a:t>
            </a:r>
            <a:r>
              <a:rPr lang="en-US" sz="2000" dirty="0"/>
              <a:t>function</a:t>
            </a:r>
            <a:r>
              <a:rPr lang="en-US" sz="2000" dirty="0" smtClean="0"/>
              <a:t>:</a:t>
            </a:r>
          </a:p>
          <a:p>
            <a:pPr marL="342900" indent="-342900">
              <a:lnSpc>
                <a:spcPct val="150000"/>
              </a:lnSpc>
              <a:buFont typeface="Arial" panose="020B0604020202020204" pitchFamily="34" charset="0"/>
              <a:buChar char="•"/>
            </a:pPr>
            <a:endParaRPr lang="en-US" sz="2000" dirty="0"/>
          </a:p>
          <a:p>
            <a:r>
              <a:rPr lang="en-US" sz="2000" dirty="0" smtClean="0"/>
              <a:t>Example:</a:t>
            </a:r>
          </a:p>
          <a:p>
            <a:endParaRPr lang="en-US" sz="2000" dirty="0"/>
          </a:p>
          <a:p>
            <a:r>
              <a:rPr lang="en-US" sz="2000" b="1" dirty="0" err="1">
                <a:solidFill>
                  <a:schemeClr val="accent2"/>
                </a:solidFill>
              </a:rPr>
              <a:t>int</a:t>
            </a:r>
            <a:r>
              <a:rPr lang="en-US" sz="2000" dirty="0"/>
              <a:t> </a:t>
            </a:r>
            <a:r>
              <a:rPr lang="en-US" sz="2000" dirty="0" err="1"/>
              <a:t>myNum</a:t>
            </a:r>
            <a:r>
              <a:rPr lang="en-US" sz="2000" dirty="0"/>
              <a:t> = 15;</a:t>
            </a:r>
            <a:br>
              <a:rPr lang="en-US" sz="2000" dirty="0"/>
            </a:br>
            <a:r>
              <a:rPr lang="en-US" sz="2000" b="1" dirty="0" err="1">
                <a:solidFill>
                  <a:schemeClr val="accent2"/>
                </a:solidFill>
              </a:rPr>
              <a:t>printf</a:t>
            </a:r>
            <a:r>
              <a:rPr lang="en-US" sz="2000" dirty="0"/>
              <a:t>("%d", </a:t>
            </a:r>
            <a:r>
              <a:rPr lang="en-US" sz="2000" dirty="0" err="1"/>
              <a:t>myNum</a:t>
            </a:r>
            <a:r>
              <a:rPr lang="en-US" sz="2000" dirty="0"/>
              <a:t>);  // Outputs 15</a:t>
            </a:r>
          </a:p>
          <a:p>
            <a:pPr marL="342900" indent="-342900">
              <a:lnSpc>
                <a:spcPct val="150000"/>
              </a:lnSpc>
              <a:buFont typeface="Arial" panose="020B0604020202020204" pitchFamily="34" charset="0"/>
              <a:buChar char="•"/>
            </a:pPr>
            <a:endParaRPr lang="en-US" sz="2000" dirty="0"/>
          </a:p>
        </p:txBody>
      </p:sp>
    </p:spTree>
    <p:extLst>
      <p:ext uri="{BB962C8B-B14F-4D97-AF65-F5344CB8AC3E}">
        <p14:creationId xmlns:p14="http://schemas.microsoft.com/office/powerpoint/2010/main" val="582628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6601" y="709191"/>
            <a:ext cx="7903923" cy="369332"/>
          </a:xfrm>
          <a:prstGeom prst="rect">
            <a:avLst/>
          </a:prstGeom>
          <a:noFill/>
        </p:spPr>
        <p:txBody>
          <a:bodyPr wrap="square" rtlCol="0">
            <a:spAutoFit/>
          </a:bodyPr>
          <a:lstStyle/>
          <a:p>
            <a:pPr algn="ctr"/>
            <a:r>
              <a:rPr lang="en-US" b="1" dirty="0" smtClean="0"/>
              <a:t>FORMAT SPECIFIERS</a:t>
            </a:r>
            <a:endParaRPr lang="en-US" b="1" dirty="0"/>
          </a:p>
        </p:txBody>
      </p:sp>
      <p:graphicFrame>
        <p:nvGraphicFramePr>
          <p:cNvPr id="2" name="Table 1"/>
          <p:cNvGraphicFramePr>
            <a:graphicFrameLocks noGrp="1"/>
          </p:cNvGraphicFramePr>
          <p:nvPr>
            <p:extLst>
              <p:ext uri="{D42A27DB-BD31-4B8C-83A1-F6EECF244321}">
                <p14:modId xmlns:p14="http://schemas.microsoft.com/office/powerpoint/2010/main" val="2076162585"/>
              </p:ext>
            </p:extLst>
          </p:nvPr>
        </p:nvGraphicFramePr>
        <p:xfrm>
          <a:off x="2050678" y="1058615"/>
          <a:ext cx="8404412" cy="5478004"/>
        </p:xfrm>
        <a:graphic>
          <a:graphicData uri="http://schemas.openxmlformats.org/drawingml/2006/table">
            <a:tbl>
              <a:tblPr>
                <a:tableStyleId>{5DA37D80-6434-44D0-A028-1B22A696006F}</a:tableStyleId>
              </a:tblPr>
              <a:tblGrid>
                <a:gridCol w="1593476"/>
                <a:gridCol w="2965077"/>
                <a:gridCol w="2171700"/>
                <a:gridCol w="1674159"/>
              </a:tblGrid>
              <a:tr h="228206">
                <a:tc>
                  <a:txBody>
                    <a:bodyPr/>
                    <a:lstStyle/>
                    <a:p>
                      <a:r>
                        <a:rPr lang="en-US" sz="1200" dirty="0"/>
                        <a:t>Format </a:t>
                      </a:r>
                      <a:r>
                        <a:rPr lang="en-US" sz="1200" dirty="0" err="1"/>
                        <a:t>Specifier</a:t>
                      </a:r>
                      <a:endParaRPr lang="en-US" sz="1200" dirty="0"/>
                    </a:p>
                  </a:txBody>
                  <a:tcPr marL="45327" marR="45327" marT="22663" marB="22663" anchor="ctr"/>
                </a:tc>
                <a:tc>
                  <a:txBody>
                    <a:bodyPr/>
                    <a:lstStyle/>
                    <a:p>
                      <a:r>
                        <a:rPr lang="en-US" sz="1200"/>
                        <a:t>Description</a:t>
                      </a:r>
                    </a:p>
                  </a:txBody>
                  <a:tcPr marL="45327" marR="45327" marT="22663" marB="22663" anchor="ctr"/>
                </a:tc>
                <a:tc>
                  <a:txBody>
                    <a:bodyPr/>
                    <a:lstStyle/>
                    <a:p>
                      <a:r>
                        <a:rPr lang="en-US" sz="1200"/>
                        <a:t>Example Data Type</a:t>
                      </a:r>
                    </a:p>
                  </a:txBody>
                  <a:tcPr marL="45327" marR="45327" marT="22663" marB="22663" anchor="ctr"/>
                </a:tc>
                <a:tc>
                  <a:txBody>
                    <a:bodyPr/>
                    <a:lstStyle/>
                    <a:p>
                      <a:r>
                        <a:rPr lang="en-US" sz="1200"/>
                        <a:t>Example Value</a:t>
                      </a:r>
                    </a:p>
                  </a:txBody>
                  <a:tcPr marL="45327" marR="45327" marT="22663" marB="22663" anchor="ctr"/>
                </a:tc>
              </a:tr>
              <a:tr h="228206">
                <a:tc>
                  <a:txBody>
                    <a:bodyPr/>
                    <a:lstStyle/>
                    <a:p>
                      <a:r>
                        <a:rPr lang="en-US" sz="1200"/>
                        <a:t>%d</a:t>
                      </a:r>
                    </a:p>
                  </a:txBody>
                  <a:tcPr marL="45327" marR="45327" marT="22663" marB="22663" anchor="ctr"/>
                </a:tc>
                <a:tc>
                  <a:txBody>
                    <a:bodyPr/>
                    <a:lstStyle/>
                    <a:p>
                      <a:r>
                        <a:rPr lang="en-US" sz="1200"/>
                        <a:t>Signed decimal integer</a:t>
                      </a:r>
                    </a:p>
                  </a:txBody>
                  <a:tcPr marL="45327" marR="45327" marT="22663" marB="22663" anchor="ctr"/>
                </a:tc>
                <a:tc>
                  <a:txBody>
                    <a:bodyPr/>
                    <a:lstStyle/>
                    <a:p>
                      <a:r>
                        <a:rPr lang="en-US" sz="1200"/>
                        <a:t>int</a:t>
                      </a:r>
                    </a:p>
                  </a:txBody>
                  <a:tcPr marL="45327" marR="45327" marT="22663" marB="22663" anchor="ctr"/>
                </a:tc>
                <a:tc>
                  <a:txBody>
                    <a:bodyPr/>
                    <a:lstStyle/>
                    <a:p>
                      <a:r>
                        <a:rPr lang="en-US" sz="1200"/>
                        <a:t>42</a:t>
                      </a:r>
                    </a:p>
                  </a:txBody>
                  <a:tcPr marL="45327" marR="45327" marT="22663" marB="22663" anchor="ctr"/>
                </a:tc>
              </a:tr>
              <a:tr h="399493">
                <a:tc>
                  <a:txBody>
                    <a:bodyPr/>
                    <a:lstStyle/>
                    <a:p>
                      <a:r>
                        <a:rPr lang="en-US" sz="1200" dirty="0"/>
                        <a:t>%</a:t>
                      </a:r>
                      <a:r>
                        <a:rPr lang="en-US" sz="1200" dirty="0" err="1"/>
                        <a:t>i</a:t>
                      </a:r>
                      <a:endParaRPr lang="en-US" sz="1200" dirty="0"/>
                    </a:p>
                  </a:txBody>
                  <a:tcPr marL="45327" marR="45327" marT="22663" marB="22663" anchor="ctr"/>
                </a:tc>
                <a:tc>
                  <a:txBody>
                    <a:bodyPr/>
                    <a:lstStyle/>
                    <a:p>
                      <a:r>
                        <a:rPr lang="en-US" sz="1200"/>
                        <a:t>Signed decimal integer (same as %d)</a:t>
                      </a:r>
                    </a:p>
                  </a:txBody>
                  <a:tcPr marL="45327" marR="45327" marT="22663" marB="22663" anchor="ctr"/>
                </a:tc>
                <a:tc>
                  <a:txBody>
                    <a:bodyPr/>
                    <a:lstStyle/>
                    <a:p>
                      <a:r>
                        <a:rPr lang="en-US" sz="1200"/>
                        <a:t>int</a:t>
                      </a:r>
                    </a:p>
                  </a:txBody>
                  <a:tcPr marL="45327" marR="45327" marT="22663" marB="22663" anchor="ctr"/>
                </a:tc>
                <a:tc>
                  <a:txBody>
                    <a:bodyPr/>
                    <a:lstStyle/>
                    <a:p>
                      <a:r>
                        <a:rPr lang="en-US" sz="1200"/>
                        <a:t>42</a:t>
                      </a:r>
                    </a:p>
                  </a:txBody>
                  <a:tcPr marL="45327" marR="45327" marT="22663" marB="22663" anchor="ctr"/>
                </a:tc>
              </a:tr>
              <a:tr h="228206">
                <a:tc>
                  <a:txBody>
                    <a:bodyPr/>
                    <a:lstStyle/>
                    <a:p>
                      <a:r>
                        <a:rPr lang="en-US" sz="1200"/>
                        <a:t>%u</a:t>
                      </a:r>
                    </a:p>
                  </a:txBody>
                  <a:tcPr marL="45327" marR="45327" marT="22663" marB="22663" anchor="ctr"/>
                </a:tc>
                <a:tc>
                  <a:txBody>
                    <a:bodyPr/>
                    <a:lstStyle/>
                    <a:p>
                      <a:r>
                        <a:rPr lang="en-US" sz="1200"/>
                        <a:t>Unsigned decimal integer</a:t>
                      </a:r>
                    </a:p>
                  </a:txBody>
                  <a:tcPr marL="45327" marR="45327" marT="22663" marB="22663" anchor="ctr"/>
                </a:tc>
                <a:tc>
                  <a:txBody>
                    <a:bodyPr/>
                    <a:lstStyle/>
                    <a:p>
                      <a:r>
                        <a:rPr lang="en-US" sz="1200"/>
                        <a:t>unsigned int</a:t>
                      </a:r>
                    </a:p>
                  </a:txBody>
                  <a:tcPr marL="45327" marR="45327" marT="22663" marB="22663" anchor="ctr"/>
                </a:tc>
                <a:tc>
                  <a:txBody>
                    <a:bodyPr/>
                    <a:lstStyle/>
                    <a:p>
                      <a:r>
                        <a:rPr lang="en-US" sz="1200"/>
                        <a:t>42</a:t>
                      </a:r>
                    </a:p>
                  </a:txBody>
                  <a:tcPr marL="45327" marR="45327" marT="22663" marB="22663" anchor="ctr"/>
                </a:tc>
              </a:tr>
              <a:tr h="399493">
                <a:tc>
                  <a:txBody>
                    <a:bodyPr/>
                    <a:lstStyle/>
                    <a:p>
                      <a:r>
                        <a:rPr lang="en-US" sz="1200"/>
                        <a:t>%f</a:t>
                      </a:r>
                    </a:p>
                  </a:txBody>
                  <a:tcPr marL="45327" marR="45327" marT="22663" marB="22663" anchor="ctr"/>
                </a:tc>
                <a:tc>
                  <a:txBody>
                    <a:bodyPr/>
                    <a:lstStyle/>
                    <a:p>
                      <a:r>
                        <a:rPr lang="en-US" sz="1200"/>
                        <a:t>Decimal floating-point number</a:t>
                      </a:r>
                    </a:p>
                  </a:txBody>
                  <a:tcPr marL="45327" marR="45327" marT="22663" marB="22663" anchor="ctr"/>
                </a:tc>
                <a:tc>
                  <a:txBody>
                    <a:bodyPr/>
                    <a:lstStyle/>
                    <a:p>
                      <a:r>
                        <a:rPr lang="en-US" sz="1200"/>
                        <a:t>float, double</a:t>
                      </a:r>
                    </a:p>
                  </a:txBody>
                  <a:tcPr marL="45327" marR="45327" marT="22663" marB="22663" anchor="ctr"/>
                </a:tc>
                <a:tc>
                  <a:txBody>
                    <a:bodyPr/>
                    <a:lstStyle/>
                    <a:p>
                      <a:r>
                        <a:rPr lang="en-US" sz="1200"/>
                        <a:t>3.14</a:t>
                      </a:r>
                    </a:p>
                  </a:txBody>
                  <a:tcPr marL="45327" marR="45327" marT="22663" marB="22663" anchor="ctr"/>
                </a:tc>
              </a:tr>
              <a:tr h="399493">
                <a:tc>
                  <a:txBody>
                    <a:bodyPr/>
                    <a:lstStyle/>
                    <a:p>
                      <a:r>
                        <a:rPr lang="en-US" sz="1200"/>
                        <a:t>%lf</a:t>
                      </a:r>
                    </a:p>
                  </a:txBody>
                  <a:tcPr marL="45327" marR="45327" marT="22663" marB="22663" anchor="ctr"/>
                </a:tc>
                <a:tc>
                  <a:txBody>
                    <a:bodyPr/>
                    <a:lstStyle/>
                    <a:p>
                      <a:r>
                        <a:rPr lang="en-US" sz="1200"/>
                        <a:t>Double precision floating-point</a:t>
                      </a:r>
                    </a:p>
                  </a:txBody>
                  <a:tcPr marL="45327" marR="45327" marT="22663" marB="22663" anchor="ctr"/>
                </a:tc>
                <a:tc>
                  <a:txBody>
                    <a:bodyPr/>
                    <a:lstStyle/>
                    <a:p>
                      <a:r>
                        <a:rPr lang="en-US" sz="1200"/>
                        <a:t>double</a:t>
                      </a:r>
                    </a:p>
                  </a:txBody>
                  <a:tcPr marL="45327" marR="45327" marT="22663" marB="22663" anchor="ctr"/>
                </a:tc>
                <a:tc>
                  <a:txBody>
                    <a:bodyPr/>
                    <a:lstStyle/>
                    <a:p>
                      <a:r>
                        <a:rPr lang="en-US" sz="1200"/>
                        <a:t>3.14159</a:t>
                      </a:r>
                    </a:p>
                  </a:txBody>
                  <a:tcPr marL="45327" marR="45327" marT="22663" marB="22663" anchor="ctr"/>
                </a:tc>
              </a:tr>
              <a:tr h="228206">
                <a:tc>
                  <a:txBody>
                    <a:bodyPr/>
                    <a:lstStyle/>
                    <a:p>
                      <a:r>
                        <a:rPr lang="en-US" sz="1200"/>
                        <a:t>%c</a:t>
                      </a:r>
                    </a:p>
                  </a:txBody>
                  <a:tcPr marL="45327" marR="45327" marT="22663" marB="22663" anchor="ctr"/>
                </a:tc>
                <a:tc>
                  <a:txBody>
                    <a:bodyPr/>
                    <a:lstStyle/>
                    <a:p>
                      <a:r>
                        <a:rPr lang="en-US" sz="1200" dirty="0"/>
                        <a:t>Single character</a:t>
                      </a:r>
                    </a:p>
                  </a:txBody>
                  <a:tcPr marL="45327" marR="45327" marT="22663" marB="22663" anchor="ctr"/>
                </a:tc>
                <a:tc>
                  <a:txBody>
                    <a:bodyPr/>
                    <a:lstStyle/>
                    <a:p>
                      <a:r>
                        <a:rPr lang="en-US" sz="1200"/>
                        <a:t>char</a:t>
                      </a:r>
                    </a:p>
                  </a:txBody>
                  <a:tcPr marL="45327" marR="45327" marT="22663" marB="22663" anchor="ctr"/>
                </a:tc>
                <a:tc>
                  <a:txBody>
                    <a:bodyPr/>
                    <a:lstStyle/>
                    <a:p>
                      <a:r>
                        <a:rPr lang="en-US" sz="1200"/>
                        <a:t>'A'</a:t>
                      </a:r>
                    </a:p>
                  </a:txBody>
                  <a:tcPr marL="45327" marR="45327" marT="22663" marB="22663" anchor="ctr"/>
                </a:tc>
              </a:tr>
              <a:tr h="228206">
                <a:tc>
                  <a:txBody>
                    <a:bodyPr/>
                    <a:lstStyle/>
                    <a:p>
                      <a:r>
                        <a:rPr lang="en-US" sz="1200"/>
                        <a:t>%s</a:t>
                      </a:r>
                    </a:p>
                  </a:txBody>
                  <a:tcPr marL="45327" marR="45327" marT="22663" marB="22663" anchor="ctr"/>
                </a:tc>
                <a:tc>
                  <a:txBody>
                    <a:bodyPr/>
                    <a:lstStyle/>
                    <a:p>
                      <a:r>
                        <a:rPr lang="en-US" sz="1200"/>
                        <a:t>String</a:t>
                      </a:r>
                    </a:p>
                  </a:txBody>
                  <a:tcPr marL="45327" marR="45327" marT="22663" marB="22663" anchor="ctr"/>
                </a:tc>
                <a:tc>
                  <a:txBody>
                    <a:bodyPr/>
                    <a:lstStyle/>
                    <a:p>
                      <a:r>
                        <a:rPr lang="en-US" sz="1200"/>
                        <a:t>char[]</a:t>
                      </a:r>
                    </a:p>
                  </a:txBody>
                  <a:tcPr marL="45327" marR="45327" marT="22663" marB="22663" anchor="ctr"/>
                </a:tc>
                <a:tc>
                  <a:txBody>
                    <a:bodyPr/>
                    <a:lstStyle/>
                    <a:p>
                      <a:r>
                        <a:rPr lang="en-US" sz="1200" dirty="0"/>
                        <a:t>"Hello"</a:t>
                      </a:r>
                    </a:p>
                  </a:txBody>
                  <a:tcPr marL="45327" marR="45327" marT="22663" marB="22663" anchor="ctr"/>
                </a:tc>
              </a:tr>
              <a:tr h="399493">
                <a:tc>
                  <a:txBody>
                    <a:bodyPr/>
                    <a:lstStyle/>
                    <a:p>
                      <a:r>
                        <a:rPr lang="en-US" sz="1200"/>
                        <a:t>%x</a:t>
                      </a:r>
                    </a:p>
                  </a:txBody>
                  <a:tcPr marL="45327" marR="45327" marT="22663" marB="22663" anchor="ctr"/>
                </a:tc>
                <a:tc>
                  <a:txBody>
                    <a:bodyPr/>
                    <a:lstStyle/>
                    <a:p>
                      <a:r>
                        <a:rPr lang="en-US" sz="1200"/>
                        <a:t>Unsigned hexadecimal (lowercase)</a:t>
                      </a:r>
                    </a:p>
                  </a:txBody>
                  <a:tcPr marL="45327" marR="45327" marT="22663" marB="22663" anchor="ctr"/>
                </a:tc>
                <a:tc>
                  <a:txBody>
                    <a:bodyPr/>
                    <a:lstStyle/>
                    <a:p>
                      <a:r>
                        <a:rPr lang="en-US" sz="1200"/>
                        <a:t>unsigned int</a:t>
                      </a:r>
                    </a:p>
                  </a:txBody>
                  <a:tcPr marL="45327" marR="45327" marT="22663" marB="22663" anchor="ctr"/>
                </a:tc>
                <a:tc>
                  <a:txBody>
                    <a:bodyPr/>
                    <a:lstStyle/>
                    <a:p>
                      <a:r>
                        <a:rPr lang="en-US" sz="1200"/>
                        <a:t>0x2a</a:t>
                      </a:r>
                    </a:p>
                  </a:txBody>
                  <a:tcPr marL="45327" marR="45327" marT="22663" marB="22663" anchor="ctr"/>
                </a:tc>
              </a:tr>
              <a:tr h="399493">
                <a:tc>
                  <a:txBody>
                    <a:bodyPr/>
                    <a:lstStyle/>
                    <a:p>
                      <a:r>
                        <a:rPr lang="en-US" sz="1200" dirty="0"/>
                        <a:t>%X</a:t>
                      </a:r>
                    </a:p>
                  </a:txBody>
                  <a:tcPr marL="45327" marR="45327" marT="22663" marB="22663" anchor="ctr"/>
                </a:tc>
                <a:tc>
                  <a:txBody>
                    <a:bodyPr/>
                    <a:lstStyle/>
                    <a:p>
                      <a:r>
                        <a:rPr lang="en-US" sz="1200"/>
                        <a:t>Unsigned hexadecimal (uppercase)</a:t>
                      </a:r>
                    </a:p>
                  </a:txBody>
                  <a:tcPr marL="45327" marR="45327" marT="22663" marB="22663" anchor="ctr"/>
                </a:tc>
                <a:tc>
                  <a:txBody>
                    <a:bodyPr/>
                    <a:lstStyle/>
                    <a:p>
                      <a:r>
                        <a:rPr lang="en-US" sz="1200"/>
                        <a:t>unsigned int</a:t>
                      </a:r>
                    </a:p>
                  </a:txBody>
                  <a:tcPr marL="45327" marR="45327" marT="22663" marB="22663" anchor="ctr"/>
                </a:tc>
                <a:tc>
                  <a:txBody>
                    <a:bodyPr/>
                    <a:lstStyle/>
                    <a:p>
                      <a:r>
                        <a:rPr lang="en-US" sz="1200"/>
                        <a:t>0x2A</a:t>
                      </a:r>
                    </a:p>
                  </a:txBody>
                  <a:tcPr marL="45327" marR="45327" marT="22663" marB="22663" anchor="ctr"/>
                </a:tc>
              </a:tr>
              <a:tr h="228206">
                <a:tc>
                  <a:txBody>
                    <a:bodyPr/>
                    <a:lstStyle/>
                    <a:p>
                      <a:r>
                        <a:rPr lang="en-US" sz="1200"/>
                        <a:t>%o</a:t>
                      </a:r>
                    </a:p>
                  </a:txBody>
                  <a:tcPr marL="45327" marR="45327" marT="22663" marB="22663" anchor="ctr"/>
                </a:tc>
                <a:tc>
                  <a:txBody>
                    <a:bodyPr/>
                    <a:lstStyle/>
                    <a:p>
                      <a:r>
                        <a:rPr lang="en-US" sz="1200"/>
                        <a:t>Unsigned octal number</a:t>
                      </a:r>
                    </a:p>
                  </a:txBody>
                  <a:tcPr marL="45327" marR="45327" marT="22663" marB="22663" anchor="ctr"/>
                </a:tc>
                <a:tc>
                  <a:txBody>
                    <a:bodyPr/>
                    <a:lstStyle/>
                    <a:p>
                      <a:r>
                        <a:rPr lang="en-US" sz="1200"/>
                        <a:t>unsigned int</a:t>
                      </a:r>
                    </a:p>
                  </a:txBody>
                  <a:tcPr marL="45327" marR="45327" marT="22663" marB="22663" anchor="ctr"/>
                </a:tc>
                <a:tc>
                  <a:txBody>
                    <a:bodyPr/>
                    <a:lstStyle/>
                    <a:p>
                      <a:r>
                        <a:rPr lang="en-US" sz="1200"/>
                        <a:t>52</a:t>
                      </a:r>
                    </a:p>
                  </a:txBody>
                  <a:tcPr marL="45327" marR="45327" marT="22663" marB="22663" anchor="ctr"/>
                </a:tc>
              </a:tr>
              <a:tr h="399493">
                <a:tc>
                  <a:txBody>
                    <a:bodyPr/>
                    <a:lstStyle/>
                    <a:p>
                      <a:r>
                        <a:rPr lang="en-US" sz="1200"/>
                        <a:t>%e</a:t>
                      </a:r>
                    </a:p>
                  </a:txBody>
                  <a:tcPr marL="45327" marR="45327" marT="22663" marB="22663" anchor="ctr"/>
                </a:tc>
                <a:tc>
                  <a:txBody>
                    <a:bodyPr/>
                    <a:lstStyle/>
                    <a:p>
                      <a:r>
                        <a:rPr lang="en-US" sz="1200"/>
                        <a:t>Scientific notation (lowercase e)</a:t>
                      </a:r>
                    </a:p>
                  </a:txBody>
                  <a:tcPr marL="45327" marR="45327" marT="22663" marB="22663" anchor="ctr"/>
                </a:tc>
                <a:tc>
                  <a:txBody>
                    <a:bodyPr/>
                    <a:lstStyle/>
                    <a:p>
                      <a:r>
                        <a:rPr lang="en-US" sz="1200"/>
                        <a:t>float, double</a:t>
                      </a:r>
                    </a:p>
                  </a:txBody>
                  <a:tcPr marL="45327" marR="45327" marT="22663" marB="22663" anchor="ctr"/>
                </a:tc>
                <a:tc>
                  <a:txBody>
                    <a:bodyPr/>
                    <a:lstStyle/>
                    <a:p>
                      <a:r>
                        <a:rPr lang="en-US" sz="1200"/>
                        <a:t>3.14e+00</a:t>
                      </a:r>
                    </a:p>
                  </a:txBody>
                  <a:tcPr marL="45327" marR="45327" marT="22663" marB="22663" anchor="ctr"/>
                </a:tc>
              </a:tr>
              <a:tr h="399493">
                <a:tc>
                  <a:txBody>
                    <a:bodyPr/>
                    <a:lstStyle/>
                    <a:p>
                      <a:r>
                        <a:rPr lang="en-US" sz="1200"/>
                        <a:t>%E</a:t>
                      </a:r>
                    </a:p>
                  </a:txBody>
                  <a:tcPr marL="45327" marR="45327" marT="22663" marB="22663" anchor="ctr"/>
                </a:tc>
                <a:tc>
                  <a:txBody>
                    <a:bodyPr/>
                    <a:lstStyle/>
                    <a:p>
                      <a:r>
                        <a:rPr lang="en-US" sz="1200"/>
                        <a:t>Scientific notation (uppercase E)</a:t>
                      </a:r>
                    </a:p>
                  </a:txBody>
                  <a:tcPr marL="45327" marR="45327" marT="22663" marB="22663" anchor="ctr"/>
                </a:tc>
                <a:tc>
                  <a:txBody>
                    <a:bodyPr/>
                    <a:lstStyle/>
                    <a:p>
                      <a:r>
                        <a:rPr lang="en-US" sz="1200"/>
                        <a:t>float, double</a:t>
                      </a:r>
                    </a:p>
                  </a:txBody>
                  <a:tcPr marL="45327" marR="45327" marT="22663" marB="22663" anchor="ctr"/>
                </a:tc>
                <a:tc>
                  <a:txBody>
                    <a:bodyPr/>
                    <a:lstStyle/>
                    <a:p>
                      <a:r>
                        <a:rPr lang="en-US" sz="1200"/>
                        <a:t>3.14E+00</a:t>
                      </a:r>
                    </a:p>
                  </a:txBody>
                  <a:tcPr marL="45327" marR="45327" marT="22663" marB="22663" anchor="ctr"/>
                </a:tc>
              </a:tr>
              <a:tr h="228206">
                <a:tc>
                  <a:txBody>
                    <a:bodyPr/>
                    <a:lstStyle/>
                    <a:p>
                      <a:r>
                        <a:rPr lang="en-US" sz="1200" dirty="0"/>
                        <a:t>%g</a:t>
                      </a:r>
                    </a:p>
                  </a:txBody>
                  <a:tcPr marL="45327" marR="45327" marT="22663" marB="22663" anchor="ctr"/>
                </a:tc>
                <a:tc>
                  <a:txBody>
                    <a:bodyPr/>
                    <a:lstStyle/>
                    <a:p>
                      <a:r>
                        <a:rPr lang="en-US" sz="1200" dirty="0"/>
                        <a:t>Shorter of %e or %f</a:t>
                      </a:r>
                    </a:p>
                  </a:txBody>
                  <a:tcPr marL="45327" marR="45327" marT="22663" marB="22663" anchor="ctr"/>
                </a:tc>
                <a:tc>
                  <a:txBody>
                    <a:bodyPr/>
                    <a:lstStyle/>
                    <a:p>
                      <a:r>
                        <a:rPr lang="en-US" sz="1200"/>
                        <a:t>float, double</a:t>
                      </a:r>
                    </a:p>
                  </a:txBody>
                  <a:tcPr marL="45327" marR="45327" marT="22663" marB="22663" anchor="ctr"/>
                </a:tc>
                <a:tc>
                  <a:txBody>
                    <a:bodyPr/>
                    <a:lstStyle/>
                    <a:p>
                      <a:r>
                        <a:rPr lang="en-US" sz="1200"/>
                        <a:t>3.14</a:t>
                      </a:r>
                    </a:p>
                  </a:txBody>
                  <a:tcPr marL="45327" marR="45327" marT="22663" marB="22663" anchor="ctr"/>
                </a:tc>
              </a:tr>
              <a:tr h="228206">
                <a:tc>
                  <a:txBody>
                    <a:bodyPr/>
                    <a:lstStyle/>
                    <a:p>
                      <a:r>
                        <a:rPr lang="en-US" sz="1200"/>
                        <a:t>%G</a:t>
                      </a:r>
                    </a:p>
                  </a:txBody>
                  <a:tcPr marL="45327" marR="45327" marT="22663" marB="22663" anchor="ctr"/>
                </a:tc>
                <a:tc>
                  <a:txBody>
                    <a:bodyPr/>
                    <a:lstStyle/>
                    <a:p>
                      <a:r>
                        <a:rPr lang="en-US" sz="1200"/>
                        <a:t>Shorter of %E or %f</a:t>
                      </a:r>
                    </a:p>
                  </a:txBody>
                  <a:tcPr marL="45327" marR="45327" marT="22663" marB="22663" anchor="ctr"/>
                </a:tc>
                <a:tc>
                  <a:txBody>
                    <a:bodyPr/>
                    <a:lstStyle/>
                    <a:p>
                      <a:r>
                        <a:rPr lang="en-US" sz="1200"/>
                        <a:t>float, double</a:t>
                      </a:r>
                    </a:p>
                  </a:txBody>
                  <a:tcPr marL="45327" marR="45327" marT="22663" marB="22663" anchor="ctr"/>
                </a:tc>
                <a:tc>
                  <a:txBody>
                    <a:bodyPr/>
                    <a:lstStyle/>
                    <a:p>
                      <a:r>
                        <a:rPr lang="en-US" sz="1200"/>
                        <a:t>3.14</a:t>
                      </a:r>
                    </a:p>
                  </a:txBody>
                  <a:tcPr marL="45327" marR="45327" marT="22663" marB="22663" anchor="ctr"/>
                </a:tc>
              </a:tr>
              <a:tr h="228206">
                <a:tc>
                  <a:txBody>
                    <a:bodyPr/>
                    <a:lstStyle/>
                    <a:p>
                      <a:r>
                        <a:rPr lang="en-US" sz="1200"/>
                        <a:t>%p</a:t>
                      </a:r>
                    </a:p>
                  </a:txBody>
                  <a:tcPr marL="45327" marR="45327" marT="22663" marB="22663" anchor="ctr"/>
                </a:tc>
                <a:tc>
                  <a:txBody>
                    <a:bodyPr/>
                    <a:lstStyle/>
                    <a:p>
                      <a:r>
                        <a:rPr lang="en-US" sz="1200"/>
                        <a:t>Pointer address</a:t>
                      </a:r>
                    </a:p>
                  </a:txBody>
                  <a:tcPr marL="45327" marR="45327" marT="22663" marB="22663" anchor="ctr"/>
                </a:tc>
                <a:tc>
                  <a:txBody>
                    <a:bodyPr/>
                    <a:lstStyle/>
                    <a:p>
                      <a:r>
                        <a:rPr lang="en-US" sz="1200"/>
                        <a:t>Any pointer</a:t>
                      </a:r>
                    </a:p>
                  </a:txBody>
                  <a:tcPr marL="45327" marR="45327" marT="22663" marB="22663" anchor="ctr"/>
                </a:tc>
                <a:tc>
                  <a:txBody>
                    <a:bodyPr/>
                    <a:lstStyle/>
                    <a:p>
                      <a:r>
                        <a:rPr lang="en-US" sz="1200"/>
                        <a:t>0x7ffee3b6b260</a:t>
                      </a:r>
                    </a:p>
                  </a:txBody>
                  <a:tcPr marL="45327" marR="45327" marT="22663" marB="22663" anchor="ctr"/>
                </a:tc>
              </a:tr>
              <a:tr h="399493">
                <a:tc>
                  <a:txBody>
                    <a:bodyPr/>
                    <a:lstStyle/>
                    <a:p>
                      <a:r>
                        <a:rPr lang="en-US" sz="1200" dirty="0"/>
                        <a:t>%n</a:t>
                      </a:r>
                    </a:p>
                  </a:txBody>
                  <a:tcPr marL="45327" marR="45327" marT="22663" marB="22663" anchor="ctr"/>
                </a:tc>
                <a:tc>
                  <a:txBody>
                    <a:bodyPr/>
                    <a:lstStyle/>
                    <a:p>
                      <a:r>
                        <a:rPr lang="en-US" sz="1200"/>
                        <a:t>Number of characters written so far</a:t>
                      </a:r>
                    </a:p>
                  </a:txBody>
                  <a:tcPr marL="45327" marR="45327" marT="22663" marB="22663" anchor="ctr"/>
                </a:tc>
                <a:tc>
                  <a:txBody>
                    <a:bodyPr/>
                    <a:lstStyle/>
                    <a:p>
                      <a:r>
                        <a:rPr lang="en-US" sz="1200"/>
                        <a:t>int*</a:t>
                      </a:r>
                    </a:p>
                  </a:txBody>
                  <a:tcPr marL="45327" marR="45327" marT="22663" marB="22663" anchor="ctr"/>
                </a:tc>
                <a:tc>
                  <a:txBody>
                    <a:bodyPr/>
                    <a:lstStyle/>
                    <a:p>
                      <a:r>
                        <a:rPr lang="en-US" sz="1200"/>
                        <a:t>(stores result)</a:t>
                      </a:r>
                    </a:p>
                  </a:txBody>
                  <a:tcPr marL="45327" marR="45327" marT="22663" marB="22663" anchor="ctr"/>
                </a:tc>
              </a:tr>
              <a:tr h="228206">
                <a:tc>
                  <a:txBody>
                    <a:bodyPr/>
                    <a:lstStyle/>
                    <a:p>
                      <a:r>
                        <a:rPr lang="en-US" sz="1200"/>
                        <a:t>%%</a:t>
                      </a:r>
                    </a:p>
                  </a:txBody>
                  <a:tcPr marL="45327" marR="45327" marT="22663" marB="22663" anchor="ctr"/>
                </a:tc>
                <a:tc>
                  <a:txBody>
                    <a:bodyPr/>
                    <a:lstStyle/>
                    <a:p>
                      <a:r>
                        <a:rPr lang="en-US" sz="1200"/>
                        <a:t>Prints a literal %</a:t>
                      </a:r>
                    </a:p>
                  </a:txBody>
                  <a:tcPr marL="45327" marR="45327" marT="22663" marB="22663" anchor="ctr"/>
                </a:tc>
                <a:tc>
                  <a:txBody>
                    <a:bodyPr/>
                    <a:lstStyle/>
                    <a:p>
                      <a:r>
                        <a:rPr lang="en-US" sz="1200"/>
                        <a:t>None</a:t>
                      </a:r>
                    </a:p>
                  </a:txBody>
                  <a:tcPr marL="45327" marR="45327" marT="22663" marB="22663" anchor="ctr"/>
                </a:tc>
                <a:tc>
                  <a:txBody>
                    <a:bodyPr/>
                    <a:lstStyle/>
                    <a:p>
                      <a:r>
                        <a:rPr lang="en-US" sz="1200" dirty="0"/>
                        <a:t>%</a:t>
                      </a:r>
                    </a:p>
                  </a:txBody>
                  <a:tcPr marL="45327" marR="45327" marT="22663" marB="22663" anchor="ctr"/>
                </a:tc>
              </a:tr>
            </a:tbl>
          </a:graphicData>
        </a:graphic>
      </p:graphicFrame>
    </p:spTree>
    <p:extLst>
      <p:ext uri="{BB962C8B-B14F-4D97-AF65-F5344CB8AC3E}">
        <p14:creationId xmlns:p14="http://schemas.microsoft.com/office/powerpoint/2010/main" val="716590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1182001"/>
            <a:ext cx="7903923" cy="707886"/>
          </a:xfrm>
          <a:prstGeom prst="rect">
            <a:avLst/>
          </a:prstGeom>
          <a:noFill/>
        </p:spPr>
        <p:txBody>
          <a:bodyPr wrap="square" rtlCol="0">
            <a:spAutoFit/>
          </a:bodyPr>
          <a:lstStyle/>
          <a:p>
            <a:pPr algn="ctr"/>
            <a:r>
              <a:rPr lang="en-US" sz="4000" b="1" dirty="0" smtClean="0"/>
              <a:t>CHANGE VARIABLE VALUES</a:t>
            </a:r>
            <a:endParaRPr lang="en-US" sz="4000" b="1" dirty="0"/>
          </a:p>
        </p:txBody>
      </p:sp>
      <p:sp>
        <p:nvSpPr>
          <p:cNvPr id="4" name="TextBox 3"/>
          <p:cNvSpPr txBox="1"/>
          <p:nvPr/>
        </p:nvSpPr>
        <p:spPr>
          <a:xfrm>
            <a:off x="502750" y="2298038"/>
            <a:ext cx="11386159" cy="2708434"/>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t>If you assign a new value to an existing variable, it will </a:t>
            </a:r>
            <a:r>
              <a:rPr lang="en-US" sz="2000" b="1" dirty="0"/>
              <a:t>overwrite</a:t>
            </a:r>
            <a:r>
              <a:rPr lang="en-US" sz="2000" dirty="0"/>
              <a:t> the previous value</a:t>
            </a:r>
            <a:r>
              <a:rPr lang="en-US" sz="2000" dirty="0" smtClean="0"/>
              <a:t>:</a:t>
            </a:r>
          </a:p>
          <a:p>
            <a:pPr>
              <a:lnSpc>
                <a:spcPct val="150000"/>
              </a:lnSpc>
            </a:pPr>
            <a:endParaRPr lang="en-US" sz="2000" dirty="0" smtClean="0"/>
          </a:p>
          <a:p>
            <a:r>
              <a:rPr lang="en-US" sz="2000" dirty="0" smtClean="0"/>
              <a:t>Example:</a:t>
            </a:r>
          </a:p>
          <a:p>
            <a:endParaRPr lang="en-US" sz="2000" dirty="0"/>
          </a:p>
          <a:p>
            <a:r>
              <a:rPr lang="en-US" sz="2000" b="1" dirty="0" err="1" smtClean="0">
                <a:solidFill>
                  <a:schemeClr val="accent2"/>
                </a:solidFill>
              </a:rPr>
              <a:t>int</a:t>
            </a:r>
            <a:r>
              <a:rPr lang="en-US" sz="2000" dirty="0" smtClean="0"/>
              <a:t> </a:t>
            </a:r>
            <a:r>
              <a:rPr lang="en-US" sz="2000" dirty="0" err="1" smtClean="0"/>
              <a:t>myNum</a:t>
            </a:r>
            <a:r>
              <a:rPr lang="en-US" sz="2000" dirty="0" smtClean="0"/>
              <a:t> = 15;  // </a:t>
            </a:r>
            <a:r>
              <a:rPr lang="en-US" sz="2000" dirty="0" err="1" smtClean="0"/>
              <a:t>myNum</a:t>
            </a:r>
            <a:r>
              <a:rPr lang="en-US" sz="2000" dirty="0" smtClean="0"/>
              <a:t> is 15</a:t>
            </a:r>
            <a:br>
              <a:rPr lang="en-US" sz="2000" dirty="0" smtClean="0"/>
            </a:br>
            <a:r>
              <a:rPr lang="en-US" sz="2000" dirty="0" err="1" smtClean="0"/>
              <a:t>myNum</a:t>
            </a:r>
            <a:r>
              <a:rPr lang="en-US" sz="2000" dirty="0" smtClean="0"/>
              <a:t> = 10;  // Now </a:t>
            </a:r>
            <a:r>
              <a:rPr lang="en-US" sz="2000" dirty="0" err="1" smtClean="0"/>
              <a:t>myNum</a:t>
            </a:r>
            <a:r>
              <a:rPr lang="en-US" sz="2000" dirty="0" smtClean="0"/>
              <a:t> is 10</a:t>
            </a:r>
          </a:p>
          <a:p>
            <a:pPr marL="342900" indent="-342900">
              <a:lnSpc>
                <a:spcPct val="150000"/>
              </a:lnSpc>
              <a:buFont typeface="Arial" panose="020B0604020202020204" pitchFamily="34" charset="0"/>
              <a:buChar char="•"/>
            </a:pPr>
            <a:endParaRPr lang="en-US" sz="2000" dirty="0"/>
          </a:p>
        </p:txBody>
      </p:sp>
    </p:spTree>
    <p:extLst>
      <p:ext uri="{BB962C8B-B14F-4D97-AF65-F5344CB8AC3E}">
        <p14:creationId xmlns:p14="http://schemas.microsoft.com/office/powerpoint/2010/main" val="40127370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89759" y="1058616"/>
            <a:ext cx="7903923" cy="707886"/>
          </a:xfrm>
          <a:prstGeom prst="rect">
            <a:avLst/>
          </a:prstGeom>
          <a:noFill/>
        </p:spPr>
        <p:txBody>
          <a:bodyPr wrap="square" rtlCol="0">
            <a:spAutoFit/>
          </a:bodyPr>
          <a:lstStyle/>
          <a:p>
            <a:pPr algn="ctr"/>
            <a:r>
              <a:rPr lang="en-US" sz="4000" b="1" dirty="0" smtClean="0"/>
              <a:t>DECLARE MULTIPLE VARIABLES</a:t>
            </a:r>
            <a:endParaRPr lang="en-US" sz="4000" b="1" dirty="0"/>
          </a:p>
        </p:txBody>
      </p:sp>
      <p:sp>
        <p:nvSpPr>
          <p:cNvPr id="4" name="TextBox 3"/>
          <p:cNvSpPr txBox="1"/>
          <p:nvPr/>
        </p:nvSpPr>
        <p:spPr>
          <a:xfrm>
            <a:off x="419623" y="1858651"/>
            <a:ext cx="11386159"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t>To declare more than one variable of the same type, use a </a:t>
            </a:r>
            <a:r>
              <a:rPr lang="en-US" sz="2000" b="1" dirty="0"/>
              <a:t>comma-separated</a:t>
            </a:r>
            <a:r>
              <a:rPr lang="en-US" sz="2000" dirty="0"/>
              <a:t> list</a:t>
            </a:r>
            <a:r>
              <a:rPr lang="en-US" sz="2000" dirty="0" smtClean="0"/>
              <a:t>:</a:t>
            </a:r>
          </a:p>
          <a:p>
            <a:endParaRPr lang="en-US" sz="2000" dirty="0" smtClean="0"/>
          </a:p>
          <a:p>
            <a:r>
              <a:rPr lang="en-US" sz="2000" dirty="0" smtClean="0"/>
              <a:t>Example:</a:t>
            </a:r>
          </a:p>
          <a:p>
            <a:endParaRPr lang="en-US" sz="2000" dirty="0" smtClean="0"/>
          </a:p>
          <a:p>
            <a:r>
              <a:rPr lang="en-US" sz="2000" b="1" dirty="0" err="1" smtClean="0">
                <a:solidFill>
                  <a:schemeClr val="accent2"/>
                </a:solidFill>
              </a:rPr>
              <a:t>int</a:t>
            </a:r>
            <a:r>
              <a:rPr lang="en-US" sz="2000" dirty="0" smtClean="0"/>
              <a:t> </a:t>
            </a:r>
            <a:r>
              <a:rPr lang="en-US" sz="2000" dirty="0"/>
              <a:t> x = 5, y = 6, z = 50;</a:t>
            </a:r>
            <a:br>
              <a:rPr lang="en-US" sz="2000" dirty="0"/>
            </a:br>
            <a:r>
              <a:rPr lang="en-US" sz="2000" b="1" dirty="0" err="1">
                <a:solidFill>
                  <a:schemeClr val="accent2"/>
                </a:solidFill>
              </a:rPr>
              <a:t>printf</a:t>
            </a:r>
            <a:r>
              <a:rPr lang="en-US" sz="2000" dirty="0"/>
              <a:t>("%d", x + y + z</a:t>
            </a:r>
            <a:r>
              <a:rPr lang="en-US" sz="2000" dirty="0" smtClean="0"/>
              <a:t>);</a:t>
            </a:r>
          </a:p>
          <a:p>
            <a:endParaRPr lang="en-US" sz="2000" dirty="0"/>
          </a:p>
          <a:p>
            <a:pPr marL="342900" indent="-342900">
              <a:buFont typeface="Arial" panose="020B0604020202020204" pitchFamily="34" charset="0"/>
              <a:buChar char="•"/>
            </a:pPr>
            <a:r>
              <a:rPr lang="en-US" sz="2000" dirty="0"/>
              <a:t>You can also assign the </a:t>
            </a:r>
            <a:r>
              <a:rPr lang="en-US" sz="2000" b="1" dirty="0"/>
              <a:t>same value</a:t>
            </a:r>
            <a:r>
              <a:rPr lang="en-US" sz="2000" dirty="0"/>
              <a:t> to multiple variables of the same type</a:t>
            </a:r>
            <a:r>
              <a:rPr lang="en-US" sz="2000" dirty="0" smtClean="0"/>
              <a:t>:</a:t>
            </a:r>
          </a:p>
          <a:p>
            <a:pPr marL="342900" indent="-342900">
              <a:buFont typeface="Arial" panose="020B0604020202020204" pitchFamily="34" charset="0"/>
              <a:buChar char="•"/>
            </a:pPr>
            <a:endParaRPr lang="en-US" sz="2000" dirty="0"/>
          </a:p>
          <a:p>
            <a:r>
              <a:rPr lang="en-US" sz="2000" b="1" dirty="0" err="1">
                <a:solidFill>
                  <a:schemeClr val="accent2"/>
                </a:solidFill>
              </a:rPr>
              <a:t>int</a:t>
            </a:r>
            <a:r>
              <a:rPr lang="en-US" sz="2000" dirty="0"/>
              <a:t>  x </a:t>
            </a:r>
            <a:r>
              <a:rPr lang="en-US" sz="2000" dirty="0" smtClean="0"/>
              <a:t>, </a:t>
            </a:r>
            <a:r>
              <a:rPr lang="en-US" sz="2000" dirty="0"/>
              <a:t>y </a:t>
            </a:r>
            <a:r>
              <a:rPr lang="en-US" sz="2000" dirty="0" smtClean="0"/>
              <a:t>, </a:t>
            </a:r>
            <a:r>
              <a:rPr lang="en-US" sz="2000" dirty="0"/>
              <a:t>z </a:t>
            </a:r>
            <a:r>
              <a:rPr lang="en-US" sz="2000" dirty="0" smtClean="0"/>
              <a:t>;</a:t>
            </a:r>
          </a:p>
          <a:p>
            <a:r>
              <a:rPr lang="en-US" sz="2000" dirty="0"/>
              <a:t>x = y = z = 50;</a:t>
            </a:r>
            <a:br>
              <a:rPr lang="en-US" sz="2000" dirty="0"/>
            </a:br>
            <a:r>
              <a:rPr lang="en-US" sz="2000" b="1" dirty="0" err="1">
                <a:solidFill>
                  <a:schemeClr val="accent2"/>
                </a:solidFill>
              </a:rPr>
              <a:t>printf</a:t>
            </a:r>
            <a:r>
              <a:rPr lang="en-US" sz="2000" dirty="0"/>
              <a:t>("%d", x + y + z);</a:t>
            </a:r>
          </a:p>
          <a:p>
            <a:endParaRPr lang="en-US" sz="2000" dirty="0"/>
          </a:p>
        </p:txBody>
      </p:sp>
    </p:spTree>
    <p:extLst>
      <p:ext uri="{BB962C8B-B14F-4D97-AF65-F5344CB8AC3E}">
        <p14:creationId xmlns:p14="http://schemas.microsoft.com/office/powerpoint/2010/main" val="27234755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1058615"/>
            <a:ext cx="7903923" cy="707886"/>
          </a:xfrm>
          <a:prstGeom prst="rect">
            <a:avLst/>
          </a:prstGeom>
          <a:noFill/>
        </p:spPr>
        <p:txBody>
          <a:bodyPr wrap="square" rtlCol="0">
            <a:spAutoFit/>
          </a:bodyPr>
          <a:lstStyle/>
          <a:p>
            <a:pPr algn="ctr"/>
            <a:r>
              <a:rPr lang="en-US" sz="4000" b="1" dirty="0" smtClean="0"/>
              <a:t>C VARIABLE NAMES</a:t>
            </a:r>
            <a:endParaRPr lang="en-US" sz="4000" b="1" dirty="0"/>
          </a:p>
        </p:txBody>
      </p:sp>
      <p:sp>
        <p:nvSpPr>
          <p:cNvPr id="4" name="TextBox 3"/>
          <p:cNvSpPr txBox="1"/>
          <p:nvPr/>
        </p:nvSpPr>
        <p:spPr>
          <a:xfrm>
            <a:off x="419623" y="2440543"/>
            <a:ext cx="11386159" cy="3170099"/>
          </a:xfrm>
          <a:prstGeom prst="rect">
            <a:avLst/>
          </a:prstGeom>
          <a:noFill/>
        </p:spPr>
        <p:txBody>
          <a:bodyPr wrap="square" rtlCol="0">
            <a:spAutoFit/>
          </a:bodyPr>
          <a:lstStyle/>
          <a:p>
            <a:pPr marL="342900" indent="-342900">
              <a:buFont typeface="Arial" panose="020B0604020202020204" pitchFamily="34" charset="0"/>
              <a:buChar char="•"/>
            </a:pPr>
            <a:r>
              <a:rPr lang="en-US" sz="2000" dirty="0"/>
              <a:t>All C </a:t>
            </a:r>
            <a:r>
              <a:rPr lang="en-US" sz="2000" b="1" dirty="0"/>
              <a:t>variables</a:t>
            </a:r>
            <a:r>
              <a:rPr lang="en-US" sz="2000" dirty="0"/>
              <a:t> must be </a:t>
            </a:r>
            <a:r>
              <a:rPr lang="en-US" sz="2000" b="1" dirty="0"/>
              <a:t>identified</a:t>
            </a:r>
            <a:r>
              <a:rPr lang="en-US" sz="2000" dirty="0"/>
              <a:t> with </a:t>
            </a:r>
            <a:r>
              <a:rPr lang="en-US" sz="2000" b="1" dirty="0"/>
              <a:t>unique names</a:t>
            </a:r>
            <a:r>
              <a:rPr lang="en-US" sz="2000" dirty="0"/>
              <a:t>.</a:t>
            </a:r>
          </a:p>
          <a:p>
            <a:pPr marL="342900" indent="-342900">
              <a:buFont typeface="Arial" panose="020B0604020202020204" pitchFamily="34" charset="0"/>
              <a:buChar char="•"/>
            </a:pPr>
            <a:r>
              <a:rPr lang="en-US" sz="2000" dirty="0"/>
              <a:t>These unique names are called </a:t>
            </a:r>
            <a:r>
              <a:rPr lang="en-US" sz="2000" b="1" dirty="0">
                <a:solidFill>
                  <a:schemeClr val="accent2"/>
                </a:solidFill>
              </a:rPr>
              <a:t>identifiers</a:t>
            </a:r>
            <a:r>
              <a:rPr lang="en-US" sz="2000" dirty="0"/>
              <a:t>.</a:t>
            </a:r>
          </a:p>
          <a:p>
            <a:pPr marL="342900" indent="-342900">
              <a:buFont typeface="Arial" panose="020B0604020202020204" pitchFamily="34" charset="0"/>
              <a:buChar char="•"/>
            </a:pPr>
            <a:r>
              <a:rPr lang="en-US" sz="2000" dirty="0"/>
              <a:t>Identifiers can be short names (like </a:t>
            </a:r>
            <a:r>
              <a:rPr lang="en-US" sz="2000" b="1" dirty="0">
                <a:solidFill>
                  <a:schemeClr val="accent2"/>
                </a:solidFill>
              </a:rPr>
              <a:t>x and y</a:t>
            </a:r>
            <a:r>
              <a:rPr lang="en-US" sz="2000" dirty="0"/>
              <a:t>) or more descriptive names (</a:t>
            </a:r>
            <a:r>
              <a:rPr lang="en-US" sz="2000" b="1" dirty="0">
                <a:solidFill>
                  <a:schemeClr val="accent2"/>
                </a:solidFill>
              </a:rPr>
              <a:t>age, sum, </a:t>
            </a:r>
            <a:r>
              <a:rPr lang="en-US" sz="2000" b="1" dirty="0" err="1">
                <a:solidFill>
                  <a:schemeClr val="accent2"/>
                </a:solidFill>
              </a:rPr>
              <a:t>totalVolume</a:t>
            </a:r>
            <a:r>
              <a:rPr lang="en-US" sz="2000" dirty="0" smtClean="0"/>
              <a:t>).</a:t>
            </a:r>
          </a:p>
          <a:p>
            <a:endParaRPr lang="en-US" sz="2000" dirty="0"/>
          </a:p>
          <a:p>
            <a:r>
              <a:rPr lang="en-US" sz="2000" b="1" dirty="0"/>
              <a:t>The general rules for naming variables are</a:t>
            </a:r>
            <a:r>
              <a:rPr lang="en-US" sz="2000" b="1" dirty="0" smtClean="0"/>
              <a:t>:</a:t>
            </a:r>
            <a:endParaRPr lang="en-US" sz="2000" dirty="0" smtClean="0"/>
          </a:p>
          <a:p>
            <a:pPr marL="342900" indent="-342900">
              <a:buFont typeface="Arial" panose="020B0604020202020204" pitchFamily="34" charset="0"/>
              <a:buChar char="•"/>
            </a:pPr>
            <a:r>
              <a:rPr lang="en-US" sz="2000" dirty="0" smtClean="0"/>
              <a:t>Names </a:t>
            </a:r>
            <a:r>
              <a:rPr lang="en-US" sz="2000" dirty="0"/>
              <a:t>can contain letters, digits and underscores</a:t>
            </a:r>
          </a:p>
          <a:p>
            <a:pPr marL="342900" indent="-342900">
              <a:buFont typeface="Arial" panose="020B0604020202020204" pitchFamily="34" charset="0"/>
              <a:buChar char="•"/>
            </a:pPr>
            <a:r>
              <a:rPr lang="en-US" sz="2000" dirty="0"/>
              <a:t>Names must begin with a letter or an underscore (_)</a:t>
            </a:r>
          </a:p>
          <a:p>
            <a:pPr marL="342900" indent="-342900">
              <a:buFont typeface="Arial" panose="020B0604020202020204" pitchFamily="34" charset="0"/>
              <a:buChar char="•"/>
            </a:pPr>
            <a:r>
              <a:rPr lang="en-US" sz="2000" dirty="0"/>
              <a:t>Names are case-sensitive (</a:t>
            </a:r>
            <a:r>
              <a:rPr lang="en-US" sz="2000" dirty="0" err="1"/>
              <a:t>myVar</a:t>
            </a:r>
            <a:r>
              <a:rPr lang="en-US" sz="2000" dirty="0"/>
              <a:t> and </a:t>
            </a:r>
            <a:r>
              <a:rPr lang="en-US" sz="2000" dirty="0" err="1"/>
              <a:t>myvar</a:t>
            </a:r>
            <a:r>
              <a:rPr lang="en-US" sz="2000" dirty="0"/>
              <a:t> are different variables)</a:t>
            </a:r>
          </a:p>
          <a:p>
            <a:pPr marL="342900" indent="-342900">
              <a:buFont typeface="Arial" panose="020B0604020202020204" pitchFamily="34" charset="0"/>
              <a:buChar char="•"/>
            </a:pPr>
            <a:r>
              <a:rPr lang="en-US" sz="2000" dirty="0"/>
              <a:t>Names cannot contain whitespaces or special characters like !, #, %, etc.</a:t>
            </a:r>
          </a:p>
          <a:p>
            <a:pPr marL="342900" indent="-342900">
              <a:buFont typeface="Arial" panose="020B0604020202020204" pitchFamily="34" charset="0"/>
              <a:buChar char="•"/>
            </a:pPr>
            <a:r>
              <a:rPr lang="en-US" sz="2000" dirty="0"/>
              <a:t>Reserved words (such as </a:t>
            </a:r>
            <a:r>
              <a:rPr lang="en-US" sz="2000" dirty="0" err="1"/>
              <a:t>int</a:t>
            </a:r>
            <a:r>
              <a:rPr lang="en-US" sz="2000" dirty="0"/>
              <a:t>) cannot be used as names</a:t>
            </a:r>
          </a:p>
        </p:txBody>
      </p:sp>
    </p:spTree>
    <p:extLst>
      <p:ext uri="{BB962C8B-B14F-4D97-AF65-F5344CB8AC3E}">
        <p14:creationId xmlns:p14="http://schemas.microsoft.com/office/powerpoint/2010/main" val="24962922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623" y="1146130"/>
            <a:ext cx="11386159" cy="1631216"/>
          </a:xfrm>
          <a:prstGeom prst="rect">
            <a:avLst/>
          </a:prstGeom>
          <a:noFill/>
        </p:spPr>
        <p:txBody>
          <a:bodyPr wrap="square" rtlCol="0">
            <a:spAutoFit/>
          </a:bodyPr>
          <a:lstStyle/>
          <a:p>
            <a:pPr marL="342900" indent="-342900">
              <a:buFont typeface="Arial" panose="020B0604020202020204" pitchFamily="34" charset="0"/>
              <a:buChar char="•"/>
            </a:pPr>
            <a:r>
              <a:rPr lang="en-US" sz="2000" dirty="0"/>
              <a:t>In C, data types specify the type of data that a variable can store. They are broadly categorized into </a:t>
            </a:r>
            <a:r>
              <a:rPr lang="en-US" sz="2000" b="1" dirty="0"/>
              <a:t>basic types</a:t>
            </a:r>
            <a:r>
              <a:rPr lang="en-US" sz="2000" dirty="0"/>
              <a:t>, </a:t>
            </a:r>
            <a:r>
              <a:rPr lang="en-US" sz="2000" b="1" dirty="0"/>
              <a:t>derived types</a:t>
            </a:r>
            <a:r>
              <a:rPr lang="en-US" sz="2000" dirty="0"/>
              <a:t>, </a:t>
            </a:r>
            <a:r>
              <a:rPr lang="en-US" sz="2000" b="1" dirty="0"/>
              <a:t>enumeration types</a:t>
            </a:r>
            <a:r>
              <a:rPr lang="en-US" sz="2000" dirty="0"/>
              <a:t>, and </a:t>
            </a:r>
            <a:r>
              <a:rPr lang="en-US" sz="2000" b="1" dirty="0"/>
              <a:t>void types</a:t>
            </a:r>
            <a:r>
              <a:rPr lang="en-US" sz="2000" dirty="0" smtClean="0"/>
              <a:t>.</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1</a:t>
            </a:r>
            <a:r>
              <a:rPr lang="en-US" sz="2000" dirty="0"/>
              <a:t>. Basic Data Types</a:t>
            </a:r>
          </a:p>
          <a:p>
            <a:pPr marL="342900" indent="-342900">
              <a:buFont typeface="Arial" panose="020B0604020202020204" pitchFamily="34" charset="0"/>
              <a:buChar char="•"/>
            </a:pPr>
            <a:r>
              <a:rPr lang="en-US" sz="2000" dirty="0"/>
              <a:t>These are the fundamental data types in C.</a:t>
            </a:r>
          </a:p>
        </p:txBody>
      </p:sp>
      <p:graphicFrame>
        <p:nvGraphicFramePr>
          <p:cNvPr id="21" name="Table 20"/>
          <p:cNvGraphicFramePr>
            <a:graphicFrameLocks noGrp="1"/>
          </p:cNvGraphicFramePr>
          <p:nvPr>
            <p:extLst>
              <p:ext uri="{D42A27DB-BD31-4B8C-83A1-F6EECF244321}">
                <p14:modId xmlns:p14="http://schemas.microsoft.com/office/powerpoint/2010/main" val="3393591652"/>
              </p:ext>
            </p:extLst>
          </p:nvPr>
        </p:nvGraphicFramePr>
        <p:xfrm>
          <a:off x="737347" y="3229433"/>
          <a:ext cx="10515600" cy="2407920"/>
        </p:xfrm>
        <a:graphic>
          <a:graphicData uri="http://schemas.openxmlformats.org/drawingml/2006/table">
            <a:tbl>
              <a:tblPr>
                <a:tableStyleId>{5DA37D80-6434-44D0-A028-1B22A696006F}</a:tableStyleId>
              </a:tblPr>
              <a:tblGrid>
                <a:gridCol w="2628900"/>
                <a:gridCol w="2628900"/>
                <a:gridCol w="2628900"/>
                <a:gridCol w="2628900"/>
              </a:tblGrid>
              <a:tr h="0">
                <a:tc>
                  <a:txBody>
                    <a:bodyPr/>
                    <a:lstStyle/>
                    <a:p>
                      <a:pPr algn="ctr"/>
                      <a:r>
                        <a:rPr lang="en-US" sz="2000" b="1" dirty="0">
                          <a:solidFill>
                            <a:schemeClr val="accent2"/>
                          </a:solidFill>
                        </a:rPr>
                        <a:t>Data Type</a:t>
                      </a:r>
                    </a:p>
                  </a:txBody>
                  <a:tcPr anchor="ctr"/>
                </a:tc>
                <a:tc>
                  <a:txBody>
                    <a:bodyPr/>
                    <a:lstStyle/>
                    <a:p>
                      <a:pPr algn="ctr"/>
                      <a:r>
                        <a:rPr lang="en-US" sz="2000" b="1" dirty="0">
                          <a:solidFill>
                            <a:schemeClr val="accent2"/>
                          </a:solidFill>
                        </a:rPr>
                        <a:t>Description</a:t>
                      </a:r>
                    </a:p>
                  </a:txBody>
                  <a:tcPr anchor="ctr"/>
                </a:tc>
                <a:tc>
                  <a:txBody>
                    <a:bodyPr/>
                    <a:lstStyle/>
                    <a:p>
                      <a:pPr algn="ctr"/>
                      <a:r>
                        <a:rPr lang="en-US" sz="2000" b="1" dirty="0">
                          <a:solidFill>
                            <a:schemeClr val="accent2"/>
                          </a:solidFill>
                        </a:rPr>
                        <a:t>Size (in bytes)</a:t>
                      </a:r>
                    </a:p>
                  </a:txBody>
                  <a:tcPr anchor="ctr"/>
                </a:tc>
                <a:tc>
                  <a:txBody>
                    <a:bodyPr/>
                    <a:lstStyle/>
                    <a:p>
                      <a:pPr algn="ctr"/>
                      <a:r>
                        <a:rPr lang="en-US" sz="2000" b="1" dirty="0">
                          <a:solidFill>
                            <a:schemeClr val="accent2"/>
                          </a:solidFill>
                        </a:rPr>
                        <a:t>Example</a:t>
                      </a:r>
                    </a:p>
                  </a:txBody>
                  <a:tcPr anchor="ctr"/>
                </a:tc>
              </a:tr>
              <a:tr h="0">
                <a:tc>
                  <a:txBody>
                    <a:bodyPr/>
                    <a:lstStyle/>
                    <a:p>
                      <a:r>
                        <a:rPr lang="en-US"/>
                        <a:t>int</a:t>
                      </a:r>
                    </a:p>
                  </a:txBody>
                  <a:tcPr anchor="ctr"/>
                </a:tc>
                <a:tc>
                  <a:txBody>
                    <a:bodyPr/>
                    <a:lstStyle/>
                    <a:p>
                      <a:r>
                        <a:rPr lang="en-US"/>
                        <a:t>Stores integers</a:t>
                      </a:r>
                    </a:p>
                  </a:txBody>
                  <a:tcPr anchor="ctr"/>
                </a:tc>
                <a:tc>
                  <a:txBody>
                    <a:bodyPr/>
                    <a:lstStyle/>
                    <a:p>
                      <a:r>
                        <a:rPr lang="en-US"/>
                        <a:t>2 or 4</a:t>
                      </a:r>
                    </a:p>
                  </a:txBody>
                  <a:tcPr anchor="ctr"/>
                </a:tc>
                <a:tc>
                  <a:txBody>
                    <a:bodyPr/>
                    <a:lstStyle/>
                    <a:p>
                      <a:r>
                        <a:rPr lang="en-US"/>
                        <a:t>int age = 25;</a:t>
                      </a:r>
                    </a:p>
                  </a:txBody>
                  <a:tcPr anchor="ctr"/>
                </a:tc>
              </a:tr>
              <a:tr h="0">
                <a:tc>
                  <a:txBody>
                    <a:bodyPr/>
                    <a:lstStyle/>
                    <a:p>
                      <a:r>
                        <a:rPr lang="en-US" dirty="0"/>
                        <a:t>float</a:t>
                      </a:r>
                    </a:p>
                  </a:txBody>
                  <a:tcPr anchor="ctr"/>
                </a:tc>
                <a:tc>
                  <a:txBody>
                    <a:bodyPr/>
                    <a:lstStyle/>
                    <a:p>
                      <a:r>
                        <a:rPr lang="en-US"/>
                        <a:t>Stores floating-point numbers</a:t>
                      </a:r>
                    </a:p>
                  </a:txBody>
                  <a:tcPr anchor="ctr"/>
                </a:tc>
                <a:tc>
                  <a:txBody>
                    <a:bodyPr/>
                    <a:lstStyle/>
                    <a:p>
                      <a:r>
                        <a:rPr lang="en-US"/>
                        <a:t>4</a:t>
                      </a:r>
                    </a:p>
                  </a:txBody>
                  <a:tcPr anchor="ctr"/>
                </a:tc>
                <a:tc>
                  <a:txBody>
                    <a:bodyPr/>
                    <a:lstStyle/>
                    <a:p>
                      <a:r>
                        <a:rPr lang="en-US"/>
                        <a:t>float height = 5.8;</a:t>
                      </a:r>
                    </a:p>
                  </a:txBody>
                  <a:tcPr anchor="ctr"/>
                </a:tc>
              </a:tr>
              <a:tr h="0">
                <a:tc>
                  <a:txBody>
                    <a:bodyPr/>
                    <a:lstStyle/>
                    <a:p>
                      <a:r>
                        <a:rPr lang="en-US"/>
                        <a:t>double</a:t>
                      </a:r>
                    </a:p>
                  </a:txBody>
                  <a:tcPr anchor="ctr"/>
                </a:tc>
                <a:tc>
                  <a:txBody>
                    <a:bodyPr/>
                    <a:lstStyle/>
                    <a:p>
                      <a:r>
                        <a:rPr lang="en-US"/>
                        <a:t>Stores double-precision floats</a:t>
                      </a:r>
                    </a:p>
                  </a:txBody>
                  <a:tcPr anchor="ctr"/>
                </a:tc>
                <a:tc>
                  <a:txBody>
                    <a:bodyPr/>
                    <a:lstStyle/>
                    <a:p>
                      <a:r>
                        <a:rPr lang="en-US"/>
                        <a:t>8</a:t>
                      </a:r>
                    </a:p>
                  </a:txBody>
                  <a:tcPr anchor="ctr"/>
                </a:tc>
                <a:tc>
                  <a:txBody>
                    <a:bodyPr/>
                    <a:lstStyle/>
                    <a:p>
                      <a:r>
                        <a:rPr lang="en-US"/>
                        <a:t>double pi = 3.14159;</a:t>
                      </a:r>
                    </a:p>
                  </a:txBody>
                  <a:tcPr anchor="ctr"/>
                </a:tc>
              </a:tr>
              <a:tr h="0">
                <a:tc>
                  <a:txBody>
                    <a:bodyPr/>
                    <a:lstStyle/>
                    <a:p>
                      <a:r>
                        <a:rPr lang="en-US"/>
                        <a:t>char</a:t>
                      </a:r>
                    </a:p>
                  </a:txBody>
                  <a:tcPr anchor="ctr"/>
                </a:tc>
                <a:tc>
                  <a:txBody>
                    <a:bodyPr/>
                    <a:lstStyle/>
                    <a:p>
                      <a:r>
                        <a:rPr lang="en-US"/>
                        <a:t>Stores a single character</a:t>
                      </a:r>
                    </a:p>
                  </a:txBody>
                  <a:tcPr anchor="ctr"/>
                </a:tc>
                <a:tc>
                  <a:txBody>
                    <a:bodyPr/>
                    <a:lstStyle/>
                    <a:p>
                      <a:r>
                        <a:rPr lang="en-US"/>
                        <a:t>1</a:t>
                      </a:r>
                    </a:p>
                  </a:txBody>
                  <a:tcPr anchor="ctr"/>
                </a:tc>
                <a:tc>
                  <a:txBody>
                    <a:bodyPr/>
                    <a:lstStyle/>
                    <a:p>
                      <a:r>
                        <a:rPr lang="en-US" dirty="0"/>
                        <a:t>char grade = 'A';</a:t>
                      </a:r>
                    </a:p>
                  </a:txBody>
                  <a:tcPr anchor="ctr"/>
                </a:tc>
              </a:tr>
            </a:tbl>
          </a:graphicData>
        </a:graphic>
      </p:graphicFrame>
    </p:spTree>
    <p:extLst>
      <p:ext uri="{BB962C8B-B14F-4D97-AF65-F5344CB8AC3E}">
        <p14:creationId xmlns:p14="http://schemas.microsoft.com/office/powerpoint/2010/main" val="22849873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9623" y="588235"/>
            <a:ext cx="3487359" cy="707886"/>
          </a:xfrm>
          <a:prstGeom prst="rect">
            <a:avLst/>
          </a:prstGeom>
          <a:noFill/>
        </p:spPr>
        <p:txBody>
          <a:bodyPr wrap="square" rtlCol="0">
            <a:spAutoFit/>
          </a:bodyPr>
          <a:lstStyle/>
          <a:p>
            <a:pPr algn="ctr"/>
            <a:r>
              <a:rPr lang="en-US" sz="4000" b="1" dirty="0" smtClean="0"/>
              <a:t>DATA TYPES </a:t>
            </a:r>
            <a:endParaRPr lang="en-US" sz="4000" b="1" dirty="0"/>
          </a:p>
        </p:txBody>
      </p:sp>
      <p:sp>
        <p:nvSpPr>
          <p:cNvPr id="4" name="TextBox 3"/>
          <p:cNvSpPr txBox="1"/>
          <p:nvPr/>
        </p:nvSpPr>
        <p:spPr>
          <a:xfrm>
            <a:off x="419623" y="1146132"/>
            <a:ext cx="11386159" cy="1015663"/>
          </a:xfrm>
          <a:prstGeom prst="rect">
            <a:avLst/>
          </a:prstGeom>
          <a:noFill/>
        </p:spPr>
        <p:txBody>
          <a:bodyPr wrap="square" rtlCol="0">
            <a:spAutoFit/>
          </a:bodyPr>
          <a:lstStyle/>
          <a:p>
            <a:pPr marL="342900" indent="-342900">
              <a:buFont typeface="Arial" panose="020B0604020202020204" pitchFamily="34" charset="0"/>
              <a:buChar char="•"/>
            </a:pPr>
            <a:endParaRPr lang="en-US" sz="2000" dirty="0" smtClean="0"/>
          </a:p>
          <a:p>
            <a:r>
              <a:rPr lang="en-US" sz="2000" b="1" dirty="0"/>
              <a:t>2. Derived Data Types</a:t>
            </a:r>
          </a:p>
          <a:p>
            <a:r>
              <a:rPr lang="en-US" sz="2000" dirty="0"/>
              <a:t>Derived from the basic data types</a:t>
            </a:r>
          </a:p>
        </p:txBody>
      </p:sp>
      <p:graphicFrame>
        <p:nvGraphicFramePr>
          <p:cNvPr id="2" name="Table 1"/>
          <p:cNvGraphicFramePr>
            <a:graphicFrameLocks noGrp="1"/>
          </p:cNvGraphicFramePr>
          <p:nvPr>
            <p:extLst>
              <p:ext uri="{D42A27DB-BD31-4B8C-83A1-F6EECF244321}">
                <p14:modId xmlns:p14="http://schemas.microsoft.com/office/powerpoint/2010/main" val="1295642772"/>
              </p:ext>
            </p:extLst>
          </p:nvPr>
        </p:nvGraphicFramePr>
        <p:xfrm>
          <a:off x="838200" y="2812574"/>
          <a:ext cx="10515600" cy="2407920"/>
        </p:xfrm>
        <a:graphic>
          <a:graphicData uri="http://schemas.openxmlformats.org/drawingml/2006/table">
            <a:tbl>
              <a:tblPr>
                <a:tableStyleId>{5DA37D80-6434-44D0-A028-1B22A696006F}</a:tableStyleId>
              </a:tblPr>
              <a:tblGrid>
                <a:gridCol w="3505200"/>
                <a:gridCol w="3505200"/>
                <a:gridCol w="3505200"/>
              </a:tblGrid>
              <a:tr h="0">
                <a:tc>
                  <a:txBody>
                    <a:bodyPr/>
                    <a:lstStyle/>
                    <a:p>
                      <a:pPr algn="ctr"/>
                      <a:r>
                        <a:rPr lang="en-US" sz="2000" b="1" dirty="0">
                          <a:solidFill>
                            <a:schemeClr val="accent2"/>
                          </a:solidFill>
                        </a:rPr>
                        <a:t>Data Type</a:t>
                      </a:r>
                    </a:p>
                  </a:txBody>
                  <a:tcPr anchor="ctr"/>
                </a:tc>
                <a:tc>
                  <a:txBody>
                    <a:bodyPr/>
                    <a:lstStyle/>
                    <a:p>
                      <a:pPr algn="ctr"/>
                      <a:r>
                        <a:rPr lang="en-US" sz="2000" b="1" dirty="0">
                          <a:solidFill>
                            <a:schemeClr val="accent2"/>
                          </a:solidFill>
                        </a:rPr>
                        <a:t>Description</a:t>
                      </a:r>
                    </a:p>
                  </a:txBody>
                  <a:tcPr anchor="ctr"/>
                </a:tc>
                <a:tc>
                  <a:txBody>
                    <a:bodyPr/>
                    <a:lstStyle/>
                    <a:p>
                      <a:pPr algn="ctr"/>
                      <a:r>
                        <a:rPr lang="en-US" sz="2000" b="1" dirty="0">
                          <a:solidFill>
                            <a:schemeClr val="accent2"/>
                          </a:solidFill>
                        </a:rPr>
                        <a:t>Example</a:t>
                      </a:r>
                    </a:p>
                  </a:txBody>
                  <a:tcPr anchor="ctr"/>
                </a:tc>
              </a:tr>
              <a:tr h="0">
                <a:tc>
                  <a:txBody>
                    <a:bodyPr/>
                    <a:lstStyle/>
                    <a:p>
                      <a:r>
                        <a:rPr lang="en-US" dirty="0"/>
                        <a:t>array</a:t>
                      </a:r>
                    </a:p>
                  </a:txBody>
                  <a:tcPr anchor="ctr"/>
                </a:tc>
                <a:tc>
                  <a:txBody>
                    <a:bodyPr/>
                    <a:lstStyle/>
                    <a:p>
                      <a:r>
                        <a:rPr lang="en-US"/>
                        <a:t>Collection of elements of the same type</a:t>
                      </a:r>
                    </a:p>
                  </a:txBody>
                  <a:tcPr anchor="ctr"/>
                </a:tc>
                <a:tc>
                  <a:txBody>
                    <a:bodyPr/>
                    <a:lstStyle/>
                    <a:p>
                      <a:r>
                        <a:rPr lang="en-US"/>
                        <a:t>int marks[3] = {90, 85, 88};</a:t>
                      </a:r>
                    </a:p>
                  </a:txBody>
                  <a:tcPr anchor="ctr"/>
                </a:tc>
              </a:tr>
              <a:tr h="0">
                <a:tc>
                  <a:txBody>
                    <a:bodyPr/>
                    <a:lstStyle/>
                    <a:p>
                      <a:r>
                        <a:rPr lang="en-US"/>
                        <a:t>pointer</a:t>
                      </a:r>
                    </a:p>
                  </a:txBody>
                  <a:tcPr anchor="ctr"/>
                </a:tc>
                <a:tc>
                  <a:txBody>
                    <a:bodyPr/>
                    <a:lstStyle/>
                    <a:p>
                      <a:r>
                        <a:rPr lang="en-US"/>
                        <a:t>Stores the memory address of a variable</a:t>
                      </a:r>
                    </a:p>
                  </a:txBody>
                  <a:tcPr anchor="ctr"/>
                </a:tc>
                <a:tc>
                  <a:txBody>
                    <a:bodyPr/>
                    <a:lstStyle/>
                    <a:p>
                      <a:r>
                        <a:rPr lang="en-US"/>
                        <a:t>int *ptr = &amp;age;</a:t>
                      </a:r>
                    </a:p>
                  </a:txBody>
                  <a:tcPr anchor="ctr"/>
                </a:tc>
              </a:tr>
              <a:tr h="0">
                <a:tc>
                  <a:txBody>
                    <a:bodyPr/>
                    <a:lstStyle/>
                    <a:p>
                      <a:r>
                        <a:rPr lang="en-US"/>
                        <a:t>structure</a:t>
                      </a:r>
                    </a:p>
                  </a:txBody>
                  <a:tcPr anchor="ctr"/>
                </a:tc>
                <a:tc>
                  <a:txBody>
                    <a:bodyPr/>
                    <a:lstStyle/>
                    <a:p>
                      <a:r>
                        <a:rPr lang="en-US"/>
                        <a:t>Combines different data types</a:t>
                      </a:r>
                    </a:p>
                  </a:txBody>
                  <a:tcPr anchor="ctr"/>
                </a:tc>
                <a:tc>
                  <a:txBody>
                    <a:bodyPr/>
                    <a:lstStyle/>
                    <a:p>
                      <a:r>
                        <a:rPr lang="fr-FR"/>
                        <a:t>struct { int x; char y; };</a:t>
                      </a:r>
                    </a:p>
                  </a:txBody>
                  <a:tcPr anchor="ctr"/>
                </a:tc>
              </a:tr>
              <a:tr h="0">
                <a:tc>
                  <a:txBody>
                    <a:bodyPr/>
                    <a:lstStyle/>
                    <a:p>
                      <a:r>
                        <a:rPr lang="en-US"/>
                        <a:t>union</a:t>
                      </a:r>
                    </a:p>
                  </a:txBody>
                  <a:tcPr anchor="ctr"/>
                </a:tc>
                <a:tc>
                  <a:txBody>
                    <a:bodyPr/>
                    <a:lstStyle/>
                    <a:p>
                      <a:r>
                        <a:rPr lang="en-US"/>
                        <a:t>Shares memory among variables</a:t>
                      </a:r>
                    </a:p>
                  </a:txBody>
                  <a:tcPr anchor="ctr"/>
                </a:tc>
                <a:tc>
                  <a:txBody>
                    <a:bodyPr/>
                    <a:lstStyle/>
                    <a:p>
                      <a:r>
                        <a:rPr lang="en-US" dirty="0"/>
                        <a:t>union { </a:t>
                      </a:r>
                      <a:r>
                        <a:rPr lang="en-US" dirty="0" err="1"/>
                        <a:t>int</a:t>
                      </a:r>
                      <a:r>
                        <a:rPr lang="en-US" dirty="0"/>
                        <a:t> x; float y; };</a:t>
                      </a:r>
                    </a:p>
                  </a:txBody>
                  <a:tcPr anchor="ctr"/>
                </a:tc>
              </a:tr>
            </a:tbl>
          </a:graphicData>
        </a:graphic>
      </p:graphicFrame>
    </p:spTree>
    <p:extLst>
      <p:ext uri="{BB962C8B-B14F-4D97-AF65-F5344CB8AC3E}">
        <p14:creationId xmlns:p14="http://schemas.microsoft.com/office/powerpoint/2010/main" val="4024904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69721" y="528859"/>
            <a:ext cx="7903923" cy="707886"/>
          </a:xfrm>
          <a:prstGeom prst="rect">
            <a:avLst/>
          </a:prstGeom>
          <a:noFill/>
        </p:spPr>
        <p:txBody>
          <a:bodyPr wrap="square" rtlCol="0">
            <a:spAutoFit/>
          </a:bodyPr>
          <a:lstStyle/>
          <a:p>
            <a:pPr algn="ctr"/>
            <a:r>
              <a:rPr lang="en-US" sz="4000" b="1" dirty="0" smtClean="0"/>
              <a:t>DATA TYPES </a:t>
            </a:r>
            <a:endParaRPr lang="en-US" sz="4000" b="1" dirty="0"/>
          </a:p>
        </p:txBody>
      </p:sp>
      <p:sp>
        <p:nvSpPr>
          <p:cNvPr id="4" name="TextBox 3"/>
          <p:cNvSpPr txBox="1"/>
          <p:nvPr/>
        </p:nvSpPr>
        <p:spPr>
          <a:xfrm>
            <a:off x="419623" y="1146130"/>
            <a:ext cx="11386159" cy="707886"/>
          </a:xfrm>
          <a:prstGeom prst="rect">
            <a:avLst/>
          </a:prstGeom>
          <a:noFill/>
        </p:spPr>
        <p:txBody>
          <a:bodyPr wrap="square" rtlCol="0">
            <a:spAutoFit/>
          </a:bodyPr>
          <a:lstStyle/>
          <a:p>
            <a:r>
              <a:rPr lang="en-US" sz="2000" b="1" dirty="0"/>
              <a:t>3. Enumeration Data Type</a:t>
            </a:r>
          </a:p>
          <a:p>
            <a:r>
              <a:rPr lang="en-US" sz="2000" dirty="0"/>
              <a:t>Used to define variables that can hold a set of predefined constants.</a:t>
            </a:r>
          </a:p>
        </p:txBody>
      </p:sp>
      <p:graphicFrame>
        <p:nvGraphicFramePr>
          <p:cNvPr id="5" name="Table 4"/>
          <p:cNvGraphicFramePr>
            <a:graphicFrameLocks noGrp="1"/>
          </p:cNvGraphicFramePr>
          <p:nvPr>
            <p:extLst>
              <p:ext uri="{D42A27DB-BD31-4B8C-83A1-F6EECF244321}">
                <p14:modId xmlns:p14="http://schemas.microsoft.com/office/powerpoint/2010/main" val="2729420251"/>
              </p:ext>
            </p:extLst>
          </p:nvPr>
        </p:nvGraphicFramePr>
        <p:xfrm>
          <a:off x="676835" y="2795092"/>
          <a:ext cx="10515600" cy="762000"/>
        </p:xfrm>
        <a:graphic>
          <a:graphicData uri="http://schemas.openxmlformats.org/drawingml/2006/table">
            <a:tbl>
              <a:tblPr>
                <a:tableStyleId>{5DA37D80-6434-44D0-A028-1B22A696006F}</a:tableStyleId>
              </a:tblPr>
              <a:tblGrid>
                <a:gridCol w="3505200"/>
                <a:gridCol w="3505200"/>
                <a:gridCol w="3505200"/>
              </a:tblGrid>
              <a:tr h="0">
                <a:tc>
                  <a:txBody>
                    <a:bodyPr/>
                    <a:lstStyle/>
                    <a:p>
                      <a:pPr algn="ctr"/>
                      <a:r>
                        <a:rPr lang="en-US" sz="2000" b="1" dirty="0">
                          <a:solidFill>
                            <a:schemeClr val="accent2"/>
                          </a:solidFill>
                        </a:rPr>
                        <a:t>Data Type</a:t>
                      </a:r>
                    </a:p>
                  </a:txBody>
                  <a:tcPr anchor="ctr"/>
                </a:tc>
                <a:tc>
                  <a:txBody>
                    <a:bodyPr/>
                    <a:lstStyle/>
                    <a:p>
                      <a:pPr algn="ctr"/>
                      <a:r>
                        <a:rPr lang="en-US" sz="2000" b="1" dirty="0">
                          <a:solidFill>
                            <a:schemeClr val="accent2"/>
                          </a:solidFill>
                        </a:rPr>
                        <a:t>Description</a:t>
                      </a:r>
                    </a:p>
                  </a:txBody>
                  <a:tcPr anchor="ctr"/>
                </a:tc>
                <a:tc>
                  <a:txBody>
                    <a:bodyPr/>
                    <a:lstStyle/>
                    <a:p>
                      <a:pPr algn="ctr"/>
                      <a:r>
                        <a:rPr lang="en-US" sz="2000" b="1" dirty="0">
                          <a:solidFill>
                            <a:schemeClr val="accent2"/>
                          </a:solidFill>
                        </a:rPr>
                        <a:t>Example</a:t>
                      </a:r>
                    </a:p>
                  </a:txBody>
                  <a:tcPr anchor="ctr"/>
                </a:tc>
              </a:tr>
              <a:tr h="0">
                <a:tc>
                  <a:txBody>
                    <a:bodyPr/>
                    <a:lstStyle/>
                    <a:p>
                      <a:r>
                        <a:rPr lang="en-US" dirty="0" err="1"/>
                        <a:t>enum</a:t>
                      </a:r>
                      <a:endParaRPr lang="en-US" dirty="0"/>
                    </a:p>
                  </a:txBody>
                  <a:tcPr anchor="ctr"/>
                </a:tc>
                <a:tc>
                  <a:txBody>
                    <a:bodyPr/>
                    <a:lstStyle/>
                    <a:p>
                      <a:r>
                        <a:rPr lang="en-US"/>
                        <a:t>Defines a set of named constants</a:t>
                      </a:r>
                    </a:p>
                  </a:txBody>
                  <a:tcPr anchor="ctr"/>
                </a:tc>
                <a:tc>
                  <a:txBody>
                    <a:bodyPr/>
                    <a:lstStyle/>
                    <a:p>
                      <a:r>
                        <a:rPr lang="en-US" dirty="0" err="1"/>
                        <a:t>enum</a:t>
                      </a:r>
                      <a:r>
                        <a:rPr lang="en-US" dirty="0"/>
                        <a:t> Color { RED, GREEN, BLUE };</a:t>
                      </a:r>
                    </a:p>
                  </a:txBody>
                  <a:tcPr anchor="ctr"/>
                </a:tc>
              </a:tr>
            </a:tbl>
          </a:graphicData>
        </a:graphic>
      </p:graphicFrame>
    </p:spTree>
    <p:extLst>
      <p:ext uri="{BB962C8B-B14F-4D97-AF65-F5344CB8AC3E}">
        <p14:creationId xmlns:p14="http://schemas.microsoft.com/office/powerpoint/2010/main" val="14600687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0866" y="1257642"/>
            <a:ext cx="4484885" cy="707886"/>
          </a:xfrm>
          <a:prstGeom prst="rect">
            <a:avLst/>
          </a:prstGeom>
          <a:noFill/>
        </p:spPr>
        <p:txBody>
          <a:bodyPr wrap="square" rtlCol="0">
            <a:spAutoFit/>
          </a:bodyPr>
          <a:lstStyle/>
          <a:p>
            <a:pPr algn="ctr"/>
            <a:r>
              <a:rPr lang="en-US" sz="4000" b="1" dirty="0" smtClean="0"/>
              <a:t>DATA TYPES </a:t>
            </a:r>
            <a:endParaRPr lang="en-US" sz="4000" b="1" dirty="0"/>
          </a:p>
        </p:txBody>
      </p:sp>
      <p:sp>
        <p:nvSpPr>
          <p:cNvPr id="4" name="TextBox 3"/>
          <p:cNvSpPr txBox="1"/>
          <p:nvPr/>
        </p:nvSpPr>
        <p:spPr>
          <a:xfrm>
            <a:off x="585878" y="2167408"/>
            <a:ext cx="11386159" cy="707886"/>
          </a:xfrm>
          <a:prstGeom prst="rect">
            <a:avLst/>
          </a:prstGeom>
          <a:noFill/>
        </p:spPr>
        <p:txBody>
          <a:bodyPr wrap="square" rtlCol="0">
            <a:spAutoFit/>
          </a:bodyPr>
          <a:lstStyle/>
          <a:p>
            <a:r>
              <a:rPr lang="en-US" sz="2000" b="1" dirty="0"/>
              <a:t>4. Void Data Type</a:t>
            </a:r>
          </a:p>
          <a:p>
            <a:r>
              <a:rPr lang="en-US" sz="2000" dirty="0"/>
              <a:t>Represents no data or no return value.</a:t>
            </a:r>
          </a:p>
        </p:txBody>
      </p:sp>
      <p:graphicFrame>
        <p:nvGraphicFramePr>
          <p:cNvPr id="5" name="Table 4"/>
          <p:cNvGraphicFramePr>
            <a:graphicFrameLocks noGrp="1"/>
          </p:cNvGraphicFramePr>
          <p:nvPr>
            <p:extLst>
              <p:ext uri="{D42A27DB-BD31-4B8C-83A1-F6EECF244321}">
                <p14:modId xmlns:p14="http://schemas.microsoft.com/office/powerpoint/2010/main" val="3843188364"/>
              </p:ext>
            </p:extLst>
          </p:nvPr>
        </p:nvGraphicFramePr>
        <p:xfrm>
          <a:off x="688711" y="3460110"/>
          <a:ext cx="10515600" cy="762000"/>
        </p:xfrm>
        <a:graphic>
          <a:graphicData uri="http://schemas.openxmlformats.org/drawingml/2006/table">
            <a:tbl>
              <a:tblPr>
                <a:tableStyleId>{5DA37D80-6434-44D0-A028-1B22A696006F}</a:tableStyleId>
              </a:tblPr>
              <a:tblGrid>
                <a:gridCol w="3505200"/>
                <a:gridCol w="3505200"/>
                <a:gridCol w="3505200"/>
              </a:tblGrid>
              <a:tr h="0">
                <a:tc>
                  <a:txBody>
                    <a:bodyPr/>
                    <a:lstStyle/>
                    <a:p>
                      <a:pPr algn="ctr"/>
                      <a:r>
                        <a:rPr lang="en-US" sz="2000" b="1" dirty="0">
                          <a:solidFill>
                            <a:schemeClr val="accent2"/>
                          </a:solidFill>
                        </a:rPr>
                        <a:t>Data Type</a:t>
                      </a: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a:solidFill>
                            <a:schemeClr val="accent2"/>
                          </a:solidFill>
                        </a:rPr>
                        <a:t>Example</a:t>
                      </a:r>
                    </a:p>
                  </a:txBody>
                  <a:tcPr anchor="ctr"/>
                </a:tc>
              </a:tr>
              <a:tr h="0">
                <a:tc>
                  <a:txBody>
                    <a:bodyPr/>
                    <a:lstStyle/>
                    <a:p>
                      <a:r>
                        <a:rPr lang="en-US"/>
                        <a:t>void</a:t>
                      </a:r>
                    </a:p>
                  </a:txBody>
                  <a:tcPr anchor="ctr"/>
                </a:tc>
                <a:tc>
                  <a:txBody>
                    <a:bodyPr/>
                    <a:lstStyle/>
                    <a:p>
                      <a:r>
                        <a:rPr lang="en-US" dirty="0" smtClean="0"/>
                        <a:t>Represents no value or data</a:t>
                      </a:r>
                      <a:endParaRPr lang="en-US" dirty="0"/>
                    </a:p>
                  </a:txBody>
                  <a:tcPr anchor="ctr"/>
                </a:tc>
                <a:tc>
                  <a:txBody>
                    <a:bodyPr/>
                    <a:lstStyle/>
                    <a:p>
                      <a:r>
                        <a:rPr lang="en-US" dirty="0" smtClean="0"/>
                        <a:t>void </a:t>
                      </a:r>
                      <a:r>
                        <a:rPr lang="en-US" dirty="0" err="1" smtClean="0"/>
                        <a:t>functionName</a:t>
                      </a:r>
                      <a:r>
                        <a:rPr lang="en-US" dirty="0" smtClean="0"/>
                        <a:t>();</a:t>
                      </a:r>
                      <a:endParaRPr lang="en-US" dirty="0"/>
                    </a:p>
                  </a:txBody>
                  <a:tcPr anchor="ctr"/>
                </a:tc>
              </a:tr>
            </a:tbl>
          </a:graphicData>
        </a:graphic>
      </p:graphicFrame>
    </p:spTree>
    <p:extLst>
      <p:ext uri="{BB962C8B-B14F-4D97-AF65-F5344CB8AC3E}">
        <p14:creationId xmlns:p14="http://schemas.microsoft.com/office/powerpoint/2010/main" val="17725017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4147" y="706400"/>
            <a:ext cx="11230549" cy="4955595"/>
            <a:chOff x="1085336" y="1489275"/>
            <a:chExt cx="10513765" cy="4591478"/>
          </a:xfrm>
        </p:grpSpPr>
        <p:sp>
          <p:nvSpPr>
            <p:cNvPr id="3" name="TextBox 2"/>
            <p:cNvSpPr txBox="1"/>
            <p:nvPr/>
          </p:nvSpPr>
          <p:spPr>
            <a:xfrm>
              <a:off x="1085336" y="2895598"/>
              <a:ext cx="2625810"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PROGRAM PARADIGM</a:t>
              </a:r>
              <a:endParaRPr lang="en-US" sz="2000" b="1" dirty="0">
                <a:solidFill>
                  <a:schemeClr val="tx1"/>
                </a:solidFill>
              </a:endParaRPr>
            </a:p>
          </p:txBody>
        </p:sp>
        <p:sp>
          <p:nvSpPr>
            <p:cNvPr id="4" name="TextBox 3"/>
            <p:cNvSpPr txBox="1"/>
            <p:nvPr/>
          </p:nvSpPr>
          <p:spPr>
            <a:xfrm>
              <a:off x="8771237" y="2895598"/>
              <a:ext cx="2625810"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PROGRAM PARADIGM</a:t>
              </a:r>
              <a:endParaRPr lang="en-US" sz="2000" b="1" dirty="0">
                <a:solidFill>
                  <a:schemeClr val="tx1"/>
                </a:solidFill>
              </a:endParaRPr>
            </a:p>
          </p:txBody>
        </p:sp>
        <p:sp>
          <p:nvSpPr>
            <p:cNvPr id="5" name="TextBox 4"/>
            <p:cNvSpPr txBox="1"/>
            <p:nvPr/>
          </p:nvSpPr>
          <p:spPr>
            <a:xfrm>
              <a:off x="1530177" y="4624659"/>
              <a:ext cx="1736124"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PROCEDURAL</a:t>
              </a:r>
              <a:endParaRPr lang="en-US" sz="2000" b="1" dirty="0">
                <a:solidFill>
                  <a:schemeClr val="tx1"/>
                </a:solidFill>
              </a:endParaRPr>
            </a:p>
          </p:txBody>
        </p:sp>
        <p:sp>
          <p:nvSpPr>
            <p:cNvPr id="6" name="TextBox 5"/>
            <p:cNvSpPr txBox="1"/>
            <p:nvPr/>
          </p:nvSpPr>
          <p:spPr>
            <a:xfrm>
              <a:off x="1321143" y="3824438"/>
              <a:ext cx="2154194"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OBJECT-ORIENTED</a:t>
              </a:r>
              <a:endParaRPr lang="en-US" sz="2000" b="1" dirty="0">
                <a:solidFill>
                  <a:schemeClr val="tx1"/>
                </a:solidFill>
              </a:endParaRPr>
            </a:p>
          </p:txBody>
        </p:sp>
        <p:sp>
          <p:nvSpPr>
            <p:cNvPr id="7" name="TextBox 6"/>
            <p:cNvSpPr txBox="1"/>
            <p:nvPr/>
          </p:nvSpPr>
          <p:spPr>
            <a:xfrm>
              <a:off x="1085336" y="5424880"/>
              <a:ext cx="2625810" cy="655873"/>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PARALLEL PROCESSING APPROACH</a:t>
              </a:r>
              <a:endParaRPr lang="en-US" sz="2000" b="1" dirty="0">
                <a:solidFill>
                  <a:schemeClr val="tx1"/>
                </a:solidFill>
              </a:endParaRPr>
            </a:p>
          </p:txBody>
        </p:sp>
        <p:sp>
          <p:nvSpPr>
            <p:cNvPr id="8" name="Oval 7"/>
            <p:cNvSpPr/>
            <p:nvPr/>
          </p:nvSpPr>
          <p:spPr>
            <a:xfrm>
              <a:off x="5078627" y="1489275"/>
              <a:ext cx="2131541" cy="2131541"/>
            </a:xfrm>
            <a:prstGeom prst="ellipse">
              <a:avLst/>
            </a:prstGeom>
            <a:solidFill>
              <a:schemeClr val="bg1"/>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en-US" sz="2000" b="1" dirty="0" smtClean="0">
                  <a:solidFill>
                    <a:schemeClr val="tx1"/>
                  </a:solidFill>
                </a:rPr>
                <a:t>PROGRAM PARADIGM</a:t>
              </a:r>
              <a:endParaRPr lang="en-US" sz="2000" b="1" dirty="0">
                <a:solidFill>
                  <a:schemeClr val="tx1"/>
                </a:solidFill>
              </a:endParaRPr>
            </a:p>
          </p:txBody>
        </p:sp>
        <p:cxnSp>
          <p:nvCxnSpPr>
            <p:cNvPr id="10" name="Elbow Connector 9"/>
            <p:cNvCxnSpPr>
              <a:stCxn id="8" idx="2"/>
              <a:endCxn id="3" idx="0"/>
            </p:cNvCxnSpPr>
            <p:nvPr/>
          </p:nvCxnSpPr>
          <p:spPr>
            <a:xfrm rot="10800000" flipV="1">
              <a:off x="2398241" y="2555045"/>
              <a:ext cx="2680386" cy="340552"/>
            </a:xfrm>
            <a:prstGeom prst="bentConnector2">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8" idx="6"/>
              <a:endCxn id="4" idx="0"/>
            </p:cNvCxnSpPr>
            <p:nvPr/>
          </p:nvCxnSpPr>
          <p:spPr>
            <a:xfrm>
              <a:off x="7210168" y="2555045"/>
              <a:ext cx="2873974" cy="340552"/>
            </a:xfrm>
            <a:prstGeom prst="bentConnector2">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 idx="2"/>
              <a:endCxn id="6" idx="0"/>
            </p:cNvCxnSpPr>
            <p:nvPr/>
          </p:nvCxnSpPr>
          <p:spPr>
            <a:xfrm flipH="1">
              <a:off x="2398240" y="3266309"/>
              <a:ext cx="1" cy="558129"/>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5" idx="0"/>
            </p:cNvCxnSpPr>
            <p:nvPr/>
          </p:nvCxnSpPr>
          <p:spPr>
            <a:xfrm flipH="1">
              <a:off x="2398239" y="4195150"/>
              <a:ext cx="1" cy="42951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5" idx="2"/>
              <a:endCxn id="7" idx="0"/>
            </p:cNvCxnSpPr>
            <p:nvPr/>
          </p:nvCxnSpPr>
          <p:spPr>
            <a:xfrm>
              <a:off x="2398239" y="4995371"/>
              <a:ext cx="2" cy="429509"/>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9292139" y="4624659"/>
              <a:ext cx="1736124"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LOGICAL</a:t>
              </a:r>
              <a:endParaRPr lang="en-US" sz="2000" b="1" dirty="0">
                <a:solidFill>
                  <a:schemeClr val="tx1"/>
                </a:solidFill>
              </a:endParaRPr>
            </a:p>
          </p:txBody>
        </p:sp>
        <p:sp>
          <p:nvSpPr>
            <p:cNvPr id="30" name="TextBox 29"/>
            <p:cNvSpPr txBox="1"/>
            <p:nvPr/>
          </p:nvSpPr>
          <p:spPr>
            <a:xfrm>
              <a:off x="9083105" y="3824438"/>
              <a:ext cx="2154194" cy="370712"/>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FUNCTIONAL</a:t>
              </a:r>
              <a:endParaRPr lang="en-US" sz="2000" b="1" dirty="0">
                <a:solidFill>
                  <a:schemeClr val="tx1"/>
                </a:solidFill>
              </a:endParaRPr>
            </a:p>
          </p:txBody>
        </p:sp>
        <p:sp>
          <p:nvSpPr>
            <p:cNvPr id="31" name="TextBox 30"/>
            <p:cNvSpPr txBox="1"/>
            <p:nvPr/>
          </p:nvSpPr>
          <p:spPr>
            <a:xfrm>
              <a:off x="8718115" y="5424880"/>
              <a:ext cx="2880986" cy="655873"/>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000" b="1" dirty="0" smtClean="0">
                  <a:solidFill>
                    <a:schemeClr val="tx1"/>
                  </a:solidFill>
                </a:rPr>
                <a:t>DATABASE PROCESSING APPROACH</a:t>
              </a:r>
              <a:endParaRPr lang="en-US" sz="2000" b="1" dirty="0">
                <a:solidFill>
                  <a:schemeClr val="tx1"/>
                </a:solidFill>
              </a:endParaRPr>
            </a:p>
          </p:txBody>
        </p:sp>
        <p:cxnSp>
          <p:nvCxnSpPr>
            <p:cNvPr id="32" name="Straight Arrow Connector 31"/>
            <p:cNvCxnSpPr>
              <a:endCxn id="30" idx="0"/>
            </p:cNvCxnSpPr>
            <p:nvPr/>
          </p:nvCxnSpPr>
          <p:spPr>
            <a:xfrm flipH="1">
              <a:off x="10160203" y="3295708"/>
              <a:ext cx="1" cy="52873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30" idx="2"/>
              <a:endCxn id="29" idx="0"/>
            </p:cNvCxnSpPr>
            <p:nvPr/>
          </p:nvCxnSpPr>
          <p:spPr>
            <a:xfrm flipH="1">
              <a:off x="10160202" y="4195150"/>
              <a:ext cx="1" cy="42951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9" idx="2"/>
              <a:endCxn id="31" idx="0"/>
            </p:cNvCxnSpPr>
            <p:nvPr/>
          </p:nvCxnSpPr>
          <p:spPr>
            <a:xfrm flipH="1">
              <a:off x="10158608" y="4995371"/>
              <a:ext cx="1593" cy="429509"/>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01575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750839"/>
            <a:ext cx="7903923" cy="400110"/>
          </a:xfrm>
          <a:prstGeom prst="rect">
            <a:avLst/>
          </a:prstGeom>
          <a:noFill/>
        </p:spPr>
        <p:txBody>
          <a:bodyPr wrap="square" rtlCol="0">
            <a:spAutoFit/>
          </a:bodyPr>
          <a:lstStyle/>
          <a:p>
            <a:pPr algn="ctr"/>
            <a:r>
              <a:rPr lang="en-US" sz="2000" b="1" dirty="0" smtClean="0"/>
              <a:t>CONSTANTS</a:t>
            </a:r>
            <a:endParaRPr lang="en-US" sz="2000" b="1" dirty="0"/>
          </a:p>
        </p:txBody>
      </p:sp>
      <p:sp>
        <p:nvSpPr>
          <p:cNvPr id="4" name="TextBox 3"/>
          <p:cNvSpPr txBox="1"/>
          <p:nvPr/>
        </p:nvSpPr>
        <p:spPr>
          <a:xfrm>
            <a:off x="419623" y="1146130"/>
            <a:ext cx="11386159"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t>If you don't want others (or yourself) to change existing variable values, you can use the </a:t>
            </a:r>
            <a:r>
              <a:rPr lang="en-US" sz="2000" dirty="0" err="1"/>
              <a:t>const</a:t>
            </a:r>
            <a:r>
              <a:rPr lang="en-US" sz="2000" dirty="0"/>
              <a:t> keyword.</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This will declare the variable as "constant", which means unchangeable and read-only</a:t>
            </a:r>
            <a:r>
              <a:rPr lang="en-US" sz="2000" dirty="0" smtClean="0"/>
              <a:t>:</a:t>
            </a:r>
          </a:p>
          <a:p>
            <a:pPr marL="342900" indent="-342900">
              <a:buFont typeface="Arial" panose="020B0604020202020204" pitchFamily="34" charset="0"/>
              <a:buChar char="•"/>
            </a:pPr>
            <a:endParaRPr lang="en-US" sz="2000" dirty="0" smtClean="0"/>
          </a:p>
          <a:p>
            <a:r>
              <a:rPr lang="en-US" sz="2000" dirty="0" smtClean="0"/>
              <a:t>Example:</a:t>
            </a:r>
          </a:p>
          <a:p>
            <a:endParaRPr lang="en-US" sz="2000" dirty="0" smtClean="0"/>
          </a:p>
          <a:p>
            <a:r>
              <a:rPr lang="en-US" sz="2000" b="1" dirty="0" err="1">
                <a:solidFill>
                  <a:schemeClr val="accent2"/>
                </a:solidFill>
              </a:rPr>
              <a:t>const</a:t>
            </a:r>
            <a:r>
              <a:rPr lang="en-US" sz="2000" b="1" dirty="0">
                <a:solidFill>
                  <a:schemeClr val="accent2"/>
                </a:solidFill>
              </a:rPr>
              <a:t> </a:t>
            </a:r>
            <a:r>
              <a:rPr lang="en-US" sz="2000" b="1" dirty="0" err="1"/>
              <a:t>int</a:t>
            </a:r>
            <a:r>
              <a:rPr lang="en-US" sz="2000" b="1" dirty="0"/>
              <a:t> </a:t>
            </a:r>
            <a:r>
              <a:rPr lang="en-US" sz="2000" b="1" dirty="0" err="1"/>
              <a:t>myNum</a:t>
            </a:r>
            <a:r>
              <a:rPr lang="en-US" sz="2000" b="1" dirty="0"/>
              <a:t> = 15;  // </a:t>
            </a:r>
            <a:r>
              <a:rPr lang="en-US" sz="2000" b="1" dirty="0" err="1"/>
              <a:t>myNum</a:t>
            </a:r>
            <a:r>
              <a:rPr lang="en-US" sz="2000" b="1" dirty="0"/>
              <a:t> will always be 15</a:t>
            </a:r>
          </a:p>
          <a:p>
            <a:r>
              <a:rPr lang="en-US" sz="2000" b="1" dirty="0" err="1"/>
              <a:t>myNum</a:t>
            </a:r>
            <a:r>
              <a:rPr lang="en-US" sz="2000" b="1" dirty="0"/>
              <a:t> = 10;  // error: assignment of read-only variable </a:t>
            </a:r>
            <a:r>
              <a:rPr lang="en-US" sz="2000" b="1" dirty="0" smtClean="0"/>
              <a:t>'</a:t>
            </a:r>
            <a:r>
              <a:rPr lang="en-US" sz="2000" b="1" dirty="0" err="1" smtClean="0"/>
              <a:t>myNum</a:t>
            </a:r>
            <a:r>
              <a:rPr lang="en-US" sz="2000" b="1" dirty="0" smtClean="0"/>
              <a:t>‘</a:t>
            </a:r>
          </a:p>
          <a:p>
            <a:endParaRPr lang="en-US" sz="2000" dirty="0"/>
          </a:p>
          <a:p>
            <a:pPr marL="342900" indent="-342900">
              <a:buFont typeface="Arial" panose="020B0604020202020204" pitchFamily="34" charset="0"/>
              <a:buChar char="•"/>
            </a:pPr>
            <a:r>
              <a:rPr lang="en-US" sz="2000" dirty="0"/>
              <a:t>You should always declare the variable as constant when you have values that are unlikely to change</a:t>
            </a:r>
            <a:r>
              <a:rPr lang="en-US" sz="2000" dirty="0" smtClean="0"/>
              <a:t>:</a:t>
            </a:r>
          </a:p>
          <a:p>
            <a:pPr marL="342900" indent="-342900">
              <a:buFont typeface="Arial" panose="020B0604020202020204" pitchFamily="34" charset="0"/>
              <a:buChar char="•"/>
            </a:pPr>
            <a:endParaRPr lang="en-US" sz="2000" dirty="0"/>
          </a:p>
          <a:p>
            <a:r>
              <a:rPr lang="en-US" sz="2000" b="1" dirty="0" err="1">
                <a:solidFill>
                  <a:schemeClr val="accent2"/>
                </a:solidFill>
              </a:rPr>
              <a:t>const</a:t>
            </a:r>
            <a:r>
              <a:rPr lang="en-US" sz="2000" dirty="0"/>
              <a:t> </a:t>
            </a:r>
            <a:r>
              <a:rPr lang="en-US" sz="2000" dirty="0" err="1"/>
              <a:t>int</a:t>
            </a:r>
            <a:r>
              <a:rPr lang="en-US" sz="2000" dirty="0"/>
              <a:t> </a:t>
            </a:r>
            <a:r>
              <a:rPr lang="en-US" sz="2000" dirty="0" err="1"/>
              <a:t>minutesPerHour</a:t>
            </a:r>
            <a:r>
              <a:rPr lang="en-US" sz="2000" dirty="0"/>
              <a:t> = 60;</a:t>
            </a:r>
            <a:br>
              <a:rPr lang="en-US" sz="2000" dirty="0"/>
            </a:br>
            <a:r>
              <a:rPr lang="en-US" sz="2000" b="1" dirty="0" err="1">
                <a:solidFill>
                  <a:schemeClr val="accent2"/>
                </a:solidFill>
              </a:rPr>
              <a:t>const</a:t>
            </a:r>
            <a:r>
              <a:rPr lang="en-US" sz="2000" dirty="0"/>
              <a:t> float PI = 3.14;</a:t>
            </a:r>
          </a:p>
        </p:txBody>
      </p:sp>
    </p:spTree>
    <p:extLst>
      <p:ext uri="{BB962C8B-B14F-4D97-AF65-F5344CB8AC3E}">
        <p14:creationId xmlns:p14="http://schemas.microsoft.com/office/powerpoint/2010/main" val="4692833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812395"/>
            <a:ext cx="7903923" cy="461665"/>
          </a:xfrm>
          <a:prstGeom prst="rect">
            <a:avLst/>
          </a:prstGeom>
          <a:noFill/>
        </p:spPr>
        <p:txBody>
          <a:bodyPr wrap="square" rtlCol="0">
            <a:spAutoFit/>
          </a:bodyPr>
          <a:lstStyle/>
          <a:p>
            <a:pPr algn="ctr"/>
            <a:r>
              <a:rPr lang="en-US" sz="2400" b="1" dirty="0" smtClean="0"/>
              <a:t>ENUMERATION CONSTANTS</a:t>
            </a:r>
            <a:endParaRPr lang="en-US" sz="2400" b="1" dirty="0"/>
          </a:p>
        </p:txBody>
      </p:sp>
      <p:sp>
        <p:nvSpPr>
          <p:cNvPr id="4" name="TextBox 3"/>
          <p:cNvSpPr txBox="1"/>
          <p:nvPr/>
        </p:nvSpPr>
        <p:spPr>
          <a:xfrm>
            <a:off x="419623" y="1146131"/>
            <a:ext cx="11386159" cy="5632311"/>
          </a:xfrm>
          <a:prstGeom prst="rect">
            <a:avLst/>
          </a:prstGeom>
          <a:noFill/>
        </p:spPr>
        <p:txBody>
          <a:bodyPr wrap="square" rtlCol="0">
            <a:spAutoFit/>
          </a:bodyPr>
          <a:lstStyle/>
          <a:p>
            <a:pPr marL="342900" indent="-342900">
              <a:buFont typeface="Arial" panose="020B0604020202020204" pitchFamily="34" charset="0"/>
              <a:buChar char="•"/>
            </a:pPr>
            <a:r>
              <a:rPr lang="en-US" sz="2000" dirty="0"/>
              <a:t>Enumeration (</a:t>
            </a:r>
            <a:r>
              <a:rPr lang="en-US" sz="2000" dirty="0" err="1"/>
              <a:t>enum</a:t>
            </a:r>
            <a:r>
              <a:rPr lang="en-US" sz="2000" dirty="0"/>
              <a:t>) is a user-defined data type in C that consists of a set of named integral constants.</a:t>
            </a:r>
          </a:p>
          <a:p>
            <a:pPr marL="342900" indent="-342900">
              <a:buFont typeface="Arial" panose="020B0604020202020204" pitchFamily="34" charset="0"/>
              <a:buChar char="•"/>
            </a:pPr>
            <a:r>
              <a:rPr lang="en-US" sz="2000" dirty="0" smtClean="0"/>
              <a:t>Makes </a:t>
            </a:r>
            <a:r>
              <a:rPr lang="en-US" sz="2000" dirty="0"/>
              <a:t>code more readable by using meaningful names instead of numbers</a:t>
            </a:r>
            <a:r>
              <a:rPr lang="en-US" sz="2000" dirty="0" smtClean="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b="1" dirty="0"/>
              <a:t>Syntax</a:t>
            </a:r>
            <a:r>
              <a:rPr lang="en-US" sz="2000" dirty="0" smtClean="0"/>
              <a:t>:</a:t>
            </a:r>
          </a:p>
          <a:p>
            <a:pPr marL="342900" indent="-342900">
              <a:buFont typeface="Arial" panose="020B0604020202020204" pitchFamily="34" charset="0"/>
              <a:buChar char="•"/>
            </a:pPr>
            <a:r>
              <a:rPr lang="en-US" sz="2000" b="1" dirty="0" err="1">
                <a:solidFill>
                  <a:schemeClr val="accent2"/>
                </a:solidFill>
              </a:rPr>
              <a:t>enum</a:t>
            </a:r>
            <a:r>
              <a:rPr lang="en-US" sz="2000" dirty="0">
                <a:solidFill>
                  <a:schemeClr val="accent2"/>
                </a:solidFill>
              </a:rPr>
              <a:t> </a:t>
            </a:r>
            <a:r>
              <a:rPr lang="en-US" sz="2000" dirty="0"/>
              <a:t>Day { MON, TUE, WED, THU, FRI, SAT, SUN };</a:t>
            </a:r>
          </a:p>
          <a:p>
            <a:endParaRPr lang="en-US" sz="2000" dirty="0"/>
          </a:p>
          <a:p>
            <a:pPr marL="342900" indent="-342900">
              <a:buFont typeface="Arial" panose="020B0604020202020204" pitchFamily="34" charset="0"/>
              <a:buChar char="•"/>
            </a:pPr>
            <a:endParaRPr lang="en-US" sz="2000" dirty="0" smtClean="0"/>
          </a:p>
          <a:p>
            <a:r>
              <a:rPr lang="en-US" sz="2000" dirty="0" smtClean="0"/>
              <a:t>Example:</a:t>
            </a:r>
          </a:p>
          <a:p>
            <a:endParaRPr lang="en-US" sz="2000" dirty="0" smtClean="0"/>
          </a:p>
          <a:p>
            <a:r>
              <a:rPr lang="en-US" sz="2000" b="1" dirty="0"/>
              <a:t>#include &lt;</a:t>
            </a:r>
            <a:r>
              <a:rPr lang="en-US" sz="2000" b="1" dirty="0" err="1"/>
              <a:t>stdio.h</a:t>
            </a:r>
            <a:r>
              <a:rPr lang="en-US" sz="2000" b="1" dirty="0"/>
              <a:t>&gt;</a:t>
            </a:r>
          </a:p>
          <a:p>
            <a:endParaRPr lang="en-US" sz="2000" b="1" dirty="0"/>
          </a:p>
          <a:p>
            <a:r>
              <a:rPr lang="en-US" sz="2000" b="1" dirty="0" err="1">
                <a:solidFill>
                  <a:schemeClr val="accent2"/>
                </a:solidFill>
              </a:rPr>
              <a:t>enum</a:t>
            </a:r>
            <a:r>
              <a:rPr lang="en-US" sz="2000" b="1" dirty="0">
                <a:solidFill>
                  <a:schemeClr val="accent2"/>
                </a:solidFill>
              </a:rPr>
              <a:t> </a:t>
            </a:r>
            <a:r>
              <a:rPr lang="en-US" sz="2000" b="1" dirty="0"/>
              <a:t>Color { RED, GREEN, BLUE };</a:t>
            </a:r>
          </a:p>
          <a:p>
            <a:endParaRPr lang="en-US" sz="2000" b="1" dirty="0"/>
          </a:p>
          <a:p>
            <a:r>
              <a:rPr lang="en-US" sz="2000" b="1" dirty="0" err="1"/>
              <a:t>int</a:t>
            </a:r>
            <a:r>
              <a:rPr lang="en-US" sz="2000" b="1" dirty="0"/>
              <a:t> main() {</a:t>
            </a:r>
          </a:p>
          <a:p>
            <a:r>
              <a:rPr lang="en-US" sz="2000" b="1" dirty="0"/>
              <a:t>    </a:t>
            </a:r>
            <a:r>
              <a:rPr lang="en-US" sz="2000" b="1" dirty="0" err="1">
                <a:solidFill>
                  <a:schemeClr val="accent2"/>
                </a:solidFill>
              </a:rPr>
              <a:t>enum</a:t>
            </a:r>
            <a:r>
              <a:rPr lang="en-US" sz="2000" b="1" dirty="0">
                <a:solidFill>
                  <a:schemeClr val="accent2"/>
                </a:solidFill>
              </a:rPr>
              <a:t> </a:t>
            </a:r>
            <a:r>
              <a:rPr lang="en-US" sz="2000" b="1" dirty="0"/>
              <a:t>Color favorite = GREEN; </a:t>
            </a:r>
            <a:r>
              <a:rPr lang="en-US" sz="2000" b="1" dirty="0" smtClean="0"/>
              <a:t> </a:t>
            </a:r>
            <a:r>
              <a:rPr lang="en-US" sz="2000" dirty="0" smtClean="0"/>
              <a:t>// Assigning GREEN (value 1) to variable</a:t>
            </a:r>
          </a:p>
          <a:p>
            <a:r>
              <a:rPr lang="en-US" sz="2000" b="1" dirty="0" smtClean="0"/>
              <a:t>    </a:t>
            </a:r>
            <a:r>
              <a:rPr lang="en-US" sz="2000" b="1" dirty="0" err="1"/>
              <a:t>printf</a:t>
            </a:r>
            <a:r>
              <a:rPr lang="en-US" sz="2000" b="1" dirty="0"/>
              <a:t>("Favorite color: %d\n", favorite);  </a:t>
            </a:r>
            <a:r>
              <a:rPr lang="en-US" sz="2000" dirty="0"/>
              <a:t>// Output: 1</a:t>
            </a:r>
          </a:p>
          <a:p>
            <a:r>
              <a:rPr lang="en-US" sz="2000" b="1" dirty="0"/>
              <a:t>    return 0;</a:t>
            </a:r>
          </a:p>
          <a:p>
            <a:r>
              <a:rPr lang="en-US" sz="2000" b="1" dirty="0"/>
              <a:t>}</a:t>
            </a:r>
          </a:p>
        </p:txBody>
      </p:sp>
    </p:spTree>
    <p:extLst>
      <p:ext uri="{BB962C8B-B14F-4D97-AF65-F5344CB8AC3E}">
        <p14:creationId xmlns:p14="http://schemas.microsoft.com/office/powerpoint/2010/main" val="2202431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623" y="1146131"/>
            <a:ext cx="11386159" cy="2246769"/>
          </a:xfrm>
          <a:prstGeom prst="rect">
            <a:avLst/>
          </a:prstGeom>
          <a:noFill/>
        </p:spPr>
        <p:txBody>
          <a:bodyPr wrap="square" rtlCol="0">
            <a:spAutoFit/>
          </a:bodyPr>
          <a:lstStyle/>
          <a:p>
            <a:pPr marL="342900" indent="-342900">
              <a:buFont typeface="Arial" panose="020B0604020202020204" pitchFamily="34" charset="0"/>
              <a:buChar char="•"/>
            </a:pPr>
            <a:r>
              <a:rPr lang="en-US" sz="2000" dirty="0"/>
              <a:t>Keywords are predefined, reserved words in C that have a special meaning to the compiler.</a:t>
            </a:r>
          </a:p>
          <a:p>
            <a:pPr marL="342900" indent="-342900">
              <a:buFont typeface="Arial" panose="020B0604020202020204" pitchFamily="34" charset="0"/>
              <a:buChar char="•"/>
            </a:pPr>
            <a:r>
              <a:rPr lang="en-US" sz="2000" dirty="0" smtClean="0"/>
              <a:t>Used </a:t>
            </a:r>
            <a:r>
              <a:rPr lang="en-US" sz="2000" dirty="0"/>
              <a:t>to perform specific functions in the program and cannot be used as variable names</a:t>
            </a:r>
            <a:r>
              <a:rPr lang="en-US" sz="2000" dirty="0" smtClean="0"/>
              <a:t>.</a:t>
            </a:r>
          </a:p>
          <a:p>
            <a:pPr marL="342900" indent="-342900">
              <a:buFont typeface="Arial" panose="020B0604020202020204" pitchFamily="34" charset="0"/>
              <a:buChar char="•"/>
            </a:pPr>
            <a:r>
              <a:rPr lang="en-US" sz="2000" dirty="0"/>
              <a:t>There are 32 reserved keywords in C.</a:t>
            </a:r>
          </a:p>
          <a:p>
            <a:pPr marL="342900" indent="-342900">
              <a:buFont typeface="Arial" panose="020B0604020202020204" pitchFamily="34" charset="0"/>
              <a:buChar char="•"/>
            </a:pPr>
            <a:r>
              <a:rPr lang="en-US" sz="2000" dirty="0"/>
              <a:t>Keywords are case-sensitive (e.g., </a:t>
            </a:r>
            <a:r>
              <a:rPr lang="en-US" sz="2000" dirty="0" err="1"/>
              <a:t>int</a:t>
            </a:r>
            <a:r>
              <a:rPr lang="en-US" sz="2000" dirty="0"/>
              <a:t> is valid, but </a:t>
            </a:r>
            <a:r>
              <a:rPr lang="en-US" sz="2000" dirty="0" err="1"/>
              <a:t>Int</a:t>
            </a:r>
            <a:r>
              <a:rPr lang="en-US" sz="2000" dirty="0"/>
              <a:t> is not).</a:t>
            </a:r>
            <a:endParaRPr lang="en-US" sz="2000" dirty="0" smtClean="0"/>
          </a:p>
          <a:p>
            <a:pPr marL="342900" indent="-342900">
              <a:buFont typeface="Arial" panose="020B0604020202020204" pitchFamily="34" charset="0"/>
              <a:buChar char="•"/>
            </a:pPr>
            <a:endParaRPr lang="en-US" sz="2000" b="1" dirty="0"/>
          </a:p>
          <a:p>
            <a:pPr marL="342900" indent="-342900">
              <a:buFont typeface="Arial" panose="020B0604020202020204" pitchFamily="34" charset="0"/>
              <a:buChar char="•"/>
            </a:pPr>
            <a:r>
              <a:rPr lang="en-US" sz="2000" b="1" dirty="0"/>
              <a:t>List of Common Keywords</a:t>
            </a:r>
            <a:r>
              <a:rPr lang="en-US" sz="2000" dirty="0" smtClean="0"/>
              <a:t>:</a:t>
            </a:r>
          </a:p>
          <a:p>
            <a:endParaRPr lang="en-US" sz="2000" b="1" dirty="0">
              <a:solidFill>
                <a:schemeClr val="accent2"/>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548748663"/>
              </p:ext>
            </p:extLst>
          </p:nvPr>
        </p:nvGraphicFramePr>
        <p:xfrm>
          <a:off x="1991641" y="3606724"/>
          <a:ext cx="7842338" cy="1828800"/>
        </p:xfrm>
        <a:graphic>
          <a:graphicData uri="http://schemas.openxmlformats.org/drawingml/2006/table">
            <a:tbl>
              <a:tblPr>
                <a:tableStyleId>{5DA37D80-6434-44D0-A028-1B22A696006F}</a:tableStyleId>
              </a:tblPr>
              <a:tblGrid>
                <a:gridCol w="3132551"/>
                <a:gridCol w="4709787"/>
              </a:tblGrid>
              <a:tr h="0">
                <a:tc>
                  <a:txBody>
                    <a:bodyPr/>
                    <a:lstStyle/>
                    <a:p>
                      <a:pPr algn="ctr"/>
                      <a:r>
                        <a:rPr lang="en-US" b="1" dirty="0" smtClean="0">
                          <a:solidFill>
                            <a:schemeClr val="accent2"/>
                          </a:solidFill>
                        </a:rPr>
                        <a:t>CATEGORY</a:t>
                      </a:r>
                      <a:endParaRPr lang="en-US" b="1" dirty="0">
                        <a:solidFill>
                          <a:schemeClr val="accent2"/>
                        </a:solidFill>
                      </a:endParaRPr>
                    </a:p>
                  </a:txBody>
                  <a:tcPr anchor="ctr"/>
                </a:tc>
                <a:tc>
                  <a:txBody>
                    <a:bodyPr/>
                    <a:lstStyle/>
                    <a:p>
                      <a:pPr algn="ctr"/>
                      <a:r>
                        <a:rPr lang="en-US" b="1" dirty="0" smtClean="0">
                          <a:solidFill>
                            <a:schemeClr val="accent2"/>
                          </a:solidFill>
                        </a:rPr>
                        <a:t>KEYWORDS</a:t>
                      </a:r>
                      <a:endParaRPr lang="en-US" b="1" dirty="0">
                        <a:solidFill>
                          <a:schemeClr val="accent2"/>
                        </a:solidFill>
                      </a:endParaRPr>
                    </a:p>
                  </a:txBody>
                  <a:tcPr anchor="ctr"/>
                </a:tc>
              </a:tr>
              <a:tr h="0">
                <a:tc>
                  <a:txBody>
                    <a:bodyPr/>
                    <a:lstStyle/>
                    <a:p>
                      <a:r>
                        <a:rPr lang="en-US"/>
                        <a:t>Data Types</a:t>
                      </a:r>
                    </a:p>
                  </a:txBody>
                  <a:tcPr anchor="ctr"/>
                </a:tc>
                <a:tc>
                  <a:txBody>
                    <a:bodyPr/>
                    <a:lstStyle/>
                    <a:p>
                      <a:r>
                        <a:rPr lang="en-US" dirty="0" err="1"/>
                        <a:t>int</a:t>
                      </a:r>
                      <a:r>
                        <a:rPr lang="en-US" dirty="0"/>
                        <a:t>, float, char, double, void</a:t>
                      </a:r>
                    </a:p>
                  </a:txBody>
                  <a:tcPr anchor="ctr"/>
                </a:tc>
              </a:tr>
              <a:tr h="0">
                <a:tc>
                  <a:txBody>
                    <a:bodyPr/>
                    <a:lstStyle/>
                    <a:p>
                      <a:r>
                        <a:rPr lang="en-US" dirty="0"/>
                        <a:t>Control Statements</a:t>
                      </a:r>
                    </a:p>
                  </a:txBody>
                  <a:tcPr anchor="ctr"/>
                </a:tc>
                <a:tc>
                  <a:txBody>
                    <a:bodyPr/>
                    <a:lstStyle/>
                    <a:p>
                      <a:r>
                        <a:rPr lang="en-US" dirty="0"/>
                        <a:t>if, else, for, while, do, switch, case</a:t>
                      </a:r>
                    </a:p>
                  </a:txBody>
                  <a:tcPr anchor="ctr"/>
                </a:tc>
              </a:tr>
              <a:tr h="0">
                <a:tc>
                  <a:txBody>
                    <a:bodyPr/>
                    <a:lstStyle/>
                    <a:p>
                      <a:r>
                        <a:rPr lang="en-US" dirty="0"/>
                        <a:t>Modifiers</a:t>
                      </a:r>
                    </a:p>
                  </a:txBody>
                  <a:tcPr anchor="ctr"/>
                </a:tc>
                <a:tc>
                  <a:txBody>
                    <a:bodyPr/>
                    <a:lstStyle/>
                    <a:p>
                      <a:r>
                        <a:rPr lang="en-US" dirty="0"/>
                        <a:t>long, short, signed, unsigned, </a:t>
                      </a:r>
                      <a:r>
                        <a:rPr lang="en-US" dirty="0" err="1"/>
                        <a:t>const</a:t>
                      </a:r>
                      <a:endParaRPr lang="en-US" dirty="0"/>
                    </a:p>
                  </a:txBody>
                  <a:tcPr anchor="ctr"/>
                </a:tc>
              </a:tr>
              <a:tr h="0">
                <a:tc>
                  <a:txBody>
                    <a:bodyPr/>
                    <a:lstStyle/>
                    <a:p>
                      <a:r>
                        <a:rPr lang="en-US"/>
                        <a:t>Others</a:t>
                      </a:r>
                    </a:p>
                  </a:txBody>
                  <a:tcPr anchor="ctr"/>
                </a:tc>
                <a:tc>
                  <a:txBody>
                    <a:bodyPr/>
                    <a:lstStyle/>
                    <a:p>
                      <a:r>
                        <a:rPr lang="en-US" dirty="0"/>
                        <a:t>return, break, continue, </a:t>
                      </a:r>
                      <a:r>
                        <a:rPr lang="en-US" dirty="0" err="1"/>
                        <a:t>struct</a:t>
                      </a:r>
                      <a:r>
                        <a:rPr lang="en-US" dirty="0"/>
                        <a:t>, </a:t>
                      </a:r>
                      <a:r>
                        <a:rPr lang="en-US" dirty="0" err="1"/>
                        <a:t>enum</a:t>
                      </a:r>
                      <a:endParaRPr lang="en-US" dirty="0"/>
                    </a:p>
                  </a:txBody>
                  <a:tcPr anchor="ctr"/>
                </a:tc>
              </a:tr>
            </a:tbl>
          </a:graphicData>
        </a:graphic>
      </p:graphicFrame>
    </p:spTree>
    <p:extLst>
      <p:ext uri="{BB962C8B-B14F-4D97-AF65-F5344CB8AC3E}">
        <p14:creationId xmlns:p14="http://schemas.microsoft.com/office/powerpoint/2010/main" val="17494935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4123" y="1360131"/>
            <a:ext cx="7903923" cy="707886"/>
          </a:xfrm>
          <a:prstGeom prst="rect">
            <a:avLst/>
          </a:prstGeom>
          <a:noFill/>
        </p:spPr>
        <p:txBody>
          <a:bodyPr wrap="square" rtlCol="0">
            <a:spAutoFit/>
          </a:bodyPr>
          <a:lstStyle/>
          <a:p>
            <a:pPr algn="ctr"/>
            <a:r>
              <a:rPr lang="en-US" sz="4000" b="1" dirty="0" smtClean="0"/>
              <a:t>KEYWORDS </a:t>
            </a:r>
            <a:endParaRPr lang="en-US" sz="4000" b="1" dirty="0"/>
          </a:p>
        </p:txBody>
      </p:sp>
      <p:sp>
        <p:nvSpPr>
          <p:cNvPr id="4" name="TextBox 3"/>
          <p:cNvSpPr txBox="1"/>
          <p:nvPr/>
        </p:nvSpPr>
        <p:spPr>
          <a:xfrm>
            <a:off x="336495" y="2333664"/>
            <a:ext cx="11386159" cy="3170099"/>
          </a:xfrm>
          <a:prstGeom prst="rect">
            <a:avLst/>
          </a:prstGeom>
          <a:noFill/>
        </p:spPr>
        <p:txBody>
          <a:bodyPr wrap="square" rtlCol="0">
            <a:spAutoFit/>
          </a:bodyPr>
          <a:lstStyle/>
          <a:p>
            <a:pPr marL="342900" indent="-342900">
              <a:buFont typeface="Arial" panose="020B0604020202020204" pitchFamily="34" charset="0"/>
              <a:buChar char="•"/>
            </a:pPr>
            <a:r>
              <a:rPr lang="en-US" sz="2000" dirty="0"/>
              <a:t>#include &lt;</a:t>
            </a:r>
            <a:r>
              <a:rPr lang="en-US" sz="2000" dirty="0" err="1"/>
              <a:t>stdio.h</a:t>
            </a:r>
            <a:r>
              <a:rPr lang="en-US" sz="2000" dirty="0"/>
              <a:t>&gt;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err="1">
                <a:solidFill>
                  <a:schemeClr val="accent2"/>
                </a:solidFill>
              </a:rPr>
              <a:t>int</a:t>
            </a:r>
            <a:r>
              <a:rPr lang="en-US" sz="2000" dirty="0"/>
              <a:t> main() {</a:t>
            </a:r>
          </a:p>
          <a:p>
            <a:pPr marL="342900" indent="-342900">
              <a:buFont typeface="Arial" panose="020B0604020202020204" pitchFamily="34" charset="0"/>
              <a:buChar char="•"/>
            </a:pPr>
            <a:r>
              <a:rPr lang="en-US" sz="2000" dirty="0"/>
              <a:t>   </a:t>
            </a:r>
            <a:r>
              <a:rPr lang="en-US" sz="2000" dirty="0">
                <a:solidFill>
                  <a:schemeClr val="accent2"/>
                </a:solidFill>
              </a:rPr>
              <a:t> </a:t>
            </a:r>
            <a:r>
              <a:rPr lang="en-US" sz="2000" dirty="0" err="1">
                <a:solidFill>
                  <a:schemeClr val="accent2"/>
                </a:solidFill>
              </a:rPr>
              <a:t>int</a:t>
            </a:r>
            <a:r>
              <a:rPr lang="en-US" sz="2000" dirty="0">
                <a:solidFill>
                  <a:schemeClr val="accent2"/>
                </a:solidFill>
              </a:rPr>
              <a:t> </a:t>
            </a:r>
            <a:r>
              <a:rPr lang="en-US" sz="2000" dirty="0"/>
              <a:t>number = 10;  // '</a:t>
            </a:r>
            <a:r>
              <a:rPr lang="en-US" sz="2000" dirty="0" err="1"/>
              <a:t>int</a:t>
            </a:r>
            <a:r>
              <a:rPr lang="en-US" sz="2000" dirty="0"/>
              <a:t>' is a keyword</a:t>
            </a:r>
          </a:p>
          <a:p>
            <a:pPr marL="342900" indent="-342900">
              <a:buFont typeface="Arial" panose="020B0604020202020204" pitchFamily="34" charset="0"/>
              <a:buChar char="•"/>
            </a:pPr>
            <a:r>
              <a:rPr lang="en-US" sz="2000" dirty="0"/>
              <a:t>    </a:t>
            </a:r>
            <a:r>
              <a:rPr lang="en-US" sz="2000" dirty="0">
                <a:solidFill>
                  <a:schemeClr val="accent2"/>
                </a:solidFill>
              </a:rPr>
              <a:t>if</a:t>
            </a:r>
            <a:r>
              <a:rPr lang="en-US" sz="2000" dirty="0"/>
              <a:t> (number &gt; 5) {  // 'if' is a keyword</a:t>
            </a:r>
          </a:p>
          <a:p>
            <a:pPr marL="342900" indent="-342900">
              <a:buFont typeface="Arial" panose="020B0604020202020204" pitchFamily="34" charset="0"/>
              <a:buChar char="•"/>
            </a:pPr>
            <a:r>
              <a:rPr lang="en-US" sz="2000" dirty="0"/>
              <a:t>        </a:t>
            </a:r>
            <a:r>
              <a:rPr lang="en-US" sz="2000" dirty="0" err="1"/>
              <a:t>printf</a:t>
            </a:r>
            <a:r>
              <a:rPr lang="en-US" sz="2000" dirty="0"/>
              <a:t>("Number is greater than 5\n");</a:t>
            </a:r>
          </a:p>
          <a:p>
            <a:pPr marL="342900" indent="-342900">
              <a:buFont typeface="Arial" panose="020B0604020202020204" pitchFamily="34" charset="0"/>
              <a:buChar char="•"/>
            </a:pPr>
            <a:r>
              <a:rPr lang="en-US" sz="2000" dirty="0"/>
              <a:t>    }</a:t>
            </a:r>
          </a:p>
          <a:p>
            <a:pPr marL="342900" indent="-342900">
              <a:buFont typeface="Arial" panose="020B0604020202020204" pitchFamily="34" charset="0"/>
              <a:buChar char="•"/>
            </a:pPr>
            <a:r>
              <a:rPr lang="en-US" sz="2000" dirty="0"/>
              <a:t>    return 0;</a:t>
            </a:r>
          </a:p>
          <a:p>
            <a:pPr marL="342900" indent="-342900">
              <a:buFont typeface="Arial" panose="020B0604020202020204" pitchFamily="34" charset="0"/>
              <a:buChar char="•"/>
            </a:pPr>
            <a:r>
              <a:rPr lang="en-US" sz="2000" dirty="0"/>
              <a:t>}</a:t>
            </a:r>
          </a:p>
          <a:p>
            <a:endParaRPr lang="en-US" sz="2000" b="1" dirty="0">
              <a:solidFill>
                <a:schemeClr val="accent2"/>
              </a:solidFill>
            </a:endParaRPr>
          </a:p>
        </p:txBody>
      </p:sp>
    </p:spTree>
    <p:extLst>
      <p:ext uri="{BB962C8B-B14F-4D97-AF65-F5344CB8AC3E}">
        <p14:creationId xmlns:p14="http://schemas.microsoft.com/office/powerpoint/2010/main" val="36857446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732450"/>
            <a:ext cx="7903923" cy="707886"/>
          </a:xfrm>
          <a:prstGeom prst="rect">
            <a:avLst/>
          </a:prstGeom>
          <a:noFill/>
        </p:spPr>
        <p:txBody>
          <a:bodyPr wrap="square" rtlCol="0">
            <a:spAutoFit/>
          </a:bodyPr>
          <a:lstStyle/>
          <a:p>
            <a:pPr algn="ctr"/>
            <a:r>
              <a:rPr lang="en-US" sz="4000" dirty="0"/>
              <a:t>Modifiers</a:t>
            </a:r>
            <a:endParaRPr lang="en-US" sz="4000" b="1" dirty="0"/>
          </a:p>
        </p:txBody>
      </p:sp>
      <p:sp>
        <p:nvSpPr>
          <p:cNvPr id="4" name="TextBox 3"/>
          <p:cNvSpPr txBox="1"/>
          <p:nvPr/>
        </p:nvSpPr>
        <p:spPr>
          <a:xfrm>
            <a:off x="419623" y="1644894"/>
            <a:ext cx="11386159" cy="2862322"/>
          </a:xfrm>
          <a:prstGeom prst="rect">
            <a:avLst/>
          </a:prstGeom>
          <a:noFill/>
        </p:spPr>
        <p:txBody>
          <a:bodyPr wrap="square" rtlCol="0">
            <a:spAutoFit/>
          </a:bodyPr>
          <a:lstStyle/>
          <a:p>
            <a:pPr marL="342900" indent="-342900">
              <a:buFont typeface="Arial" panose="020B0604020202020204" pitchFamily="34" charset="0"/>
              <a:buChar char="•"/>
            </a:pPr>
            <a:r>
              <a:rPr lang="en-US" sz="2000" dirty="0"/>
              <a:t>Modifiers in C language are keywords used to alter the meaning of the base data types to fit specific needs</a:t>
            </a:r>
            <a:r>
              <a:rPr lang="en-US" sz="2000" dirty="0" smtClean="0"/>
              <a:t>.</a:t>
            </a:r>
          </a:p>
          <a:p>
            <a:pPr marL="342900" indent="-342900">
              <a:buFont typeface="Arial" panose="020B0604020202020204" pitchFamily="34" charset="0"/>
              <a:buChar char="•"/>
            </a:pPr>
            <a:endParaRPr lang="en-US" sz="2000" b="1" dirty="0">
              <a:solidFill>
                <a:schemeClr val="accent2"/>
              </a:solidFill>
            </a:endParaRPr>
          </a:p>
          <a:p>
            <a:r>
              <a:rPr lang="en-US" sz="2000" b="1" dirty="0"/>
              <a:t>Types of Modifiers in C:</a:t>
            </a:r>
          </a:p>
          <a:p>
            <a:pPr marL="342900" indent="-342900">
              <a:buFont typeface="Arial" panose="020B0604020202020204" pitchFamily="34" charset="0"/>
              <a:buChar char="•"/>
            </a:pPr>
            <a:r>
              <a:rPr lang="en-US" sz="2000" b="1" dirty="0"/>
              <a:t>Signed</a:t>
            </a:r>
            <a:endParaRPr lang="en-US" sz="2000" dirty="0"/>
          </a:p>
          <a:p>
            <a:pPr marL="342900" indent="-342900">
              <a:buFont typeface="Arial" panose="020B0604020202020204" pitchFamily="34" charset="0"/>
              <a:buChar char="•"/>
            </a:pPr>
            <a:r>
              <a:rPr lang="en-US" sz="2000" b="1" dirty="0"/>
              <a:t>Unsigned</a:t>
            </a:r>
            <a:endParaRPr lang="en-US" sz="2000" dirty="0"/>
          </a:p>
          <a:p>
            <a:pPr marL="342900" indent="-342900">
              <a:buFont typeface="Arial" panose="020B0604020202020204" pitchFamily="34" charset="0"/>
              <a:buChar char="•"/>
            </a:pPr>
            <a:r>
              <a:rPr lang="en-US" sz="2000" b="1" dirty="0"/>
              <a:t>Short</a:t>
            </a:r>
            <a:endParaRPr lang="en-US" sz="2000" dirty="0"/>
          </a:p>
          <a:p>
            <a:pPr marL="342900" indent="-342900">
              <a:buFont typeface="Arial" panose="020B0604020202020204" pitchFamily="34" charset="0"/>
              <a:buChar char="•"/>
            </a:pPr>
            <a:r>
              <a:rPr lang="en-US" sz="2000" b="1" dirty="0"/>
              <a:t>Long</a:t>
            </a:r>
            <a:endParaRPr lang="en-US" sz="2000" dirty="0"/>
          </a:p>
          <a:p>
            <a:pPr marL="342900" indent="-342900">
              <a:buFont typeface="Arial" panose="020B0604020202020204" pitchFamily="34" charset="0"/>
              <a:buChar char="•"/>
            </a:pPr>
            <a:endParaRPr lang="en-US" sz="2000" b="1" dirty="0">
              <a:solidFill>
                <a:schemeClr val="accent2"/>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70020374"/>
              </p:ext>
            </p:extLst>
          </p:nvPr>
        </p:nvGraphicFramePr>
        <p:xfrm>
          <a:off x="2191012" y="3266017"/>
          <a:ext cx="9138781" cy="2926080"/>
        </p:xfrm>
        <a:graphic>
          <a:graphicData uri="http://schemas.openxmlformats.org/drawingml/2006/table">
            <a:tbl>
              <a:tblPr>
                <a:tableStyleId>{5DA37D80-6434-44D0-A028-1B22A696006F}</a:tableStyleId>
              </a:tblPr>
              <a:tblGrid>
                <a:gridCol w="2493723"/>
                <a:gridCol w="2167003"/>
                <a:gridCol w="4478055"/>
              </a:tblGrid>
              <a:tr h="0">
                <a:tc>
                  <a:txBody>
                    <a:bodyPr/>
                    <a:lstStyle/>
                    <a:p>
                      <a:pPr algn="ctr"/>
                      <a:r>
                        <a:rPr lang="en-US" b="1" dirty="0" smtClean="0">
                          <a:solidFill>
                            <a:schemeClr val="accent2"/>
                          </a:solidFill>
                        </a:rPr>
                        <a:t>MODIFIER</a:t>
                      </a:r>
                      <a:endParaRPr lang="en-US" b="1" dirty="0">
                        <a:solidFill>
                          <a:schemeClr val="accent2"/>
                        </a:solidFill>
                      </a:endParaRPr>
                    </a:p>
                  </a:txBody>
                  <a:tcPr anchor="ctr"/>
                </a:tc>
                <a:tc>
                  <a:txBody>
                    <a:bodyPr/>
                    <a:lstStyle/>
                    <a:p>
                      <a:pPr algn="ctr"/>
                      <a:r>
                        <a:rPr lang="en-US" b="1" dirty="0" smtClean="0">
                          <a:solidFill>
                            <a:schemeClr val="accent2"/>
                          </a:solidFill>
                        </a:rPr>
                        <a:t>MEMORY (BYTES)</a:t>
                      </a:r>
                      <a:endParaRPr lang="en-US" b="1" dirty="0">
                        <a:solidFill>
                          <a:schemeClr val="accent2"/>
                        </a:solidFill>
                      </a:endParaRPr>
                    </a:p>
                  </a:txBody>
                  <a:tcPr anchor="ctr"/>
                </a:tc>
                <a:tc>
                  <a:txBody>
                    <a:bodyPr/>
                    <a:lstStyle/>
                    <a:p>
                      <a:pPr algn="ctr"/>
                      <a:r>
                        <a:rPr lang="en-US" b="1" dirty="0" smtClean="0">
                          <a:solidFill>
                            <a:schemeClr val="accent2"/>
                          </a:solidFill>
                        </a:rPr>
                        <a:t>RANGE (TYPICAL)</a:t>
                      </a:r>
                      <a:endParaRPr lang="en-US" b="1" dirty="0">
                        <a:solidFill>
                          <a:schemeClr val="accent2"/>
                        </a:solidFill>
                      </a:endParaRPr>
                    </a:p>
                  </a:txBody>
                  <a:tcPr anchor="ctr"/>
                </a:tc>
              </a:tr>
              <a:tr h="0">
                <a:tc>
                  <a:txBody>
                    <a:bodyPr/>
                    <a:lstStyle/>
                    <a:p>
                      <a:r>
                        <a:rPr lang="en-US"/>
                        <a:t>short int</a:t>
                      </a:r>
                    </a:p>
                  </a:txBody>
                  <a:tcPr anchor="ctr"/>
                </a:tc>
                <a:tc>
                  <a:txBody>
                    <a:bodyPr/>
                    <a:lstStyle/>
                    <a:p>
                      <a:r>
                        <a:rPr lang="en-US"/>
                        <a:t>2</a:t>
                      </a:r>
                    </a:p>
                  </a:txBody>
                  <a:tcPr anchor="ctr"/>
                </a:tc>
                <a:tc>
                  <a:txBody>
                    <a:bodyPr/>
                    <a:lstStyle/>
                    <a:p>
                      <a:r>
                        <a:rPr lang="en-US"/>
                        <a:t>-32,768 to 32,767</a:t>
                      </a:r>
                    </a:p>
                  </a:txBody>
                  <a:tcPr anchor="ctr"/>
                </a:tc>
              </a:tr>
              <a:tr h="0">
                <a:tc>
                  <a:txBody>
                    <a:bodyPr/>
                    <a:lstStyle/>
                    <a:p>
                      <a:r>
                        <a:rPr lang="en-US"/>
                        <a:t>unsigned short int</a:t>
                      </a:r>
                    </a:p>
                  </a:txBody>
                  <a:tcPr anchor="ctr"/>
                </a:tc>
                <a:tc>
                  <a:txBody>
                    <a:bodyPr/>
                    <a:lstStyle/>
                    <a:p>
                      <a:r>
                        <a:rPr lang="en-US"/>
                        <a:t>2</a:t>
                      </a:r>
                    </a:p>
                  </a:txBody>
                  <a:tcPr anchor="ctr"/>
                </a:tc>
                <a:tc>
                  <a:txBody>
                    <a:bodyPr/>
                    <a:lstStyle/>
                    <a:p>
                      <a:r>
                        <a:rPr lang="en-US"/>
                        <a:t>0 to 65,535</a:t>
                      </a:r>
                    </a:p>
                  </a:txBody>
                  <a:tcPr anchor="ctr"/>
                </a:tc>
              </a:tr>
              <a:tr h="0">
                <a:tc>
                  <a:txBody>
                    <a:bodyPr/>
                    <a:lstStyle/>
                    <a:p>
                      <a:r>
                        <a:rPr lang="en-US"/>
                        <a:t>int</a:t>
                      </a:r>
                    </a:p>
                  </a:txBody>
                  <a:tcPr anchor="ctr"/>
                </a:tc>
                <a:tc>
                  <a:txBody>
                    <a:bodyPr/>
                    <a:lstStyle/>
                    <a:p>
                      <a:r>
                        <a:rPr lang="en-US"/>
                        <a:t>4</a:t>
                      </a:r>
                    </a:p>
                  </a:txBody>
                  <a:tcPr anchor="ctr"/>
                </a:tc>
                <a:tc>
                  <a:txBody>
                    <a:bodyPr/>
                    <a:lstStyle/>
                    <a:p>
                      <a:r>
                        <a:rPr lang="en-US"/>
                        <a:t>-2,147,483,648 to 2,147,483,647</a:t>
                      </a:r>
                    </a:p>
                  </a:txBody>
                  <a:tcPr anchor="ctr"/>
                </a:tc>
              </a:tr>
              <a:tr h="0">
                <a:tc>
                  <a:txBody>
                    <a:bodyPr/>
                    <a:lstStyle/>
                    <a:p>
                      <a:r>
                        <a:rPr lang="en-US"/>
                        <a:t>unsigned int</a:t>
                      </a:r>
                    </a:p>
                  </a:txBody>
                  <a:tcPr anchor="ctr"/>
                </a:tc>
                <a:tc>
                  <a:txBody>
                    <a:bodyPr/>
                    <a:lstStyle/>
                    <a:p>
                      <a:r>
                        <a:rPr lang="en-US"/>
                        <a:t>4</a:t>
                      </a:r>
                    </a:p>
                  </a:txBody>
                  <a:tcPr anchor="ctr"/>
                </a:tc>
                <a:tc>
                  <a:txBody>
                    <a:bodyPr/>
                    <a:lstStyle/>
                    <a:p>
                      <a:r>
                        <a:rPr lang="en-US"/>
                        <a:t>0 to 4,294,967,295</a:t>
                      </a:r>
                    </a:p>
                  </a:txBody>
                  <a:tcPr anchor="ctr"/>
                </a:tc>
              </a:tr>
              <a:tr h="0">
                <a:tc>
                  <a:txBody>
                    <a:bodyPr/>
                    <a:lstStyle/>
                    <a:p>
                      <a:r>
                        <a:rPr lang="en-US"/>
                        <a:t>long int</a:t>
                      </a:r>
                    </a:p>
                  </a:txBody>
                  <a:tcPr anchor="ctr"/>
                </a:tc>
                <a:tc>
                  <a:txBody>
                    <a:bodyPr/>
                    <a:lstStyle/>
                    <a:p>
                      <a:r>
                        <a:rPr lang="en-US"/>
                        <a:t>4 (or 8)</a:t>
                      </a:r>
                    </a:p>
                  </a:txBody>
                  <a:tcPr anchor="ctr"/>
                </a:tc>
                <a:tc>
                  <a:txBody>
                    <a:bodyPr/>
                    <a:lstStyle/>
                    <a:p>
                      <a:r>
                        <a:rPr lang="pl-PL"/>
                        <a:t>-2,147,483,648 to 2,147,483,647 (4 bytes)</a:t>
                      </a:r>
                    </a:p>
                  </a:txBody>
                  <a:tcPr anchor="ctr"/>
                </a:tc>
              </a:tr>
              <a:tr h="0">
                <a:tc>
                  <a:txBody>
                    <a:bodyPr/>
                    <a:lstStyle/>
                    <a:p>
                      <a:r>
                        <a:rPr lang="en-US"/>
                        <a:t>unsigned long int</a:t>
                      </a:r>
                    </a:p>
                  </a:txBody>
                  <a:tcPr anchor="ctr"/>
                </a:tc>
                <a:tc>
                  <a:txBody>
                    <a:bodyPr/>
                    <a:lstStyle/>
                    <a:p>
                      <a:r>
                        <a:rPr lang="en-US"/>
                        <a:t>4 (or 8)</a:t>
                      </a:r>
                    </a:p>
                  </a:txBody>
                  <a:tcPr anchor="ctr"/>
                </a:tc>
                <a:tc>
                  <a:txBody>
                    <a:bodyPr/>
                    <a:lstStyle/>
                    <a:p>
                      <a:r>
                        <a:rPr lang="pl-PL"/>
                        <a:t>0 to 4,294,967,295 (4 bytes)</a:t>
                      </a:r>
                    </a:p>
                  </a:txBody>
                  <a:tcPr anchor="ctr"/>
                </a:tc>
              </a:tr>
              <a:tr h="0">
                <a:tc>
                  <a:txBody>
                    <a:bodyPr/>
                    <a:lstStyle/>
                    <a:p>
                      <a:r>
                        <a:rPr lang="en-US"/>
                        <a:t>long double</a:t>
                      </a:r>
                    </a:p>
                  </a:txBody>
                  <a:tcPr anchor="ctr"/>
                </a:tc>
                <a:tc>
                  <a:txBody>
                    <a:bodyPr/>
                    <a:lstStyle/>
                    <a:p>
                      <a:r>
                        <a:rPr lang="en-US"/>
                        <a:t>8 (or 16)</a:t>
                      </a:r>
                    </a:p>
                  </a:txBody>
                  <a:tcPr anchor="ctr"/>
                </a:tc>
                <a:tc>
                  <a:txBody>
                    <a:bodyPr/>
                    <a:lstStyle/>
                    <a:p>
                      <a:r>
                        <a:rPr lang="en-US" dirty="0"/>
                        <a:t>Extended precision for floating points</a:t>
                      </a:r>
                    </a:p>
                  </a:txBody>
                  <a:tcPr anchor="ctr"/>
                </a:tc>
              </a:tr>
            </a:tbl>
          </a:graphicData>
        </a:graphic>
      </p:graphicFrame>
    </p:spTree>
    <p:extLst>
      <p:ext uri="{BB962C8B-B14F-4D97-AF65-F5344CB8AC3E}">
        <p14:creationId xmlns:p14="http://schemas.microsoft.com/office/powerpoint/2010/main" val="1767613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96637" y="981832"/>
            <a:ext cx="7903923" cy="707886"/>
          </a:xfrm>
          <a:prstGeom prst="rect">
            <a:avLst/>
          </a:prstGeom>
          <a:noFill/>
        </p:spPr>
        <p:txBody>
          <a:bodyPr wrap="square" rtlCol="0">
            <a:spAutoFit/>
          </a:bodyPr>
          <a:lstStyle/>
          <a:p>
            <a:pPr algn="ctr"/>
            <a:r>
              <a:rPr lang="en-US" sz="4000" dirty="0"/>
              <a:t>Modifiers</a:t>
            </a:r>
            <a:endParaRPr lang="en-US" sz="4000" b="1" dirty="0"/>
          </a:p>
        </p:txBody>
      </p:sp>
      <p:sp>
        <p:nvSpPr>
          <p:cNvPr id="4" name="TextBox 3"/>
          <p:cNvSpPr txBox="1"/>
          <p:nvPr/>
        </p:nvSpPr>
        <p:spPr>
          <a:xfrm>
            <a:off x="376108" y="2096156"/>
            <a:ext cx="11386159" cy="3785652"/>
          </a:xfrm>
          <a:prstGeom prst="rect">
            <a:avLst/>
          </a:prstGeom>
          <a:noFill/>
        </p:spPr>
        <p:txBody>
          <a:bodyPr wrap="square" rtlCol="0">
            <a:spAutoFit/>
          </a:bodyPr>
          <a:lstStyle/>
          <a:p>
            <a:r>
              <a:rPr lang="en-US" sz="2000" dirty="0"/>
              <a:t>1. </a:t>
            </a:r>
            <a:r>
              <a:rPr lang="en-US" sz="2000" dirty="0" smtClean="0"/>
              <a:t>Signed</a:t>
            </a:r>
          </a:p>
          <a:p>
            <a:endParaRPr lang="en-US" sz="2000" dirty="0"/>
          </a:p>
          <a:p>
            <a:pPr marL="342900" indent="-342900">
              <a:buFont typeface="Arial" panose="020B0604020202020204" pitchFamily="34" charset="0"/>
              <a:buChar char="•"/>
            </a:pPr>
            <a:r>
              <a:rPr lang="en-US" sz="2000" dirty="0"/>
              <a:t>A </a:t>
            </a:r>
            <a:r>
              <a:rPr lang="en-US" sz="2000" b="1" dirty="0">
                <a:solidFill>
                  <a:schemeClr val="accent2"/>
                </a:solidFill>
              </a:rPr>
              <a:t>signed modifier </a:t>
            </a:r>
            <a:r>
              <a:rPr lang="en-US" sz="2000" dirty="0"/>
              <a:t>allows variables to store both positive and negative values. By default, integer types (</a:t>
            </a:r>
            <a:r>
              <a:rPr lang="en-US" sz="2000" dirty="0" err="1"/>
              <a:t>int</a:t>
            </a:r>
            <a:r>
              <a:rPr lang="en-US" sz="2000" dirty="0"/>
              <a:t>, short, etc.) are signed unless explicitly declared otherwise</a:t>
            </a:r>
            <a:r>
              <a:rPr lang="en-US" sz="2000" dirty="0" smtClean="0"/>
              <a:t>.</a:t>
            </a:r>
          </a:p>
          <a:p>
            <a:pPr marL="342900" indent="-342900">
              <a:buFont typeface="Arial" panose="020B0604020202020204" pitchFamily="34" charset="0"/>
              <a:buChar char="•"/>
            </a:pPr>
            <a:r>
              <a:rPr lang="en-US" sz="2000" dirty="0" smtClean="0"/>
              <a:t>Formula </a:t>
            </a:r>
            <a:r>
              <a:rPr lang="en-US" sz="2000" dirty="0"/>
              <a:t>for range:</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a:t>where </a:t>
            </a:r>
            <a:r>
              <a:rPr lang="en-US" sz="2000" b="1" dirty="0" smtClean="0">
                <a:solidFill>
                  <a:schemeClr val="accent2"/>
                </a:solidFill>
              </a:rPr>
              <a:t>n</a:t>
            </a:r>
            <a:r>
              <a:rPr lang="en-US" sz="2000" dirty="0" smtClean="0"/>
              <a:t> </a:t>
            </a:r>
            <a:r>
              <a:rPr lang="en-US" sz="2000" dirty="0"/>
              <a:t>is the total number of bits</a:t>
            </a:r>
            <a:r>
              <a:rPr lang="en-US" sz="2000" dirty="0" smtClean="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pic>
        <p:nvPicPr>
          <p:cNvPr id="2" name="Picture 1"/>
          <p:cNvPicPr>
            <a:picLocks noChangeAspect="1"/>
          </p:cNvPicPr>
          <p:nvPr/>
        </p:nvPicPr>
        <p:blipFill>
          <a:blip r:embed="rId2"/>
          <a:stretch>
            <a:fillRect/>
          </a:stretch>
        </p:blipFill>
        <p:spPr>
          <a:xfrm>
            <a:off x="874398" y="2794087"/>
            <a:ext cx="2714645" cy="342903"/>
          </a:xfrm>
          <a:prstGeom prst="rect">
            <a:avLst/>
          </a:prstGeom>
        </p:spPr>
      </p:pic>
    </p:spTree>
    <p:extLst>
      <p:ext uri="{BB962C8B-B14F-4D97-AF65-F5344CB8AC3E}">
        <p14:creationId xmlns:p14="http://schemas.microsoft.com/office/powerpoint/2010/main" val="24500956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1058615"/>
            <a:ext cx="7903923" cy="707886"/>
          </a:xfrm>
          <a:prstGeom prst="rect">
            <a:avLst/>
          </a:prstGeom>
          <a:noFill/>
        </p:spPr>
        <p:txBody>
          <a:bodyPr wrap="square" rtlCol="0">
            <a:spAutoFit/>
          </a:bodyPr>
          <a:lstStyle/>
          <a:p>
            <a:pPr algn="ctr"/>
            <a:r>
              <a:rPr lang="en-US" sz="4000" dirty="0"/>
              <a:t>Modifiers</a:t>
            </a:r>
            <a:endParaRPr lang="en-US" sz="4000" b="1" dirty="0"/>
          </a:p>
        </p:txBody>
      </p:sp>
      <p:sp>
        <p:nvSpPr>
          <p:cNvPr id="4" name="TextBox 3"/>
          <p:cNvSpPr txBox="1"/>
          <p:nvPr/>
        </p:nvSpPr>
        <p:spPr>
          <a:xfrm>
            <a:off x="419622" y="2333665"/>
            <a:ext cx="11386159" cy="3170099"/>
          </a:xfrm>
          <a:prstGeom prst="rect">
            <a:avLst/>
          </a:prstGeom>
          <a:noFill/>
        </p:spPr>
        <p:txBody>
          <a:bodyPr wrap="square" rtlCol="0">
            <a:spAutoFit/>
          </a:bodyPr>
          <a:lstStyle/>
          <a:p>
            <a:r>
              <a:rPr lang="en-US" sz="2000" dirty="0"/>
              <a:t>2</a:t>
            </a:r>
            <a:r>
              <a:rPr lang="en-US" sz="2000" dirty="0" smtClean="0"/>
              <a:t>. Unsigned</a:t>
            </a:r>
          </a:p>
          <a:p>
            <a:endParaRPr lang="en-US" sz="2000" dirty="0"/>
          </a:p>
          <a:p>
            <a:r>
              <a:rPr lang="en-US" sz="2000" dirty="0"/>
              <a:t>An </a:t>
            </a:r>
            <a:r>
              <a:rPr lang="en-US" sz="2000" b="1" dirty="0">
                <a:solidFill>
                  <a:schemeClr val="accent2"/>
                </a:solidFill>
              </a:rPr>
              <a:t>unsigned modifier</a:t>
            </a:r>
            <a:r>
              <a:rPr lang="en-US" sz="2000" dirty="0">
                <a:solidFill>
                  <a:schemeClr val="accent2"/>
                </a:solidFill>
              </a:rPr>
              <a:t> </a:t>
            </a:r>
            <a:r>
              <a:rPr lang="en-US" sz="2000" dirty="0"/>
              <a:t>is used to declare variables that can only store non-negative values. It removes the sign bit and utilizes all bits for magnitude.</a:t>
            </a:r>
          </a:p>
          <a:p>
            <a:r>
              <a:rPr lang="en-US" sz="2000" b="1" dirty="0"/>
              <a:t>Formula for Range:</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a:t>where </a:t>
            </a:r>
            <a:r>
              <a:rPr lang="en-US" sz="2000" b="1" dirty="0" smtClean="0">
                <a:solidFill>
                  <a:schemeClr val="accent2"/>
                </a:solidFill>
              </a:rPr>
              <a:t>n</a:t>
            </a:r>
            <a:r>
              <a:rPr lang="en-US" sz="2000" dirty="0" smtClean="0"/>
              <a:t> </a:t>
            </a:r>
            <a:r>
              <a:rPr lang="en-US" sz="2000" dirty="0"/>
              <a:t>is the total number of bits.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pic>
        <p:nvPicPr>
          <p:cNvPr id="5" name="Picture 4"/>
          <p:cNvPicPr>
            <a:picLocks noChangeAspect="1"/>
          </p:cNvPicPr>
          <p:nvPr/>
        </p:nvPicPr>
        <p:blipFill>
          <a:blip r:embed="rId2"/>
          <a:stretch>
            <a:fillRect/>
          </a:stretch>
        </p:blipFill>
        <p:spPr>
          <a:xfrm>
            <a:off x="419624" y="2787042"/>
            <a:ext cx="1933589" cy="457203"/>
          </a:xfrm>
          <a:prstGeom prst="rect">
            <a:avLst/>
          </a:prstGeom>
        </p:spPr>
      </p:pic>
    </p:spTree>
    <p:extLst>
      <p:ext uri="{BB962C8B-B14F-4D97-AF65-F5344CB8AC3E}">
        <p14:creationId xmlns:p14="http://schemas.microsoft.com/office/powerpoint/2010/main" val="2320734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37261" y="1241378"/>
            <a:ext cx="7903923" cy="707886"/>
          </a:xfrm>
          <a:prstGeom prst="rect">
            <a:avLst/>
          </a:prstGeom>
          <a:noFill/>
        </p:spPr>
        <p:txBody>
          <a:bodyPr wrap="square" rtlCol="0">
            <a:spAutoFit/>
          </a:bodyPr>
          <a:lstStyle/>
          <a:p>
            <a:pPr algn="ctr"/>
            <a:r>
              <a:rPr lang="en-US" sz="4000" dirty="0"/>
              <a:t>Modifiers</a:t>
            </a:r>
            <a:endParaRPr lang="en-US" sz="4000" b="1" dirty="0"/>
          </a:p>
        </p:txBody>
      </p:sp>
      <p:sp>
        <p:nvSpPr>
          <p:cNvPr id="4" name="TextBox 3"/>
          <p:cNvSpPr txBox="1"/>
          <p:nvPr/>
        </p:nvSpPr>
        <p:spPr>
          <a:xfrm>
            <a:off x="419622" y="2333663"/>
            <a:ext cx="11386159" cy="2862322"/>
          </a:xfrm>
          <a:prstGeom prst="rect">
            <a:avLst/>
          </a:prstGeom>
          <a:noFill/>
        </p:spPr>
        <p:txBody>
          <a:bodyPr wrap="square" rtlCol="0">
            <a:spAutoFit/>
          </a:bodyPr>
          <a:lstStyle/>
          <a:p>
            <a:r>
              <a:rPr lang="en-US" sz="2000" dirty="0" smtClean="0"/>
              <a:t>3. </a:t>
            </a:r>
            <a:r>
              <a:rPr lang="en-US" sz="2000" b="1" dirty="0"/>
              <a:t>short </a:t>
            </a:r>
            <a:endParaRPr lang="en-US" sz="2000" dirty="0"/>
          </a:p>
          <a:p>
            <a:pPr marL="342900" indent="-342900">
              <a:buFont typeface="Arial" panose="020B0604020202020204" pitchFamily="34" charset="0"/>
              <a:buChar char="•"/>
            </a:pPr>
            <a:r>
              <a:rPr lang="en-US" sz="2000" dirty="0"/>
              <a:t>A </a:t>
            </a:r>
            <a:r>
              <a:rPr lang="en-US" sz="2000" b="1" dirty="0">
                <a:solidFill>
                  <a:schemeClr val="accent2"/>
                </a:solidFill>
              </a:rPr>
              <a:t>short modifier</a:t>
            </a:r>
            <a:r>
              <a:rPr lang="en-US" sz="2000" dirty="0">
                <a:solidFill>
                  <a:schemeClr val="accent2"/>
                </a:solidFill>
              </a:rPr>
              <a:t> </a:t>
            </a:r>
            <a:r>
              <a:rPr lang="en-US" sz="2000" dirty="0"/>
              <a:t>reduces the memory size of an integer. It is often used to save memory when smaller numbers are sufficient.</a:t>
            </a:r>
          </a:p>
          <a:p>
            <a:r>
              <a:rPr lang="en-US" sz="2000" b="1" dirty="0" smtClean="0"/>
              <a:t>     Formula </a:t>
            </a:r>
            <a:r>
              <a:rPr lang="en-US" sz="2000" b="1" dirty="0"/>
              <a:t>for Range:</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a:t>where </a:t>
            </a:r>
            <a:r>
              <a:rPr lang="en-US" sz="2000" b="1" dirty="0" smtClean="0">
                <a:solidFill>
                  <a:schemeClr val="accent2"/>
                </a:solidFill>
              </a:rPr>
              <a:t>n</a:t>
            </a:r>
            <a:r>
              <a:rPr lang="en-US" sz="2000" dirty="0" smtClean="0"/>
              <a:t> </a:t>
            </a:r>
            <a:r>
              <a:rPr lang="en-US" sz="2000" dirty="0"/>
              <a:t>is the total number of bits.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pic>
        <p:nvPicPr>
          <p:cNvPr id="2" name="Picture 1"/>
          <p:cNvPicPr>
            <a:picLocks noChangeAspect="1"/>
          </p:cNvPicPr>
          <p:nvPr/>
        </p:nvPicPr>
        <p:blipFill>
          <a:blip r:embed="rId2"/>
          <a:stretch>
            <a:fillRect/>
          </a:stretch>
        </p:blipFill>
        <p:spPr>
          <a:xfrm>
            <a:off x="1560978" y="3755775"/>
            <a:ext cx="2667019" cy="371478"/>
          </a:xfrm>
          <a:prstGeom prst="rect">
            <a:avLst/>
          </a:prstGeom>
        </p:spPr>
      </p:pic>
    </p:spTree>
    <p:extLst>
      <p:ext uri="{BB962C8B-B14F-4D97-AF65-F5344CB8AC3E}">
        <p14:creationId xmlns:p14="http://schemas.microsoft.com/office/powerpoint/2010/main" val="28955948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02871" y="837618"/>
            <a:ext cx="7903923" cy="707886"/>
          </a:xfrm>
          <a:prstGeom prst="rect">
            <a:avLst/>
          </a:prstGeom>
          <a:noFill/>
        </p:spPr>
        <p:txBody>
          <a:bodyPr wrap="square" rtlCol="0">
            <a:spAutoFit/>
          </a:bodyPr>
          <a:lstStyle/>
          <a:p>
            <a:pPr algn="ctr"/>
            <a:r>
              <a:rPr lang="en-US" sz="4000" dirty="0"/>
              <a:t>Modifiers</a:t>
            </a:r>
            <a:endParaRPr lang="en-US" sz="4000" b="1" dirty="0"/>
          </a:p>
        </p:txBody>
      </p:sp>
      <p:sp>
        <p:nvSpPr>
          <p:cNvPr id="4" name="TextBox 3"/>
          <p:cNvSpPr txBox="1"/>
          <p:nvPr/>
        </p:nvSpPr>
        <p:spPr>
          <a:xfrm>
            <a:off x="419622" y="1893179"/>
            <a:ext cx="11386159" cy="4093428"/>
          </a:xfrm>
          <a:prstGeom prst="rect">
            <a:avLst/>
          </a:prstGeom>
          <a:noFill/>
        </p:spPr>
        <p:txBody>
          <a:bodyPr wrap="square" rtlCol="0">
            <a:spAutoFit/>
          </a:bodyPr>
          <a:lstStyle/>
          <a:p>
            <a:r>
              <a:rPr lang="en-US" sz="2000" dirty="0" smtClean="0"/>
              <a:t>4. </a:t>
            </a:r>
            <a:r>
              <a:rPr lang="en-US" sz="2000" b="1" dirty="0" smtClean="0"/>
              <a:t>long</a:t>
            </a:r>
          </a:p>
          <a:p>
            <a:endParaRPr lang="en-US" sz="2000" dirty="0"/>
          </a:p>
          <a:p>
            <a:pPr marL="342900" indent="-342900">
              <a:buFont typeface="Arial" panose="020B0604020202020204" pitchFamily="34" charset="0"/>
              <a:buChar char="•"/>
            </a:pPr>
            <a:r>
              <a:rPr lang="en-US" sz="2000" dirty="0"/>
              <a:t>A </a:t>
            </a:r>
            <a:r>
              <a:rPr lang="en-US" sz="2000" b="1" dirty="0">
                <a:solidFill>
                  <a:schemeClr val="accent2"/>
                </a:solidFill>
              </a:rPr>
              <a:t>long modifier</a:t>
            </a:r>
            <a:r>
              <a:rPr lang="en-US" sz="2000" dirty="0">
                <a:solidFill>
                  <a:schemeClr val="accent2"/>
                </a:solidFill>
              </a:rPr>
              <a:t> </a:t>
            </a:r>
            <a:r>
              <a:rPr lang="en-US" sz="2000" dirty="0"/>
              <a:t>increases the memory size of an integer or floating-point type to store larger values.</a:t>
            </a:r>
          </a:p>
          <a:p>
            <a:r>
              <a:rPr lang="en-US" sz="2000" b="1" dirty="0" smtClean="0"/>
              <a:t>      Formula </a:t>
            </a:r>
            <a:r>
              <a:rPr lang="en-US" sz="2000" b="1" dirty="0"/>
              <a:t>for Range</a:t>
            </a:r>
            <a:r>
              <a:rPr lang="en-US" sz="2000" b="1" dirty="0" smtClean="0"/>
              <a:t>:</a:t>
            </a:r>
          </a:p>
          <a:p>
            <a:r>
              <a:rPr lang="en-US" sz="2000" dirty="0" smtClean="0"/>
              <a:t>      For </a:t>
            </a:r>
            <a:r>
              <a:rPr lang="en-US" sz="2000" dirty="0"/>
              <a:t>signed long:</a:t>
            </a:r>
            <a:endParaRPr lang="en-US" sz="2000" b="1" dirty="0"/>
          </a:p>
          <a:p>
            <a:endParaRPr lang="en-US" sz="2000" b="1" dirty="0"/>
          </a:p>
          <a:p>
            <a:pPr marL="342900" indent="-342900">
              <a:buFont typeface="Arial" panose="020B0604020202020204" pitchFamily="34" charset="0"/>
              <a:buChar char="•"/>
            </a:pPr>
            <a:endParaRPr lang="en-US" sz="2000" dirty="0" smtClean="0"/>
          </a:p>
          <a:p>
            <a:r>
              <a:rPr lang="en-US" sz="2000" dirty="0" smtClean="0"/>
              <a:t>      For </a:t>
            </a:r>
            <a:r>
              <a:rPr lang="en-US" sz="2000" dirty="0"/>
              <a:t>unsigned long:</a:t>
            </a:r>
            <a:endParaRPr lang="en-US" sz="2000" dirty="0" smtClean="0"/>
          </a:p>
          <a:p>
            <a:endParaRPr lang="en-US" sz="2000" dirty="0" smtClean="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where </a:t>
            </a:r>
            <a:r>
              <a:rPr lang="en-US" sz="2000" b="1" dirty="0" smtClean="0">
                <a:solidFill>
                  <a:schemeClr val="accent2"/>
                </a:solidFill>
              </a:rPr>
              <a:t>n</a:t>
            </a:r>
            <a:r>
              <a:rPr lang="en-US" sz="2000" dirty="0" smtClean="0"/>
              <a:t> </a:t>
            </a:r>
            <a:r>
              <a:rPr lang="en-US" sz="2000" dirty="0"/>
              <a:t>is the total number of bits.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pic>
        <p:nvPicPr>
          <p:cNvPr id="2" name="Picture 1"/>
          <p:cNvPicPr>
            <a:picLocks noChangeAspect="1"/>
          </p:cNvPicPr>
          <p:nvPr/>
        </p:nvPicPr>
        <p:blipFill>
          <a:blip r:embed="rId2"/>
          <a:stretch>
            <a:fillRect/>
          </a:stretch>
        </p:blipFill>
        <p:spPr>
          <a:xfrm>
            <a:off x="877141" y="2777835"/>
            <a:ext cx="2647969" cy="266702"/>
          </a:xfrm>
          <a:prstGeom prst="rect">
            <a:avLst/>
          </a:prstGeom>
        </p:spPr>
      </p:pic>
      <p:pic>
        <p:nvPicPr>
          <p:cNvPr id="7" name="Picture 6"/>
          <p:cNvPicPr>
            <a:picLocks noChangeAspect="1"/>
          </p:cNvPicPr>
          <p:nvPr/>
        </p:nvPicPr>
        <p:blipFill>
          <a:blip r:embed="rId3"/>
          <a:stretch>
            <a:fillRect/>
          </a:stretch>
        </p:blipFill>
        <p:spPr>
          <a:xfrm>
            <a:off x="877139" y="3644616"/>
            <a:ext cx="1819288" cy="295277"/>
          </a:xfrm>
          <a:prstGeom prst="rect">
            <a:avLst/>
          </a:prstGeom>
        </p:spPr>
      </p:pic>
    </p:spTree>
    <p:extLst>
      <p:ext uri="{BB962C8B-B14F-4D97-AF65-F5344CB8AC3E}">
        <p14:creationId xmlns:p14="http://schemas.microsoft.com/office/powerpoint/2010/main" val="35850760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110" y="790116"/>
            <a:ext cx="7903923" cy="707886"/>
          </a:xfrm>
          <a:prstGeom prst="rect">
            <a:avLst/>
          </a:prstGeom>
          <a:noFill/>
        </p:spPr>
        <p:txBody>
          <a:bodyPr wrap="square" rtlCol="0">
            <a:spAutoFit/>
          </a:bodyPr>
          <a:lstStyle/>
          <a:p>
            <a:pPr algn="ctr"/>
            <a:r>
              <a:rPr lang="en-US" sz="4000" dirty="0" smtClean="0"/>
              <a:t>Operator</a:t>
            </a:r>
            <a:endParaRPr lang="en-US" sz="4000" b="1" dirty="0"/>
          </a:p>
        </p:txBody>
      </p:sp>
      <p:sp>
        <p:nvSpPr>
          <p:cNvPr id="4" name="TextBox 3"/>
          <p:cNvSpPr txBox="1"/>
          <p:nvPr/>
        </p:nvSpPr>
        <p:spPr>
          <a:xfrm>
            <a:off x="419623" y="1597394"/>
            <a:ext cx="11386159" cy="4401205"/>
          </a:xfrm>
          <a:prstGeom prst="rect">
            <a:avLst/>
          </a:prstGeom>
          <a:noFill/>
        </p:spPr>
        <p:txBody>
          <a:bodyPr wrap="square" rtlCol="0">
            <a:spAutoFit/>
          </a:bodyPr>
          <a:lstStyle/>
          <a:p>
            <a:pPr marL="342900" indent="-342900">
              <a:buFont typeface="Arial" panose="020B0604020202020204" pitchFamily="34" charset="0"/>
              <a:buChar char="•"/>
            </a:pPr>
            <a:r>
              <a:rPr lang="en-US" sz="2000" dirty="0"/>
              <a:t>Operators are used to perform operations on variables and values</a:t>
            </a:r>
            <a:r>
              <a:rPr lang="en-US" sz="2000" dirty="0" smtClean="0"/>
              <a:t>.</a:t>
            </a:r>
            <a:endParaRPr lang="en-US" sz="2000" dirty="0"/>
          </a:p>
          <a:p>
            <a:pPr marL="342900" indent="-342900">
              <a:buFont typeface="Arial" panose="020B0604020202020204" pitchFamily="34" charset="0"/>
              <a:buChar char="•"/>
            </a:pPr>
            <a:r>
              <a:rPr lang="en-US" sz="2000" dirty="0"/>
              <a:t>In the example below, we use the + operator to add together two values:</a:t>
            </a:r>
            <a:endParaRPr lang="en-US" sz="2000" dirty="0" smtClean="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Example:</a:t>
            </a:r>
          </a:p>
          <a:p>
            <a:pPr marL="342900" indent="-342900">
              <a:buFont typeface="Arial" panose="020B0604020202020204" pitchFamily="34" charset="0"/>
              <a:buChar char="•"/>
            </a:pPr>
            <a:r>
              <a:rPr lang="en-US" sz="2000" dirty="0" err="1"/>
              <a:t>int</a:t>
            </a:r>
            <a:r>
              <a:rPr lang="en-US" sz="2000" dirty="0"/>
              <a:t> </a:t>
            </a:r>
            <a:r>
              <a:rPr lang="en-US" sz="2000" dirty="0" err="1"/>
              <a:t>myNum</a:t>
            </a:r>
            <a:r>
              <a:rPr lang="en-US" sz="2000" dirty="0"/>
              <a:t> = </a:t>
            </a:r>
            <a:r>
              <a:rPr lang="en-US" sz="2000" dirty="0">
                <a:solidFill>
                  <a:schemeClr val="accent2"/>
                </a:solidFill>
              </a:rPr>
              <a:t>100</a:t>
            </a:r>
            <a:r>
              <a:rPr lang="en-US" sz="2000" dirty="0"/>
              <a:t> + </a:t>
            </a:r>
            <a:r>
              <a:rPr lang="en-US" sz="2000" dirty="0">
                <a:solidFill>
                  <a:schemeClr val="accent2"/>
                </a:solidFill>
              </a:rPr>
              <a:t>50</a:t>
            </a:r>
            <a:r>
              <a:rPr lang="en-US" sz="2000" dirty="0" smtClean="0"/>
              <a:t>;</a:t>
            </a:r>
          </a:p>
          <a:p>
            <a:pPr marL="342900" indent="-342900">
              <a:buFont typeface="Arial" panose="020B0604020202020204" pitchFamily="34" charset="0"/>
              <a:buChar char="•"/>
            </a:pPr>
            <a:endParaRPr lang="en-US" sz="2000" dirty="0"/>
          </a:p>
          <a:p>
            <a:endParaRPr lang="en-US" sz="2000" dirty="0" smtClean="0"/>
          </a:p>
          <a:p>
            <a:r>
              <a:rPr lang="en-US" sz="2000" dirty="0" smtClean="0"/>
              <a:t>Types of Operators:</a:t>
            </a:r>
            <a:endParaRPr lang="en-US" sz="2000" dirty="0"/>
          </a:p>
          <a:p>
            <a:pPr marL="457200" indent="-457200">
              <a:buFont typeface="+mj-lt"/>
              <a:buAutoNum type="arabicPeriod"/>
            </a:pPr>
            <a:r>
              <a:rPr lang="en-US" sz="2000" dirty="0" smtClean="0"/>
              <a:t>Arithmetic </a:t>
            </a:r>
            <a:r>
              <a:rPr lang="en-US" sz="2000" dirty="0"/>
              <a:t>operators</a:t>
            </a:r>
          </a:p>
          <a:p>
            <a:pPr marL="457200" indent="-457200">
              <a:buFont typeface="+mj-lt"/>
              <a:buAutoNum type="arabicPeriod"/>
            </a:pPr>
            <a:r>
              <a:rPr lang="en-US" sz="2000" dirty="0"/>
              <a:t>Assignment operators</a:t>
            </a:r>
          </a:p>
          <a:p>
            <a:pPr marL="457200" indent="-457200">
              <a:buFont typeface="+mj-lt"/>
              <a:buAutoNum type="arabicPeriod"/>
            </a:pPr>
            <a:r>
              <a:rPr lang="en-US" sz="2000" dirty="0"/>
              <a:t>Comparison operators</a:t>
            </a:r>
          </a:p>
          <a:p>
            <a:pPr marL="457200" indent="-457200">
              <a:buFont typeface="+mj-lt"/>
              <a:buAutoNum type="arabicPeriod"/>
            </a:pPr>
            <a:r>
              <a:rPr lang="en-US" sz="2000" dirty="0"/>
              <a:t>Logical operators</a:t>
            </a:r>
          </a:p>
          <a:p>
            <a:pPr marL="457200" indent="-457200">
              <a:buFont typeface="+mj-lt"/>
              <a:buAutoNum type="arabicPeriod"/>
            </a:pPr>
            <a:r>
              <a:rPr lang="en-US" sz="2000" dirty="0"/>
              <a:t>Bitwise operators</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21244571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910581"/>
            <a:ext cx="7903923" cy="707886"/>
          </a:xfrm>
          <a:prstGeom prst="rect">
            <a:avLst/>
          </a:prstGeom>
          <a:noFill/>
        </p:spPr>
        <p:txBody>
          <a:bodyPr wrap="square" rtlCol="0">
            <a:spAutoFit/>
          </a:bodyPr>
          <a:lstStyle/>
          <a:p>
            <a:pPr algn="ctr"/>
            <a:r>
              <a:rPr lang="en-US" sz="4000" dirty="0" smtClean="0"/>
              <a:t>HISTORY OF C LANGUAGE</a:t>
            </a:r>
            <a:endParaRPr lang="en-US" sz="4000" dirty="0"/>
          </a:p>
        </p:txBody>
      </p:sp>
      <p:sp>
        <p:nvSpPr>
          <p:cNvPr id="4" name="TextBox 3"/>
          <p:cNvSpPr txBox="1"/>
          <p:nvPr/>
        </p:nvSpPr>
        <p:spPr>
          <a:xfrm>
            <a:off x="375782" y="1471809"/>
            <a:ext cx="11386159" cy="286232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b="1" dirty="0">
                <a:solidFill>
                  <a:schemeClr val="accent2"/>
                </a:solidFill>
              </a:rPr>
              <a:t>Ken Thompson </a:t>
            </a:r>
            <a:r>
              <a:rPr lang="en-US" sz="2000" dirty="0"/>
              <a:t>developed B at Bell Labs, based on BCPL, for developing the </a:t>
            </a:r>
            <a:r>
              <a:rPr lang="en-US" sz="2000" b="1" dirty="0">
                <a:solidFill>
                  <a:schemeClr val="accent2"/>
                </a:solidFill>
              </a:rPr>
              <a:t>UNIX operating system</a:t>
            </a:r>
            <a:r>
              <a:rPr lang="en-US" sz="2000" dirty="0"/>
              <a:t>. However, B lacked data types, which led to limitations</a:t>
            </a:r>
            <a:endParaRPr lang="en-US" sz="2000" b="1" dirty="0" smtClean="0"/>
          </a:p>
          <a:p>
            <a:pPr marL="342900" indent="-342900">
              <a:lnSpc>
                <a:spcPct val="150000"/>
              </a:lnSpc>
              <a:buFont typeface="Arial" panose="020B0604020202020204" pitchFamily="34" charset="0"/>
              <a:buChar char="•"/>
            </a:pPr>
            <a:r>
              <a:rPr lang="en-US" sz="2000" b="1" dirty="0" smtClean="0"/>
              <a:t>C</a:t>
            </a:r>
            <a:r>
              <a:rPr lang="en-US" sz="2000" dirty="0"/>
              <a:t> is a procedural programming language initially developed by </a:t>
            </a:r>
            <a:r>
              <a:rPr lang="en-US" sz="2000" b="1" dirty="0">
                <a:solidFill>
                  <a:schemeClr val="accent2"/>
                </a:solidFill>
              </a:rPr>
              <a:t>Dennis Ritchie</a:t>
            </a:r>
            <a:r>
              <a:rPr lang="en-US" sz="2000" dirty="0"/>
              <a:t> in the year </a:t>
            </a:r>
            <a:r>
              <a:rPr lang="en-US" sz="2000" b="1" dirty="0">
                <a:solidFill>
                  <a:schemeClr val="accent2"/>
                </a:solidFill>
              </a:rPr>
              <a:t>1972</a:t>
            </a:r>
            <a:r>
              <a:rPr lang="en-US" sz="2000" b="1" dirty="0"/>
              <a:t> </a:t>
            </a:r>
            <a:r>
              <a:rPr lang="en-US" sz="2000" dirty="0"/>
              <a:t>at Bell Laboratories of AT&amp;T Labs. </a:t>
            </a:r>
            <a:endParaRPr lang="en-US" sz="2000" dirty="0" smtClean="0"/>
          </a:p>
          <a:p>
            <a:pPr marL="342900" indent="-342900">
              <a:lnSpc>
                <a:spcPct val="150000"/>
              </a:lnSpc>
              <a:buFont typeface="Arial" panose="020B0604020202020204" pitchFamily="34" charset="0"/>
              <a:buChar char="•"/>
            </a:pPr>
            <a:r>
              <a:rPr lang="en-US" sz="2000" dirty="0" smtClean="0"/>
              <a:t>It </a:t>
            </a:r>
            <a:r>
              <a:rPr lang="en-US" sz="2000" dirty="0"/>
              <a:t>was mainly developed as a system programming language to write the </a:t>
            </a:r>
            <a:r>
              <a:rPr lang="en-US" sz="2000" b="1" dirty="0">
                <a:solidFill>
                  <a:schemeClr val="accent2"/>
                </a:solidFill>
              </a:rPr>
              <a:t>UNIX operating system</a:t>
            </a:r>
            <a:r>
              <a:rPr lang="en-US" sz="2000" dirty="0" smtClean="0">
                <a:solidFill>
                  <a:schemeClr val="accent2"/>
                </a:solidFill>
              </a:rPr>
              <a:t>.</a:t>
            </a:r>
          </a:p>
          <a:p>
            <a:pPr marL="342900" indent="-342900">
              <a:lnSpc>
                <a:spcPct val="150000"/>
              </a:lnSpc>
              <a:buFont typeface="Arial" panose="020B0604020202020204" pitchFamily="34" charset="0"/>
              <a:buChar char="•"/>
            </a:pPr>
            <a:endParaRPr lang="en-US" sz="2000" dirty="0">
              <a:solidFill>
                <a:schemeClr val="accent2"/>
              </a:solidFill>
            </a:endParaRPr>
          </a:p>
        </p:txBody>
      </p:sp>
      <p:pic>
        <p:nvPicPr>
          <p:cNvPr id="1044" name="Picture 20" descr="Ken Thompson - Faces of Open Sour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2988" y="4057825"/>
            <a:ext cx="1551029" cy="193878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CREATOR OF THE C PROGRAMMING LANGUAGE: DENNIS RITCHIE | BUL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6080" y="4057825"/>
            <a:ext cx="1938787" cy="193878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442988" y="6078072"/>
            <a:ext cx="1979288" cy="369332"/>
          </a:xfrm>
          <a:prstGeom prst="rect">
            <a:avLst/>
          </a:prstGeom>
          <a:noFill/>
        </p:spPr>
        <p:txBody>
          <a:bodyPr wrap="square" rtlCol="0">
            <a:spAutoFit/>
          </a:bodyPr>
          <a:lstStyle/>
          <a:p>
            <a:r>
              <a:rPr lang="en-US" b="1" dirty="0">
                <a:solidFill>
                  <a:schemeClr val="accent2"/>
                </a:solidFill>
              </a:rPr>
              <a:t>Ken Thompson</a:t>
            </a:r>
            <a:endParaRPr lang="en-US" dirty="0"/>
          </a:p>
        </p:txBody>
      </p:sp>
      <p:sp>
        <p:nvSpPr>
          <p:cNvPr id="30" name="TextBox 29"/>
          <p:cNvSpPr txBox="1"/>
          <p:nvPr/>
        </p:nvSpPr>
        <p:spPr>
          <a:xfrm>
            <a:off x="8395117" y="6078072"/>
            <a:ext cx="1979288" cy="369332"/>
          </a:xfrm>
          <a:prstGeom prst="rect">
            <a:avLst/>
          </a:prstGeom>
          <a:noFill/>
        </p:spPr>
        <p:txBody>
          <a:bodyPr wrap="square" rtlCol="0">
            <a:spAutoFit/>
          </a:bodyPr>
          <a:lstStyle/>
          <a:p>
            <a:r>
              <a:rPr lang="en-US" b="1" dirty="0">
                <a:solidFill>
                  <a:schemeClr val="accent2"/>
                </a:solidFill>
              </a:rPr>
              <a:t>Dennis Ritchie</a:t>
            </a:r>
            <a:endParaRPr lang="en-US" dirty="0"/>
          </a:p>
        </p:txBody>
      </p:sp>
    </p:spTree>
    <p:extLst>
      <p:ext uri="{BB962C8B-B14F-4D97-AF65-F5344CB8AC3E}">
        <p14:creationId xmlns:p14="http://schemas.microsoft.com/office/powerpoint/2010/main" val="22248775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8497" y="1158251"/>
            <a:ext cx="7903923" cy="707886"/>
          </a:xfrm>
          <a:prstGeom prst="rect">
            <a:avLst/>
          </a:prstGeom>
          <a:noFill/>
        </p:spPr>
        <p:txBody>
          <a:bodyPr wrap="square" rtlCol="0">
            <a:spAutoFit/>
          </a:bodyPr>
          <a:lstStyle/>
          <a:p>
            <a:r>
              <a:rPr lang="en-US" sz="4000" dirty="0"/>
              <a:t>Arithmetic Operators</a:t>
            </a:r>
          </a:p>
        </p:txBody>
      </p:sp>
      <p:sp>
        <p:nvSpPr>
          <p:cNvPr id="4" name="TextBox 3"/>
          <p:cNvSpPr txBox="1"/>
          <p:nvPr/>
        </p:nvSpPr>
        <p:spPr>
          <a:xfrm>
            <a:off x="352358" y="2048655"/>
            <a:ext cx="11386159"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a:t>Arithmetic operators are used to perform common mathematical operations.</a:t>
            </a:r>
          </a:p>
        </p:txBody>
      </p:sp>
      <p:graphicFrame>
        <p:nvGraphicFramePr>
          <p:cNvPr id="7" name="Table 6"/>
          <p:cNvGraphicFramePr>
            <a:graphicFrameLocks noGrp="1"/>
          </p:cNvGraphicFramePr>
          <p:nvPr>
            <p:extLst>
              <p:ext uri="{D42A27DB-BD31-4B8C-83A1-F6EECF244321}">
                <p14:modId xmlns:p14="http://schemas.microsoft.com/office/powerpoint/2010/main" val="2856715815"/>
              </p:ext>
            </p:extLst>
          </p:nvPr>
        </p:nvGraphicFramePr>
        <p:xfrm>
          <a:off x="1464503" y="2604016"/>
          <a:ext cx="8618952" cy="2225040"/>
        </p:xfrm>
        <a:graphic>
          <a:graphicData uri="http://schemas.openxmlformats.org/drawingml/2006/table">
            <a:tbl>
              <a:tblPr>
                <a:tableStyleId>{5DA37D80-6434-44D0-A028-1B22A696006F}</a:tableStyleId>
              </a:tblPr>
              <a:tblGrid>
                <a:gridCol w="1635691"/>
                <a:gridCol w="2874724"/>
                <a:gridCol w="4108537"/>
              </a:tblGrid>
              <a:tr h="0">
                <a:tc>
                  <a:txBody>
                    <a:bodyPr/>
                    <a:lstStyle/>
                    <a:p>
                      <a:pPr algn="ctr"/>
                      <a:r>
                        <a:rPr lang="en-US" sz="2000" b="1" dirty="0" smtClean="0">
                          <a:solidFill>
                            <a:schemeClr val="accent2"/>
                          </a:solidFill>
                        </a:rPr>
                        <a:t>OPERATOR</a:t>
                      </a:r>
                      <a:endParaRPr lang="en-US" sz="2000" b="1" dirty="0">
                        <a:solidFill>
                          <a:schemeClr val="accent2"/>
                        </a:solidFill>
                      </a:endParaRP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dirty="0"/>
                        <a:t>+</a:t>
                      </a:r>
                    </a:p>
                  </a:txBody>
                  <a:tcPr anchor="ctr"/>
                </a:tc>
                <a:tc>
                  <a:txBody>
                    <a:bodyPr/>
                    <a:lstStyle/>
                    <a:p>
                      <a:r>
                        <a:rPr lang="en-US"/>
                        <a:t>Addition</a:t>
                      </a:r>
                    </a:p>
                  </a:txBody>
                  <a:tcPr anchor="ctr"/>
                </a:tc>
                <a:tc>
                  <a:txBody>
                    <a:bodyPr/>
                    <a:lstStyle/>
                    <a:p>
                      <a:r>
                        <a:rPr lang="en-US"/>
                        <a:t>a + b</a:t>
                      </a:r>
                    </a:p>
                  </a:txBody>
                  <a:tcPr anchor="ctr"/>
                </a:tc>
              </a:tr>
              <a:tr h="0">
                <a:tc>
                  <a:txBody>
                    <a:bodyPr/>
                    <a:lstStyle/>
                    <a:p>
                      <a:r>
                        <a:rPr lang="en-US" dirty="0"/>
                        <a:t>-</a:t>
                      </a:r>
                    </a:p>
                  </a:txBody>
                  <a:tcPr anchor="ctr"/>
                </a:tc>
                <a:tc>
                  <a:txBody>
                    <a:bodyPr/>
                    <a:lstStyle/>
                    <a:p>
                      <a:r>
                        <a:rPr lang="en-US"/>
                        <a:t>Subtraction</a:t>
                      </a:r>
                    </a:p>
                  </a:txBody>
                  <a:tcPr anchor="ctr"/>
                </a:tc>
                <a:tc>
                  <a:txBody>
                    <a:bodyPr/>
                    <a:lstStyle/>
                    <a:p>
                      <a:r>
                        <a:rPr lang="en-US"/>
                        <a:t>a - b</a:t>
                      </a:r>
                    </a:p>
                  </a:txBody>
                  <a:tcPr anchor="ctr"/>
                </a:tc>
              </a:tr>
              <a:tr h="0">
                <a:tc>
                  <a:txBody>
                    <a:bodyPr/>
                    <a:lstStyle/>
                    <a:p>
                      <a:r>
                        <a:rPr lang="en-US" dirty="0"/>
                        <a:t>*</a:t>
                      </a:r>
                    </a:p>
                  </a:txBody>
                  <a:tcPr anchor="ctr"/>
                </a:tc>
                <a:tc>
                  <a:txBody>
                    <a:bodyPr/>
                    <a:lstStyle/>
                    <a:p>
                      <a:r>
                        <a:rPr lang="en-US" dirty="0"/>
                        <a:t>Multiplication</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Division</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Modulus (remainder)</a:t>
                      </a:r>
                    </a:p>
                  </a:txBody>
                  <a:tcPr anchor="ctr"/>
                </a:tc>
                <a:tc>
                  <a:txBody>
                    <a:bodyPr/>
                    <a:lstStyle/>
                    <a:p>
                      <a:r>
                        <a:rPr lang="en-US" dirty="0"/>
                        <a:t>a % b (remainder when a is divided by b)</a:t>
                      </a:r>
                    </a:p>
                  </a:txBody>
                  <a:tcPr anchor="ctr"/>
                </a:tc>
              </a:tr>
            </a:tbl>
          </a:graphicData>
        </a:graphic>
      </p:graphicFrame>
    </p:spTree>
    <p:extLst>
      <p:ext uri="{BB962C8B-B14F-4D97-AF65-F5344CB8AC3E}">
        <p14:creationId xmlns:p14="http://schemas.microsoft.com/office/powerpoint/2010/main" val="27810383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42258" y="704672"/>
            <a:ext cx="7903923" cy="707886"/>
          </a:xfrm>
          <a:prstGeom prst="rect">
            <a:avLst/>
          </a:prstGeom>
          <a:noFill/>
        </p:spPr>
        <p:txBody>
          <a:bodyPr wrap="square" rtlCol="0">
            <a:spAutoFit/>
          </a:bodyPr>
          <a:lstStyle/>
          <a:p>
            <a:r>
              <a:rPr lang="en-US" sz="4000" dirty="0"/>
              <a:t>Assignment Operators</a:t>
            </a:r>
          </a:p>
        </p:txBody>
      </p:sp>
      <p:sp>
        <p:nvSpPr>
          <p:cNvPr id="4" name="TextBox 3"/>
          <p:cNvSpPr txBox="1"/>
          <p:nvPr/>
        </p:nvSpPr>
        <p:spPr>
          <a:xfrm>
            <a:off x="419622" y="1538018"/>
            <a:ext cx="11386159"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t>Assignment operators are used to assign values to variables.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In the example below, we use the assignment operator (=) to assign the value 10 to a variable called x:</a:t>
            </a:r>
          </a:p>
        </p:txBody>
      </p:sp>
      <p:graphicFrame>
        <p:nvGraphicFramePr>
          <p:cNvPr id="5" name="Table 4"/>
          <p:cNvGraphicFramePr>
            <a:graphicFrameLocks noGrp="1"/>
          </p:cNvGraphicFramePr>
          <p:nvPr>
            <p:extLst>
              <p:ext uri="{D42A27DB-BD31-4B8C-83A1-F6EECF244321}">
                <p14:modId xmlns:p14="http://schemas.microsoft.com/office/powerpoint/2010/main" val="4108395958"/>
              </p:ext>
            </p:extLst>
          </p:nvPr>
        </p:nvGraphicFramePr>
        <p:xfrm>
          <a:off x="2341325" y="2730674"/>
          <a:ext cx="5950909" cy="2590800"/>
        </p:xfrm>
        <a:graphic>
          <a:graphicData uri="http://schemas.openxmlformats.org/drawingml/2006/table">
            <a:tbl>
              <a:tblPr>
                <a:tableStyleId>{5DA37D80-6434-44D0-A028-1B22A696006F}</a:tableStyleId>
              </a:tblPr>
              <a:tblGrid>
                <a:gridCol w="1360119"/>
                <a:gridCol w="2780779"/>
                <a:gridCol w="1810011"/>
              </a:tblGrid>
              <a:tr h="318642">
                <a:tc>
                  <a:txBody>
                    <a:bodyPr/>
                    <a:lstStyle/>
                    <a:p>
                      <a:pPr algn="ctr"/>
                      <a:r>
                        <a:rPr lang="en-US" sz="2000" b="1" smtClean="0">
                          <a:solidFill>
                            <a:schemeClr val="accent2"/>
                          </a:solidFill>
                        </a:rPr>
                        <a:t>OPERATOR</a:t>
                      </a:r>
                      <a:endParaRPr lang="en-US" sz="2000" b="1" dirty="0">
                        <a:solidFill>
                          <a:schemeClr val="accent2"/>
                        </a:solidFill>
                      </a:endParaRPr>
                    </a:p>
                  </a:txBody>
                  <a:tcPr anchor="ctr"/>
                </a:tc>
                <a:tc>
                  <a:txBody>
                    <a:bodyPr/>
                    <a:lstStyle/>
                    <a:p>
                      <a:pPr algn="ctr"/>
                      <a:r>
                        <a:rPr lang="en-US" sz="2000" b="1" smtClean="0">
                          <a:solidFill>
                            <a:schemeClr val="accent2"/>
                          </a:solidFill>
                        </a:rPr>
                        <a:t>DESCRIPTION</a:t>
                      </a:r>
                      <a:endParaRPr lang="en-US" sz="2000" b="1">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dirty="0"/>
                        <a:t>=</a:t>
                      </a:r>
                    </a:p>
                  </a:txBody>
                  <a:tcPr anchor="ctr"/>
                </a:tc>
                <a:tc>
                  <a:txBody>
                    <a:bodyPr/>
                    <a:lstStyle/>
                    <a:p>
                      <a:r>
                        <a:rPr lang="en-US"/>
                        <a:t>Assign</a:t>
                      </a:r>
                    </a:p>
                  </a:txBody>
                  <a:tcPr anchor="ctr"/>
                </a:tc>
                <a:tc>
                  <a:txBody>
                    <a:bodyPr/>
                    <a:lstStyle/>
                    <a:p>
                      <a:r>
                        <a:rPr lang="en-US"/>
                        <a:t>a = b</a:t>
                      </a:r>
                    </a:p>
                  </a:txBody>
                  <a:tcPr anchor="ctr"/>
                </a:tc>
              </a:tr>
              <a:tr h="0">
                <a:tc>
                  <a:txBody>
                    <a:bodyPr/>
                    <a:lstStyle/>
                    <a:p>
                      <a:r>
                        <a:rPr lang="en-US" dirty="0"/>
                        <a:t>+=</a:t>
                      </a:r>
                    </a:p>
                  </a:txBody>
                  <a:tcPr anchor="ctr"/>
                </a:tc>
                <a:tc>
                  <a:txBody>
                    <a:bodyPr/>
                    <a:lstStyle/>
                    <a:p>
                      <a:r>
                        <a:rPr lang="en-US"/>
                        <a:t>Add and assign</a:t>
                      </a:r>
                    </a:p>
                  </a:txBody>
                  <a:tcPr anchor="ctr"/>
                </a:tc>
                <a:tc>
                  <a:txBody>
                    <a:bodyPr/>
                    <a:lstStyle/>
                    <a:p>
                      <a:r>
                        <a:rPr lang="en-US"/>
                        <a:t>a += b</a:t>
                      </a:r>
                    </a:p>
                  </a:txBody>
                  <a:tcPr anchor="ctr"/>
                </a:tc>
              </a:tr>
              <a:tr h="0">
                <a:tc>
                  <a:txBody>
                    <a:bodyPr/>
                    <a:lstStyle/>
                    <a:p>
                      <a:r>
                        <a:rPr lang="en-US" dirty="0"/>
                        <a:t>-=</a:t>
                      </a:r>
                    </a:p>
                  </a:txBody>
                  <a:tcPr anchor="ctr"/>
                </a:tc>
                <a:tc>
                  <a:txBody>
                    <a:bodyPr/>
                    <a:lstStyle/>
                    <a:p>
                      <a:r>
                        <a:rPr lang="en-US" dirty="0"/>
                        <a:t>Subtract and assign</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Multiply and assign</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Divide and assign</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Modulus and assign</a:t>
                      </a:r>
                    </a:p>
                  </a:txBody>
                  <a:tcPr anchor="ctr"/>
                </a:tc>
                <a:tc>
                  <a:txBody>
                    <a:bodyPr/>
                    <a:lstStyle/>
                    <a:p>
                      <a:r>
                        <a:rPr lang="en-US" dirty="0"/>
                        <a:t>a %= b</a:t>
                      </a:r>
                    </a:p>
                  </a:txBody>
                  <a:tcPr anchor="ctr"/>
                </a:tc>
              </a:tr>
            </a:tbl>
          </a:graphicData>
        </a:graphic>
      </p:graphicFrame>
    </p:spTree>
    <p:extLst>
      <p:ext uri="{BB962C8B-B14F-4D97-AF65-F5344CB8AC3E}">
        <p14:creationId xmlns:p14="http://schemas.microsoft.com/office/powerpoint/2010/main" val="2997974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7874" y="944496"/>
            <a:ext cx="7903923" cy="707886"/>
          </a:xfrm>
          <a:prstGeom prst="rect">
            <a:avLst/>
          </a:prstGeom>
          <a:noFill/>
        </p:spPr>
        <p:txBody>
          <a:bodyPr wrap="square" rtlCol="0">
            <a:spAutoFit/>
          </a:bodyPr>
          <a:lstStyle/>
          <a:p>
            <a:r>
              <a:rPr lang="en-US" sz="4000" dirty="0"/>
              <a:t>Relational (Comparison) Operators</a:t>
            </a:r>
          </a:p>
        </p:txBody>
      </p:sp>
      <p:sp>
        <p:nvSpPr>
          <p:cNvPr id="4" name="TextBox 3"/>
          <p:cNvSpPr txBox="1"/>
          <p:nvPr/>
        </p:nvSpPr>
        <p:spPr>
          <a:xfrm>
            <a:off x="419622" y="1823023"/>
            <a:ext cx="11386159"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a:t>These are used to compare two values or variables. The result is either true (1) or false (0).</a:t>
            </a:r>
          </a:p>
        </p:txBody>
      </p:sp>
      <p:graphicFrame>
        <p:nvGraphicFramePr>
          <p:cNvPr id="20" name="Table 19"/>
          <p:cNvGraphicFramePr>
            <a:graphicFrameLocks noGrp="1"/>
          </p:cNvGraphicFramePr>
          <p:nvPr>
            <p:extLst>
              <p:ext uri="{D42A27DB-BD31-4B8C-83A1-F6EECF244321}">
                <p14:modId xmlns:p14="http://schemas.microsoft.com/office/powerpoint/2010/main" val="3656922051"/>
              </p:ext>
            </p:extLst>
          </p:nvPr>
        </p:nvGraphicFramePr>
        <p:xfrm>
          <a:off x="1991639" y="2420509"/>
          <a:ext cx="6833993" cy="2590800"/>
        </p:xfrm>
        <a:graphic>
          <a:graphicData uri="http://schemas.openxmlformats.org/drawingml/2006/table">
            <a:tbl>
              <a:tblPr>
                <a:tableStyleId>{5DA37D80-6434-44D0-A028-1B22A696006F}</a:tableStyleId>
              </a:tblPr>
              <a:tblGrid>
                <a:gridCol w="1786003"/>
                <a:gridCol w="3281819"/>
                <a:gridCol w="1766171"/>
              </a:tblGrid>
              <a:tr h="0">
                <a:tc>
                  <a:txBody>
                    <a:bodyPr/>
                    <a:lstStyle/>
                    <a:p>
                      <a:pPr algn="ctr"/>
                      <a:r>
                        <a:rPr lang="en-US" sz="2000" b="1" dirty="0" smtClean="0">
                          <a:solidFill>
                            <a:schemeClr val="accent2"/>
                          </a:solidFill>
                        </a:rPr>
                        <a:t>OPERATOR</a:t>
                      </a:r>
                      <a:endParaRPr lang="en-US" sz="2000" b="1" dirty="0">
                        <a:solidFill>
                          <a:schemeClr val="accent2"/>
                        </a:solidFill>
                      </a:endParaRP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dirty="0"/>
                        <a:t>==</a:t>
                      </a:r>
                    </a:p>
                  </a:txBody>
                  <a:tcPr anchor="ctr"/>
                </a:tc>
                <a:tc>
                  <a:txBody>
                    <a:bodyPr/>
                    <a:lstStyle/>
                    <a:p>
                      <a:r>
                        <a:rPr lang="en-US" dirty="0"/>
                        <a:t>Equal to</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Not equal to</a:t>
                      </a:r>
                    </a:p>
                  </a:txBody>
                  <a:tcPr anchor="ctr"/>
                </a:tc>
                <a:tc>
                  <a:txBody>
                    <a:bodyPr/>
                    <a:lstStyle/>
                    <a:p>
                      <a:r>
                        <a:rPr lang="en-US"/>
                        <a:t>a != b</a:t>
                      </a:r>
                    </a:p>
                  </a:txBody>
                  <a:tcPr anchor="ctr"/>
                </a:tc>
              </a:tr>
              <a:tr h="0">
                <a:tc>
                  <a:txBody>
                    <a:bodyPr/>
                    <a:lstStyle/>
                    <a:p>
                      <a:r>
                        <a:rPr lang="en-US"/>
                        <a:t>&gt;</a:t>
                      </a:r>
                    </a:p>
                  </a:txBody>
                  <a:tcPr anchor="ctr"/>
                </a:tc>
                <a:tc>
                  <a:txBody>
                    <a:bodyPr/>
                    <a:lstStyle/>
                    <a:p>
                      <a:r>
                        <a:rPr lang="en-US" dirty="0"/>
                        <a:t>Greater than</a:t>
                      </a:r>
                    </a:p>
                  </a:txBody>
                  <a:tcPr anchor="ctr"/>
                </a:tc>
                <a:tc>
                  <a:txBody>
                    <a:bodyPr/>
                    <a:lstStyle/>
                    <a:p>
                      <a:r>
                        <a:rPr lang="en-US"/>
                        <a:t>a &gt; b</a:t>
                      </a:r>
                    </a:p>
                  </a:txBody>
                  <a:tcPr anchor="ctr"/>
                </a:tc>
              </a:tr>
              <a:tr h="0">
                <a:tc>
                  <a:txBody>
                    <a:bodyPr/>
                    <a:lstStyle/>
                    <a:p>
                      <a:r>
                        <a:rPr lang="en-US"/>
                        <a:t>&lt;</a:t>
                      </a:r>
                    </a:p>
                  </a:txBody>
                  <a:tcPr anchor="ctr"/>
                </a:tc>
                <a:tc>
                  <a:txBody>
                    <a:bodyPr/>
                    <a:lstStyle/>
                    <a:p>
                      <a:r>
                        <a:rPr lang="en-US" dirty="0"/>
                        <a:t>Less than</a:t>
                      </a:r>
                    </a:p>
                  </a:txBody>
                  <a:tcPr anchor="ctr"/>
                </a:tc>
                <a:tc>
                  <a:txBody>
                    <a:bodyPr/>
                    <a:lstStyle/>
                    <a:p>
                      <a:r>
                        <a:rPr lang="en-US" dirty="0"/>
                        <a:t>a &lt; b</a:t>
                      </a:r>
                    </a:p>
                  </a:txBody>
                  <a:tcPr anchor="ctr"/>
                </a:tc>
              </a:tr>
              <a:tr h="0">
                <a:tc>
                  <a:txBody>
                    <a:bodyPr/>
                    <a:lstStyle/>
                    <a:p>
                      <a:r>
                        <a:rPr lang="en-US"/>
                        <a:t>&gt;=</a:t>
                      </a:r>
                    </a:p>
                  </a:txBody>
                  <a:tcPr anchor="ctr"/>
                </a:tc>
                <a:tc>
                  <a:txBody>
                    <a:bodyPr/>
                    <a:lstStyle/>
                    <a:p>
                      <a:r>
                        <a:rPr lang="en-US"/>
                        <a:t>Greater than or equal to</a:t>
                      </a:r>
                    </a:p>
                  </a:txBody>
                  <a:tcPr anchor="ctr"/>
                </a:tc>
                <a:tc>
                  <a:txBody>
                    <a:bodyPr/>
                    <a:lstStyle/>
                    <a:p>
                      <a:r>
                        <a:rPr lang="en-US" dirty="0"/>
                        <a:t>a &gt;= b</a:t>
                      </a:r>
                    </a:p>
                  </a:txBody>
                  <a:tcPr anchor="ctr"/>
                </a:tc>
              </a:tr>
              <a:tr h="0">
                <a:tc>
                  <a:txBody>
                    <a:bodyPr/>
                    <a:lstStyle/>
                    <a:p>
                      <a:r>
                        <a:rPr lang="en-US"/>
                        <a:t>&lt;=</a:t>
                      </a:r>
                    </a:p>
                  </a:txBody>
                  <a:tcPr anchor="ctr"/>
                </a:tc>
                <a:tc>
                  <a:txBody>
                    <a:bodyPr/>
                    <a:lstStyle/>
                    <a:p>
                      <a:r>
                        <a:rPr lang="en-US"/>
                        <a:t>Less than or equal to</a:t>
                      </a:r>
                    </a:p>
                  </a:txBody>
                  <a:tcPr anchor="ctr"/>
                </a:tc>
                <a:tc>
                  <a:txBody>
                    <a:bodyPr/>
                    <a:lstStyle/>
                    <a:p>
                      <a:r>
                        <a:rPr lang="en-US" dirty="0"/>
                        <a:t>a &lt;= b</a:t>
                      </a:r>
                    </a:p>
                  </a:txBody>
                  <a:tcPr anchor="ctr"/>
                </a:tc>
              </a:tr>
            </a:tbl>
          </a:graphicData>
        </a:graphic>
      </p:graphicFrame>
    </p:spTree>
    <p:extLst>
      <p:ext uri="{BB962C8B-B14F-4D97-AF65-F5344CB8AC3E}">
        <p14:creationId xmlns:p14="http://schemas.microsoft.com/office/powerpoint/2010/main" val="4034539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1625" y="1002730"/>
            <a:ext cx="7903923" cy="707886"/>
          </a:xfrm>
          <a:prstGeom prst="rect">
            <a:avLst/>
          </a:prstGeom>
          <a:noFill/>
        </p:spPr>
        <p:txBody>
          <a:bodyPr wrap="square" rtlCol="0">
            <a:spAutoFit/>
          </a:bodyPr>
          <a:lstStyle/>
          <a:p>
            <a:r>
              <a:rPr lang="en-US" sz="4000" dirty="0"/>
              <a:t>Relational (Comparison) Operators</a:t>
            </a:r>
          </a:p>
        </p:txBody>
      </p:sp>
      <p:sp>
        <p:nvSpPr>
          <p:cNvPr id="4" name="TextBox 3"/>
          <p:cNvSpPr txBox="1"/>
          <p:nvPr/>
        </p:nvSpPr>
        <p:spPr>
          <a:xfrm>
            <a:off x="419623" y="1728021"/>
            <a:ext cx="11386159"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a:t>These are used to compare two values or variables. The result is either true (1) or false (0).</a:t>
            </a:r>
          </a:p>
        </p:txBody>
      </p:sp>
      <p:graphicFrame>
        <p:nvGraphicFramePr>
          <p:cNvPr id="20" name="Table 19"/>
          <p:cNvGraphicFramePr>
            <a:graphicFrameLocks noGrp="1"/>
          </p:cNvGraphicFramePr>
          <p:nvPr/>
        </p:nvGraphicFramePr>
        <p:xfrm>
          <a:off x="1991639" y="2420509"/>
          <a:ext cx="6833993" cy="2590800"/>
        </p:xfrm>
        <a:graphic>
          <a:graphicData uri="http://schemas.openxmlformats.org/drawingml/2006/table">
            <a:tbl>
              <a:tblPr>
                <a:tableStyleId>{5DA37D80-6434-44D0-A028-1B22A696006F}</a:tableStyleId>
              </a:tblPr>
              <a:tblGrid>
                <a:gridCol w="1786003"/>
                <a:gridCol w="3281819"/>
                <a:gridCol w="1766171"/>
              </a:tblGrid>
              <a:tr h="0">
                <a:tc>
                  <a:txBody>
                    <a:bodyPr/>
                    <a:lstStyle/>
                    <a:p>
                      <a:pPr algn="ctr"/>
                      <a:r>
                        <a:rPr lang="en-US" sz="2000" b="1" dirty="0" smtClean="0">
                          <a:solidFill>
                            <a:schemeClr val="accent2"/>
                          </a:solidFill>
                        </a:rPr>
                        <a:t>OPERATOR</a:t>
                      </a:r>
                      <a:endParaRPr lang="en-US" sz="2000" b="1" dirty="0">
                        <a:solidFill>
                          <a:schemeClr val="accent2"/>
                        </a:solidFill>
                      </a:endParaRP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dirty="0"/>
                        <a:t>==</a:t>
                      </a:r>
                    </a:p>
                  </a:txBody>
                  <a:tcPr anchor="ctr"/>
                </a:tc>
                <a:tc>
                  <a:txBody>
                    <a:bodyPr/>
                    <a:lstStyle/>
                    <a:p>
                      <a:r>
                        <a:rPr lang="en-US" dirty="0"/>
                        <a:t>Equal to</a:t>
                      </a:r>
                    </a:p>
                  </a:txBody>
                  <a:tcPr anchor="ctr"/>
                </a:tc>
                <a:tc>
                  <a:txBody>
                    <a:bodyPr/>
                    <a:lstStyle/>
                    <a:p>
                      <a:r>
                        <a:rPr lang="en-US"/>
                        <a:t>a == b</a:t>
                      </a:r>
                    </a:p>
                  </a:txBody>
                  <a:tcPr anchor="ctr"/>
                </a:tc>
              </a:tr>
              <a:tr h="0">
                <a:tc>
                  <a:txBody>
                    <a:bodyPr/>
                    <a:lstStyle/>
                    <a:p>
                      <a:r>
                        <a:rPr lang="en-US"/>
                        <a:t>!=</a:t>
                      </a:r>
                    </a:p>
                  </a:txBody>
                  <a:tcPr anchor="ctr"/>
                </a:tc>
                <a:tc>
                  <a:txBody>
                    <a:bodyPr/>
                    <a:lstStyle/>
                    <a:p>
                      <a:r>
                        <a:rPr lang="en-US" dirty="0"/>
                        <a:t>Not equal to</a:t>
                      </a:r>
                    </a:p>
                  </a:txBody>
                  <a:tcPr anchor="ctr"/>
                </a:tc>
                <a:tc>
                  <a:txBody>
                    <a:bodyPr/>
                    <a:lstStyle/>
                    <a:p>
                      <a:r>
                        <a:rPr lang="en-US"/>
                        <a:t>a != b</a:t>
                      </a:r>
                    </a:p>
                  </a:txBody>
                  <a:tcPr anchor="ctr"/>
                </a:tc>
              </a:tr>
              <a:tr h="0">
                <a:tc>
                  <a:txBody>
                    <a:bodyPr/>
                    <a:lstStyle/>
                    <a:p>
                      <a:r>
                        <a:rPr lang="en-US"/>
                        <a:t>&gt;</a:t>
                      </a:r>
                    </a:p>
                  </a:txBody>
                  <a:tcPr anchor="ctr"/>
                </a:tc>
                <a:tc>
                  <a:txBody>
                    <a:bodyPr/>
                    <a:lstStyle/>
                    <a:p>
                      <a:r>
                        <a:rPr lang="en-US" dirty="0"/>
                        <a:t>Greater than</a:t>
                      </a:r>
                    </a:p>
                  </a:txBody>
                  <a:tcPr anchor="ctr"/>
                </a:tc>
                <a:tc>
                  <a:txBody>
                    <a:bodyPr/>
                    <a:lstStyle/>
                    <a:p>
                      <a:r>
                        <a:rPr lang="en-US"/>
                        <a:t>a &gt; b</a:t>
                      </a:r>
                    </a:p>
                  </a:txBody>
                  <a:tcPr anchor="ctr"/>
                </a:tc>
              </a:tr>
              <a:tr h="0">
                <a:tc>
                  <a:txBody>
                    <a:bodyPr/>
                    <a:lstStyle/>
                    <a:p>
                      <a:r>
                        <a:rPr lang="en-US"/>
                        <a:t>&lt;</a:t>
                      </a:r>
                    </a:p>
                  </a:txBody>
                  <a:tcPr anchor="ctr"/>
                </a:tc>
                <a:tc>
                  <a:txBody>
                    <a:bodyPr/>
                    <a:lstStyle/>
                    <a:p>
                      <a:r>
                        <a:rPr lang="en-US" dirty="0"/>
                        <a:t>Less than</a:t>
                      </a:r>
                    </a:p>
                  </a:txBody>
                  <a:tcPr anchor="ctr"/>
                </a:tc>
                <a:tc>
                  <a:txBody>
                    <a:bodyPr/>
                    <a:lstStyle/>
                    <a:p>
                      <a:r>
                        <a:rPr lang="en-US" dirty="0"/>
                        <a:t>a &lt; b</a:t>
                      </a:r>
                    </a:p>
                  </a:txBody>
                  <a:tcPr anchor="ctr"/>
                </a:tc>
              </a:tr>
              <a:tr h="0">
                <a:tc>
                  <a:txBody>
                    <a:bodyPr/>
                    <a:lstStyle/>
                    <a:p>
                      <a:r>
                        <a:rPr lang="en-US"/>
                        <a:t>&gt;=</a:t>
                      </a:r>
                    </a:p>
                  </a:txBody>
                  <a:tcPr anchor="ctr"/>
                </a:tc>
                <a:tc>
                  <a:txBody>
                    <a:bodyPr/>
                    <a:lstStyle/>
                    <a:p>
                      <a:r>
                        <a:rPr lang="en-US"/>
                        <a:t>Greater than or equal to</a:t>
                      </a:r>
                    </a:p>
                  </a:txBody>
                  <a:tcPr anchor="ctr"/>
                </a:tc>
                <a:tc>
                  <a:txBody>
                    <a:bodyPr/>
                    <a:lstStyle/>
                    <a:p>
                      <a:r>
                        <a:rPr lang="en-US" dirty="0"/>
                        <a:t>a &gt;= b</a:t>
                      </a:r>
                    </a:p>
                  </a:txBody>
                  <a:tcPr anchor="ctr"/>
                </a:tc>
              </a:tr>
              <a:tr h="0">
                <a:tc>
                  <a:txBody>
                    <a:bodyPr/>
                    <a:lstStyle/>
                    <a:p>
                      <a:r>
                        <a:rPr lang="en-US"/>
                        <a:t>&lt;=</a:t>
                      </a:r>
                    </a:p>
                  </a:txBody>
                  <a:tcPr anchor="ctr"/>
                </a:tc>
                <a:tc>
                  <a:txBody>
                    <a:bodyPr/>
                    <a:lstStyle/>
                    <a:p>
                      <a:r>
                        <a:rPr lang="en-US"/>
                        <a:t>Less than or equal to</a:t>
                      </a:r>
                    </a:p>
                  </a:txBody>
                  <a:tcPr anchor="ctr"/>
                </a:tc>
                <a:tc>
                  <a:txBody>
                    <a:bodyPr/>
                    <a:lstStyle/>
                    <a:p>
                      <a:r>
                        <a:rPr lang="en-US" dirty="0"/>
                        <a:t>a &lt;= b</a:t>
                      </a:r>
                    </a:p>
                  </a:txBody>
                  <a:tcPr anchor="ctr"/>
                </a:tc>
              </a:tr>
            </a:tbl>
          </a:graphicData>
        </a:graphic>
      </p:graphicFrame>
    </p:spTree>
    <p:extLst>
      <p:ext uri="{BB962C8B-B14F-4D97-AF65-F5344CB8AC3E}">
        <p14:creationId xmlns:p14="http://schemas.microsoft.com/office/powerpoint/2010/main" val="4014811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67246" y="704672"/>
            <a:ext cx="7903923" cy="707886"/>
          </a:xfrm>
          <a:prstGeom prst="rect">
            <a:avLst/>
          </a:prstGeom>
          <a:noFill/>
        </p:spPr>
        <p:txBody>
          <a:bodyPr wrap="square" rtlCol="0">
            <a:spAutoFit/>
          </a:bodyPr>
          <a:lstStyle/>
          <a:p>
            <a:r>
              <a:rPr lang="en-US" sz="4000" dirty="0"/>
              <a:t>Logical Operators</a:t>
            </a:r>
          </a:p>
        </p:txBody>
      </p:sp>
      <p:sp>
        <p:nvSpPr>
          <p:cNvPr id="4" name="TextBox 3"/>
          <p:cNvSpPr txBox="1"/>
          <p:nvPr/>
        </p:nvSpPr>
        <p:spPr>
          <a:xfrm>
            <a:off x="419623" y="1633019"/>
            <a:ext cx="11386159"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Logical operators are used to determine the logic between variables or values, by combining multiple conditions:</a:t>
            </a:r>
          </a:p>
        </p:txBody>
      </p:sp>
      <p:graphicFrame>
        <p:nvGraphicFramePr>
          <p:cNvPr id="17" name="Table 16"/>
          <p:cNvGraphicFramePr>
            <a:graphicFrameLocks noGrp="1"/>
          </p:cNvGraphicFramePr>
          <p:nvPr>
            <p:extLst>
              <p:ext uri="{D42A27DB-BD31-4B8C-83A1-F6EECF244321}">
                <p14:modId xmlns:p14="http://schemas.microsoft.com/office/powerpoint/2010/main" val="1589773499"/>
              </p:ext>
            </p:extLst>
          </p:nvPr>
        </p:nvGraphicFramePr>
        <p:xfrm>
          <a:off x="2904995" y="2850153"/>
          <a:ext cx="6145060" cy="1493520"/>
        </p:xfrm>
        <a:graphic>
          <a:graphicData uri="http://schemas.openxmlformats.org/drawingml/2006/table">
            <a:tbl>
              <a:tblPr>
                <a:tableStyleId>{5DA37D80-6434-44D0-A028-1B22A696006F}</a:tableStyleId>
              </a:tblPr>
              <a:tblGrid>
                <a:gridCol w="1648216"/>
                <a:gridCol w="2614616"/>
                <a:gridCol w="1882228"/>
              </a:tblGrid>
              <a:tr h="0">
                <a:tc>
                  <a:txBody>
                    <a:bodyPr/>
                    <a:lstStyle/>
                    <a:p>
                      <a:pPr algn="ctr"/>
                      <a:r>
                        <a:rPr lang="en-US" sz="2000" dirty="0" smtClean="0">
                          <a:solidFill>
                            <a:schemeClr val="accent2"/>
                          </a:solidFill>
                        </a:rPr>
                        <a:t>OPERATOR</a:t>
                      </a:r>
                      <a:endParaRPr lang="en-US" sz="2000" dirty="0">
                        <a:solidFill>
                          <a:schemeClr val="accent2"/>
                        </a:solidFill>
                      </a:endParaRPr>
                    </a:p>
                  </a:txBody>
                  <a:tcPr anchor="ctr"/>
                </a:tc>
                <a:tc>
                  <a:txBody>
                    <a:bodyPr/>
                    <a:lstStyle/>
                    <a:p>
                      <a:pPr algn="ctr"/>
                      <a:r>
                        <a:rPr lang="en-US" sz="2000" dirty="0" smtClean="0">
                          <a:solidFill>
                            <a:schemeClr val="accent2"/>
                          </a:solidFill>
                        </a:rPr>
                        <a:t>DESCRIPTION</a:t>
                      </a:r>
                      <a:endParaRPr lang="en-US" sz="2000" dirty="0">
                        <a:solidFill>
                          <a:schemeClr val="accent2"/>
                        </a:solidFill>
                      </a:endParaRPr>
                    </a:p>
                  </a:txBody>
                  <a:tcPr anchor="ctr"/>
                </a:tc>
                <a:tc>
                  <a:txBody>
                    <a:bodyPr/>
                    <a:lstStyle/>
                    <a:p>
                      <a:pPr algn="ctr"/>
                      <a:r>
                        <a:rPr lang="en-US" sz="2000" dirty="0" smtClean="0">
                          <a:solidFill>
                            <a:schemeClr val="accent2"/>
                          </a:solidFill>
                        </a:rPr>
                        <a:t>EXAMPLE</a:t>
                      </a:r>
                      <a:endParaRPr lang="en-US" sz="2000" dirty="0">
                        <a:solidFill>
                          <a:schemeClr val="accent2"/>
                        </a:solidFill>
                      </a:endParaRPr>
                    </a:p>
                  </a:txBody>
                  <a:tcPr anchor="ctr"/>
                </a:tc>
              </a:tr>
              <a:tr h="0">
                <a:tc>
                  <a:txBody>
                    <a:bodyPr/>
                    <a:lstStyle/>
                    <a:p>
                      <a:r>
                        <a:rPr lang="en-US" dirty="0"/>
                        <a:t>&amp;&amp;</a:t>
                      </a:r>
                    </a:p>
                  </a:txBody>
                  <a:tcPr anchor="ctr"/>
                </a:tc>
                <a:tc>
                  <a:txBody>
                    <a:bodyPr/>
                    <a:lstStyle/>
                    <a:p>
                      <a:r>
                        <a:rPr lang="en-US" dirty="0"/>
                        <a:t>Logical AND</a:t>
                      </a:r>
                    </a:p>
                  </a:txBody>
                  <a:tcPr anchor="ctr"/>
                </a:tc>
                <a:tc>
                  <a:txBody>
                    <a:bodyPr/>
                    <a:lstStyle/>
                    <a:p>
                      <a:r>
                        <a:rPr lang="en-US" sz="1800" b="0" i="0" kern="1200" dirty="0" smtClean="0">
                          <a:solidFill>
                            <a:schemeClr val="tx1"/>
                          </a:solidFill>
                          <a:effectLst/>
                          <a:latin typeface="+mn-lt"/>
                          <a:ea typeface="+mn-ea"/>
                          <a:cs typeface="+mn-cs"/>
                        </a:rPr>
                        <a:t>x &lt; 5 &amp;&amp;  x &lt; 10</a:t>
                      </a:r>
                      <a:endParaRPr lang="en-US" dirty="0"/>
                    </a:p>
                  </a:txBody>
                  <a:tcPr anchor="ctr"/>
                </a:tc>
              </a:tr>
              <a:tr h="0">
                <a:tc>
                  <a:txBody>
                    <a:bodyPr/>
                    <a:lstStyle/>
                    <a:p>
                      <a:r>
                        <a:rPr lang="en-US" dirty="0" smtClean="0"/>
                        <a:t>||</a:t>
                      </a:r>
                      <a:endParaRPr lang="en-US" dirty="0"/>
                    </a:p>
                  </a:txBody>
                  <a:tcPr anchor="ctr"/>
                </a:tc>
                <a:tc>
                  <a:txBody>
                    <a:bodyPr/>
                    <a:lstStyle/>
                    <a:p>
                      <a:r>
                        <a:rPr lang="en-US" dirty="0" smtClean="0"/>
                        <a:t>Logical OR</a:t>
                      </a:r>
                      <a:endParaRPr lang="en-US" dirty="0"/>
                    </a:p>
                  </a:txBody>
                  <a:tcPr anchor="ctr"/>
                </a:tc>
                <a:tc>
                  <a:txBody>
                    <a:bodyPr/>
                    <a:lstStyle/>
                    <a:p>
                      <a:r>
                        <a:rPr lang="en-US" sz="1800" b="0" i="0" kern="1200" dirty="0" smtClean="0">
                          <a:solidFill>
                            <a:schemeClr val="tx1"/>
                          </a:solidFill>
                          <a:effectLst/>
                          <a:latin typeface="+mn-lt"/>
                          <a:ea typeface="+mn-ea"/>
                          <a:cs typeface="+mn-cs"/>
                        </a:rPr>
                        <a:t>x &lt; 5 || x &lt; 4</a:t>
                      </a:r>
                      <a:endParaRPr lang="en-US" dirty="0"/>
                    </a:p>
                  </a:txBody>
                  <a:tcPr anchor="ctr"/>
                </a:tc>
              </a:tr>
              <a:tr h="0">
                <a:tc>
                  <a:txBody>
                    <a:bodyPr/>
                    <a:lstStyle/>
                    <a:p>
                      <a:r>
                        <a:rPr lang="en-US"/>
                        <a:t>!</a:t>
                      </a:r>
                    </a:p>
                  </a:txBody>
                  <a:tcPr anchor="ctr"/>
                </a:tc>
                <a:tc>
                  <a:txBody>
                    <a:bodyPr/>
                    <a:lstStyle/>
                    <a:p>
                      <a:r>
                        <a:rPr lang="en-US" dirty="0"/>
                        <a:t>Logical NOT</a:t>
                      </a:r>
                    </a:p>
                  </a:txBody>
                  <a:tcPr anchor="ctr"/>
                </a:tc>
                <a:tc>
                  <a:txBody>
                    <a:bodyPr/>
                    <a:lstStyle/>
                    <a:p>
                      <a:r>
                        <a:rPr lang="en-US" sz="1800" b="0" i="0" kern="1200" dirty="0" smtClean="0">
                          <a:solidFill>
                            <a:schemeClr val="tx1"/>
                          </a:solidFill>
                          <a:effectLst/>
                          <a:latin typeface="+mn-lt"/>
                          <a:ea typeface="+mn-ea"/>
                          <a:cs typeface="+mn-cs"/>
                        </a:rPr>
                        <a:t>!(x &lt; 5 &amp;&amp; x &lt; 10)</a:t>
                      </a:r>
                      <a:endParaRPr lang="en-US" dirty="0"/>
                    </a:p>
                  </a:txBody>
                  <a:tcPr anchor="ctr"/>
                </a:tc>
              </a:tr>
            </a:tbl>
          </a:graphicData>
        </a:graphic>
      </p:graphicFrame>
    </p:spTree>
    <p:extLst>
      <p:ext uri="{BB962C8B-B14F-4D97-AF65-F5344CB8AC3E}">
        <p14:creationId xmlns:p14="http://schemas.microsoft.com/office/powerpoint/2010/main" val="19139987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837618"/>
            <a:ext cx="7903923" cy="707886"/>
          </a:xfrm>
          <a:prstGeom prst="rect">
            <a:avLst/>
          </a:prstGeom>
          <a:noFill/>
        </p:spPr>
        <p:txBody>
          <a:bodyPr wrap="square" rtlCol="0">
            <a:spAutoFit/>
          </a:bodyPr>
          <a:lstStyle/>
          <a:p>
            <a:pPr algn="ctr"/>
            <a:r>
              <a:rPr lang="en-US" sz="4000" dirty="0" smtClean="0"/>
              <a:t>BITWISE OPERATORS</a:t>
            </a:r>
            <a:endParaRPr lang="en-US" sz="4000" dirty="0"/>
          </a:p>
        </p:txBody>
      </p:sp>
      <p:sp>
        <p:nvSpPr>
          <p:cNvPr id="4" name="TextBox 3"/>
          <p:cNvSpPr txBox="1"/>
          <p:nvPr/>
        </p:nvSpPr>
        <p:spPr>
          <a:xfrm>
            <a:off x="419623" y="1680520"/>
            <a:ext cx="11386159"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a:t>Bitwise operators operate on binary representations of integers.</a:t>
            </a:r>
          </a:p>
        </p:txBody>
      </p:sp>
      <p:graphicFrame>
        <p:nvGraphicFramePr>
          <p:cNvPr id="2" name="Table 1"/>
          <p:cNvGraphicFramePr>
            <a:graphicFrameLocks noGrp="1"/>
          </p:cNvGraphicFramePr>
          <p:nvPr>
            <p:extLst>
              <p:ext uri="{D42A27DB-BD31-4B8C-83A1-F6EECF244321}">
                <p14:modId xmlns:p14="http://schemas.microsoft.com/office/powerpoint/2010/main" val="1218858644"/>
              </p:ext>
            </p:extLst>
          </p:nvPr>
        </p:nvGraphicFramePr>
        <p:xfrm>
          <a:off x="2735894" y="2533243"/>
          <a:ext cx="5431079" cy="2590800"/>
        </p:xfrm>
        <a:graphic>
          <a:graphicData uri="http://schemas.openxmlformats.org/drawingml/2006/table">
            <a:tbl>
              <a:tblPr>
                <a:tableStyleId>{5DA37D80-6434-44D0-A028-1B22A696006F}</a:tableStyleId>
              </a:tblPr>
              <a:tblGrid>
                <a:gridCol w="1466589"/>
                <a:gridCol w="2248423"/>
                <a:gridCol w="1716067"/>
              </a:tblGrid>
              <a:tr h="0">
                <a:tc>
                  <a:txBody>
                    <a:bodyPr/>
                    <a:lstStyle/>
                    <a:p>
                      <a:pPr algn="ctr"/>
                      <a:r>
                        <a:rPr lang="en-US" sz="2000" b="1" dirty="0" smtClean="0">
                          <a:solidFill>
                            <a:schemeClr val="accent2"/>
                          </a:solidFill>
                        </a:rPr>
                        <a:t>OPERATOR</a:t>
                      </a:r>
                      <a:endParaRPr lang="en-US" sz="2000" b="1" dirty="0">
                        <a:solidFill>
                          <a:schemeClr val="accent2"/>
                        </a:solidFill>
                      </a:endParaRP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a:t>&amp;</a:t>
                      </a:r>
                    </a:p>
                  </a:txBody>
                  <a:tcPr anchor="ctr"/>
                </a:tc>
                <a:tc>
                  <a:txBody>
                    <a:bodyPr/>
                    <a:lstStyle/>
                    <a:p>
                      <a:r>
                        <a:rPr lang="en-US" dirty="0"/>
                        <a:t>Bitwise AND</a:t>
                      </a:r>
                    </a:p>
                  </a:txBody>
                  <a:tcPr anchor="ctr"/>
                </a:tc>
                <a:tc>
                  <a:txBody>
                    <a:bodyPr/>
                    <a:lstStyle/>
                    <a:p>
                      <a:r>
                        <a:rPr lang="en-US"/>
                        <a:t>a &amp; b</a:t>
                      </a:r>
                    </a:p>
                  </a:txBody>
                  <a:tcPr anchor="ctr"/>
                </a:tc>
              </a:tr>
              <a:tr h="0">
                <a:tc>
                  <a:txBody>
                    <a:bodyPr/>
                    <a:lstStyle/>
                    <a:p>
                      <a:r>
                        <a:rPr lang="en-US" dirty="0" smtClean="0"/>
                        <a:t>|</a:t>
                      </a:r>
                      <a:endParaRPr lang="en-US" dirty="0"/>
                    </a:p>
                  </a:txBody>
                  <a:tcPr anchor="ctr"/>
                </a:tc>
                <a:tc>
                  <a:txBody>
                    <a:bodyPr/>
                    <a:lstStyle/>
                    <a:p>
                      <a:r>
                        <a:rPr lang="en-US" dirty="0" smtClean="0"/>
                        <a:t>Bitwise OR</a:t>
                      </a:r>
                      <a:endParaRPr lang="en-US" dirty="0"/>
                    </a:p>
                  </a:txBody>
                  <a:tcPr anchor="ctr"/>
                </a:tc>
                <a:tc>
                  <a:txBody>
                    <a:bodyPr/>
                    <a:lstStyle/>
                    <a:p>
                      <a:r>
                        <a:rPr lang="en-US" dirty="0" err="1" smtClean="0"/>
                        <a:t>a|b</a:t>
                      </a:r>
                      <a:endParaRPr lang="en-US" dirty="0"/>
                    </a:p>
                  </a:txBody>
                  <a:tcPr anchor="ctr"/>
                </a:tc>
              </a:tr>
              <a:tr h="0">
                <a:tc>
                  <a:txBody>
                    <a:bodyPr/>
                    <a:lstStyle/>
                    <a:p>
                      <a:r>
                        <a:rPr lang="en-US"/>
                        <a:t>^</a:t>
                      </a:r>
                    </a:p>
                  </a:txBody>
                  <a:tcPr anchor="ctr"/>
                </a:tc>
                <a:tc>
                  <a:txBody>
                    <a:bodyPr/>
                    <a:lstStyle/>
                    <a:p>
                      <a:r>
                        <a:rPr lang="en-US"/>
                        <a:t>Bitwise XOR</a:t>
                      </a:r>
                    </a:p>
                  </a:txBody>
                  <a:tcPr anchor="ctr"/>
                </a:tc>
                <a:tc>
                  <a:txBody>
                    <a:bodyPr/>
                    <a:lstStyle/>
                    <a:p>
                      <a:r>
                        <a:rPr lang="en-US" dirty="0"/>
                        <a:t>a ^ b</a:t>
                      </a:r>
                    </a:p>
                  </a:txBody>
                  <a:tcPr anchor="ctr"/>
                </a:tc>
              </a:tr>
              <a:tr h="0">
                <a:tc>
                  <a:txBody>
                    <a:bodyPr/>
                    <a:lstStyle/>
                    <a:p>
                      <a:r>
                        <a:rPr lang="en-US"/>
                        <a:t>~</a:t>
                      </a:r>
                    </a:p>
                  </a:txBody>
                  <a:tcPr anchor="ctr"/>
                </a:tc>
                <a:tc>
                  <a:txBody>
                    <a:bodyPr/>
                    <a:lstStyle/>
                    <a:p>
                      <a:r>
                        <a:rPr lang="en-US"/>
                        <a:t>Bitwise NOT</a:t>
                      </a:r>
                    </a:p>
                  </a:txBody>
                  <a:tcPr anchor="ctr"/>
                </a:tc>
                <a:tc>
                  <a:txBody>
                    <a:bodyPr/>
                    <a:lstStyle/>
                    <a:p>
                      <a:r>
                        <a:rPr lang="en-US"/>
                        <a:t>~a</a:t>
                      </a:r>
                    </a:p>
                  </a:txBody>
                  <a:tcPr anchor="ctr"/>
                </a:tc>
              </a:tr>
              <a:tr h="0">
                <a:tc>
                  <a:txBody>
                    <a:bodyPr/>
                    <a:lstStyle/>
                    <a:p>
                      <a:r>
                        <a:rPr lang="en-US"/>
                        <a:t>&lt;&lt;</a:t>
                      </a:r>
                    </a:p>
                  </a:txBody>
                  <a:tcPr anchor="ctr"/>
                </a:tc>
                <a:tc>
                  <a:txBody>
                    <a:bodyPr/>
                    <a:lstStyle/>
                    <a:p>
                      <a:r>
                        <a:rPr lang="en-US"/>
                        <a:t>Left shift</a:t>
                      </a:r>
                    </a:p>
                  </a:txBody>
                  <a:tcPr anchor="ctr"/>
                </a:tc>
                <a:tc>
                  <a:txBody>
                    <a:bodyPr/>
                    <a:lstStyle/>
                    <a:p>
                      <a:r>
                        <a:rPr lang="en-US" dirty="0"/>
                        <a:t>a &lt;&lt; 1</a:t>
                      </a:r>
                    </a:p>
                  </a:txBody>
                  <a:tcPr anchor="ctr"/>
                </a:tc>
              </a:tr>
              <a:tr h="0">
                <a:tc>
                  <a:txBody>
                    <a:bodyPr/>
                    <a:lstStyle/>
                    <a:p>
                      <a:r>
                        <a:rPr lang="en-US"/>
                        <a:t>&gt;&gt;</a:t>
                      </a:r>
                    </a:p>
                  </a:txBody>
                  <a:tcPr anchor="ctr"/>
                </a:tc>
                <a:tc>
                  <a:txBody>
                    <a:bodyPr/>
                    <a:lstStyle/>
                    <a:p>
                      <a:r>
                        <a:rPr lang="en-US"/>
                        <a:t>Right shift</a:t>
                      </a:r>
                    </a:p>
                  </a:txBody>
                  <a:tcPr anchor="ctr"/>
                </a:tc>
                <a:tc>
                  <a:txBody>
                    <a:bodyPr/>
                    <a:lstStyle/>
                    <a:p>
                      <a:r>
                        <a:rPr lang="en-US" dirty="0"/>
                        <a:t>a &gt;&gt; 1</a:t>
                      </a:r>
                    </a:p>
                  </a:txBody>
                  <a:tcPr anchor="ctr"/>
                </a:tc>
              </a:tr>
            </a:tbl>
          </a:graphicData>
        </a:graphic>
      </p:graphicFrame>
    </p:spTree>
    <p:extLst>
      <p:ext uri="{BB962C8B-B14F-4D97-AF65-F5344CB8AC3E}">
        <p14:creationId xmlns:p14="http://schemas.microsoft.com/office/powerpoint/2010/main" val="7777270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9734" y="720061"/>
            <a:ext cx="7903923" cy="369332"/>
          </a:xfrm>
          <a:prstGeom prst="rect">
            <a:avLst/>
          </a:prstGeom>
          <a:noFill/>
        </p:spPr>
        <p:txBody>
          <a:bodyPr wrap="square" rtlCol="0">
            <a:spAutoFit/>
          </a:bodyPr>
          <a:lstStyle/>
          <a:p>
            <a:r>
              <a:rPr lang="en-US" dirty="0"/>
              <a:t>Bitwise Operators</a:t>
            </a:r>
          </a:p>
        </p:txBody>
      </p:sp>
      <p:graphicFrame>
        <p:nvGraphicFramePr>
          <p:cNvPr id="22" name="Table 21"/>
          <p:cNvGraphicFramePr>
            <a:graphicFrameLocks noGrp="1"/>
          </p:cNvGraphicFramePr>
          <p:nvPr>
            <p:extLst>
              <p:ext uri="{D42A27DB-BD31-4B8C-83A1-F6EECF244321}">
                <p14:modId xmlns:p14="http://schemas.microsoft.com/office/powerpoint/2010/main" val="3263523761"/>
              </p:ext>
            </p:extLst>
          </p:nvPr>
        </p:nvGraphicFramePr>
        <p:xfrm>
          <a:off x="2378983" y="1140201"/>
          <a:ext cx="7358880" cy="5537910"/>
        </p:xfrm>
        <a:graphic>
          <a:graphicData uri="http://schemas.openxmlformats.org/drawingml/2006/table">
            <a:tbl>
              <a:tblPr>
                <a:tableStyleId>{5DA37D80-6434-44D0-A028-1B22A696006F}</a:tableStyleId>
              </a:tblPr>
              <a:tblGrid>
                <a:gridCol w="2452960"/>
                <a:gridCol w="2452960"/>
                <a:gridCol w="2452960"/>
              </a:tblGrid>
              <a:tr h="255961">
                <a:tc>
                  <a:txBody>
                    <a:bodyPr/>
                    <a:lstStyle/>
                    <a:p>
                      <a:pPr algn="ctr"/>
                      <a:r>
                        <a:rPr lang="en-US" sz="1800" b="1" dirty="0" smtClean="0">
                          <a:solidFill>
                            <a:schemeClr val="accent2"/>
                          </a:solidFill>
                        </a:rPr>
                        <a:t>DECIMAL NUMBER</a:t>
                      </a:r>
                      <a:endParaRPr lang="en-US" sz="1800" b="1" dirty="0">
                        <a:solidFill>
                          <a:schemeClr val="accent2"/>
                        </a:solidFill>
                      </a:endParaRPr>
                    </a:p>
                  </a:txBody>
                  <a:tcPr marL="63991" marR="63991" marT="31995" marB="31995" anchor="ctr"/>
                </a:tc>
                <a:tc>
                  <a:txBody>
                    <a:bodyPr/>
                    <a:lstStyle/>
                    <a:p>
                      <a:pPr algn="ctr"/>
                      <a:r>
                        <a:rPr lang="en-US" sz="1800" b="1" dirty="0" smtClean="0">
                          <a:solidFill>
                            <a:schemeClr val="accent2"/>
                          </a:solidFill>
                        </a:rPr>
                        <a:t>BINARY REPRESENTATION</a:t>
                      </a:r>
                      <a:endParaRPr lang="en-US" sz="1800" b="1" dirty="0">
                        <a:solidFill>
                          <a:schemeClr val="accent2"/>
                        </a:solidFill>
                      </a:endParaRPr>
                    </a:p>
                  </a:txBody>
                  <a:tcPr marL="63991" marR="63991" marT="31995" marB="31995" anchor="ctr"/>
                </a:tc>
                <a:tc>
                  <a:txBody>
                    <a:bodyPr/>
                    <a:lstStyle/>
                    <a:p>
                      <a:pPr algn="ctr"/>
                      <a:r>
                        <a:rPr lang="en-US" sz="1800" b="1" dirty="0" smtClean="0">
                          <a:solidFill>
                            <a:schemeClr val="accent2"/>
                          </a:solidFill>
                        </a:rPr>
                        <a:t>EXPLANATION</a:t>
                      </a:r>
                      <a:endParaRPr lang="en-US" sz="1800" b="1" dirty="0">
                        <a:solidFill>
                          <a:schemeClr val="accent2"/>
                        </a:solidFill>
                      </a:endParaRPr>
                    </a:p>
                  </a:txBody>
                  <a:tcPr marL="63991" marR="63991" marT="31995" marB="31995" anchor="ctr"/>
                </a:tc>
              </a:tr>
              <a:tr h="255961">
                <a:tc>
                  <a:txBody>
                    <a:bodyPr/>
                    <a:lstStyle/>
                    <a:p>
                      <a:r>
                        <a:rPr lang="en-US" sz="1600" dirty="0"/>
                        <a:t>0</a:t>
                      </a:r>
                    </a:p>
                  </a:txBody>
                  <a:tcPr marL="63991" marR="63991" marT="31995" marB="31995" anchor="ctr"/>
                </a:tc>
                <a:tc>
                  <a:txBody>
                    <a:bodyPr/>
                    <a:lstStyle/>
                    <a:p>
                      <a:r>
                        <a:rPr lang="en-US" sz="1600" dirty="0"/>
                        <a:t>0000</a:t>
                      </a:r>
                    </a:p>
                  </a:txBody>
                  <a:tcPr marL="63991" marR="63991" marT="31995" marB="31995" anchor="ctr"/>
                </a:tc>
                <a:tc>
                  <a:txBody>
                    <a:bodyPr/>
                    <a:lstStyle/>
                    <a:p>
                      <a:r>
                        <a:rPr lang="en-US" sz="1600" dirty="0"/>
                        <a:t>All bits are 0.</a:t>
                      </a:r>
                    </a:p>
                  </a:txBody>
                  <a:tcPr marL="63991" marR="63991" marT="31995" marB="31995" anchor="ctr"/>
                </a:tc>
              </a:tr>
              <a:tr h="255961">
                <a:tc>
                  <a:txBody>
                    <a:bodyPr/>
                    <a:lstStyle/>
                    <a:p>
                      <a:r>
                        <a:rPr lang="en-US" sz="1600" dirty="0"/>
                        <a:t>1</a:t>
                      </a:r>
                    </a:p>
                  </a:txBody>
                  <a:tcPr marL="63991" marR="63991" marT="31995" marB="31995" anchor="ctr"/>
                </a:tc>
                <a:tc>
                  <a:txBody>
                    <a:bodyPr/>
                    <a:lstStyle/>
                    <a:p>
                      <a:r>
                        <a:rPr lang="en-US" sz="1600"/>
                        <a:t>0001</a:t>
                      </a:r>
                    </a:p>
                  </a:txBody>
                  <a:tcPr marL="63991" marR="63991" marT="31995" marB="31995" anchor="ctr"/>
                </a:tc>
                <a:tc>
                  <a:txBody>
                    <a:bodyPr/>
                    <a:lstStyle/>
                    <a:p>
                      <a:r>
                        <a:rPr lang="en-US" sz="1600" dirty="0"/>
                        <a:t>LSB is 1.</a:t>
                      </a:r>
                    </a:p>
                  </a:txBody>
                  <a:tcPr marL="63991" marR="63991" marT="31995" marB="31995" anchor="ctr"/>
                </a:tc>
              </a:tr>
              <a:tr h="255961">
                <a:tc>
                  <a:txBody>
                    <a:bodyPr/>
                    <a:lstStyle/>
                    <a:p>
                      <a:r>
                        <a:rPr lang="en-US" sz="1600" dirty="0"/>
                        <a:t>2</a:t>
                      </a:r>
                    </a:p>
                  </a:txBody>
                  <a:tcPr marL="63991" marR="63991" marT="31995" marB="31995" anchor="ctr"/>
                </a:tc>
                <a:tc>
                  <a:txBody>
                    <a:bodyPr/>
                    <a:lstStyle/>
                    <a:p>
                      <a:r>
                        <a:rPr lang="en-US" sz="1600"/>
                        <a:t>0010</a:t>
                      </a:r>
                    </a:p>
                  </a:txBody>
                  <a:tcPr marL="63991" marR="63991" marT="31995" marB="31995" anchor="ctr"/>
                </a:tc>
                <a:tc>
                  <a:txBody>
                    <a:bodyPr/>
                    <a:lstStyle/>
                    <a:p>
                      <a:r>
                        <a:rPr lang="en-US" sz="1600" dirty="0"/>
                        <a:t>2^1 = 2.</a:t>
                      </a:r>
                    </a:p>
                  </a:txBody>
                  <a:tcPr marL="63991" marR="63991" marT="31995" marB="31995" anchor="ctr"/>
                </a:tc>
              </a:tr>
              <a:tr h="255961">
                <a:tc>
                  <a:txBody>
                    <a:bodyPr/>
                    <a:lstStyle/>
                    <a:p>
                      <a:r>
                        <a:rPr lang="en-US" sz="1600" dirty="0"/>
                        <a:t>3</a:t>
                      </a:r>
                    </a:p>
                  </a:txBody>
                  <a:tcPr marL="63991" marR="63991" marT="31995" marB="31995" anchor="ctr"/>
                </a:tc>
                <a:tc>
                  <a:txBody>
                    <a:bodyPr/>
                    <a:lstStyle/>
                    <a:p>
                      <a:r>
                        <a:rPr lang="en-US" sz="1600"/>
                        <a:t>0011</a:t>
                      </a:r>
                    </a:p>
                  </a:txBody>
                  <a:tcPr marL="63991" marR="63991" marT="31995" marB="31995" anchor="ctr"/>
                </a:tc>
                <a:tc>
                  <a:txBody>
                    <a:bodyPr/>
                    <a:lstStyle/>
                    <a:p>
                      <a:r>
                        <a:rPr lang="en-US" sz="1600" dirty="0"/>
                        <a:t>2^1 + 2^0 = 3.</a:t>
                      </a:r>
                    </a:p>
                  </a:txBody>
                  <a:tcPr marL="63991" marR="63991" marT="31995" marB="31995" anchor="ctr"/>
                </a:tc>
              </a:tr>
              <a:tr h="255961">
                <a:tc>
                  <a:txBody>
                    <a:bodyPr/>
                    <a:lstStyle/>
                    <a:p>
                      <a:r>
                        <a:rPr lang="en-US" sz="1600" dirty="0"/>
                        <a:t>4</a:t>
                      </a:r>
                    </a:p>
                  </a:txBody>
                  <a:tcPr marL="63991" marR="63991" marT="31995" marB="31995" anchor="ctr"/>
                </a:tc>
                <a:tc>
                  <a:txBody>
                    <a:bodyPr/>
                    <a:lstStyle/>
                    <a:p>
                      <a:r>
                        <a:rPr lang="en-US" sz="1600" dirty="0"/>
                        <a:t>0100</a:t>
                      </a:r>
                    </a:p>
                  </a:txBody>
                  <a:tcPr marL="63991" marR="63991" marT="31995" marB="31995" anchor="ctr"/>
                </a:tc>
                <a:tc>
                  <a:txBody>
                    <a:bodyPr/>
                    <a:lstStyle/>
                    <a:p>
                      <a:r>
                        <a:rPr lang="en-US" sz="1600"/>
                        <a:t>2^2 = 4.</a:t>
                      </a:r>
                    </a:p>
                  </a:txBody>
                  <a:tcPr marL="63991" marR="63991" marT="31995" marB="31995" anchor="ctr"/>
                </a:tc>
              </a:tr>
              <a:tr h="255961">
                <a:tc>
                  <a:txBody>
                    <a:bodyPr/>
                    <a:lstStyle/>
                    <a:p>
                      <a:r>
                        <a:rPr lang="en-US" sz="1600" dirty="0"/>
                        <a:t>5</a:t>
                      </a:r>
                    </a:p>
                  </a:txBody>
                  <a:tcPr marL="63991" marR="63991" marT="31995" marB="31995" anchor="ctr"/>
                </a:tc>
                <a:tc>
                  <a:txBody>
                    <a:bodyPr/>
                    <a:lstStyle/>
                    <a:p>
                      <a:r>
                        <a:rPr lang="en-US" sz="1600" dirty="0"/>
                        <a:t>0101</a:t>
                      </a:r>
                    </a:p>
                  </a:txBody>
                  <a:tcPr marL="63991" marR="63991" marT="31995" marB="31995" anchor="ctr"/>
                </a:tc>
                <a:tc>
                  <a:txBody>
                    <a:bodyPr/>
                    <a:lstStyle/>
                    <a:p>
                      <a:r>
                        <a:rPr lang="en-US" sz="1600" dirty="0"/>
                        <a:t>2^2 + 2^0 = 5.</a:t>
                      </a:r>
                    </a:p>
                  </a:txBody>
                  <a:tcPr marL="63991" marR="63991" marT="31995" marB="31995" anchor="ctr"/>
                </a:tc>
              </a:tr>
              <a:tr h="255961">
                <a:tc>
                  <a:txBody>
                    <a:bodyPr/>
                    <a:lstStyle/>
                    <a:p>
                      <a:r>
                        <a:rPr lang="en-US" sz="1600"/>
                        <a:t>6</a:t>
                      </a:r>
                    </a:p>
                  </a:txBody>
                  <a:tcPr marL="63991" marR="63991" marT="31995" marB="31995" anchor="ctr"/>
                </a:tc>
                <a:tc>
                  <a:txBody>
                    <a:bodyPr/>
                    <a:lstStyle/>
                    <a:p>
                      <a:r>
                        <a:rPr lang="en-US" sz="1600" dirty="0"/>
                        <a:t>0110</a:t>
                      </a:r>
                    </a:p>
                  </a:txBody>
                  <a:tcPr marL="63991" marR="63991" marT="31995" marB="31995" anchor="ctr"/>
                </a:tc>
                <a:tc>
                  <a:txBody>
                    <a:bodyPr/>
                    <a:lstStyle/>
                    <a:p>
                      <a:r>
                        <a:rPr lang="en-US" sz="1600"/>
                        <a:t>2^2 + 2^1 = 6.</a:t>
                      </a:r>
                    </a:p>
                  </a:txBody>
                  <a:tcPr marL="63991" marR="63991" marT="31995" marB="31995" anchor="ctr"/>
                </a:tc>
              </a:tr>
              <a:tr h="255961">
                <a:tc>
                  <a:txBody>
                    <a:bodyPr/>
                    <a:lstStyle/>
                    <a:p>
                      <a:r>
                        <a:rPr lang="en-US" sz="1600"/>
                        <a:t>7</a:t>
                      </a:r>
                    </a:p>
                  </a:txBody>
                  <a:tcPr marL="63991" marR="63991" marT="31995" marB="31995" anchor="ctr"/>
                </a:tc>
                <a:tc>
                  <a:txBody>
                    <a:bodyPr/>
                    <a:lstStyle/>
                    <a:p>
                      <a:r>
                        <a:rPr lang="en-US" sz="1600" dirty="0"/>
                        <a:t>0111</a:t>
                      </a:r>
                    </a:p>
                  </a:txBody>
                  <a:tcPr marL="63991" marR="63991" marT="31995" marB="31995" anchor="ctr"/>
                </a:tc>
                <a:tc>
                  <a:txBody>
                    <a:bodyPr/>
                    <a:lstStyle/>
                    <a:p>
                      <a:r>
                        <a:rPr lang="en-US" sz="1600"/>
                        <a:t>2^2 + 2^1 + 2^0 = 7.</a:t>
                      </a:r>
                    </a:p>
                  </a:txBody>
                  <a:tcPr marL="63991" marR="63991" marT="31995" marB="31995" anchor="ctr"/>
                </a:tc>
              </a:tr>
              <a:tr h="255961">
                <a:tc>
                  <a:txBody>
                    <a:bodyPr/>
                    <a:lstStyle/>
                    <a:p>
                      <a:r>
                        <a:rPr lang="en-US" sz="1600"/>
                        <a:t>8</a:t>
                      </a:r>
                    </a:p>
                  </a:txBody>
                  <a:tcPr marL="63991" marR="63991" marT="31995" marB="31995" anchor="ctr"/>
                </a:tc>
                <a:tc>
                  <a:txBody>
                    <a:bodyPr/>
                    <a:lstStyle/>
                    <a:p>
                      <a:r>
                        <a:rPr lang="en-US" sz="1600" dirty="0"/>
                        <a:t>1000</a:t>
                      </a:r>
                    </a:p>
                  </a:txBody>
                  <a:tcPr marL="63991" marR="63991" marT="31995" marB="31995" anchor="ctr"/>
                </a:tc>
                <a:tc>
                  <a:txBody>
                    <a:bodyPr/>
                    <a:lstStyle/>
                    <a:p>
                      <a:r>
                        <a:rPr lang="en-US" sz="1600"/>
                        <a:t>2^3 = 8.</a:t>
                      </a:r>
                    </a:p>
                  </a:txBody>
                  <a:tcPr marL="63991" marR="63991" marT="31995" marB="31995" anchor="ctr"/>
                </a:tc>
              </a:tr>
              <a:tr h="255961">
                <a:tc>
                  <a:txBody>
                    <a:bodyPr/>
                    <a:lstStyle/>
                    <a:p>
                      <a:r>
                        <a:rPr lang="en-US" sz="1600"/>
                        <a:t>9</a:t>
                      </a:r>
                    </a:p>
                  </a:txBody>
                  <a:tcPr marL="63991" marR="63991" marT="31995" marB="31995" anchor="ctr"/>
                </a:tc>
                <a:tc>
                  <a:txBody>
                    <a:bodyPr/>
                    <a:lstStyle/>
                    <a:p>
                      <a:r>
                        <a:rPr lang="en-US" sz="1600" dirty="0"/>
                        <a:t>1001</a:t>
                      </a:r>
                    </a:p>
                  </a:txBody>
                  <a:tcPr marL="63991" marR="63991" marT="31995" marB="31995" anchor="ctr"/>
                </a:tc>
                <a:tc>
                  <a:txBody>
                    <a:bodyPr/>
                    <a:lstStyle/>
                    <a:p>
                      <a:r>
                        <a:rPr lang="en-US" sz="1600"/>
                        <a:t>2^3 + 2^0 = 9.</a:t>
                      </a:r>
                    </a:p>
                  </a:txBody>
                  <a:tcPr marL="63991" marR="63991" marT="31995" marB="31995" anchor="ctr"/>
                </a:tc>
              </a:tr>
              <a:tr h="255961">
                <a:tc>
                  <a:txBody>
                    <a:bodyPr/>
                    <a:lstStyle/>
                    <a:p>
                      <a:r>
                        <a:rPr lang="en-US" sz="1600"/>
                        <a:t>10</a:t>
                      </a:r>
                    </a:p>
                  </a:txBody>
                  <a:tcPr marL="63991" marR="63991" marT="31995" marB="31995" anchor="ctr"/>
                </a:tc>
                <a:tc>
                  <a:txBody>
                    <a:bodyPr/>
                    <a:lstStyle/>
                    <a:p>
                      <a:r>
                        <a:rPr lang="en-US" sz="1600" dirty="0" smtClean="0"/>
                        <a:t>1010 OR A</a:t>
                      </a:r>
                      <a:endParaRPr lang="en-US" sz="1600" dirty="0"/>
                    </a:p>
                  </a:txBody>
                  <a:tcPr marL="63991" marR="63991" marT="31995" marB="31995" anchor="ctr"/>
                </a:tc>
                <a:tc>
                  <a:txBody>
                    <a:bodyPr/>
                    <a:lstStyle/>
                    <a:p>
                      <a:r>
                        <a:rPr lang="en-US" sz="1600"/>
                        <a:t>2^3 + 2^1 = 10.</a:t>
                      </a:r>
                    </a:p>
                  </a:txBody>
                  <a:tcPr marL="63991" marR="63991" marT="31995" marB="31995" anchor="ctr"/>
                </a:tc>
              </a:tr>
              <a:tr h="255961">
                <a:tc>
                  <a:txBody>
                    <a:bodyPr/>
                    <a:lstStyle/>
                    <a:p>
                      <a:r>
                        <a:rPr lang="en-US" sz="1600"/>
                        <a:t>11</a:t>
                      </a:r>
                    </a:p>
                  </a:txBody>
                  <a:tcPr marL="63991" marR="63991" marT="31995" marB="31995" anchor="ctr"/>
                </a:tc>
                <a:tc>
                  <a:txBody>
                    <a:bodyPr/>
                    <a:lstStyle/>
                    <a:p>
                      <a:r>
                        <a:rPr lang="en-US" sz="1600" dirty="0" smtClean="0"/>
                        <a:t>1011 OR B</a:t>
                      </a:r>
                      <a:endParaRPr lang="en-US" sz="1600" dirty="0"/>
                    </a:p>
                  </a:txBody>
                  <a:tcPr marL="63991" marR="63991" marT="31995" marB="31995" anchor="ctr"/>
                </a:tc>
                <a:tc>
                  <a:txBody>
                    <a:bodyPr/>
                    <a:lstStyle/>
                    <a:p>
                      <a:r>
                        <a:rPr lang="en-US" sz="1600"/>
                        <a:t>2^3 + 2^1 + 2^0 = 11.</a:t>
                      </a:r>
                    </a:p>
                  </a:txBody>
                  <a:tcPr marL="63991" marR="63991" marT="31995" marB="31995" anchor="ctr"/>
                </a:tc>
              </a:tr>
              <a:tr h="255961">
                <a:tc>
                  <a:txBody>
                    <a:bodyPr/>
                    <a:lstStyle/>
                    <a:p>
                      <a:r>
                        <a:rPr lang="en-US" sz="1600"/>
                        <a:t>12</a:t>
                      </a:r>
                    </a:p>
                  </a:txBody>
                  <a:tcPr marL="63991" marR="63991" marT="31995" marB="31995" anchor="ctr"/>
                </a:tc>
                <a:tc>
                  <a:txBody>
                    <a:bodyPr/>
                    <a:lstStyle/>
                    <a:p>
                      <a:r>
                        <a:rPr lang="en-US" sz="1600" dirty="0" smtClean="0"/>
                        <a:t>1100 OR C</a:t>
                      </a:r>
                      <a:endParaRPr lang="en-US" sz="1600" dirty="0"/>
                    </a:p>
                  </a:txBody>
                  <a:tcPr marL="63991" marR="63991" marT="31995" marB="31995" anchor="ctr"/>
                </a:tc>
                <a:tc>
                  <a:txBody>
                    <a:bodyPr/>
                    <a:lstStyle/>
                    <a:p>
                      <a:r>
                        <a:rPr lang="en-US" sz="1600"/>
                        <a:t>2^3 + 2^2 = 12.</a:t>
                      </a:r>
                    </a:p>
                  </a:txBody>
                  <a:tcPr marL="63991" marR="63991" marT="31995" marB="31995" anchor="ctr"/>
                </a:tc>
              </a:tr>
              <a:tr h="255961">
                <a:tc>
                  <a:txBody>
                    <a:bodyPr/>
                    <a:lstStyle/>
                    <a:p>
                      <a:r>
                        <a:rPr lang="en-US" sz="1600"/>
                        <a:t>13</a:t>
                      </a:r>
                    </a:p>
                  </a:txBody>
                  <a:tcPr marL="63991" marR="63991" marT="31995" marB="31995" anchor="ctr"/>
                </a:tc>
                <a:tc>
                  <a:txBody>
                    <a:bodyPr/>
                    <a:lstStyle/>
                    <a:p>
                      <a:r>
                        <a:rPr lang="en-US" sz="1600" dirty="0" smtClean="0"/>
                        <a:t>1101 OR D</a:t>
                      </a:r>
                      <a:endParaRPr lang="en-US" sz="1600" dirty="0"/>
                    </a:p>
                  </a:txBody>
                  <a:tcPr marL="63991" marR="63991" marT="31995" marB="31995" anchor="ctr"/>
                </a:tc>
                <a:tc>
                  <a:txBody>
                    <a:bodyPr/>
                    <a:lstStyle/>
                    <a:p>
                      <a:r>
                        <a:rPr lang="en-US" sz="1600" dirty="0"/>
                        <a:t>2^3 + 2^2 + 2^0 = 13.</a:t>
                      </a:r>
                    </a:p>
                  </a:txBody>
                  <a:tcPr marL="63991" marR="63991" marT="31995" marB="31995" anchor="ctr"/>
                </a:tc>
              </a:tr>
              <a:tr h="255961">
                <a:tc>
                  <a:txBody>
                    <a:bodyPr/>
                    <a:lstStyle/>
                    <a:p>
                      <a:r>
                        <a:rPr lang="en-US" sz="1600"/>
                        <a:t>14</a:t>
                      </a:r>
                    </a:p>
                  </a:txBody>
                  <a:tcPr marL="63991" marR="63991" marT="31995" marB="31995" anchor="ctr"/>
                </a:tc>
                <a:tc>
                  <a:txBody>
                    <a:bodyPr/>
                    <a:lstStyle/>
                    <a:p>
                      <a:r>
                        <a:rPr lang="en-US" sz="1600" dirty="0" smtClean="0"/>
                        <a:t>1110 OR E</a:t>
                      </a:r>
                      <a:endParaRPr lang="en-US" sz="1600" dirty="0"/>
                    </a:p>
                  </a:txBody>
                  <a:tcPr marL="63991" marR="63991" marT="31995" marB="31995" anchor="ctr"/>
                </a:tc>
                <a:tc>
                  <a:txBody>
                    <a:bodyPr/>
                    <a:lstStyle/>
                    <a:p>
                      <a:r>
                        <a:rPr lang="en-US" sz="1600" dirty="0"/>
                        <a:t>2^3 + 2^2 + 2^1 = 14.</a:t>
                      </a:r>
                    </a:p>
                  </a:txBody>
                  <a:tcPr marL="63991" marR="63991" marT="31995" marB="31995" anchor="ctr"/>
                </a:tc>
              </a:tr>
              <a:tr h="255961">
                <a:tc>
                  <a:txBody>
                    <a:bodyPr/>
                    <a:lstStyle/>
                    <a:p>
                      <a:r>
                        <a:rPr lang="en-US" sz="1600" dirty="0"/>
                        <a:t>15</a:t>
                      </a:r>
                    </a:p>
                  </a:txBody>
                  <a:tcPr marL="63991" marR="63991" marT="31995" marB="31995" anchor="ctr"/>
                </a:tc>
                <a:tc>
                  <a:txBody>
                    <a:bodyPr/>
                    <a:lstStyle/>
                    <a:p>
                      <a:r>
                        <a:rPr lang="en-US" sz="1600" dirty="0" smtClean="0"/>
                        <a:t>1111 OR F</a:t>
                      </a:r>
                      <a:endParaRPr lang="en-US" sz="1600" dirty="0"/>
                    </a:p>
                  </a:txBody>
                  <a:tcPr marL="63991" marR="63991" marT="31995" marB="31995" anchor="ctr"/>
                </a:tc>
                <a:tc>
                  <a:txBody>
                    <a:bodyPr/>
                    <a:lstStyle/>
                    <a:p>
                      <a:r>
                        <a:rPr lang="en-US" sz="1600" dirty="0"/>
                        <a:t>2^3 + 2^2 + 2^1 + 2^0 = 15.</a:t>
                      </a:r>
                    </a:p>
                  </a:txBody>
                  <a:tcPr marL="63991" marR="63991" marT="31995" marB="31995" anchor="ctr"/>
                </a:tc>
              </a:tr>
            </a:tbl>
          </a:graphicData>
        </a:graphic>
      </p:graphicFrame>
    </p:spTree>
    <p:extLst>
      <p:ext uri="{BB962C8B-B14F-4D97-AF65-F5344CB8AC3E}">
        <p14:creationId xmlns:p14="http://schemas.microsoft.com/office/powerpoint/2010/main" val="12071954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908870"/>
            <a:ext cx="7903923" cy="707886"/>
          </a:xfrm>
          <a:prstGeom prst="rect">
            <a:avLst/>
          </a:prstGeom>
          <a:noFill/>
        </p:spPr>
        <p:txBody>
          <a:bodyPr wrap="square" rtlCol="0">
            <a:spAutoFit/>
          </a:bodyPr>
          <a:lstStyle/>
          <a:p>
            <a:pPr algn="ctr"/>
            <a:r>
              <a:rPr lang="en-US" sz="4000" dirty="0" smtClean="0"/>
              <a:t>UNARY OPERATORS</a:t>
            </a:r>
            <a:endParaRPr lang="en-US" sz="4000" dirty="0"/>
          </a:p>
        </p:txBody>
      </p:sp>
      <p:sp>
        <p:nvSpPr>
          <p:cNvPr id="4" name="TextBox 3"/>
          <p:cNvSpPr txBox="1"/>
          <p:nvPr/>
        </p:nvSpPr>
        <p:spPr>
          <a:xfrm>
            <a:off x="419622" y="1751771"/>
            <a:ext cx="11386159" cy="400110"/>
          </a:xfrm>
          <a:prstGeom prst="rect">
            <a:avLst/>
          </a:prstGeom>
          <a:noFill/>
        </p:spPr>
        <p:txBody>
          <a:bodyPr wrap="square" rtlCol="0">
            <a:spAutoFit/>
          </a:bodyPr>
          <a:lstStyle/>
          <a:p>
            <a:pPr marL="342900" indent="-342900">
              <a:buFont typeface="Arial" panose="020B0604020202020204" pitchFamily="34" charset="0"/>
              <a:buChar char="•"/>
            </a:pPr>
            <a:r>
              <a:rPr lang="en-US" sz="2000" b="1" dirty="0"/>
              <a:t>Unary operators </a:t>
            </a:r>
            <a:r>
              <a:rPr lang="en-US" sz="2000" dirty="0"/>
              <a:t>are the operators that perform operations on a single operand to produce a new value.</a:t>
            </a:r>
          </a:p>
        </p:txBody>
      </p:sp>
      <p:graphicFrame>
        <p:nvGraphicFramePr>
          <p:cNvPr id="2" name="Table 1"/>
          <p:cNvGraphicFramePr>
            <a:graphicFrameLocks noGrp="1"/>
          </p:cNvGraphicFramePr>
          <p:nvPr>
            <p:extLst>
              <p:ext uri="{D42A27DB-BD31-4B8C-83A1-F6EECF244321}">
                <p14:modId xmlns:p14="http://schemas.microsoft.com/office/powerpoint/2010/main" val="1013841762"/>
              </p:ext>
            </p:extLst>
          </p:nvPr>
        </p:nvGraphicFramePr>
        <p:xfrm>
          <a:off x="3462401" y="2598379"/>
          <a:ext cx="6207691" cy="2590800"/>
        </p:xfrm>
        <a:graphic>
          <a:graphicData uri="http://schemas.openxmlformats.org/drawingml/2006/table">
            <a:tbl>
              <a:tblPr>
                <a:tableStyleId>{5DA37D80-6434-44D0-A028-1B22A696006F}</a:tableStyleId>
              </a:tblPr>
              <a:tblGrid>
                <a:gridCol w="1717111"/>
                <a:gridCol w="2148213"/>
                <a:gridCol w="2342367"/>
              </a:tblGrid>
              <a:tr h="0">
                <a:tc>
                  <a:txBody>
                    <a:bodyPr/>
                    <a:lstStyle/>
                    <a:p>
                      <a:pPr algn="ctr"/>
                      <a:r>
                        <a:rPr lang="en-US" sz="2000" b="1" dirty="0" smtClean="0">
                          <a:solidFill>
                            <a:schemeClr val="accent2"/>
                          </a:solidFill>
                        </a:rPr>
                        <a:t>OPERATOR</a:t>
                      </a:r>
                      <a:endParaRPr lang="en-US" sz="2000" b="1" dirty="0">
                        <a:solidFill>
                          <a:schemeClr val="accent2"/>
                        </a:solidFill>
                      </a:endParaRPr>
                    </a:p>
                  </a:txBody>
                  <a:tcPr anchor="ctr"/>
                </a:tc>
                <a:tc>
                  <a:txBody>
                    <a:bodyPr/>
                    <a:lstStyle/>
                    <a:p>
                      <a:pPr algn="ctr"/>
                      <a:r>
                        <a:rPr lang="en-US" sz="2000" b="1" dirty="0" smtClean="0">
                          <a:solidFill>
                            <a:schemeClr val="accent2"/>
                          </a:solidFill>
                        </a:rPr>
                        <a:t>DESCRIPTION</a:t>
                      </a:r>
                      <a:endParaRPr lang="en-US" sz="2000" b="1" dirty="0">
                        <a:solidFill>
                          <a:schemeClr val="accent2"/>
                        </a:solidFill>
                      </a:endParaRPr>
                    </a:p>
                  </a:txBody>
                  <a:tcPr anchor="ctr"/>
                </a:tc>
                <a:tc>
                  <a:txBody>
                    <a:bodyPr/>
                    <a:lstStyle/>
                    <a:p>
                      <a:pPr algn="ctr"/>
                      <a:r>
                        <a:rPr lang="en-US" sz="2000" b="1" dirty="0" smtClean="0">
                          <a:solidFill>
                            <a:schemeClr val="accent2"/>
                          </a:solidFill>
                        </a:rPr>
                        <a:t>EXAMPLE</a:t>
                      </a:r>
                      <a:endParaRPr lang="en-US" sz="2000" b="1" dirty="0">
                        <a:solidFill>
                          <a:schemeClr val="accent2"/>
                        </a:solidFill>
                      </a:endParaRPr>
                    </a:p>
                  </a:txBody>
                  <a:tcPr anchor="ctr"/>
                </a:tc>
              </a:tr>
              <a:tr h="0">
                <a:tc>
                  <a:txBody>
                    <a:bodyPr/>
                    <a:lstStyle/>
                    <a:p>
                      <a:r>
                        <a:rPr lang="en-US" dirty="0"/>
                        <a:t>-</a:t>
                      </a:r>
                    </a:p>
                  </a:txBody>
                  <a:tcPr anchor="ctr"/>
                </a:tc>
                <a:tc>
                  <a:txBody>
                    <a:bodyPr/>
                    <a:lstStyle/>
                    <a:p>
                      <a:r>
                        <a:rPr lang="en-US" dirty="0"/>
                        <a:t>Unary minus</a:t>
                      </a:r>
                    </a:p>
                  </a:txBody>
                  <a:tcPr anchor="ctr"/>
                </a:tc>
                <a:tc>
                  <a:txBody>
                    <a:bodyPr/>
                    <a:lstStyle/>
                    <a:p>
                      <a:r>
                        <a:rPr lang="en-US"/>
                        <a:t>-a</a:t>
                      </a:r>
                    </a:p>
                  </a:txBody>
                  <a:tcPr anchor="ctr"/>
                </a:tc>
              </a:tr>
              <a:tr h="0">
                <a:tc>
                  <a:txBody>
                    <a:bodyPr/>
                    <a:lstStyle/>
                    <a:p>
                      <a:r>
                        <a:rPr lang="en-US" dirty="0"/>
                        <a:t>++</a:t>
                      </a:r>
                    </a:p>
                  </a:txBody>
                  <a:tcPr anchor="ctr"/>
                </a:tc>
                <a:tc>
                  <a:txBody>
                    <a:bodyPr/>
                    <a:lstStyle/>
                    <a:p>
                      <a:r>
                        <a:rPr lang="en-US" dirty="0"/>
                        <a:t>Increment</a:t>
                      </a:r>
                    </a:p>
                  </a:txBody>
                  <a:tcPr anchor="ctr"/>
                </a:tc>
                <a:tc>
                  <a:txBody>
                    <a:bodyPr/>
                    <a:lstStyle/>
                    <a:p>
                      <a:r>
                        <a:rPr lang="en-US" dirty="0"/>
                        <a:t>++a, a++</a:t>
                      </a:r>
                    </a:p>
                  </a:txBody>
                  <a:tcPr anchor="ctr"/>
                </a:tc>
              </a:tr>
              <a:tr h="0">
                <a:tc>
                  <a:txBody>
                    <a:bodyPr/>
                    <a:lstStyle/>
                    <a:p>
                      <a:r>
                        <a:rPr lang="en-US" dirty="0"/>
                        <a:t>--</a:t>
                      </a:r>
                    </a:p>
                  </a:txBody>
                  <a:tcPr anchor="ctr"/>
                </a:tc>
                <a:tc>
                  <a:txBody>
                    <a:bodyPr/>
                    <a:lstStyle/>
                    <a:p>
                      <a:r>
                        <a:rPr lang="en-US"/>
                        <a:t>Decrement</a:t>
                      </a:r>
                    </a:p>
                  </a:txBody>
                  <a:tcPr anchor="ctr"/>
                </a:tc>
                <a:tc>
                  <a:txBody>
                    <a:bodyPr/>
                    <a:lstStyle/>
                    <a:p>
                      <a:r>
                        <a:rPr lang="en-US" dirty="0"/>
                        <a:t>--a, a--</a:t>
                      </a:r>
                    </a:p>
                  </a:txBody>
                  <a:tcPr anchor="ctr"/>
                </a:tc>
              </a:tr>
              <a:tr h="0">
                <a:tc>
                  <a:txBody>
                    <a:bodyPr/>
                    <a:lstStyle/>
                    <a:p>
                      <a:r>
                        <a:rPr lang="en-US" dirty="0" smtClean="0"/>
                        <a:t>!</a:t>
                      </a:r>
                      <a:endParaRPr lang="en-US" dirty="0"/>
                    </a:p>
                  </a:txBody>
                  <a:tcPr anchor="ctr"/>
                </a:tc>
                <a:tc>
                  <a:txBody>
                    <a:bodyPr/>
                    <a:lstStyle/>
                    <a:p>
                      <a:r>
                        <a:rPr lang="en-US" dirty="0" smtClean="0"/>
                        <a:t>NOT</a:t>
                      </a:r>
                      <a:endParaRPr lang="en-US" dirty="0"/>
                    </a:p>
                  </a:txBody>
                  <a:tcPr anchor="ctr"/>
                </a:tc>
                <a:tc>
                  <a:txBody>
                    <a:bodyPr/>
                    <a:lstStyle/>
                    <a:p>
                      <a:r>
                        <a:rPr lang="en-US" dirty="0" smtClean="0"/>
                        <a:t>!x</a:t>
                      </a:r>
                      <a:endParaRPr lang="en-US" dirty="0"/>
                    </a:p>
                  </a:txBody>
                  <a:tcPr anchor="ctr"/>
                </a:tc>
              </a:tr>
              <a:tr h="0">
                <a:tc>
                  <a:txBody>
                    <a:bodyPr/>
                    <a:lstStyle/>
                    <a:p>
                      <a:r>
                        <a:rPr lang="en-US" dirty="0" smtClean="0"/>
                        <a:t>&amp;</a:t>
                      </a:r>
                      <a:endParaRPr lang="en-US" dirty="0"/>
                    </a:p>
                  </a:txBody>
                  <a:tcPr anchor="ctr"/>
                </a:tc>
                <a:tc>
                  <a:txBody>
                    <a:bodyPr/>
                    <a:lstStyle/>
                    <a:p>
                      <a:r>
                        <a:rPr lang="en-US" dirty="0" err="1" smtClean="0"/>
                        <a:t>Adressof</a:t>
                      </a:r>
                      <a:endParaRPr lang="en-US" dirty="0"/>
                    </a:p>
                  </a:txBody>
                  <a:tcPr anchor="ctr"/>
                </a:tc>
                <a:tc>
                  <a:txBody>
                    <a:bodyPr/>
                    <a:lstStyle/>
                    <a:p>
                      <a:r>
                        <a:rPr lang="en-US" dirty="0" smtClean="0"/>
                        <a:t>&amp;a</a:t>
                      </a:r>
                      <a:endParaRPr lang="en-US" dirty="0"/>
                    </a:p>
                  </a:txBody>
                  <a:tcPr anchor="ctr"/>
                </a:tc>
              </a:tr>
              <a:tr h="0">
                <a:tc>
                  <a:txBody>
                    <a:bodyPr/>
                    <a:lstStyle/>
                    <a:p>
                      <a:r>
                        <a:rPr lang="en-US" dirty="0" err="1" smtClean="0"/>
                        <a:t>Sizeof</a:t>
                      </a:r>
                      <a:r>
                        <a:rPr lang="en-US" dirty="0" smtClean="0"/>
                        <a:t>()</a:t>
                      </a:r>
                      <a:endParaRPr lang="en-US" dirty="0"/>
                    </a:p>
                  </a:txBody>
                  <a:tcPr anchor="ctr"/>
                </a:tc>
                <a:tc>
                  <a:txBody>
                    <a:bodyPr/>
                    <a:lstStyle/>
                    <a:p>
                      <a:r>
                        <a:rPr lang="en-US" dirty="0" err="1" smtClean="0"/>
                        <a:t>Sizeof</a:t>
                      </a:r>
                      <a:r>
                        <a:rPr lang="en-US" dirty="0" smtClean="0"/>
                        <a:t>()</a:t>
                      </a:r>
                      <a:endParaRPr lang="en-US" dirty="0"/>
                    </a:p>
                  </a:txBody>
                  <a:tcPr anchor="ctr"/>
                </a:tc>
                <a:tc>
                  <a:txBody>
                    <a:bodyPr/>
                    <a:lstStyle/>
                    <a:p>
                      <a:r>
                        <a:rPr lang="en-US" dirty="0" err="1" smtClean="0"/>
                        <a:t>Sizeof</a:t>
                      </a:r>
                      <a:r>
                        <a:rPr lang="en-US" dirty="0" smtClean="0"/>
                        <a:t>(</a:t>
                      </a:r>
                      <a:r>
                        <a:rPr lang="en-US" dirty="0" err="1" smtClean="0"/>
                        <a:t>int</a:t>
                      </a:r>
                      <a:r>
                        <a:rPr lang="en-US" dirty="0" smtClean="0"/>
                        <a:t>)</a:t>
                      </a:r>
                      <a:endParaRPr lang="en-US" dirty="0"/>
                    </a:p>
                  </a:txBody>
                  <a:tcPr anchor="ctr"/>
                </a:tc>
              </a:tr>
            </a:tbl>
          </a:graphicData>
        </a:graphic>
      </p:graphicFrame>
    </p:spTree>
    <p:extLst>
      <p:ext uri="{BB962C8B-B14F-4D97-AF65-F5344CB8AC3E}">
        <p14:creationId xmlns:p14="http://schemas.microsoft.com/office/powerpoint/2010/main" val="4117329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612340"/>
            <a:ext cx="7903923" cy="523220"/>
          </a:xfrm>
          <a:prstGeom prst="rect">
            <a:avLst/>
          </a:prstGeom>
          <a:noFill/>
        </p:spPr>
        <p:txBody>
          <a:bodyPr wrap="square" rtlCol="0">
            <a:spAutoFit/>
          </a:bodyPr>
          <a:lstStyle/>
          <a:p>
            <a:pPr algn="ctr"/>
            <a:r>
              <a:rPr lang="en-US" sz="2800" dirty="0" smtClean="0"/>
              <a:t>CONDITIONAL (TERNARY) OPERATOR</a:t>
            </a:r>
            <a:endParaRPr lang="en-US" sz="2800" dirty="0"/>
          </a:p>
        </p:txBody>
      </p:sp>
      <p:sp>
        <p:nvSpPr>
          <p:cNvPr id="4" name="TextBox 3"/>
          <p:cNvSpPr txBox="1"/>
          <p:nvPr/>
        </p:nvSpPr>
        <p:spPr>
          <a:xfrm>
            <a:off x="419623" y="1146132"/>
            <a:ext cx="11386159" cy="5324535"/>
          </a:xfrm>
          <a:prstGeom prst="rect">
            <a:avLst/>
          </a:prstGeom>
          <a:noFill/>
        </p:spPr>
        <p:txBody>
          <a:bodyPr wrap="square" rtlCol="0">
            <a:spAutoFit/>
          </a:bodyPr>
          <a:lstStyle/>
          <a:p>
            <a:pPr marL="342900" indent="-342900">
              <a:buFont typeface="Arial" panose="020B0604020202020204" pitchFamily="34" charset="0"/>
              <a:buChar char="•"/>
            </a:pPr>
            <a:r>
              <a:rPr lang="en-US" sz="2000" dirty="0"/>
              <a:t>The ternary operator ?: is a shorthand for if-else statements</a:t>
            </a:r>
            <a:r>
              <a:rPr lang="en-US" sz="2000" dirty="0" smtClean="0"/>
              <a:t>.</a:t>
            </a:r>
          </a:p>
          <a:p>
            <a:pPr marL="342900" indent="-342900">
              <a:buFont typeface="Arial" panose="020B0604020202020204" pitchFamily="34" charset="0"/>
              <a:buChar char="•"/>
            </a:pPr>
            <a:r>
              <a:rPr lang="en-US" sz="2000" dirty="0"/>
              <a:t>he conditional operator takes less space and helps to write the if-else statements in the shortest way possible. It is also known as the </a:t>
            </a:r>
            <a:r>
              <a:rPr lang="en-US" sz="2000" b="1" dirty="0"/>
              <a:t>ternary operator in C</a:t>
            </a:r>
            <a:r>
              <a:rPr lang="en-US" sz="2000" dirty="0"/>
              <a:t> as it operates on three operands.</a:t>
            </a:r>
          </a:p>
          <a:p>
            <a:pPr marL="342900" indent="-342900">
              <a:buFont typeface="Arial" panose="020B0604020202020204" pitchFamily="34" charset="0"/>
              <a:buChar char="•"/>
            </a:pPr>
            <a:endParaRPr lang="en-US" sz="2000" dirty="0"/>
          </a:p>
          <a:p>
            <a:r>
              <a:rPr lang="en-US" sz="2000" dirty="0"/>
              <a:t>Syntax:</a:t>
            </a:r>
          </a:p>
          <a:p>
            <a:r>
              <a:rPr lang="en-US" sz="2000" dirty="0" smtClean="0"/>
              <a:t>(</a:t>
            </a:r>
            <a:r>
              <a:rPr lang="en-US" sz="2000" dirty="0"/>
              <a:t>condition) ? (</a:t>
            </a:r>
            <a:r>
              <a:rPr lang="en-US" sz="2000" dirty="0" err="1"/>
              <a:t>value_if_true</a:t>
            </a:r>
            <a:r>
              <a:rPr lang="en-US" sz="2000" dirty="0"/>
              <a:t>) : (</a:t>
            </a:r>
            <a:r>
              <a:rPr lang="en-US" sz="2000" dirty="0" err="1"/>
              <a:t>value_if_false</a:t>
            </a:r>
            <a:r>
              <a:rPr lang="en-US" sz="2000" dirty="0" smtClean="0"/>
              <a:t>);</a:t>
            </a:r>
          </a:p>
          <a:p>
            <a:endParaRPr lang="en-US" sz="2000" dirty="0"/>
          </a:p>
          <a:p>
            <a:r>
              <a:rPr lang="en-US" sz="2000" dirty="0" smtClean="0"/>
              <a:t>Example:</a:t>
            </a:r>
          </a:p>
          <a:p>
            <a:pPr marL="342900" indent="-342900">
              <a:buFont typeface="Arial" panose="020B0604020202020204" pitchFamily="34" charset="0"/>
              <a:buChar char="•"/>
            </a:pPr>
            <a:endParaRPr lang="en-US" sz="2000" dirty="0"/>
          </a:p>
          <a:p>
            <a:r>
              <a:rPr lang="en-US" sz="2000" dirty="0"/>
              <a:t>#include &lt;</a:t>
            </a:r>
            <a:r>
              <a:rPr lang="en-US" sz="2000" dirty="0" err="1"/>
              <a:t>stdio.h</a:t>
            </a:r>
            <a:r>
              <a:rPr lang="en-US" sz="2000" dirty="0"/>
              <a:t>&gt;</a:t>
            </a:r>
          </a:p>
          <a:p>
            <a:r>
              <a:rPr lang="en-US" sz="2000" dirty="0" err="1"/>
              <a:t>int</a:t>
            </a:r>
            <a:r>
              <a:rPr lang="en-US" sz="2000" dirty="0"/>
              <a:t> main() {</a:t>
            </a:r>
          </a:p>
          <a:p>
            <a:r>
              <a:rPr lang="en-US" sz="2000" dirty="0"/>
              <a:t>    </a:t>
            </a:r>
            <a:r>
              <a:rPr lang="en-US" sz="2000" dirty="0" err="1"/>
              <a:t>int</a:t>
            </a:r>
            <a:r>
              <a:rPr lang="en-US" sz="2000" dirty="0"/>
              <a:t> a = 10, b = 20;</a:t>
            </a:r>
          </a:p>
          <a:p>
            <a:r>
              <a:rPr lang="en-US" sz="2000" dirty="0"/>
              <a:t>    </a:t>
            </a:r>
            <a:r>
              <a:rPr lang="en-US" sz="2000" dirty="0" err="1"/>
              <a:t>int</a:t>
            </a:r>
            <a:r>
              <a:rPr lang="en-US" sz="2000" dirty="0"/>
              <a:t> max = </a:t>
            </a:r>
            <a:r>
              <a:rPr lang="en-US" sz="2000" dirty="0">
                <a:solidFill>
                  <a:schemeClr val="accent2"/>
                </a:solidFill>
              </a:rPr>
              <a:t>(a &gt; b) ? a : b</a:t>
            </a:r>
            <a:r>
              <a:rPr lang="en-US" sz="2000" dirty="0"/>
              <a:t>;  // If a &gt; b, max = a; otherwise, max = b</a:t>
            </a:r>
          </a:p>
          <a:p>
            <a:r>
              <a:rPr lang="en-US" sz="2000" dirty="0"/>
              <a:t>    </a:t>
            </a:r>
            <a:r>
              <a:rPr lang="en-US" sz="2000" dirty="0" err="1"/>
              <a:t>printf</a:t>
            </a:r>
            <a:r>
              <a:rPr lang="en-US" sz="2000" dirty="0"/>
              <a:t>("Maximum: %d\n", max);  // Output: 20</a:t>
            </a:r>
          </a:p>
          <a:p>
            <a:r>
              <a:rPr lang="en-US" sz="2000" dirty="0"/>
              <a:t>    return 0;</a:t>
            </a:r>
          </a:p>
          <a:p>
            <a:r>
              <a:rPr lang="en-US" sz="2000" dirty="0"/>
              <a:t>}</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34484859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611986"/>
            <a:ext cx="7903923" cy="707886"/>
          </a:xfrm>
          <a:prstGeom prst="rect">
            <a:avLst/>
          </a:prstGeom>
          <a:noFill/>
        </p:spPr>
        <p:txBody>
          <a:bodyPr wrap="square" rtlCol="0">
            <a:spAutoFit/>
          </a:bodyPr>
          <a:lstStyle/>
          <a:p>
            <a:pPr algn="ctr"/>
            <a:r>
              <a:rPr lang="en-US" sz="4000" dirty="0" smtClean="0"/>
              <a:t>EXPRESSIONS</a:t>
            </a:r>
            <a:endParaRPr lang="en-US" sz="4000" b="1" dirty="0"/>
          </a:p>
        </p:txBody>
      </p:sp>
      <p:sp>
        <p:nvSpPr>
          <p:cNvPr id="4" name="TextBox 3"/>
          <p:cNvSpPr txBox="1"/>
          <p:nvPr/>
        </p:nvSpPr>
        <p:spPr>
          <a:xfrm>
            <a:off x="419623" y="1549893"/>
            <a:ext cx="11386159" cy="4708981"/>
          </a:xfrm>
          <a:prstGeom prst="rect">
            <a:avLst/>
          </a:prstGeom>
          <a:noFill/>
        </p:spPr>
        <p:txBody>
          <a:bodyPr wrap="square" rtlCol="0">
            <a:spAutoFit/>
          </a:bodyPr>
          <a:lstStyle/>
          <a:p>
            <a:pPr marL="342900" indent="-342900">
              <a:buFont typeface="Arial" panose="020B0604020202020204" pitchFamily="34" charset="0"/>
              <a:buChar char="•"/>
            </a:pPr>
            <a:r>
              <a:rPr lang="en-US" sz="2000" dirty="0"/>
              <a:t>An expression in C is a combination of operators, variables, constants, and function calls that produce a value.</a:t>
            </a:r>
          </a:p>
          <a:p>
            <a:pPr marL="342900" indent="-342900">
              <a:buFont typeface="Arial" panose="020B0604020202020204" pitchFamily="34" charset="0"/>
              <a:buChar char="•"/>
            </a:pPr>
            <a:endParaRPr lang="en-US" sz="2000" dirty="0"/>
          </a:p>
          <a:p>
            <a:r>
              <a:rPr lang="en-US" sz="2000" dirty="0"/>
              <a:t>Types of Expressions</a:t>
            </a:r>
          </a:p>
          <a:p>
            <a:pPr marL="342900" indent="-342900">
              <a:buFont typeface="Arial" panose="020B0604020202020204" pitchFamily="34" charset="0"/>
              <a:buChar char="•"/>
            </a:pPr>
            <a:r>
              <a:rPr lang="en-US" sz="2000" dirty="0"/>
              <a:t>Arithmetic Expressions: Use arithmetic operators </a:t>
            </a:r>
            <a:r>
              <a:rPr lang="en-US" sz="2000" b="1" dirty="0">
                <a:solidFill>
                  <a:schemeClr val="accent2"/>
                </a:solidFill>
              </a:rPr>
              <a:t>(+, -, *, /, %)</a:t>
            </a:r>
            <a:r>
              <a:rPr lang="en-US" sz="2000" dirty="0"/>
              <a:t>.</a:t>
            </a:r>
          </a:p>
          <a:p>
            <a:pPr marL="342900" indent="-342900">
              <a:buFont typeface="Arial" panose="020B0604020202020204" pitchFamily="34" charset="0"/>
              <a:buChar char="•"/>
            </a:pPr>
            <a:r>
              <a:rPr lang="en-US" sz="2000" dirty="0"/>
              <a:t>Relational Expressions: Compare two values (</a:t>
            </a:r>
            <a:r>
              <a:rPr lang="en-US" sz="2000" b="1" dirty="0">
                <a:solidFill>
                  <a:schemeClr val="accent2"/>
                </a:solidFill>
              </a:rPr>
              <a:t>&lt;, &gt;, &lt;=, &gt;=, ==, !=).</a:t>
            </a:r>
          </a:p>
          <a:p>
            <a:pPr marL="342900" indent="-342900">
              <a:buFont typeface="Arial" panose="020B0604020202020204" pitchFamily="34" charset="0"/>
              <a:buChar char="•"/>
            </a:pPr>
            <a:r>
              <a:rPr lang="en-US" sz="2000" dirty="0"/>
              <a:t>Logical Expressions: Combine multiple conditions </a:t>
            </a:r>
            <a:r>
              <a:rPr lang="en-US" sz="2000" b="1" dirty="0">
                <a:solidFill>
                  <a:schemeClr val="accent2"/>
                </a:solidFill>
              </a:rPr>
              <a:t>(&amp;&amp;, ||, !</a:t>
            </a:r>
            <a:r>
              <a:rPr lang="en-US" sz="2000" dirty="0"/>
              <a:t>).</a:t>
            </a:r>
          </a:p>
          <a:p>
            <a:pPr marL="342900" indent="-342900">
              <a:buFont typeface="Arial" panose="020B0604020202020204" pitchFamily="34" charset="0"/>
              <a:buChar char="•"/>
            </a:pPr>
            <a:r>
              <a:rPr lang="en-US" sz="2000" dirty="0"/>
              <a:t>Bitwise Expressions: Use bitwise operators (</a:t>
            </a:r>
            <a:r>
              <a:rPr lang="en-US" sz="2000" b="1" dirty="0">
                <a:solidFill>
                  <a:schemeClr val="accent2"/>
                </a:solidFill>
              </a:rPr>
              <a:t>&amp;, |, ^, ~, &lt;&lt;, &gt;&gt;</a:t>
            </a:r>
            <a:r>
              <a:rPr lang="en-US" sz="2000" dirty="0"/>
              <a:t>).</a:t>
            </a:r>
          </a:p>
          <a:p>
            <a:pPr marL="342900" indent="-342900">
              <a:buFont typeface="Arial" panose="020B0604020202020204" pitchFamily="34" charset="0"/>
              <a:buChar char="•"/>
            </a:pPr>
            <a:r>
              <a:rPr lang="en-US" sz="2000" dirty="0"/>
              <a:t>Conditional Expressions: Use the ternary operator </a:t>
            </a:r>
            <a:r>
              <a:rPr lang="en-US" sz="2000" dirty="0" smtClean="0"/>
              <a:t>(</a:t>
            </a:r>
            <a:r>
              <a:rPr lang="en-US" sz="2000" b="1" dirty="0" smtClean="0">
                <a:solidFill>
                  <a:schemeClr val="accent2"/>
                </a:solidFill>
              </a:rPr>
              <a:t>?:</a:t>
            </a:r>
            <a:r>
              <a:rPr lang="en-US" sz="2000" dirty="0" smtClean="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Example:</a:t>
            </a:r>
          </a:p>
          <a:p>
            <a:pPr marL="342900" indent="-342900">
              <a:buFont typeface="Arial" panose="020B0604020202020204" pitchFamily="34" charset="0"/>
              <a:buChar char="•"/>
            </a:pPr>
            <a:r>
              <a:rPr lang="en-US" sz="2000" b="1" dirty="0" err="1" smtClean="0">
                <a:solidFill>
                  <a:schemeClr val="accent2"/>
                </a:solidFill>
              </a:rPr>
              <a:t>a+b-c</a:t>
            </a:r>
            <a:r>
              <a:rPr lang="en-US" sz="2000" b="1" dirty="0" smtClean="0">
                <a:solidFill>
                  <a:schemeClr val="accent2"/>
                </a:solidFill>
              </a:rPr>
              <a:t>*d/e</a:t>
            </a:r>
          </a:p>
          <a:p>
            <a:pPr marL="342900" indent="-342900">
              <a:buFont typeface="Arial" panose="020B0604020202020204" pitchFamily="34" charset="0"/>
              <a:buChar char="•"/>
            </a:pPr>
            <a:r>
              <a:rPr lang="en-US" sz="2000" b="1" dirty="0" smtClean="0">
                <a:solidFill>
                  <a:schemeClr val="accent2"/>
                </a:solidFill>
              </a:rPr>
              <a:t>a&lt;b&gt;c==d!=a</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359197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16899" y="1058615"/>
            <a:ext cx="7903923" cy="707886"/>
          </a:xfrm>
          <a:prstGeom prst="rect">
            <a:avLst/>
          </a:prstGeom>
          <a:noFill/>
        </p:spPr>
        <p:txBody>
          <a:bodyPr wrap="square" rtlCol="0">
            <a:spAutoFit/>
          </a:bodyPr>
          <a:lstStyle/>
          <a:p>
            <a:pPr fontAlgn="base"/>
            <a:r>
              <a:rPr lang="en-US" sz="4000" b="1" dirty="0"/>
              <a:t>Why Should We Learn C?</a:t>
            </a:r>
          </a:p>
        </p:txBody>
      </p:sp>
      <p:sp>
        <p:nvSpPr>
          <p:cNvPr id="4" name="TextBox 3"/>
          <p:cNvSpPr txBox="1"/>
          <p:nvPr/>
        </p:nvSpPr>
        <p:spPr>
          <a:xfrm>
            <a:off x="375782" y="1471809"/>
            <a:ext cx="11386159" cy="332398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b="1" dirty="0">
                <a:solidFill>
                  <a:schemeClr val="accent2"/>
                </a:solidFill>
              </a:rPr>
              <a:t>Foundation for Other Languages:</a:t>
            </a:r>
            <a:r>
              <a:rPr lang="en-US" sz="2000" b="1" dirty="0"/>
              <a:t> </a:t>
            </a:r>
            <a:r>
              <a:rPr lang="en-US" sz="2000" dirty="0"/>
              <a:t>Many modern languages like Java, PHP, and JavaScript borrow syntax and features from C.</a:t>
            </a:r>
          </a:p>
          <a:p>
            <a:pPr marL="342900" indent="-342900">
              <a:lnSpc>
                <a:spcPct val="150000"/>
              </a:lnSpc>
              <a:buFont typeface="Arial" panose="020B0604020202020204" pitchFamily="34" charset="0"/>
              <a:buChar char="•"/>
            </a:pPr>
            <a:r>
              <a:rPr lang="en-US" sz="2000" b="1" dirty="0">
                <a:solidFill>
                  <a:schemeClr val="accent2"/>
                </a:solidFill>
              </a:rPr>
              <a:t>Basis for C++: </a:t>
            </a:r>
            <a:r>
              <a:rPr lang="en-US" sz="2000" dirty="0"/>
              <a:t>C++ is almost a superset of C, making it easier to learn if you know C.</a:t>
            </a:r>
          </a:p>
          <a:p>
            <a:pPr marL="342900" indent="-342900">
              <a:lnSpc>
                <a:spcPct val="150000"/>
              </a:lnSpc>
              <a:buFont typeface="Arial" panose="020B0604020202020204" pitchFamily="34" charset="0"/>
              <a:buChar char="•"/>
            </a:pPr>
            <a:r>
              <a:rPr lang="en-US" sz="2000" b="1" dirty="0">
                <a:solidFill>
                  <a:schemeClr val="accent2"/>
                </a:solidFill>
              </a:rPr>
              <a:t>Eases Learning Modern Languages: </a:t>
            </a:r>
            <a:r>
              <a:rPr lang="en-US" sz="2000" dirty="0"/>
              <a:t>Learning C first helps in quickly grasping other programming languages.</a:t>
            </a:r>
          </a:p>
          <a:p>
            <a:pPr marL="342900" indent="-342900">
              <a:lnSpc>
                <a:spcPct val="150000"/>
              </a:lnSpc>
              <a:buFont typeface="Arial" panose="020B0604020202020204" pitchFamily="34" charset="0"/>
              <a:buChar char="•"/>
            </a:pPr>
            <a:r>
              <a:rPr lang="en-US" sz="2000" b="1" dirty="0">
                <a:solidFill>
                  <a:schemeClr val="accent2"/>
                </a:solidFill>
              </a:rPr>
              <a:t>Understanding System Architecture: </a:t>
            </a:r>
            <a:r>
              <a:rPr lang="en-US" sz="2000" dirty="0"/>
              <a:t>C teaches core concepts like pointers and memory management.</a:t>
            </a:r>
          </a:p>
          <a:p>
            <a:pPr marL="342900" indent="-342900">
              <a:lnSpc>
                <a:spcPct val="150000"/>
              </a:lnSpc>
              <a:buFont typeface="Arial" panose="020B0604020202020204" pitchFamily="34" charset="0"/>
              <a:buChar char="•"/>
            </a:pPr>
            <a:r>
              <a:rPr lang="en-US" sz="2000" b="1" dirty="0">
                <a:solidFill>
                  <a:schemeClr val="accent2"/>
                </a:solidFill>
              </a:rPr>
              <a:t>Close to Hardware: </a:t>
            </a:r>
            <a:r>
              <a:rPr lang="en-US" sz="2000" dirty="0"/>
              <a:t>C provides insights into how operating systems and hardware work.</a:t>
            </a:r>
          </a:p>
        </p:txBody>
      </p:sp>
    </p:spTree>
    <p:extLst>
      <p:ext uri="{BB962C8B-B14F-4D97-AF65-F5344CB8AC3E}">
        <p14:creationId xmlns:p14="http://schemas.microsoft.com/office/powerpoint/2010/main" val="7280266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885119"/>
            <a:ext cx="7903923" cy="707886"/>
          </a:xfrm>
          <a:prstGeom prst="rect">
            <a:avLst/>
          </a:prstGeom>
          <a:noFill/>
        </p:spPr>
        <p:txBody>
          <a:bodyPr wrap="square" rtlCol="0">
            <a:spAutoFit/>
          </a:bodyPr>
          <a:lstStyle/>
          <a:p>
            <a:pPr algn="ctr"/>
            <a:r>
              <a:rPr lang="en-US" sz="4000" dirty="0" smtClean="0"/>
              <a:t>OPERATOR PRECEDENCE</a:t>
            </a:r>
            <a:endParaRPr lang="en-US" sz="4000" b="1" dirty="0"/>
          </a:p>
        </p:txBody>
      </p:sp>
      <p:sp>
        <p:nvSpPr>
          <p:cNvPr id="4" name="TextBox 3"/>
          <p:cNvSpPr txBox="1"/>
          <p:nvPr/>
        </p:nvSpPr>
        <p:spPr>
          <a:xfrm>
            <a:off x="419623" y="1906151"/>
            <a:ext cx="11386159"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t>Operator precedence in C determines the order in which different operators in an expression are evaluated.</a:t>
            </a:r>
          </a:p>
          <a:p>
            <a:pPr marL="342900" indent="-342900">
              <a:buFont typeface="Arial" panose="020B0604020202020204" pitchFamily="34" charset="0"/>
              <a:buChar char="•"/>
            </a:pPr>
            <a:r>
              <a:rPr lang="en-US" sz="2000" b="1" dirty="0"/>
              <a:t>High precedence operators</a:t>
            </a:r>
            <a:r>
              <a:rPr lang="en-US" sz="2000" dirty="0"/>
              <a:t> are evaluated before </a:t>
            </a:r>
            <a:r>
              <a:rPr lang="en-US" sz="2000" b="1" dirty="0"/>
              <a:t>low precedence operators</a:t>
            </a:r>
            <a:r>
              <a:rPr lang="en-US" sz="2000" dirty="0" smtClean="0"/>
              <a:t>.</a:t>
            </a:r>
          </a:p>
          <a:p>
            <a:pPr marL="342900" indent="-342900">
              <a:buFont typeface="Arial" panose="020B0604020202020204" pitchFamily="34" charset="0"/>
              <a:buChar char="•"/>
            </a:pPr>
            <a:endParaRPr lang="en-US" sz="2000" dirty="0"/>
          </a:p>
          <a:p>
            <a:endParaRPr lang="en-US" sz="2000" dirty="0" smtClean="0"/>
          </a:p>
          <a:p>
            <a:r>
              <a:rPr lang="en-US" sz="2000" dirty="0" smtClean="0"/>
              <a:t>#</a:t>
            </a:r>
            <a:r>
              <a:rPr lang="en-US" sz="2000" dirty="0"/>
              <a:t>include &lt;</a:t>
            </a:r>
            <a:r>
              <a:rPr lang="en-US" sz="2000" dirty="0" err="1"/>
              <a:t>stdio.h</a:t>
            </a:r>
            <a:r>
              <a:rPr lang="en-US" sz="2000" dirty="0"/>
              <a:t>&gt;</a:t>
            </a:r>
          </a:p>
          <a:p>
            <a:r>
              <a:rPr lang="en-US" sz="2000" dirty="0" err="1"/>
              <a:t>int</a:t>
            </a:r>
            <a:r>
              <a:rPr lang="en-US" sz="2000" dirty="0"/>
              <a:t> main() {</a:t>
            </a:r>
          </a:p>
          <a:p>
            <a:r>
              <a:rPr lang="en-US" sz="2000" dirty="0"/>
              <a:t>    </a:t>
            </a:r>
            <a:r>
              <a:rPr lang="en-US" sz="2000" dirty="0" err="1"/>
              <a:t>int</a:t>
            </a:r>
            <a:r>
              <a:rPr lang="en-US" sz="2000" dirty="0"/>
              <a:t> a = 5, b = 10, c = 15;</a:t>
            </a:r>
          </a:p>
          <a:p>
            <a:r>
              <a:rPr lang="en-US" sz="2000" dirty="0"/>
              <a:t>    </a:t>
            </a:r>
            <a:r>
              <a:rPr lang="en-US" sz="2000" dirty="0" err="1"/>
              <a:t>int</a:t>
            </a:r>
            <a:r>
              <a:rPr lang="en-US" sz="2000" dirty="0"/>
              <a:t> result = </a:t>
            </a:r>
            <a:r>
              <a:rPr lang="en-US" sz="2000" b="1" dirty="0">
                <a:solidFill>
                  <a:schemeClr val="accent2"/>
                </a:solidFill>
              </a:rPr>
              <a:t>a + b * c</a:t>
            </a:r>
            <a:r>
              <a:rPr lang="en-US" sz="2000" dirty="0"/>
              <a:t>;  // Multiplication has higher precedence</a:t>
            </a:r>
          </a:p>
          <a:p>
            <a:r>
              <a:rPr lang="en-US" sz="2000" dirty="0"/>
              <a:t>    </a:t>
            </a:r>
            <a:r>
              <a:rPr lang="en-US" sz="2000" dirty="0" err="1"/>
              <a:t>printf</a:t>
            </a:r>
            <a:r>
              <a:rPr lang="en-US" sz="2000" dirty="0"/>
              <a:t>("Result: %d\n", result);  // Output: 155</a:t>
            </a:r>
          </a:p>
          <a:p>
            <a:r>
              <a:rPr lang="en-US" sz="2000" dirty="0"/>
              <a:t>    return 0;</a:t>
            </a:r>
          </a:p>
          <a:p>
            <a:r>
              <a:rPr lang="en-US" sz="2000" dirty="0"/>
              <a:t>}</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38637399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9" y="564485"/>
            <a:ext cx="7903923" cy="707886"/>
          </a:xfrm>
          <a:prstGeom prst="rect">
            <a:avLst/>
          </a:prstGeom>
          <a:noFill/>
        </p:spPr>
        <p:txBody>
          <a:bodyPr wrap="square" rtlCol="0">
            <a:spAutoFit/>
          </a:bodyPr>
          <a:lstStyle/>
          <a:p>
            <a:pPr algn="ctr"/>
            <a:r>
              <a:rPr lang="en-US" sz="4000" dirty="0" smtClean="0"/>
              <a:t>OPERATOR ASSOCIATIVITY</a:t>
            </a:r>
            <a:endParaRPr lang="en-US" sz="4000" b="1" dirty="0"/>
          </a:p>
        </p:txBody>
      </p:sp>
      <p:sp>
        <p:nvSpPr>
          <p:cNvPr id="4" name="TextBox 3"/>
          <p:cNvSpPr txBox="1"/>
          <p:nvPr/>
        </p:nvSpPr>
        <p:spPr>
          <a:xfrm>
            <a:off x="419623" y="1146131"/>
            <a:ext cx="11386159" cy="4401205"/>
          </a:xfrm>
          <a:prstGeom prst="rect">
            <a:avLst/>
          </a:prstGeom>
          <a:noFill/>
        </p:spPr>
        <p:txBody>
          <a:bodyPr wrap="square" rtlCol="0">
            <a:spAutoFit/>
          </a:bodyPr>
          <a:lstStyle/>
          <a:p>
            <a:pPr marL="342900" indent="-342900">
              <a:buFont typeface="Arial" panose="020B0604020202020204" pitchFamily="34" charset="0"/>
              <a:buChar char="•"/>
            </a:pPr>
            <a:r>
              <a:rPr lang="en-US" sz="2000" dirty="0"/>
              <a:t>When two operators of the same precedence appear in an expression, the associativity decides the direction of evaluation:</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b="1" dirty="0">
                <a:solidFill>
                  <a:schemeClr val="accent2"/>
                </a:solidFill>
              </a:rPr>
              <a:t>Left to Right Associativity: </a:t>
            </a:r>
            <a:r>
              <a:rPr lang="en-US" sz="2000" dirty="0"/>
              <a:t>Most operators (e.g., </a:t>
            </a:r>
            <a:r>
              <a:rPr lang="en-US" sz="2000" dirty="0">
                <a:solidFill>
                  <a:schemeClr val="accent2"/>
                </a:solidFill>
              </a:rPr>
              <a:t>+, -, *, /, %</a:t>
            </a:r>
            <a:r>
              <a:rPr lang="en-US" sz="2000" dirty="0"/>
              <a:t>) are evaluated from left to right.</a:t>
            </a:r>
          </a:p>
          <a:p>
            <a:pPr marL="342900" indent="-342900">
              <a:buFont typeface="Arial" panose="020B0604020202020204" pitchFamily="34" charset="0"/>
              <a:buChar char="•"/>
            </a:pPr>
            <a:r>
              <a:rPr lang="en-US" sz="2000" b="1" dirty="0">
                <a:solidFill>
                  <a:schemeClr val="accent2"/>
                </a:solidFill>
              </a:rPr>
              <a:t>Right to Left Associativity: </a:t>
            </a:r>
            <a:r>
              <a:rPr lang="en-US" sz="2000" dirty="0"/>
              <a:t>Operators like assignment (</a:t>
            </a:r>
            <a:r>
              <a:rPr lang="en-US" sz="2000" dirty="0">
                <a:solidFill>
                  <a:schemeClr val="accent2"/>
                </a:solidFill>
              </a:rPr>
              <a:t>=</a:t>
            </a:r>
            <a:r>
              <a:rPr lang="en-US" sz="2000" dirty="0"/>
              <a:t>), unary </a:t>
            </a:r>
            <a:r>
              <a:rPr lang="en-US" sz="2000" dirty="0">
                <a:solidFill>
                  <a:schemeClr val="accent2"/>
                </a:solidFill>
              </a:rPr>
              <a:t>(++, --</a:t>
            </a:r>
            <a:r>
              <a:rPr lang="en-US" sz="2000" dirty="0"/>
              <a:t>), and ternary (</a:t>
            </a:r>
            <a:r>
              <a:rPr lang="en-US" sz="2000" dirty="0">
                <a:solidFill>
                  <a:schemeClr val="accent2"/>
                </a:solidFill>
              </a:rPr>
              <a:t>?:</a:t>
            </a:r>
            <a:r>
              <a:rPr lang="en-US" sz="2000" dirty="0"/>
              <a:t>) are evaluated from right to left</a:t>
            </a:r>
            <a:r>
              <a:rPr lang="en-US" sz="2000" dirty="0" smtClean="0"/>
              <a:t>.</a:t>
            </a:r>
          </a:p>
          <a:p>
            <a:pPr marL="342900" indent="-342900">
              <a:buFont typeface="Arial" panose="020B0604020202020204" pitchFamily="34" charset="0"/>
              <a:buChar char="•"/>
            </a:pPr>
            <a:endParaRPr lang="en-US" sz="2000" dirty="0" smtClean="0"/>
          </a:p>
          <a:p>
            <a:r>
              <a:rPr lang="en-US" sz="2000" dirty="0"/>
              <a:t>#include &lt;</a:t>
            </a:r>
            <a:r>
              <a:rPr lang="en-US" sz="2000" dirty="0" err="1"/>
              <a:t>stdio.h</a:t>
            </a:r>
            <a:r>
              <a:rPr lang="en-US" sz="2000" dirty="0"/>
              <a:t>&gt;</a:t>
            </a:r>
          </a:p>
          <a:p>
            <a:r>
              <a:rPr lang="en-US" sz="2000" dirty="0" err="1"/>
              <a:t>int</a:t>
            </a:r>
            <a:r>
              <a:rPr lang="en-US" sz="2000" dirty="0"/>
              <a:t> main() {</a:t>
            </a:r>
          </a:p>
          <a:p>
            <a:r>
              <a:rPr lang="en-US" sz="2000" dirty="0"/>
              <a:t>    </a:t>
            </a:r>
            <a:r>
              <a:rPr lang="en-US" sz="2000" dirty="0" err="1"/>
              <a:t>int</a:t>
            </a:r>
            <a:r>
              <a:rPr lang="en-US" sz="2000" dirty="0"/>
              <a:t> result = </a:t>
            </a:r>
            <a:r>
              <a:rPr lang="en-US" sz="2000" dirty="0">
                <a:solidFill>
                  <a:schemeClr val="accent2"/>
                </a:solidFill>
              </a:rPr>
              <a:t>100 / 10 * 5</a:t>
            </a:r>
            <a:r>
              <a:rPr lang="en-US" sz="2000" dirty="0"/>
              <a:t>;  // Division and multiplication have the same precedence</a:t>
            </a:r>
          </a:p>
          <a:p>
            <a:r>
              <a:rPr lang="en-US" sz="2000" dirty="0"/>
              <a:t>    </a:t>
            </a:r>
            <a:r>
              <a:rPr lang="en-US" sz="2000" dirty="0" err="1"/>
              <a:t>printf</a:t>
            </a:r>
            <a:r>
              <a:rPr lang="en-US" sz="2000" dirty="0"/>
              <a:t>("Result: %d\n", result);  // Output: 50 (evaluated left to right)</a:t>
            </a:r>
          </a:p>
          <a:p>
            <a:r>
              <a:rPr lang="en-US" sz="2000" dirty="0"/>
              <a:t>    return 0;</a:t>
            </a:r>
          </a:p>
          <a:p>
            <a:r>
              <a:rPr lang="en-US" sz="2000" dirty="0"/>
              <a:t>}</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6879767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016964939"/>
              </p:ext>
            </p:extLst>
          </p:nvPr>
        </p:nvGraphicFramePr>
        <p:xfrm>
          <a:off x="1515651" y="931391"/>
          <a:ext cx="8956111" cy="5435690"/>
        </p:xfrm>
        <a:graphic>
          <a:graphicData uri="http://schemas.openxmlformats.org/drawingml/2006/table">
            <a:tbl>
              <a:tblPr>
                <a:tableStyleId>{5DA37D80-6434-44D0-A028-1B22A696006F}</a:tableStyleId>
              </a:tblPr>
              <a:tblGrid>
                <a:gridCol w="1471808"/>
                <a:gridCol w="2016691"/>
                <a:gridCol w="3679523"/>
                <a:gridCol w="1788089"/>
              </a:tblGrid>
              <a:tr h="277373">
                <a:tc>
                  <a:txBody>
                    <a:bodyPr/>
                    <a:lstStyle/>
                    <a:p>
                      <a:pPr algn="ctr"/>
                      <a:r>
                        <a:rPr lang="en-US" sz="1400" b="1" dirty="0" smtClean="0">
                          <a:solidFill>
                            <a:schemeClr val="accent2"/>
                          </a:solidFill>
                        </a:rPr>
                        <a:t>PRECEDENCE</a:t>
                      </a:r>
                      <a:endParaRPr lang="en-US" sz="1400" b="1" dirty="0">
                        <a:solidFill>
                          <a:schemeClr val="accent2"/>
                        </a:solidFill>
                      </a:endParaRPr>
                    </a:p>
                  </a:txBody>
                  <a:tcPr marL="53065" marR="53065" marT="26533" marB="26533" anchor="ctr"/>
                </a:tc>
                <a:tc>
                  <a:txBody>
                    <a:bodyPr/>
                    <a:lstStyle/>
                    <a:p>
                      <a:pPr algn="ctr"/>
                      <a:r>
                        <a:rPr lang="en-US" sz="1400" b="1" dirty="0" smtClean="0">
                          <a:solidFill>
                            <a:schemeClr val="accent2"/>
                          </a:solidFill>
                        </a:rPr>
                        <a:t>OPERATORS</a:t>
                      </a:r>
                      <a:endParaRPr lang="en-US" sz="1400" b="1" dirty="0">
                        <a:solidFill>
                          <a:schemeClr val="accent2"/>
                        </a:solidFill>
                      </a:endParaRPr>
                    </a:p>
                  </a:txBody>
                  <a:tcPr marL="53065" marR="53065" marT="26533" marB="26533" anchor="ctr"/>
                </a:tc>
                <a:tc>
                  <a:txBody>
                    <a:bodyPr/>
                    <a:lstStyle/>
                    <a:p>
                      <a:pPr algn="ctr"/>
                      <a:r>
                        <a:rPr lang="en-US" sz="1400" b="1" dirty="0" smtClean="0">
                          <a:solidFill>
                            <a:schemeClr val="accent2"/>
                          </a:solidFill>
                        </a:rPr>
                        <a:t>DESCRIPTION</a:t>
                      </a:r>
                      <a:endParaRPr lang="en-US" sz="1400" b="1" dirty="0">
                        <a:solidFill>
                          <a:schemeClr val="accent2"/>
                        </a:solidFill>
                      </a:endParaRPr>
                    </a:p>
                  </a:txBody>
                  <a:tcPr marL="53065" marR="53065" marT="26533" marB="26533" anchor="ctr"/>
                </a:tc>
                <a:tc>
                  <a:txBody>
                    <a:bodyPr/>
                    <a:lstStyle/>
                    <a:p>
                      <a:pPr algn="ctr"/>
                      <a:r>
                        <a:rPr lang="en-US" sz="1400" b="1" dirty="0" smtClean="0">
                          <a:solidFill>
                            <a:schemeClr val="accent2"/>
                          </a:solidFill>
                        </a:rPr>
                        <a:t>ASSOCIATIVITY</a:t>
                      </a:r>
                      <a:endParaRPr lang="en-US" sz="1400" b="1" dirty="0">
                        <a:solidFill>
                          <a:schemeClr val="accent2"/>
                        </a:solidFill>
                      </a:endParaRPr>
                    </a:p>
                  </a:txBody>
                  <a:tcPr marL="53065" marR="53065" marT="26533" marB="26533" anchor="ctr"/>
                </a:tc>
              </a:tr>
              <a:tr h="663963">
                <a:tc>
                  <a:txBody>
                    <a:bodyPr/>
                    <a:lstStyle/>
                    <a:p>
                      <a:r>
                        <a:rPr lang="en-US" sz="1400"/>
                        <a:t>1 (Highest)</a:t>
                      </a:r>
                    </a:p>
                  </a:txBody>
                  <a:tcPr marL="53065" marR="53065" marT="26533" marB="26533" anchor="ctr"/>
                </a:tc>
                <a:tc>
                  <a:txBody>
                    <a:bodyPr/>
                    <a:lstStyle/>
                    <a:p>
                      <a:r>
                        <a:rPr lang="en-US" sz="1400"/>
                        <a:t>(), [], ., -&gt;</a:t>
                      </a:r>
                    </a:p>
                  </a:txBody>
                  <a:tcPr marL="53065" marR="53065" marT="26533" marB="26533" anchor="ctr"/>
                </a:tc>
                <a:tc>
                  <a:txBody>
                    <a:bodyPr/>
                    <a:lstStyle/>
                    <a:p>
                      <a:r>
                        <a:rPr lang="en-US" sz="1400" dirty="0"/>
                        <a:t>Parentheses, array subscripts, member access</a:t>
                      </a:r>
                    </a:p>
                  </a:txBody>
                  <a:tcPr marL="53065" marR="53065" marT="26533" marB="26533" anchor="ctr"/>
                </a:tc>
                <a:tc>
                  <a:txBody>
                    <a:bodyPr/>
                    <a:lstStyle/>
                    <a:p>
                      <a:r>
                        <a:rPr lang="en-US" sz="1400" dirty="0"/>
                        <a:t>Left to Right</a:t>
                      </a:r>
                    </a:p>
                  </a:txBody>
                  <a:tcPr marL="53065" marR="53065" marT="26533" marB="26533" anchor="ctr"/>
                </a:tc>
              </a:tr>
              <a:tr h="721626">
                <a:tc>
                  <a:txBody>
                    <a:bodyPr/>
                    <a:lstStyle/>
                    <a:p>
                      <a:r>
                        <a:rPr lang="en-US" sz="1400" dirty="0"/>
                        <a:t>2</a:t>
                      </a:r>
                    </a:p>
                  </a:txBody>
                  <a:tcPr marL="53065" marR="53065" marT="26533" marB="26533" anchor="ctr"/>
                </a:tc>
                <a:tc>
                  <a:txBody>
                    <a:bodyPr/>
                    <a:lstStyle/>
                    <a:p>
                      <a:r>
                        <a:rPr lang="en-US" sz="1400"/>
                        <a:t>!, ~, ++, --, (type), sizeof</a:t>
                      </a:r>
                    </a:p>
                  </a:txBody>
                  <a:tcPr marL="53065" marR="53065" marT="26533" marB="26533" anchor="ctr"/>
                </a:tc>
                <a:tc>
                  <a:txBody>
                    <a:bodyPr/>
                    <a:lstStyle/>
                    <a:p>
                      <a:r>
                        <a:rPr lang="en-US" sz="1400"/>
                        <a:t>Logical NOT, bitwise NOT, increment/decrement, typecast, size of data</a:t>
                      </a:r>
                    </a:p>
                  </a:txBody>
                  <a:tcPr marL="53065" marR="53065" marT="26533" marB="26533" anchor="ctr"/>
                </a:tc>
                <a:tc>
                  <a:txBody>
                    <a:bodyPr/>
                    <a:lstStyle/>
                    <a:p>
                      <a:r>
                        <a:rPr lang="en-US" sz="1400"/>
                        <a:t>Right to Left</a:t>
                      </a:r>
                    </a:p>
                  </a:txBody>
                  <a:tcPr marL="53065" marR="53065" marT="26533" marB="26533" anchor="ctr"/>
                </a:tc>
              </a:tr>
              <a:tr h="499499">
                <a:tc>
                  <a:txBody>
                    <a:bodyPr/>
                    <a:lstStyle/>
                    <a:p>
                      <a:r>
                        <a:rPr lang="en-US" sz="1400"/>
                        <a:t>3</a:t>
                      </a:r>
                    </a:p>
                  </a:txBody>
                  <a:tcPr marL="53065" marR="53065" marT="26533" marB="26533" anchor="ctr"/>
                </a:tc>
                <a:tc>
                  <a:txBody>
                    <a:bodyPr/>
                    <a:lstStyle/>
                    <a:p>
                      <a:r>
                        <a:rPr lang="en-US" sz="1400"/>
                        <a:t>*, /, %</a:t>
                      </a:r>
                    </a:p>
                  </a:txBody>
                  <a:tcPr marL="53065" marR="53065" marT="26533" marB="26533" anchor="ctr"/>
                </a:tc>
                <a:tc>
                  <a:txBody>
                    <a:bodyPr/>
                    <a:lstStyle/>
                    <a:p>
                      <a:r>
                        <a:rPr lang="en-US" sz="1400"/>
                        <a:t>Multiplication, division, modulo</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4</a:t>
                      </a:r>
                    </a:p>
                  </a:txBody>
                  <a:tcPr marL="53065" marR="53065" marT="26533" marB="26533" anchor="ctr"/>
                </a:tc>
                <a:tc>
                  <a:txBody>
                    <a:bodyPr/>
                    <a:lstStyle/>
                    <a:p>
                      <a:r>
                        <a:rPr lang="en-US" sz="1400"/>
                        <a:t>+, -</a:t>
                      </a:r>
                    </a:p>
                  </a:txBody>
                  <a:tcPr marL="53065" marR="53065" marT="26533" marB="26533" anchor="ctr"/>
                </a:tc>
                <a:tc>
                  <a:txBody>
                    <a:bodyPr/>
                    <a:lstStyle/>
                    <a:p>
                      <a:r>
                        <a:rPr lang="en-US" sz="1400"/>
                        <a:t>Addition, subtraction</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5</a:t>
                      </a:r>
                    </a:p>
                  </a:txBody>
                  <a:tcPr marL="53065" marR="53065" marT="26533" marB="26533" anchor="ctr"/>
                </a:tc>
                <a:tc>
                  <a:txBody>
                    <a:bodyPr/>
                    <a:lstStyle/>
                    <a:p>
                      <a:r>
                        <a:rPr lang="en-US" sz="1400"/>
                        <a:t>&lt;&lt;, &gt;&gt;</a:t>
                      </a:r>
                    </a:p>
                  </a:txBody>
                  <a:tcPr marL="53065" marR="53065" marT="26533" marB="26533" anchor="ctr"/>
                </a:tc>
                <a:tc>
                  <a:txBody>
                    <a:bodyPr/>
                    <a:lstStyle/>
                    <a:p>
                      <a:r>
                        <a:rPr lang="en-US" sz="1400"/>
                        <a:t>Bitwise left and right shift</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6</a:t>
                      </a:r>
                    </a:p>
                  </a:txBody>
                  <a:tcPr marL="53065" marR="53065" marT="26533" marB="26533" anchor="ctr"/>
                </a:tc>
                <a:tc>
                  <a:txBody>
                    <a:bodyPr/>
                    <a:lstStyle/>
                    <a:p>
                      <a:r>
                        <a:rPr lang="en-US" sz="1400"/>
                        <a:t>&lt;, &lt;=, &gt;, &gt;=</a:t>
                      </a:r>
                    </a:p>
                  </a:txBody>
                  <a:tcPr marL="53065" marR="53065" marT="26533" marB="26533" anchor="ctr"/>
                </a:tc>
                <a:tc>
                  <a:txBody>
                    <a:bodyPr/>
                    <a:lstStyle/>
                    <a:p>
                      <a:r>
                        <a:rPr lang="en-US" sz="1400"/>
                        <a:t>Relational operators</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7</a:t>
                      </a:r>
                    </a:p>
                  </a:txBody>
                  <a:tcPr marL="53065" marR="53065" marT="26533" marB="26533" anchor="ctr"/>
                </a:tc>
                <a:tc>
                  <a:txBody>
                    <a:bodyPr/>
                    <a:lstStyle/>
                    <a:p>
                      <a:r>
                        <a:rPr lang="en-US" sz="1400"/>
                        <a:t>==, !=</a:t>
                      </a:r>
                    </a:p>
                  </a:txBody>
                  <a:tcPr marL="53065" marR="53065" marT="26533" marB="26533" anchor="ctr"/>
                </a:tc>
                <a:tc>
                  <a:txBody>
                    <a:bodyPr/>
                    <a:lstStyle/>
                    <a:p>
                      <a:r>
                        <a:rPr lang="en-US" sz="1400"/>
                        <a:t>Equality and inequality</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8</a:t>
                      </a:r>
                    </a:p>
                  </a:txBody>
                  <a:tcPr marL="53065" marR="53065" marT="26533" marB="26533" anchor="ctr"/>
                </a:tc>
                <a:tc>
                  <a:txBody>
                    <a:bodyPr/>
                    <a:lstStyle/>
                    <a:p>
                      <a:r>
                        <a:rPr lang="en-US" sz="1400"/>
                        <a:t>&amp;</a:t>
                      </a:r>
                    </a:p>
                  </a:txBody>
                  <a:tcPr marL="53065" marR="53065" marT="26533" marB="26533" anchor="ctr"/>
                </a:tc>
                <a:tc>
                  <a:txBody>
                    <a:bodyPr/>
                    <a:lstStyle/>
                    <a:p>
                      <a:r>
                        <a:rPr lang="en-US" sz="1400"/>
                        <a:t>Bitwise AND</a:t>
                      </a:r>
                    </a:p>
                  </a:txBody>
                  <a:tcPr marL="53065" marR="53065" marT="26533" marB="26533" anchor="ctr"/>
                </a:tc>
                <a:tc>
                  <a:txBody>
                    <a:bodyPr/>
                    <a:lstStyle/>
                    <a:p>
                      <a:r>
                        <a:rPr lang="en-US" sz="1400"/>
                        <a:t>Left to Right</a:t>
                      </a:r>
                    </a:p>
                  </a:txBody>
                  <a:tcPr marL="53065" marR="53065" marT="26533" marB="26533" anchor="ctr"/>
                </a:tc>
              </a:tr>
              <a:tr h="277373">
                <a:tc>
                  <a:txBody>
                    <a:bodyPr/>
                    <a:lstStyle/>
                    <a:p>
                      <a:r>
                        <a:rPr lang="en-US" sz="1400"/>
                        <a:t>9</a:t>
                      </a:r>
                    </a:p>
                  </a:txBody>
                  <a:tcPr marL="53065" marR="53065" marT="26533" marB="26533" anchor="ctr"/>
                </a:tc>
                <a:tc>
                  <a:txBody>
                    <a:bodyPr/>
                    <a:lstStyle/>
                    <a:p>
                      <a:r>
                        <a:rPr lang="en-US" sz="1400"/>
                        <a:t>^</a:t>
                      </a:r>
                    </a:p>
                  </a:txBody>
                  <a:tcPr marL="53065" marR="53065" marT="26533" marB="26533" anchor="ctr"/>
                </a:tc>
                <a:tc>
                  <a:txBody>
                    <a:bodyPr/>
                    <a:lstStyle/>
                    <a:p>
                      <a:r>
                        <a:rPr lang="en-US" sz="1400"/>
                        <a:t>Bitwise XOR</a:t>
                      </a:r>
                    </a:p>
                  </a:txBody>
                  <a:tcPr marL="53065" marR="53065" marT="26533" marB="26533" anchor="ctr"/>
                </a:tc>
                <a:tc>
                  <a:txBody>
                    <a:bodyPr/>
                    <a:lstStyle/>
                    <a:p>
                      <a:r>
                        <a:rPr lang="en-US" sz="1400" dirty="0"/>
                        <a:t>Left to Right</a:t>
                      </a:r>
                    </a:p>
                  </a:txBody>
                  <a:tcPr marL="53065" marR="53065" marT="26533" marB="26533" anchor="ctr"/>
                </a:tc>
              </a:tr>
              <a:tr h="277373">
                <a:tc>
                  <a:txBody>
                    <a:bodyPr/>
                    <a:lstStyle/>
                    <a:p>
                      <a:r>
                        <a:rPr lang="en-US" sz="1400"/>
                        <a:t>10</a:t>
                      </a:r>
                    </a:p>
                  </a:txBody>
                  <a:tcPr marL="53065" marR="53065" marT="26533" marB="26533" anchor="ctr"/>
                </a:tc>
                <a:tc>
                  <a:txBody>
                    <a:bodyPr/>
                    <a:lstStyle/>
                    <a:p>
                      <a:r>
                        <a:rPr lang="en-US" sz="1400" dirty="0" smtClean="0"/>
                        <a:t>|</a:t>
                      </a:r>
                      <a:endParaRPr lang="en-US" sz="1400" dirty="0"/>
                    </a:p>
                  </a:txBody>
                  <a:tcPr marL="53065" marR="53065" marT="26533" marB="26533" anchor="ctr"/>
                </a:tc>
                <a:tc>
                  <a:txBody>
                    <a:bodyPr/>
                    <a:lstStyle/>
                    <a:p>
                      <a:r>
                        <a:rPr lang="en-US" sz="1400" dirty="0" smtClean="0"/>
                        <a:t>Bitwise OR</a:t>
                      </a:r>
                      <a:endParaRPr lang="en-US" sz="1400" dirty="0"/>
                    </a:p>
                  </a:txBody>
                  <a:tcPr marL="53065" marR="53065" marT="26533" marB="26533" anchor="ctr"/>
                </a:tc>
                <a:tc>
                  <a:txBody>
                    <a:bodyPr/>
                    <a:lstStyle/>
                    <a:p>
                      <a:r>
                        <a:rPr lang="en-US" sz="1400" dirty="0" smtClean="0"/>
                        <a:t>Left to Right</a:t>
                      </a:r>
                      <a:endParaRPr lang="en-US" sz="1400" dirty="0"/>
                    </a:p>
                  </a:txBody>
                  <a:tcPr marL="53065" marR="53065" marT="26533" marB="26533" anchor="ctr"/>
                </a:tc>
              </a:tr>
              <a:tr h="277373">
                <a:tc>
                  <a:txBody>
                    <a:bodyPr/>
                    <a:lstStyle/>
                    <a:p>
                      <a:r>
                        <a:rPr lang="en-US" sz="1400"/>
                        <a:t>11</a:t>
                      </a:r>
                    </a:p>
                  </a:txBody>
                  <a:tcPr marL="53065" marR="53065" marT="26533" marB="26533" anchor="ctr"/>
                </a:tc>
                <a:tc>
                  <a:txBody>
                    <a:bodyPr/>
                    <a:lstStyle/>
                    <a:p>
                      <a:r>
                        <a:rPr lang="en-US" sz="1400"/>
                        <a:t>&amp;&amp;</a:t>
                      </a:r>
                    </a:p>
                  </a:txBody>
                  <a:tcPr marL="53065" marR="53065" marT="26533" marB="26533" anchor="ctr"/>
                </a:tc>
                <a:tc>
                  <a:txBody>
                    <a:bodyPr/>
                    <a:lstStyle/>
                    <a:p>
                      <a:r>
                        <a:rPr lang="en-US" sz="1400" dirty="0"/>
                        <a:t>Logical AND</a:t>
                      </a:r>
                    </a:p>
                  </a:txBody>
                  <a:tcPr marL="53065" marR="53065" marT="26533" marB="26533" anchor="ctr"/>
                </a:tc>
                <a:tc>
                  <a:txBody>
                    <a:bodyPr/>
                    <a:lstStyle/>
                    <a:p>
                      <a:r>
                        <a:rPr lang="en-US" sz="1400"/>
                        <a:t>Left to Right</a:t>
                      </a:r>
                    </a:p>
                  </a:txBody>
                  <a:tcPr marL="53065" marR="53065" marT="26533" marB="26533" anchor="ctr"/>
                </a:tc>
              </a:tr>
              <a:tr h="499499">
                <a:tc>
                  <a:txBody>
                    <a:bodyPr/>
                    <a:lstStyle/>
                    <a:p>
                      <a:r>
                        <a:rPr lang="en-US" sz="1400" dirty="0" smtClean="0"/>
                        <a:t>12</a:t>
                      </a:r>
                      <a:endParaRPr lang="en-US" sz="1400" dirty="0"/>
                    </a:p>
                  </a:txBody>
                  <a:tcPr marL="53065" marR="53065" marT="26533" marB="26533" anchor="ctr"/>
                </a:tc>
                <a:tc>
                  <a:txBody>
                    <a:bodyPr/>
                    <a:lstStyle/>
                    <a:p>
                      <a:r>
                        <a:rPr lang="en-US" sz="1400" dirty="0"/>
                        <a:t>?:</a:t>
                      </a:r>
                    </a:p>
                  </a:txBody>
                  <a:tcPr marL="53065" marR="53065" marT="26533" marB="26533" anchor="ctr"/>
                </a:tc>
                <a:tc>
                  <a:txBody>
                    <a:bodyPr/>
                    <a:lstStyle/>
                    <a:p>
                      <a:r>
                        <a:rPr lang="en-US" sz="1400"/>
                        <a:t>Ternary (conditional operator)</a:t>
                      </a:r>
                    </a:p>
                  </a:txBody>
                  <a:tcPr marL="53065" marR="53065" marT="26533" marB="26533" anchor="ctr"/>
                </a:tc>
                <a:tc>
                  <a:txBody>
                    <a:bodyPr/>
                    <a:lstStyle/>
                    <a:p>
                      <a:r>
                        <a:rPr lang="en-US" sz="1400"/>
                        <a:t>Right to Left</a:t>
                      </a:r>
                    </a:p>
                  </a:txBody>
                  <a:tcPr marL="53065" marR="53065" marT="26533" marB="26533" anchor="ctr"/>
                </a:tc>
              </a:tr>
              <a:tr h="277373">
                <a:tc>
                  <a:txBody>
                    <a:bodyPr/>
                    <a:lstStyle/>
                    <a:p>
                      <a:r>
                        <a:rPr lang="en-US" sz="1400" dirty="0" smtClean="0"/>
                        <a:t>13</a:t>
                      </a:r>
                      <a:endParaRPr lang="en-US" sz="1400" dirty="0"/>
                    </a:p>
                  </a:txBody>
                  <a:tcPr marL="53065" marR="53065" marT="26533" marB="26533" anchor="ctr"/>
                </a:tc>
                <a:tc>
                  <a:txBody>
                    <a:bodyPr/>
                    <a:lstStyle/>
                    <a:p>
                      <a:r>
                        <a:rPr lang="en-US" sz="1400" dirty="0"/>
                        <a:t>=, +=, -=, *=, /=, etc.</a:t>
                      </a:r>
                    </a:p>
                  </a:txBody>
                  <a:tcPr marL="53065" marR="53065" marT="26533" marB="26533" anchor="ctr"/>
                </a:tc>
                <a:tc>
                  <a:txBody>
                    <a:bodyPr/>
                    <a:lstStyle/>
                    <a:p>
                      <a:r>
                        <a:rPr lang="en-US" sz="1400"/>
                        <a:t>Assignment operators</a:t>
                      </a:r>
                    </a:p>
                  </a:txBody>
                  <a:tcPr marL="53065" marR="53065" marT="26533" marB="26533" anchor="ctr"/>
                </a:tc>
                <a:tc>
                  <a:txBody>
                    <a:bodyPr/>
                    <a:lstStyle/>
                    <a:p>
                      <a:r>
                        <a:rPr lang="en-US" sz="1400" dirty="0"/>
                        <a:t>Right to Left</a:t>
                      </a:r>
                    </a:p>
                  </a:txBody>
                  <a:tcPr marL="53065" marR="53065" marT="26533" marB="26533" anchor="ctr"/>
                </a:tc>
              </a:tr>
              <a:tr h="277373">
                <a:tc>
                  <a:txBody>
                    <a:bodyPr/>
                    <a:lstStyle/>
                    <a:p>
                      <a:r>
                        <a:rPr lang="en-US" sz="1400" dirty="0" smtClean="0"/>
                        <a:t>14 </a:t>
                      </a:r>
                      <a:r>
                        <a:rPr lang="en-US" sz="1400" dirty="0"/>
                        <a:t>(Lowest)</a:t>
                      </a:r>
                    </a:p>
                  </a:txBody>
                  <a:tcPr marL="53065" marR="53065" marT="26533" marB="26533" anchor="ctr"/>
                </a:tc>
                <a:tc>
                  <a:txBody>
                    <a:bodyPr/>
                    <a:lstStyle/>
                    <a:p>
                      <a:r>
                        <a:rPr lang="en-US" sz="1400"/>
                        <a:t>,</a:t>
                      </a:r>
                    </a:p>
                  </a:txBody>
                  <a:tcPr marL="53065" marR="53065" marT="26533" marB="26533" anchor="ctr"/>
                </a:tc>
                <a:tc>
                  <a:txBody>
                    <a:bodyPr/>
                    <a:lstStyle/>
                    <a:p>
                      <a:r>
                        <a:rPr lang="en-US" sz="1400"/>
                        <a:t>Comma operator</a:t>
                      </a:r>
                    </a:p>
                  </a:txBody>
                  <a:tcPr marL="53065" marR="53065" marT="26533" marB="26533" anchor="ctr"/>
                </a:tc>
                <a:tc>
                  <a:txBody>
                    <a:bodyPr/>
                    <a:lstStyle/>
                    <a:p>
                      <a:r>
                        <a:rPr lang="en-US" sz="1400" dirty="0"/>
                        <a:t>Left to Right</a:t>
                      </a:r>
                    </a:p>
                  </a:txBody>
                  <a:tcPr marL="53065" marR="53065" marT="26533" marB="26533" anchor="ctr"/>
                </a:tc>
              </a:tr>
            </a:tbl>
          </a:graphicData>
        </a:graphic>
      </p:graphicFrame>
    </p:spTree>
    <p:extLst>
      <p:ext uri="{BB962C8B-B14F-4D97-AF65-F5344CB8AC3E}">
        <p14:creationId xmlns:p14="http://schemas.microsoft.com/office/powerpoint/2010/main" val="8882835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5225" y="823329"/>
            <a:ext cx="5160723" cy="523220"/>
          </a:xfrm>
          <a:prstGeom prst="rect">
            <a:avLst/>
          </a:prstGeom>
          <a:noFill/>
        </p:spPr>
        <p:txBody>
          <a:bodyPr wrap="square" rtlCol="0">
            <a:spAutoFit/>
          </a:bodyPr>
          <a:lstStyle/>
          <a:p>
            <a:pPr fontAlgn="base"/>
            <a:r>
              <a:rPr lang="en-US" sz="2800" b="1" dirty="0" smtClean="0"/>
              <a:t>BASIC INPUT AND OUTPUT IN C</a:t>
            </a:r>
            <a:endParaRPr lang="en-US" sz="2800" b="1" dirty="0"/>
          </a:p>
        </p:txBody>
      </p:sp>
      <p:sp>
        <p:nvSpPr>
          <p:cNvPr id="3" name="TextBox 2"/>
          <p:cNvSpPr txBox="1"/>
          <p:nvPr/>
        </p:nvSpPr>
        <p:spPr>
          <a:xfrm>
            <a:off x="958242" y="1346549"/>
            <a:ext cx="10308921" cy="3693319"/>
          </a:xfrm>
          <a:prstGeom prst="rect">
            <a:avLst/>
          </a:prstGeom>
          <a:noFill/>
        </p:spPr>
        <p:txBody>
          <a:bodyPr wrap="square" rtlCol="0">
            <a:spAutoFit/>
          </a:bodyPr>
          <a:lstStyle/>
          <a:p>
            <a:r>
              <a:rPr lang="en-US" dirty="0"/>
              <a:t>C language has standard libraries that allow input and output in a program. The </a:t>
            </a:r>
            <a:r>
              <a:rPr lang="en-US" b="1" dirty="0" err="1"/>
              <a:t>stdio.h</a:t>
            </a:r>
            <a:r>
              <a:rPr lang="en-US" dirty="0"/>
              <a:t> or </a:t>
            </a:r>
            <a:r>
              <a:rPr lang="en-US" b="1" dirty="0"/>
              <a:t>standard input output library</a:t>
            </a:r>
            <a:r>
              <a:rPr lang="en-US" dirty="0"/>
              <a:t> in C that has methods for input and output</a:t>
            </a:r>
            <a:r>
              <a:rPr lang="en-US" dirty="0" smtClean="0"/>
              <a:t>.</a:t>
            </a:r>
          </a:p>
          <a:p>
            <a:endParaRPr lang="en-US" dirty="0" smtClean="0"/>
          </a:p>
          <a:p>
            <a:pPr marL="285750" indent="-285750">
              <a:buFont typeface="Arial" panose="020B0604020202020204" pitchFamily="34" charset="0"/>
              <a:buChar char="•"/>
            </a:pPr>
            <a:r>
              <a:rPr lang="en-US" dirty="0"/>
              <a:t>Input: Takes data from the user.</a:t>
            </a:r>
          </a:p>
          <a:p>
            <a:pPr marL="285750" indent="-285750">
              <a:buFont typeface="Arial" panose="020B0604020202020204" pitchFamily="34" charset="0"/>
              <a:buChar char="•"/>
            </a:pPr>
            <a:r>
              <a:rPr lang="en-US" dirty="0"/>
              <a:t>Output: Displays data to the </a:t>
            </a:r>
            <a:r>
              <a:rPr lang="en-US" dirty="0" smtClean="0"/>
              <a:t>user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scanf</a:t>
            </a:r>
            <a:r>
              <a:rPr lang="en-US" dirty="0"/>
              <a:t>()</a:t>
            </a:r>
          </a:p>
          <a:p>
            <a:pPr marL="285750" indent="-285750">
              <a:buFont typeface="Arial" panose="020B0604020202020204" pitchFamily="34" charset="0"/>
              <a:buChar char="•"/>
            </a:pPr>
            <a:r>
              <a:rPr lang="en-US" dirty="0"/>
              <a:t>The </a:t>
            </a:r>
            <a:r>
              <a:rPr lang="en-US" dirty="0" err="1"/>
              <a:t>scanf</a:t>
            </a:r>
            <a:r>
              <a:rPr lang="en-US" dirty="0"/>
              <a:t>() method, in C, reads the value from the console as per the type specified and store it in the given address.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Syntax:</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scanf</a:t>
            </a:r>
            <a:r>
              <a:rPr lang="en-US" dirty="0"/>
              <a:t>("%X", &amp;</a:t>
            </a:r>
            <a:r>
              <a:rPr lang="en-US" dirty="0" err="1"/>
              <a:t>variableOfXType</a:t>
            </a:r>
            <a:r>
              <a:rPr lang="en-US" dirty="0"/>
              <a:t>);</a:t>
            </a:r>
          </a:p>
        </p:txBody>
      </p:sp>
    </p:spTree>
    <p:extLst>
      <p:ext uri="{BB962C8B-B14F-4D97-AF65-F5344CB8AC3E}">
        <p14:creationId xmlns:p14="http://schemas.microsoft.com/office/powerpoint/2010/main" val="16348767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377" y="624866"/>
            <a:ext cx="5160723" cy="523220"/>
          </a:xfrm>
          <a:prstGeom prst="rect">
            <a:avLst/>
          </a:prstGeom>
          <a:noFill/>
        </p:spPr>
        <p:txBody>
          <a:bodyPr wrap="square" rtlCol="0">
            <a:spAutoFit/>
          </a:bodyPr>
          <a:lstStyle/>
          <a:p>
            <a:pPr fontAlgn="base"/>
            <a:r>
              <a:rPr lang="en-US" sz="2800" b="1" dirty="0" smtClean="0"/>
              <a:t>BASIC INPUT AND OUTPUT IN C</a:t>
            </a:r>
            <a:endParaRPr lang="en-US" sz="2800" b="1" dirty="0"/>
          </a:p>
        </p:txBody>
      </p:sp>
      <p:sp>
        <p:nvSpPr>
          <p:cNvPr id="3" name="TextBox 2"/>
          <p:cNvSpPr txBox="1"/>
          <p:nvPr/>
        </p:nvSpPr>
        <p:spPr>
          <a:xfrm>
            <a:off x="870561" y="1177448"/>
            <a:ext cx="10308921" cy="5386090"/>
          </a:xfrm>
          <a:prstGeom prst="rect">
            <a:avLst/>
          </a:prstGeom>
          <a:noFill/>
        </p:spPr>
        <p:txBody>
          <a:bodyPr wrap="square" rtlCol="0">
            <a:spAutoFit/>
          </a:bodyPr>
          <a:lstStyle/>
          <a:p>
            <a:pPr fontAlgn="base"/>
            <a:r>
              <a:rPr lang="en-US" sz="2000" b="1" dirty="0"/>
              <a:t>Formatting in C </a:t>
            </a:r>
            <a:r>
              <a:rPr lang="en-US" sz="2000" b="1" dirty="0" err="1" smtClean="0"/>
              <a:t>printf</a:t>
            </a:r>
            <a:r>
              <a:rPr lang="en-US" b="1" dirty="0" smtClean="0"/>
              <a:t>:</a:t>
            </a:r>
          </a:p>
          <a:p>
            <a:pPr fontAlgn="base"/>
            <a:r>
              <a:rPr lang="en-US" dirty="0"/>
              <a:t>we have format </a:t>
            </a:r>
            <a:r>
              <a:rPr lang="en-US" dirty="0" err="1"/>
              <a:t>specifiers</a:t>
            </a:r>
            <a:r>
              <a:rPr lang="en-US" dirty="0"/>
              <a:t> that are used in the formatted string. These format </a:t>
            </a:r>
            <a:r>
              <a:rPr lang="en-US" dirty="0" err="1"/>
              <a:t>specifiers</a:t>
            </a:r>
            <a:r>
              <a:rPr lang="en-US" dirty="0"/>
              <a:t> start with the percentage symbol </a:t>
            </a:r>
            <a:r>
              <a:rPr lang="en-US" b="1" dirty="0" smtClean="0"/>
              <a:t>‘%’.</a:t>
            </a:r>
          </a:p>
          <a:p>
            <a:pPr fontAlgn="base"/>
            <a:endParaRPr lang="en-US" b="1" dirty="0"/>
          </a:p>
          <a:p>
            <a:pPr fontAlgn="base"/>
            <a:r>
              <a:rPr lang="en-US" b="1" dirty="0"/>
              <a:t>Syntax of Format </a:t>
            </a:r>
            <a:r>
              <a:rPr lang="en-US" b="1" dirty="0" err="1" smtClean="0"/>
              <a:t>Specifier</a:t>
            </a:r>
            <a:endParaRPr lang="en-US" b="1" dirty="0" smtClean="0"/>
          </a:p>
          <a:p>
            <a:pPr fontAlgn="base"/>
            <a:endParaRPr lang="en-US" b="1" dirty="0"/>
          </a:p>
          <a:p>
            <a:pPr fontAlgn="base"/>
            <a:r>
              <a:rPr lang="en-US" b="1" dirty="0">
                <a:solidFill>
                  <a:schemeClr val="accent2"/>
                </a:solidFill>
              </a:rPr>
              <a:t>%[flags][width][.precision][</a:t>
            </a:r>
            <a:r>
              <a:rPr lang="en-US" b="1" dirty="0" smtClean="0">
                <a:solidFill>
                  <a:schemeClr val="accent2"/>
                </a:solidFill>
              </a:rPr>
              <a:t>length]</a:t>
            </a:r>
            <a:r>
              <a:rPr lang="en-US" b="1" dirty="0" err="1" smtClean="0">
                <a:solidFill>
                  <a:schemeClr val="accent2"/>
                </a:solidFill>
              </a:rPr>
              <a:t>specifier</a:t>
            </a:r>
            <a:endParaRPr lang="en-US" b="1" dirty="0" smtClean="0">
              <a:solidFill>
                <a:schemeClr val="accent2"/>
              </a:solidFill>
            </a:endParaRPr>
          </a:p>
          <a:p>
            <a:pPr fontAlgn="base"/>
            <a:endParaRPr lang="en-US" b="1" dirty="0">
              <a:solidFill>
                <a:schemeClr val="accent2"/>
              </a:solidFill>
            </a:endParaRPr>
          </a:p>
          <a:p>
            <a:pPr fontAlgn="base"/>
            <a:endParaRPr lang="en-US" b="1" dirty="0" smtClean="0">
              <a:solidFill>
                <a:schemeClr val="accent2"/>
              </a:solidFill>
            </a:endParaRPr>
          </a:p>
          <a:p>
            <a:pPr fontAlgn="base"/>
            <a:endParaRPr lang="en-US" b="1" dirty="0">
              <a:solidFill>
                <a:schemeClr val="accent2"/>
              </a:solidFill>
            </a:endParaRPr>
          </a:p>
          <a:p>
            <a:pPr marL="285750" indent="-285750" fontAlgn="base">
              <a:buFont typeface="Arial" panose="020B0604020202020204" pitchFamily="34" charset="0"/>
              <a:buChar char="•"/>
            </a:pPr>
            <a:r>
              <a:rPr lang="en-US" dirty="0"/>
              <a:t>%: Marks the beginning of a format </a:t>
            </a:r>
            <a:r>
              <a:rPr lang="en-US" dirty="0" err="1"/>
              <a:t>specifier</a:t>
            </a:r>
            <a:r>
              <a:rPr lang="en-US" dirty="0"/>
              <a:t>.</a:t>
            </a:r>
          </a:p>
          <a:p>
            <a:pPr marL="285750" indent="-285750" fontAlgn="base">
              <a:buFont typeface="Arial" panose="020B0604020202020204" pitchFamily="34" charset="0"/>
              <a:buChar char="•"/>
            </a:pPr>
            <a:r>
              <a:rPr lang="en-US" dirty="0"/>
              <a:t>[flags]: Optional modifiers to adjust alignment, padding, or other output behaviors (e.g., - for left alignment, + for showing signs).</a:t>
            </a:r>
          </a:p>
          <a:p>
            <a:pPr marL="285750" indent="-285750" fontAlgn="base">
              <a:buFont typeface="Arial" panose="020B0604020202020204" pitchFamily="34" charset="0"/>
              <a:buChar char="•"/>
            </a:pPr>
            <a:r>
              <a:rPr lang="en-US" dirty="0"/>
              <a:t>[width]: Specifies the minimum width of the field for the output.</a:t>
            </a:r>
          </a:p>
          <a:p>
            <a:pPr marL="285750" indent="-285750" fontAlgn="base">
              <a:buFont typeface="Arial" panose="020B0604020202020204" pitchFamily="34" charset="0"/>
              <a:buChar char="•"/>
            </a:pPr>
            <a:r>
              <a:rPr lang="en-US" dirty="0"/>
              <a:t>[.precision]: Controls the number of decimal places for floating-point values or maximum character length for strings.</a:t>
            </a:r>
          </a:p>
          <a:p>
            <a:pPr marL="285750" indent="-285750" fontAlgn="base">
              <a:buFont typeface="Arial" panose="020B0604020202020204" pitchFamily="34" charset="0"/>
              <a:buChar char="•"/>
            </a:pPr>
            <a:r>
              <a:rPr lang="en-US" dirty="0"/>
              <a:t>[length]: Specifies the size of the data type for integer and floating-point values (e.g., l for long).</a:t>
            </a:r>
          </a:p>
          <a:p>
            <a:pPr marL="285750" indent="-285750" fontAlgn="base">
              <a:buFont typeface="Arial" panose="020B0604020202020204" pitchFamily="34" charset="0"/>
              <a:buChar char="•"/>
            </a:pPr>
            <a:r>
              <a:rPr lang="en-US" dirty="0" err="1"/>
              <a:t>specifier</a:t>
            </a:r>
            <a:r>
              <a:rPr lang="en-US" dirty="0"/>
              <a:t>: Determines the type of data to format (e.g., d for integers, f for floating-point numbers, s for strings).</a:t>
            </a:r>
          </a:p>
        </p:txBody>
      </p:sp>
    </p:spTree>
    <p:extLst>
      <p:ext uri="{BB962C8B-B14F-4D97-AF65-F5344CB8AC3E}">
        <p14:creationId xmlns:p14="http://schemas.microsoft.com/office/powerpoint/2010/main" val="28684856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623" y="1146130"/>
            <a:ext cx="11386159" cy="1631216"/>
          </a:xfrm>
          <a:prstGeom prst="rect">
            <a:avLst/>
          </a:prstGeom>
          <a:noFill/>
        </p:spPr>
        <p:txBody>
          <a:bodyPr wrap="square" rtlCol="0">
            <a:spAutoFit/>
          </a:bodyPr>
          <a:lstStyle/>
          <a:p>
            <a:pPr marL="342900" indent="-342900">
              <a:buFont typeface="Arial" panose="020B0604020202020204" pitchFamily="34" charset="0"/>
              <a:buChar char="•"/>
            </a:pPr>
            <a:r>
              <a:rPr lang="en-US" sz="2000" dirty="0"/>
              <a:t>A </a:t>
            </a:r>
            <a:r>
              <a:rPr lang="en-US" sz="2000" b="1" dirty="0"/>
              <a:t>flowchart</a:t>
            </a:r>
            <a:r>
              <a:rPr lang="en-US" sz="2000" dirty="0"/>
              <a:t> is a graphical representation of the sequence of steps in a process or program. It uses different symbols to represent operations, decisions, and flow of control, making it easy to visualize the logic of a program</a:t>
            </a:r>
            <a:r>
              <a:rPr lang="en-US" sz="2000" dirty="0" smtClean="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pic>
        <p:nvPicPr>
          <p:cNvPr id="8194" name="Picture 2" descr="Standard Flowchart Symbols.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2239" y="2242161"/>
            <a:ext cx="3409216" cy="4337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80359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16903" y="553664"/>
            <a:ext cx="7903923" cy="707886"/>
          </a:xfrm>
          <a:prstGeom prst="rect">
            <a:avLst/>
          </a:prstGeom>
          <a:noFill/>
        </p:spPr>
        <p:txBody>
          <a:bodyPr wrap="square" rtlCol="0">
            <a:spAutoFit/>
          </a:bodyPr>
          <a:lstStyle/>
          <a:p>
            <a:pPr algn="ctr"/>
            <a:r>
              <a:rPr lang="en-US" sz="4000" dirty="0"/>
              <a:t>Flowchart:</a:t>
            </a:r>
            <a:endParaRPr lang="en-US" sz="4000" b="1" dirty="0"/>
          </a:p>
        </p:txBody>
      </p:sp>
      <p:pic>
        <p:nvPicPr>
          <p:cNvPr id="9220" name="Picture 4" descr="Introduction to Programming: Draw Flowchart to check Odd or Even Numb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3828" y="2226039"/>
            <a:ext cx="5180513" cy="38443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96444" y="1302707"/>
            <a:ext cx="5179512" cy="923330"/>
          </a:xfrm>
          <a:prstGeom prst="rect">
            <a:avLst/>
          </a:prstGeom>
          <a:noFill/>
        </p:spPr>
        <p:txBody>
          <a:bodyPr wrap="square" rtlCol="0">
            <a:spAutoFit/>
          </a:bodyPr>
          <a:lstStyle/>
          <a:p>
            <a:r>
              <a:rPr lang="en-US" b="1" dirty="0"/>
              <a:t>Example of a Flowchart:</a:t>
            </a:r>
          </a:p>
          <a:p>
            <a:r>
              <a:rPr lang="en-US" b="1" dirty="0"/>
              <a:t>Task</a:t>
            </a:r>
            <a:r>
              <a:rPr lang="en-US" dirty="0"/>
              <a:t>: Check if a number is even or odd.</a:t>
            </a:r>
          </a:p>
          <a:p>
            <a:endParaRPr lang="en-US" dirty="0"/>
          </a:p>
        </p:txBody>
      </p:sp>
    </p:spTree>
    <p:extLst>
      <p:ext uri="{BB962C8B-B14F-4D97-AF65-F5344CB8AC3E}">
        <p14:creationId xmlns:p14="http://schemas.microsoft.com/office/powerpoint/2010/main" val="6401741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623" y="1146132"/>
            <a:ext cx="11386159" cy="4401205"/>
          </a:xfrm>
          <a:prstGeom prst="rect">
            <a:avLst/>
          </a:prstGeom>
          <a:noFill/>
        </p:spPr>
        <p:txBody>
          <a:bodyPr wrap="square" rtlCol="0">
            <a:spAutoFit/>
          </a:bodyPr>
          <a:lstStyle/>
          <a:p>
            <a:pPr marL="342900" indent="-342900">
              <a:buFont typeface="Arial" panose="020B0604020202020204" pitchFamily="34" charset="0"/>
              <a:buChar char="•"/>
            </a:pPr>
            <a:r>
              <a:rPr lang="en-US" sz="2000" dirty="0"/>
              <a:t>An </a:t>
            </a:r>
            <a:r>
              <a:rPr lang="en-US" sz="2000" b="1" dirty="0"/>
              <a:t>algorithm</a:t>
            </a:r>
            <a:r>
              <a:rPr lang="en-US" sz="2000" dirty="0"/>
              <a:t> is a step-by-step, logical procedure to solve a problem. It is written in plain English or </a:t>
            </a:r>
            <a:r>
              <a:rPr lang="en-US" sz="2000" dirty="0" err="1"/>
              <a:t>pseudocode</a:t>
            </a:r>
            <a:r>
              <a:rPr lang="en-US" sz="2000" dirty="0"/>
              <a:t>, focusing on the logic rather than specific syntax</a:t>
            </a:r>
            <a:r>
              <a:rPr lang="en-US" sz="2000" dirty="0" smtClean="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Example of an Algorithm:</a:t>
            </a:r>
          </a:p>
          <a:p>
            <a:pPr marL="342900" indent="-342900">
              <a:buFont typeface="Arial" panose="020B0604020202020204" pitchFamily="34" charset="0"/>
              <a:buChar char="•"/>
            </a:pPr>
            <a:r>
              <a:rPr lang="en-US" sz="2000" dirty="0"/>
              <a:t>Task: Check if a number is even or odd.</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Start</a:t>
            </a:r>
          </a:p>
          <a:p>
            <a:pPr marL="342900" indent="-342900">
              <a:buFont typeface="Arial" panose="020B0604020202020204" pitchFamily="34" charset="0"/>
              <a:buChar char="•"/>
            </a:pPr>
            <a:r>
              <a:rPr lang="en-US" sz="2000" dirty="0"/>
              <a:t>Input a number (say </a:t>
            </a:r>
            <a:r>
              <a:rPr lang="en-US" sz="2000" dirty="0" err="1"/>
              <a:t>num</a:t>
            </a:r>
            <a:r>
              <a:rPr lang="en-US" sz="2000" dirty="0"/>
              <a:t>).</a:t>
            </a:r>
          </a:p>
          <a:p>
            <a:pPr marL="342900" indent="-342900">
              <a:buFont typeface="Arial" panose="020B0604020202020204" pitchFamily="34" charset="0"/>
              <a:buChar char="•"/>
            </a:pPr>
            <a:r>
              <a:rPr lang="en-US" sz="2000" dirty="0"/>
              <a:t>Check if </a:t>
            </a:r>
            <a:r>
              <a:rPr lang="en-US" sz="2000" dirty="0" err="1"/>
              <a:t>num</a:t>
            </a:r>
            <a:r>
              <a:rPr lang="en-US" sz="2000" dirty="0"/>
              <a:t> % 2 == 0:</a:t>
            </a:r>
          </a:p>
          <a:p>
            <a:pPr marL="342900" indent="-342900">
              <a:buFont typeface="Arial" panose="020B0604020202020204" pitchFamily="34" charset="0"/>
              <a:buChar char="•"/>
            </a:pPr>
            <a:r>
              <a:rPr lang="en-US" sz="2000" dirty="0"/>
              <a:t>If true, print "Even".</a:t>
            </a:r>
          </a:p>
          <a:p>
            <a:pPr marL="342900" indent="-342900">
              <a:buFont typeface="Arial" panose="020B0604020202020204" pitchFamily="34" charset="0"/>
              <a:buChar char="•"/>
            </a:pPr>
            <a:r>
              <a:rPr lang="en-US" sz="2000" dirty="0"/>
              <a:t>If false, print "Odd".</a:t>
            </a:r>
          </a:p>
          <a:p>
            <a:pPr marL="342900" indent="-342900">
              <a:buFont typeface="Arial" panose="020B0604020202020204" pitchFamily="34" charset="0"/>
              <a:buChar char="•"/>
            </a:pPr>
            <a:r>
              <a:rPr lang="en-US" sz="2000" dirty="0"/>
              <a:t>End</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39230646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8242" y="759072"/>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958242" y="1346549"/>
            <a:ext cx="10308921" cy="2585323"/>
          </a:xfrm>
          <a:prstGeom prst="rect">
            <a:avLst/>
          </a:prstGeom>
          <a:noFill/>
        </p:spPr>
        <p:txBody>
          <a:bodyPr wrap="square" rtlCol="0">
            <a:spAutoFit/>
          </a:bodyPr>
          <a:lstStyle/>
          <a:p>
            <a:r>
              <a:rPr lang="en-US" dirty="0"/>
              <a:t>The </a:t>
            </a:r>
            <a:r>
              <a:rPr lang="en-US" b="1" dirty="0"/>
              <a:t> Decision Making </a:t>
            </a:r>
            <a:r>
              <a:rPr lang="en-US" b="1" dirty="0" smtClean="0"/>
              <a:t> statements </a:t>
            </a:r>
            <a:r>
              <a:rPr lang="en-US" dirty="0"/>
              <a:t> (also known as </a:t>
            </a:r>
            <a:r>
              <a:rPr lang="en-US" b="1" dirty="0"/>
              <a:t>conditional statements</a:t>
            </a:r>
            <a:r>
              <a:rPr lang="en-US" dirty="0" smtClean="0"/>
              <a:t>) </a:t>
            </a:r>
            <a:r>
              <a:rPr lang="en-US" dirty="0"/>
              <a:t>such as if, if else, switch, etc. are used for decision-making purposes in C programs</a:t>
            </a:r>
            <a:r>
              <a:rPr lang="en-US" dirty="0" smtClean="0"/>
              <a:t>.</a:t>
            </a:r>
          </a:p>
          <a:p>
            <a:endParaRPr lang="en-US" dirty="0"/>
          </a:p>
          <a:p>
            <a:r>
              <a:rPr lang="en-US" dirty="0" smtClean="0"/>
              <a:t>They are </a:t>
            </a:r>
            <a:r>
              <a:rPr lang="en-US" dirty="0"/>
              <a:t>used to evaluate one or more conditions and make the decision whether to execute a set of statements or not. These decision-making statements in programming languages decide the direction of the flow of program execution</a:t>
            </a:r>
            <a:r>
              <a:rPr lang="en-US" dirty="0" smtClean="0"/>
              <a:t>.</a:t>
            </a:r>
          </a:p>
          <a:p>
            <a:endParaRPr lang="en-US" dirty="0"/>
          </a:p>
          <a:p>
            <a:r>
              <a:rPr lang="en-US" b="1" dirty="0"/>
              <a:t>Types of Conditional Statements in C</a:t>
            </a:r>
          </a:p>
          <a:p>
            <a:endParaRPr lang="en-US" dirty="0"/>
          </a:p>
        </p:txBody>
      </p:sp>
      <p:pic>
        <p:nvPicPr>
          <p:cNvPr id="3074" name="Picture 3073"/>
          <p:cNvPicPr>
            <a:picLocks noChangeAspect="1"/>
          </p:cNvPicPr>
          <p:nvPr/>
        </p:nvPicPr>
        <p:blipFill>
          <a:blip r:embed="rId2"/>
          <a:stretch>
            <a:fillRect/>
          </a:stretch>
        </p:blipFill>
        <p:spPr>
          <a:xfrm>
            <a:off x="5013909" y="2968000"/>
            <a:ext cx="5050755" cy="3545658"/>
          </a:xfrm>
          <a:prstGeom prst="rect">
            <a:avLst/>
          </a:prstGeom>
        </p:spPr>
      </p:pic>
    </p:spTree>
    <p:extLst>
      <p:ext uri="{BB962C8B-B14F-4D97-AF65-F5344CB8AC3E}">
        <p14:creationId xmlns:p14="http://schemas.microsoft.com/office/powerpoint/2010/main" val="37176759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1388" y="770948"/>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958242" y="1346549"/>
            <a:ext cx="10308921" cy="3416320"/>
          </a:xfrm>
          <a:prstGeom prst="rect">
            <a:avLst/>
          </a:prstGeom>
          <a:noFill/>
        </p:spPr>
        <p:txBody>
          <a:bodyPr wrap="square" rtlCol="0">
            <a:spAutoFit/>
          </a:bodyPr>
          <a:lstStyle/>
          <a:p>
            <a:r>
              <a:rPr lang="en-US" dirty="0"/>
              <a:t>1. if in C</a:t>
            </a:r>
          </a:p>
          <a:p>
            <a:r>
              <a:rPr lang="en-US" dirty="0"/>
              <a:t>The if statement is the most simple decision-making statement. It is used to decide whether a certain statement or block of statements will be executed or not </a:t>
            </a:r>
            <a:r>
              <a:rPr lang="en-US" dirty="0" err="1"/>
              <a:t>i.e</a:t>
            </a:r>
            <a:r>
              <a:rPr lang="en-US" dirty="0"/>
              <a:t> if a certain condition is true then a block of statements is executed otherwise not. </a:t>
            </a:r>
          </a:p>
          <a:p>
            <a:endParaRPr lang="en-US" dirty="0"/>
          </a:p>
          <a:p>
            <a:r>
              <a:rPr lang="en-US" dirty="0"/>
              <a:t>Syntax of if Statement</a:t>
            </a:r>
          </a:p>
          <a:p>
            <a:r>
              <a:rPr lang="en-US" dirty="0"/>
              <a:t>if(condition) </a:t>
            </a:r>
          </a:p>
          <a:p>
            <a:r>
              <a:rPr lang="en-US" dirty="0"/>
              <a:t>{</a:t>
            </a:r>
          </a:p>
          <a:p>
            <a:r>
              <a:rPr lang="en-US" dirty="0"/>
              <a:t>   // Statements to execute if</a:t>
            </a:r>
          </a:p>
          <a:p>
            <a:r>
              <a:rPr lang="en-US" dirty="0"/>
              <a:t>   // condition is true</a:t>
            </a:r>
          </a:p>
          <a:p>
            <a:r>
              <a:rPr lang="en-US" dirty="0" smtClean="0"/>
              <a:t>}</a:t>
            </a:r>
          </a:p>
          <a:p>
            <a:endParaRPr lang="en-US" dirty="0"/>
          </a:p>
        </p:txBody>
      </p:sp>
    </p:spTree>
    <p:extLst>
      <p:ext uri="{BB962C8B-B14F-4D97-AF65-F5344CB8AC3E}">
        <p14:creationId xmlns:p14="http://schemas.microsoft.com/office/powerpoint/2010/main" val="3734166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763923"/>
            <a:ext cx="7903923" cy="707886"/>
          </a:xfrm>
          <a:prstGeom prst="rect">
            <a:avLst/>
          </a:prstGeom>
          <a:noFill/>
        </p:spPr>
        <p:txBody>
          <a:bodyPr wrap="square" rtlCol="0">
            <a:spAutoFit/>
          </a:bodyPr>
          <a:lstStyle/>
          <a:p>
            <a:pPr algn="ctr"/>
            <a:r>
              <a:rPr lang="en-US" sz="4000" dirty="0" smtClean="0"/>
              <a:t>APPLICATIONS OF C LANGUAGE</a:t>
            </a:r>
            <a:endParaRPr lang="en-US" sz="4000" dirty="0"/>
          </a:p>
        </p:txBody>
      </p:sp>
      <p:sp>
        <p:nvSpPr>
          <p:cNvPr id="4" name="TextBox 3"/>
          <p:cNvSpPr txBox="1"/>
          <p:nvPr/>
        </p:nvSpPr>
        <p:spPr>
          <a:xfrm>
            <a:off x="375782" y="1471809"/>
            <a:ext cx="11386159" cy="3939540"/>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b="1" dirty="0">
                <a:solidFill>
                  <a:schemeClr val="accent2"/>
                </a:solidFill>
              </a:rPr>
              <a:t>System software</a:t>
            </a:r>
            <a:r>
              <a:rPr lang="en-US" sz="2000" dirty="0">
                <a:solidFill>
                  <a:schemeClr val="accent2"/>
                </a:solidFill>
              </a:rPr>
              <a:t>:</a:t>
            </a:r>
            <a:r>
              <a:rPr lang="en-US" sz="2000" dirty="0"/>
              <a:t> C is commonly used to develop operating systems, device drivers, and protocol stacks</a:t>
            </a:r>
            <a:r>
              <a:rPr lang="en-US" sz="2000" dirty="0" smtClean="0"/>
              <a:t>.</a:t>
            </a:r>
          </a:p>
          <a:p>
            <a:pPr marL="342900" indent="-342900">
              <a:lnSpc>
                <a:spcPct val="150000"/>
              </a:lnSpc>
              <a:buFont typeface="Arial" panose="020B0604020202020204" pitchFamily="34" charset="0"/>
              <a:buChar char="•"/>
            </a:pPr>
            <a:r>
              <a:rPr lang="en-US" sz="2000" b="1" dirty="0">
                <a:solidFill>
                  <a:schemeClr val="accent2"/>
                </a:solidFill>
              </a:rPr>
              <a:t>Embedded systems</a:t>
            </a:r>
            <a:r>
              <a:rPr lang="en-US" sz="2000" dirty="0">
                <a:solidFill>
                  <a:schemeClr val="accent2"/>
                </a:solidFill>
              </a:rPr>
              <a:t>:</a:t>
            </a:r>
            <a:r>
              <a:rPr lang="en-US" sz="2000" dirty="0"/>
              <a:t> C is a good choice for programming embedded systems, which are small, low-power devices that perform a specific task.</a:t>
            </a:r>
          </a:p>
          <a:p>
            <a:pPr marL="342900" indent="-342900">
              <a:lnSpc>
                <a:spcPct val="150000"/>
              </a:lnSpc>
              <a:buFont typeface="Arial" panose="020B0604020202020204" pitchFamily="34" charset="0"/>
              <a:buChar char="•"/>
            </a:pPr>
            <a:r>
              <a:rPr lang="en-US" sz="2000" b="1" dirty="0">
                <a:solidFill>
                  <a:schemeClr val="accent2"/>
                </a:solidFill>
              </a:rPr>
              <a:t>Language development</a:t>
            </a:r>
            <a:r>
              <a:rPr lang="en-US" sz="2000" dirty="0">
                <a:solidFill>
                  <a:schemeClr val="accent2"/>
                </a:solidFill>
              </a:rPr>
              <a:t>:</a:t>
            </a:r>
            <a:r>
              <a:rPr lang="en-US" sz="2000" dirty="0"/>
              <a:t> C is used to develop language compilers and interpreters.</a:t>
            </a:r>
          </a:p>
          <a:p>
            <a:pPr marL="342900" indent="-342900">
              <a:lnSpc>
                <a:spcPct val="150000"/>
              </a:lnSpc>
              <a:buFont typeface="Arial" panose="020B0604020202020204" pitchFamily="34" charset="0"/>
              <a:buChar char="•"/>
            </a:pPr>
            <a:r>
              <a:rPr lang="en-US" sz="2000" b="1" dirty="0">
                <a:solidFill>
                  <a:schemeClr val="accent2"/>
                </a:solidFill>
              </a:rPr>
              <a:t>Financial applications</a:t>
            </a:r>
            <a:r>
              <a:rPr lang="en-US" sz="2000" dirty="0">
                <a:solidFill>
                  <a:schemeClr val="accent2"/>
                </a:solidFill>
              </a:rPr>
              <a:t>:</a:t>
            </a:r>
            <a:r>
              <a:rPr lang="en-US" sz="2000" dirty="0"/>
              <a:t> C is used to develop financial applications, such as trading apps</a:t>
            </a:r>
          </a:p>
          <a:p>
            <a:pPr marL="342900" indent="-342900">
              <a:lnSpc>
                <a:spcPct val="150000"/>
              </a:lnSpc>
              <a:buFont typeface="Arial" panose="020B0604020202020204" pitchFamily="34" charset="0"/>
              <a:buChar char="•"/>
            </a:pPr>
            <a:r>
              <a:rPr lang="en-US" sz="2000" b="1" dirty="0">
                <a:solidFill>
                  <a:schemeClr val="accent2"/>
                </a:solidFill>
              </a:rPr>
              <a:t>Other applications</a:t>
            </a:r>
            <a:r>
              <a:rPr lang="en-US" sz="2000" dirty="0">
                <a:solidFill>
                  <a:schemeClr val="accent2"/>
                </a:solidFill>
              </a:rPr>
              <a:t>:</a:t>
            </a:r>
            <a:r>
              <a:rPr lang="en-US" sz="2000" dirty="0"/>
              <a:t> C is also used in games, graphic user interface (GUI) based applications, web browsers, database software, enterprise software, and medical and engineering applications.</a:t>
            </a:r>
          </a:p>
          <a:p>
            <a:endParaRPr lang="en-US" sz="2000" dirty="0"/>
          </a:p>
          <a:p>
            <a:endParaRPr lang="en-US" sz="2000" dirty="0"/>
          </a:p>
        </p:txBody>
      </p:sp>
    </p:spTree>
    <p:extLst>
      <p:ext uri="{BB962C8B-B14F-4D97-AF65-F5344CB8AC3E}">
        <p14:creationId xmlns:p14="http://schemas.microsoft.com/office/powerpoint/2010/main" val="5603435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8242" y="1346549"/>
            <a:ext cx="10308921" cy="1754326"/>
          </a:xfrm>
          <a:prstGeom prst="rect">
            <a:avLst/>
          </a:prstGeom>
          <a:noFill/>
        </p:spPr>
        <p:txBody>
          <a:bodyPr wrap="square" rtlCol="0">
            <a:spAutoFit/>
          </a:bodyPr>
          <a:lstStyle/>
          <a:p>
            <a:r>
              <a:rPr lang="en-US" dirty="0"/>
              <a:t>1. if </a:t>
            </a:r>
          </a:p>
          <a:p>
            <a:r>
              <a:rPr lang="en-US" dirty="0"/>
              <a:t>The if statement is the most simple decision-making statement. It is used to decide whether a certain statement or block of statements will be executed or not </a:t>
            </a:r>
            <a:r>
              <a:rPr lang="en-US" dirty="0" err="1"/>
              <a:t>i.e</a:t>
            </a:r>
            <a:r>
              <a:rPr lang="en-US" dirty="0"/>
              <a:t> if a certain condition is true then a block of statements is executed otherwise not. </a:t>
            </a:r>
          </a:p>
          <a:p>
            <a:endParaRPr lang="en-US" dirty="0"/>
          </a:p>
          <a:p>
            <a:endParaRPr lang="en-US" dirty="0"/>
          </a:p>
        </p:txBody>
      </p:sp>
      <p:pic>
        <p:nvPicPr>
          <p:cNvPr id="4" name="Picture 3"/>
          <p:cNvPicPr>
            <a:picLocks noChangeAspect="1"/>
          </p:cNvPicPr>
          <p:nvPr/>
        </p:nvPicPr>
        <p:blipFill>
          <a:blip r:embed="rId2"/>
          <a:stretch>
            <a:fillRect/>
          </a:stretch>
        </p:blipFill>
        <p:spPr>
          <a:xfrm>
            <a:off x="1078472" y="3329238"/>
            <a:ext cx="2181241" cy="2905146"/>
          </a:xfrm>
          <a:prstGeom prst="rect">
            <a:avLst/>
          </a:prstGeom>
        </p:spPr>
      </p:pic>
      <p:sp>
        <p:nvSpPr>
          <p:cNvPr id="5" name="TextBox 4"/>
          <p:cNvSpPr txBox="1"/>
          <p:nvPr/>
        </p:nvSpPr>
        <p:spPr>
          <a:xfrm>
            <a:off x="4484317" y="2812094"/>
            <a:ext cx="6588692" cy="2862322"/>
          </a:xfrm>
          <a:prstGeom prst="rect">
            <a:avLst/>
          </a:prstGeom>
          <a:noFill/>
        </p:spPr>
        <p:txBody>
          <a:bodyPr wrap="square" rtlCol="0">
            <a:spAutoFit/>
          </a:bodyPr>
          <a:lstStyle/>
          <a:p>
            <a:r>
              <a:rPr lang="en-US" dirty="0"/>
              <a:t>Algorithm for if Statement</a:t>
            </a:r>
            <a:r>
              <a:rPr lang="en-US" dirty="0" smtClean="0"/>
              <a:t>:</a:t>
            </a:r>
          </a:p>
          <a:p>
            <a:endParaRPr lang="en-US" dirty="0"/>
          </a:p>
          <a:p>
            <a:endParaRPr lang="en-US" dirty="0"/>
          </a:p>
          <a:p>
            <a:r>
              <a:rPr lang="en-US" dirty="0" smtClean="0"/>
              <a:t>Step1:Start</a:t>
            </a:r>
            <a:endParaRPr lang="en-US" dirty="0"/>
          </a:p>
          <a:p>
            <a:r>
              <a:rPr lang="en-US" dirty="0" smtClean="0"/>
              <a:t>Step2:Input </a:t>
            </a:r>
            <a:r>
              <a:rPr lang="en-US" dirty="0"/>
              <a:t>the condition to be evaluated.</a:t>
            </a:r>
          </a:p>
          <a:p>
            <a:r>
              <a:rPr lang="en-US" dirty="0" smtClean="0"/>
              <a:t>Step3:Check </a:t>
            </a:r>
            <a:r>
              <a:rPr lang="en-US" dirty="0"/>
              <a:t>the condition:</a:t>
            </a:r>
          </a:p>
          <a:p>
            <a:pPr marL="285750" indent="-285750">
              <a:buFont typeface="Arial" panose="020B0604020202020204" pitchFamily="34" charset="0"/>
              <a:buChar char="•"/>
            </a:pPr>
            <a:r>
              <a:rPr lang="en-US" dirty="0"/>
              <a:t>If the condition is true, proceed to step 4.</a:t>
            </a:r>
          </a:p>
          <a:p>
            <a:pPr marL="285750" indent="-285750">
              <a:buFont typeface="Arial" panose="020B0604020202020204" pitchFamily="34" charset="0"/>
              <a:buChar char="•"/>
            </a:pPr>
            <a:r>
              <a:rPr lang="en-US" dirty="0"/>
              <a:t>If the condition is false, skip to step 5.</a:t>
            </a:r>
          </a:p>
          <a:p>
            <a:r>
              <a:rPr lang="en-US" dirty="0" smtClean="0"/>
              <a:t>Step4:Execute </a:t>
            </a:r>
            <a:r>
              <a:rPr lang="en-US" dirty="0"/>
              <a:t>the statements inside the block of the if </a:t>
            </a:r>
            <a:r>
              <a:rPr lang="en-US" dirty="0" smtClean="0"/>
              <a:t>statement.</a:t>
            </a:r>
          </a:p>
          <a:p>
            <a:r>
              <a:rPr lang="en-US" dirty="0" smtClean="0"/>
              <a:t>Step5:End</a:t>
            </a:r>
            <a:endParaRPr lang="en-US" dirty="0"/>
          </a:p>
        </p:txBody>
      </p:sp>
      <p:sp>
        <p:nvSpPr>
          <p:cNvPr id="7" name="TextBox 6"/>
          <p:cNvSpPr txBox="1"/>
          <p:nvPr/>
        </p:nvSpPr>
        <p:spPr>
          <a:xfrm>
            <a:off x="1139869" y="2812093"/>
            <a:ext cx="2263892" cy="369332"/>
          </a:xfrm>
          <a:prstGeom prst="rect">
            <a:avLst/>
          </a:prstGeom>
          <a:noFill/>
        </p:spPr>
        <p:txBody>
          <a:bodyPr wrap="square" rtlCol="0">
            <a:spAutoFit/>
          </a:bodyPr>
          <a:lstStyle/>
          <a:p>
            <a:r>
              <a:rPr lang="en-US" dirty="0" smtClean="0"/>
              <a:t>Flowchart</a:t>
            </a:r>
            <a:endParaRPr lang="en-US" dirty="0"/>
          </a:p>
        </p:txBody>
      </p:sp>
    </p:spTree>
    <p:extLst>
      <p:ext uri="{BB962C8B-B14F-4D97-AF65-F5344CB8AC3E}">
        <p14:creationId xmlns:p14="http://schemas.microsoft.com/office/powerpoint/2010/main" val="34146788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8242" y="1346549"/>
            <a:ext cx="10308921" cy="5078313"/>
          </a:xfrm>
          <a:prstGeom prst="rect">
            <a:avLst/>
          </a:prstGeom>
          <a:noFill/>
        </p:spPr>
        <p:txBody>
          <a:bodyPr wrap="square" rtlCol="0">
            <a:spAutoFit/>
          </a:bodyPr>
          <a:lstStyle/>
          <a:p>
            <a:pPr fontAlgn="base"/>
            <a:r>
              <a:rPr lang="en-US" b="1" dirty="0"/>
              <a:t>2. if-else </a:t>
            </a:r>
          </a:p>
          <a:p>
            <a:pPr fontAlgn="base"/>
            <a:r>
              <a:rPr lang="en-US" dirty="0" smtClean="0"/>
              <a:t>if </a:t>
            </a:r>
            <a:r>
              <a:rPr lang="en-US" dirty="0"/>
              <a:t>a condition is true it will execute a block of statements and if the condition is false it won’t</a:t>
            </a:r>
            <a:r>
              <a:rPr lang="en-US" dirty="0" smtClean="0"/>
              <a:t>.</a:t>
            </a:r>
          </a:p>
          <a:p>
            <a:pPr fontAlgn="base"/>
            <a:r>
              <a:rPr lang="en-US" dirty="0" smtClean="0"/>
              <a:t>But </a:t>
            </a:r>
            <a:r>
              <a:rPr lang="en-US" dirty="0"/>
              <a:t>what if we want to do something else when the condition is false? Here comes the C </a:t>
            </a:r>
            <a:r>
              <a:rPr lang="en-US" i="1" dirty="0"/>
              <a:t>else </a:t>
            </a:r>
            <a:r>
              <a:rPr lang="en-US" dirty="0"/>
              <a:t>statement</a:t>
            </a:r>
            <a:r>
              <a:rPr lang="en-US" dirty="0" smtClean="0"/>
              <a:t>.</a:t>
            </a:r>
          </a:p>
          <a:p>
            <a:pPr fontAlgn="base"/>
            <a:r>
              <a:rPr lang="en-US" dirty="0" smtClean="0"/>
              <a:t>We </a:t>
            </a:r>
            <a:r>
              <a:rPr lang="en-US" dirty="0"/>
              <a:t>can use the </a:t>
            </a:r>
            <a:r>
              <a:rPr lang="en-US" i="1" dirty="0"/>
              <a:t>else </a:t>
            </a:r>
            <a:r>
              <a:rPr lang="en-US" dirty="0"/>
              <a:t>statement with the </a:t>
            </a:r>
            <a:r>
              <a:rPr lang="en-US" i="1" dirty="0"/>
              <a:t>if </a:t>
            </a:r>
            <a:r>
              <a:rPr lang="en-US" dirty="0"/>
              <a:t>statement to execute a block of code when the condition is false. The</a:t>
            </a:r>
            <a:r>
              <a:rPr lang="en-US" u="sng" dirty="0">
                <a:hlinkClick r:id="rId2"/>
              </a:rPr>
              <a:t> </a:t>
            </a:r>
            <a:r>
              <a:rPr lang="en-US" u="sng" dirty="0">
                <a:solidFill>
                  <a:schemeClr val="accent2"/>
                </a:solidFill>
              </a:rPr>
              <a:t>if-else statement</a:t>
            </a:r>
            <a:r>
              <a:rPr lang="en-US" dirty="0"/>
              <a:t> consists of two blocks, one for false expression and one for true expression</a:t>
            </a:r>
            <a:r>
              <a:rPr lang="en-US" dirty="0" smtClean="0"/>
              <a:t>.</a:t>
            </a:r>
          </a:p>
          <a:p>
            <a:pPr fontAlgn="base"/>
            <a:endParaRPr lang="en-US" dirty="0"/>
          </a:p>
          <a:p>
            <a:pPr fontAlgn="base"/>
            <a:r>
              <a:rPr lang="en-US" dirty="0"/>
              <a:t>Syntax of if else in C</a:t>
            </a:r>
          </a:p>
          <a:p>
            <a:pPr fontAlgn="base"/>
            <a:r>
              <a:rPr lang="en-US" dirty="0"/>
              <a:t>if (condition)</a:t>
            </a:r>
          </a:p>
          <a:p>
            <a:pPr fontAlgn="base"/>
            <a:r>
              <a:rPr lang="en-US" dirty="0"/>
              <a:t>{</a:t>
            </a:r>
          </a:p>
          <a:p>
            <a:pPr fontAlgn="base"/>
            <a:r>
              <a:rPr lang="en-US" dirty="0"/>
              <a:t>    // Executes this block if</a:t>
            </a:r>
          </a:p>
          <a:p>
            <a:pPr fontAlgn="base"/>
            <a:r>
              <a:rPr lang="en-US" dirty="0"/>
              <a:t>    // condition is true</a:t>
            </a:r>
          </a:p>
          <a:p>
            <a:pPr fontAlgn="base"/>
            <a:r>
              <a:rPr lang="en-US" dirty="0"/>
              <a:t>}</a:t>
            </a:r>
          </a:p>
          <a:p>
            <a:pPr fontAlgn="base"/>
            <a:r>
              <a:rPr lang="en-US" dirty="0"/>
              <a:t>else</a:t>
            </a:r>
          </a:p>
          <a:p>
            <a:pPr fontAlgn="base"/>
            <a:r>
              <a:rPr lang="en-US" dirty="0"/>
              <a:t>{</a:t>
            </a:r>
          </a:p>
          <a:p>
            <a:pPr fontAlgn="base"/>
            <a:r>
              <a:rPr lang="en-US" dirty="0"/>
              <a:t>    // Executes this block if</a:t>
            </a:r>
          </a:p>
          <a:p>
            <a:pPr fontAlgn="base"/>
            <a:r>
              <a:rPr lang="en-US" dirty="0"/>
              <a:t>    // condition is false</a:t>
            </a:r>
          </a:p>
          <a:p>
            <a:pPr fontAlgn="base"/>
            <a:r>
              <a:rPr lang="en-US" dirty="0"/>
              <a:t>}</a:t>
            </a:r>
          </a:p>
          <a:p>
            <a:endParaRPr lang="en-US" dirty="0"/>
          </a:p>
        </p:txBody>
      </p:sp>
    </p:spTree>
    <p:extLst>
      <p:ext uri="{BB962C8B-B14F-4D97-AF65-F5344CB8AC3E}">
        <p14:creationId xmlns:p14="http://schemas.microsoft.com/office/powerpoint/2010/main" val="20547008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8242" y="1346549"/>
            <a:ext cx="10308921" cy="1754326"/>
          </a:xfrm>
          <a:prstGeom prst="rect">
            <a:avLst/>
          </a:prstGeom>
          <a:noFill/>
        </p:spPr>
        <p:txBody>
          <a:bodyPr wrap="square" rtlCol="0">
            <a:spAutoFit/>
          </a:bodyPr>
          <a:lstStyle/>
          <a:p>
            <a:r>
              <a:rPr lang="en-US" b="1" dirty="0"/>
              <a:t>1. </a:t>
            </a:r>
            <a:r>
              <a:rPr lang="en-US" b="1" dirty="0" smtClean="0"/>
              <a:t>if-else </a:t>
            </a:r>
            <a:endParaRPr lang="en-US" b="1" dirty="0"/>
          </a:p>
          <a:p>
            <a:r>
              <a:rPr lang="en-US" dirty="0"/>
              <a:t>The if statement is the most simple decision-making statement. It is used to decide whether a certain statement or block of statements will be executed or not </a:t>
            </a:r>
            <a:r>
              <a:rPr lang="en-US" dirty="0" err="1"/>
              <a:t>i.e</a:t>
            </a:r>
            <a:r>
              <a:rPr lang="en-US" dirty="0"/>
              <a:t> if a certain condition is true then a block of statements is executed otherwise not. </a:t>
            </a:r>
          </a:p>
          <a:p>
            <a:endParaRPr lang="en-US" dirty="0"/>
          </a:p>
          <a:p>
            <a:endParaRPr lang="en-US" dirty="0"/>
          </a:p>
        </p:txBody>
      </p:sp>
      <p:sp>
        <p:nvSpPr>
          <p:cNvPr id="5" name="TextBox 4"/>
          <p:cNvSpPr txBox="1"/>
          <p:nvPr/>
        </p:nvSpPr>
        <p:spPr>
          <a:xfrm>
            <a:off x="4803731" y="2812094"/>
            <a:ext cx="6914369" cy="3416320"/>
          </a:xfrm>
          <a:prstGeom prst="rect">
            <a:avLst/>
          </a:prstGeom>
          <a:noFill/>
        </p:spPr>
        <p:txBody>
          <a:bodyPr wrap="square" rtlCol="0">
            <a:spAutoFit/>
          </a:bodyPr>
          <a:lstStyle/>
          <a:p>
            <a:r>
              <a:rPr lang="en-US" dirty="0"/>
              <a:t>Algorithm for </a:t>
            </a:r>
            <a:r>
              <a:rPr lang="en-US" dirty="0" smtClean="0"/>
              <a:t>if-else </a:t>
            </a:r>
            <a:r>
              <a:rPr lang="en-US" dirty="0"/>
              <a:t>Statement</a:t>
            </a:r>
            <a:r>
              <a:rPr lang="en-US" dirty="0" smtClean="0"/>
              <a:t>:</a:t>
            </a:r>
          </a:p>
          <a:p>
            <a:endParaRPr lang="en-US" dirty="0"/>
          </a:p>
          <a:p>
            <a:endParaRPr lang="en-US" dirty="0"/>
          </a:p>
          <a:p>
            <a:r>
              <a:rPr lang="en-US" dirty="0" smtClean="0"/>
              <a:t>Step1:Start</a:t>
            </a:r>
            <a:endParaRPr lang="en-US" dirty="0"/>
          </a:p>
          <a:p>
            <a:r>
              <a:rPr lang="en-US" dirty="0" smtClean="0"/>
              <a:t>Step2:Input </a:t>
            </a:r>
            <a:r>
              <a:rPr lang="en-US" dirty="0"/>
              <a:t>the condition to be evaluated.</a:t>
            </a:r>
          </a:p>
          <a:p>
            <a:r>
              <a:rPr lang="en-US" dirty="0" smtClean="0"/>
              <a:t>Step3:Check </a:t>
            </a:r>
            <a:r>
              <a:rPr lang="en-US" dirty="0"/>
              <a:t>the condition:</a:t>
            </a:r>
          </a:p>
          <a:p>
            <a:pPr marL="285750" indent="-285750">
              <a:buFont typeface="Arial" panose="020B0604020202020204" pitchFamily="34" charset="0"/>
              <a:buChar char="•"/>
            </a:pPr>
            <a:r>
              <a:rPr lang="en-US" dirty="0"/>
              <a:t>If the condition is true, proceed to step 4.</a:t>
            </a:r>
          </a:p>
          <a:p>
            <a:pPr marL="285750" indent="-285750">
              <a:buFont typeface="Arial" panose="020B0604020202020204" pitchFamily="34" charset="0"/>
              <a:buChar char="•"/>
            </a:pPr>
            <a:r>
              <a:rPr lang="en-US" dirty="0"/>
              <a:t>If the condition is false, proceed to step 5.</a:t>
            </a:r>
          </a:p>
          <a:p>
            <a:r>
              <a:rPr lang="en-US" dirty="0" smtClean="0"/>
              <a:t>Step4:Execute </a:t>
            </a:r>
            <a:r>
              <a:rPr lang="en-US" dirty="0"/>
              <a:t>the statements inside the if block (for the true condition</a:t>
            </a:r>
            <a:r>
              <a:rPr lang="en-US" dirty="0" smtClean="0"/>
              <a:t>).</a:t>
            </a:r>
          </a:p>
          <a:p>
            <a:r>
              <a:rPr lang="en-US" dirty="0" smtClean="0"/>
              <a:t>Step5:Execute the statements inside the else block (for the false condition).</a:t>
            </a:r>
          </a:p>
          <a:p>
            <a:r>
              <a:rPr lang="en-US" dirty="0" err="1" smtClean="0"/>
              <a:t>Step:End</a:t>
            </a:r>
            <a:endParaRPr lang="en-US" dirty="0"/>
          </a:p>
        </p:txBody>
      </p:sp>
      <p:sp>
        <p:nvSpPr>
          <p:cNvPr id="7" name="TextBox 6"/>
          <p:cNvSpPr txBox="1"/>
          <p:nvPr/>
        </p:nvSpPr>
        <p:spPr>
          <a:xfrm>
            <a:off x="1139869" y="2812093"/>
            <a:ext cx="2263892" cy="369332"/>
          </a:xfrm>
          <a:prstGeom prst="rect">
            <a:avLst/>
          </a:prstGeom>
          <a:noFill/>
        </p:spPr>
        <p:txBody>
          <a:bodyPr wrap="square" rtlCol="0">
            <a:spAutoFit/>
          </a:bodyPr>
          <a:lstStyle/>
          <a:p>
            <a:r>
              <a:rPr lang="en-US" dirty="0" smtClean="0"/>
              <a:t>Flowchart</a:t>
            </a:r>
            <a:endParaRPr lang="en-US" dirty="0"/>
          </a:p>
        </p:txBody>
      </p:sp>
      <p:pic>
        <p:nvPicPr>
          <p:cNvPr id="6" name="Picture 5"/>
          <p:cNvPicPr>
            <a:picLocks noChangeAspect="1"/>
          </p:cNvPicPr>
          <p:nvPr/>
        </p:nvPicPr>
        <p:blipFill>
          <a:blip r:embed="rId2"/>
          <a:stretch>
            <a:fillRect/>
          </a:stretch>
        </p:blipFill>
        <p:spPr>
          <a:xfrm>
            <a:off x="958241" y="3365576"/>
            <a:ext cx="3237979" cy="3016750"/>
          </a:xfrm>
          <a:prstGeom prst="rect">
            <a:avLst/>
          </a:prstGeom>
        </p:spPr>
      </p:pic>
    </p:spTree>
    <p:extLst>
      <p:ext uri="{BB962C8B-B14F-4D97-AF65-F5344CB8AC3E}">
        <p14:creationId xmlns:p14="http://schemas.microsoft.com/office/powerpoint/2010/main" val="19557144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8"/>
            <a:ext cx="11085535" cy="1754326"/>
          </a:xfrm>
          <a:prstGeom prst="rect">
            <a:avLst/>
          </a:prstGeom>
          <a:noFill/>
        </p:spPr>
        <p:txBody>
          <a:bodyPr wrap="square" rtlCol="0">
            <a:spAutoFit/>
          </a:bodyPr>
          <a:lstStyle/>
          <a:p>
            <a:pPr fontAlgn="base"/>
            <a:r>
              <a:rPr lang="en-US" b="1" dirty="0"/>
              <a:t>3. Nested if-else</a:t>
            </a:r>
          </a:p>
          <a:p>
            <a:pPr fontAlgn="base"/>
            <a:r>
              <a:rPr lang="en-US" dirty="0"/>
              <a:t>A nested if in C programming is an if statement placed inside another if statement. It allows checking multiple conditions in a hierarchical manner. This structure is used when subsequent conditions depend on the previous conditions being true</a:t>
            </a:r>
            <a:r>
              <a:rPr lang="en-US" dirty="0" smtClean="0"/>
              <a:t>.</a:t>
            </a:r>
          </a:p>
          <a:p>
            <a:pPr fontAlgn="base"/>
            <a:endParaRPr lang="en-US" dirty="0"/>
          </a:p>
          <a:p>
            <a:pPr fontAlgn="base"/>
            <a:r>
              <a:rPr lang="en-US" dirty="0" smtClean="0"/>
              <a:t>Syntax :</a:t>
            </a:r>
          </a:p>
        </p:txBody>
      </p:sp>
      <p:pic>
        <p:nvPicPr>
          <p:cNvPr id="6" name="Picture 5"/>
          <p:cNvPicPr>
            <a:picLocks noChangeAspect="1"/>
          </p:cNvPicPr>
          <p:nvPr/>
        </p:nvPicPr>
        <p:blipFill>
          <a:blip r:embed="rId2"/>
          <a:stretch>
            <a:fillRect/>
          </a:stretch>
        </p:blipFill>
        <p:spPr>
          <a:xfrm>
            <a:off x="4051505" y="2415748"/>
            <a:ext cx="3600476" cy="4143405"/>
          </a:xfrm>
          <a:prstGeom prst="rect">
            <a:avLst/>
          </a:prstGeom>
        </p:spPr>
      </p:pic>
    </p:spTree>
    <p:extLst>
      <p:ext uri="{BB962C8B-B14F-4D97-AF65-F5344CB8AC3E}">
        <p14:creationId xmlns:p14="http://schemas.microsoft.com/office/powerpoint/2010/main" val="24260931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8"/>
            <a:ext cx="11085535" cy="923330"/>
          </a:xfrm>
          <a:prstGeom prst="rect">
            <a:avLst/>
          </a:prstGeom>
          <a:noFill/>
        </p:spPr>
        <p:txBody>
          <a:bodyPr wrap="square" rtlCol="0">
            <a:spAutoFit/>
          </a:bodyPr>
          <a:lstStyle/>
          <a:p>
            <a:pPr fontAlgn="base"/>
            <a:r>
              <a:rPr lang="en-US" b="1" dirty="0"/>
              <a:t>3. Nested if-else</a:t>
            </a:r>
          </a:p>
          <a:p>
            <a:pPr fontAlgn="base"/>
            <a:endParaRPr lang="en-US" dirty="0"/>
          </a:p>
          <a:p>
            <a:pPr fontAlgn="base"/>
            <a:endParaRPr lang="en-US" dirty="0" smtClean="0"/>
          </a:p>
        </p:txBody>
      </p:sp>
      <p:pic>
        <p:nvPicPr>
          <p:cNvPr id="4" name="Picture 3"/>
          <p:cNvPicPr>
            <a:picLocks noChangeAspect="1"/>
          </p:cNvPicPr>
          <p:nvPr/>
        </p:nvPicPr>
        <p:blipFill>
          <a:blip r:embed="rId2"/>
          <a:stretch>
            <a:fillRect/>
          </a:stretch>
        </p:blipFill>
        <p:spPr>
          <a:xfrm>
            <a:off x="366714" y="2410797"/>
            <a:ext cx="3770985" cy="2480619"/>
          </a:xfrm>
          <a:prstGeom prst="rect">
            <a:avLst/>
          </a:prstGeom>
        </p:spPr>
      </p:pic>
      <p:sp>
        <p:nvSpPr>
          <p:cNvPr id="5" name="TextBox 4"/>
          <p:cNvSpPr txBox="1"/>
          <p:nvPr/>
        </p:nvSpPr>
        <p:spPr>
          <a:xfrm>
            <a:off x="366714" y="1753272"/>
            <a:ext cx="2642991" cy="369332"/>
          </a:xfrm>
          <a:prstGeom prst="rect">
            <a:avLst/>
          </a:prstGeom>
          <a:noFill/>
        </p:spPr>
        <p:txBody>
          <a:bodyPr wrap="square" rtlCol="0">
            <a:spAutoFit/>
          </a:bodyPr>
          <a:lstStyle/>
          <a:p>
            <a:r>
              <a:rPr lang="en-US" dirty="0" smtClean="0"/>
              <a:t>Flow Chart:</a:t>
            </a:r>
            <a:endParaRPr lang="en-US" dirty="0"/>
          </a:p>
        </p:txBody>
      </p:sp>
      <p:sp>
        <p:nvSpPr>
          <p:cNvPr id="8" name="TextBox 7"/>
          <p:cNvSpPr txBox="1"/>
          <p:nvPr/>
        </p:nvSpPr>
        <p:spPr>
          <a:xfrm>
            <a:off x="4515634" y="1719444"/>
            <a:ext cx="7594948" cy="3416320"/>
          </a:xfrm>
          <a:prstGeom prst="rect">
            <a:avLst/>
          </a:prstGeom>
          <a:noFill/>
        </p:spPr>
        <p:txBody>
          <a:bodyPr wrap="square" rtlCol="0">
            <a:spAutoFit/>
          </a:bodyPr>
          <a:lstStyle/>
          <a:p>
            <a:r>
              <a:rPr lang="en-US" dirty="0"/>
              <a:t>Algorithm:</a:t>
            </a:r>
          </a:p>
          <a:p>
            <a:endParaRPr lang="en-US" dirty="0"/>
          </a:p>
          <a:p>
            <a:r>
              <a:rPr lang="en-US" dirty="0" smtClean="0"/>
              <a:t>Step1:Start</a:t>
            </a:r>
            <a:r>
              <a:rPr lang="en-US" dirty="0"/>
              <a:t>.</a:t>
            </a:r>
          </a:p>
          <a:p>
            <a:r>
              <a:rPr lang="en-US" dirty="0" smtClean="0"/>
              <a:t>Step2:Read </a:t>
            </a:r>
            <a:r>
              <a:rPr lang="en-US" dirty="0"/>
              <a:t>the required input values.</a:t>
            </a:r>
          </a:p>
          <a:p>
            <a:r>
              <a:rPr lang="en-US" dirty="0" smtClean="0"/>
              <a:t>Step3:Check </a:t>
            </a:r>
            <a:r>
              <a:rPr lang="en-US" dirty="0"/>
              <a:t>the first condition using the if statement:</a:t>
            </a:r>
          </a:p>
          <a:p>
            <a:pPr marL="285750" indent="-285750">
              <a:buFont typeface="Arial" panose="020B0604020202020204" pitchFamily="34" charset="0"/>
              <a:buChar char="•"/>
            </a:pPr>
            <a:r>
              <a:rPr lang="en-US" dirty="0"/>
              <a:t>If true, proceed to the inner if statement.</a:t>
            </a:r>
          </a:p>
          <a:p>
            <a:pPr marL="285750" indent="-285750">
              <a:buFont typeface="Arial" panose="020B0604020202020204" pitchFamily="34" charset="0"/>
              <a:buChar char="•"/>
            </a:pPr>
            <a:r>
              <a:rPr lang="en-US" dirty="0"/>
              <a:t>If false, exit or execute the else block.</a:t>
            </a:r>
          </a:p>
          <a:p>
            <a:r>
              <a:rPr lang="en-US" dirty="0" smtClean="0"/>
              <a:t>Step4:Inside </a:t>
            </a:r>
            <a:r>
              <a:rPr lang="en-US" dirty="0"/>
              <a:t>the first if, check the second condition using another if statement:</a:t>
            </a:r>
          </a:p>
          <a:p>
            <a:pPr marL="285750" indent="-285750">
              <a:buFont typeface="Arial" panose="020B0604020202020204" pitchFamily="34" charset="0"/>
              <a:buChar char="•"/>
            </a:pPr>
            <a:r>
              <a:rPr lang="en-US" dirty="0"/>
              <a:t>If true, execute the corresponding code.</a:t>
            </a:r>
          </a:p>
          <a:p>
            <a:pPr marL="285750" indent="-285750">
              <a:buFont typeface="Arial" panose="020B0604020202020204" pitchFamily="34" charset="0"/>
              <a:buChar char="•"/>
            </a:pPr>
            <a:r>
              <a:rPr lang="en-US" dirty="0"/>
              <a:t>If false, execute the corresponding else block.</a:t>
            </a:r>
          </a:p>
          <a:p>
            <a:r>
              <a:rPr lang="en-US" dirty="0" smtClean="0"/>
              <a:t>Step5:Repeat </a:t>
            </a:r>
            <a:r>
              <a:rPr lang="en-US" dirty="0"/>
              <a:t>the process for additional nested conditions as needed.</a:t>
            </a:r>
          </a:p>
          <a:p>
            <a:r>
              <a:rPr lang="en-US" dirty="0" smtClean="0"/>
              <a:t>Step6:End</a:t>
            </a:r>
            <a:r>
              <a:rPr lang="en-US" dirty="0"/>
              <a:t>.</a:t>
            </a:r>
          </a:p>
        </p:txBody>
      </p:sp>
    </p:spTree>
    <p:extLst>
      <p:ext uri="{BB962C8B-B14F-4D97-AF65-F5344CB8AC3E}">
        <p14:creationId xmlns:p14="http://schemas.microsoft.com/office/powerpoint/2010/main" val="21286013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9"/>
            <a:ext cx="11085535" cy="2031325"/>
          </a:xfrm>
          <a:prstGeom prst="rect">
            <a:avLst/>
          </a:prstGeom>
          <a:noFill/>
        </p:spPr>
        <p:txBody>
          <a:bodyPr wrap="square" rtlCol="0">
            <a:spAutoFit/>
          </a:bodyPr>
          <a:lstStyle/>
          <a:p>
            <a:pPr fontAlgn="base"/>
            <a:r>
              <a:rPr lang="en-US" b="1" dirty="0" smtClean="0"/>
              <a:t>4.if-else-if</a:t>
            </a:r>
            <a:endParaRPr lang="en-US" b="1" dirty="0"/>
          </a:p>
          <a:p>
            <a:pPr fontAlgn="base"/>
            <a:r>
              <a:rPr lang="en-US" dirty="0"/>
              <a:t>An if-else-if statement is a conditional control structure used to execute one block of code out of multiple possibilities. It evaluates a series of conditions in sequence. When a condition evaluates to True, the corresponding block of code is executed, and the rest of the conditions are ignored</a:t>
            </a:r>
            <a:r>
              <a:rPr lang="en-US" dirty="0" smtClean="0"/>
              <a:t>.</a:t>
            </a:r>
          </a:p>
          <a:p>
            <a:pPr fontAlgn="base"/>
            <a:endParaRPr lang="en-US" dirty="0"/>
          </a:p>
          <a:p>
            <a:pPr fontAlgn="base"/>
            <a:endParaRPr lang="en-US" dirty="0"/>
          </a:p>
          <a:p>
            <a:pPr fontAlgn="base"/>
            <a:r>
              <a:rPr lang="en-US" dirty="0" smtClean="0"/>
              <a:t>Syntax :</a:t>
            </a:r>
          </a:p>
        </p:txBody>
      </p:sp>
      <p:pic>
        <p:nvPicPr>
          <p:cNvPr id="4" name="Picture 3"/>
          <p:cNvPicPr>
            <a:picLocks noChangeAspect="1"/>
          </p:cNvPicPr>
          <p:nvPr/>
        </p:nvPicPr>
        <p:blipFill>
          <a:blip r:embed="rId2"/>
          <a:stretch>
            <a:fillRect/>
          </a:stretch>
        </p:blipFill>
        <p:spPr>
          <a:xfrm>
            <a:off x="1025302" y="3152248"/>
            <a:ext cx="1485911" cy="1543061"/>
          </a:xfrm>
          <a:prstGeom prst="rect">
            <a:avLst/>
          </a:prstGeom>
        </p:spPr>
      </p:pic>
    </p:spTree>
    <p:extLst>
      <p:ext uri="{BB962C8B-B14F-4D97-AF65-F5344CB8AC3E}">
        <p14:creationId xmlns:p14="http://schemas.microsoft.com/office/powerpoint/2010/main" val="7321104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8"/>
            <a:ext cx="11085535" cy="923330"/>
          </a:xfrm>
          <a:prstGeom prst="rect">
            <a:avLst/>
          </a:prstGeom>
          <a:noFill/>
        </p:spPr>
        <p:txBody>
          <a:bodyPr wrap="square" rtlCol="0">
            <a:spAutoFit/>
          </a:bodyPr>
          <a:lstStyle/>
          <a:p>
            <a:pPr fontAlgn="base"/>
            <a:r>
              <a:rPr lang="en-US" b="1" dirty="0"/>
              <a:t>4.if-else-if</a:t>
            </a:r>
          </a:p>
          <a:p>
            <a:pPr fontAlgn="base"/>
            <a:endParaRPr lang="en-US" dirty="0"/>
          </a:p>
          <a:p>
            <a:pPr fontAlgn="base"/>
            <a:endParaRPr lang="en-US" dirty="0" smtClean="0"/>
          </a:p>
        </p:txBody>
      </p:sp>
      <p:sp>
        <p:nvSpPr>
          <p:cNvPr id="5" name="TextBox 4"/>
          <p:cNvSpPr txBox="1"/>
          <p:nvPr/>
        </p:nvSpPr>
        <p:spPr>
          <a:xfrm>
            <a:off x="366714" y="1753272"/>
            <a:ext cx="2642991" cy="369332"/>
          </a:xfrm>
          <a:prstGeom prst="rect">
            <a:avLst/>
          </a:prstGeom>
          <a:noFill/>
        </p:spPr>
        <p:txBody>
          <a:bodyPr wrap="square" rtlCol="0">
            <a:spAutoFit/>
          </a:bodyPr>
          <a:lstStyle/>
          <a:p>
            <a:r>
              <a:rPr lang="en-US" dirty="0" smtClean="0"/>
              <a:t>Flow Chart:</a:t>
            </a:r>
            <a:endParaRPr lang="en-US" dirty="0"/>
          </a:p>
        </p:txBody>
      </p:sp>
      <p:sp>
        <p:nvSpPr>
          <p:cNvPr id="8" name="TextBox 7"/>
          <p:cNvSpPr txBox="1"/>
          <p:nvPr/>
        </p:nvSpPr>
        <p:spPr>
          <a:xfrm>
            <a:off x="4515634" y="1719446"/>
            <a:ext cx="7594948" cy="3693319"/>
          </a:xfrm>
          <a:prstGeom prst="rect">
            <a:avLst/>
          </a:prstGeom>
          <a:noFill/>
        </p:spPr>
        <p:txBody>
          <a:bodyPr wrap="square" rtlCol="0">
            <a:spAutoFit/>
          </a:bodyPr>
          <a:lstStyle/>
          <a:p>
            <a:r>
              <a:rPr lang="en-US" dirty="0"/>
              <a:t>Algorithm for If-Else-If Statements</a:t>
            </a:r>
          </a:p>
          <a:p>
            <a:endParaRPr lang="en-US" dirty="0" smtClean="0"/>
          </a:p>
          <a:p>
            <a:r>
              <a:rPr lang="en-US" dirty="0" smtClean="0"/>
              <a:t>Step1:Start</a:t>
            </a:r>
            <a:endParaRPr lang="en-US" dirty="0"/>
          </a:p>
          <a:p>
            <a:r>
              <a:rPr lang="en-US" dirty="0" smtClean="0"/>
              <a:t>Step2:Evaluate </a:t>
            </a:r>
            <a:r>
              <a:rPr lang="en-US" dirty="0"/>
              <a:t>the first condition (Condition_1):</a:t>
            </a:r>
          </a:p>
          <a:p>
            <a:pPr marL="285750" indent="-285750">
              <a:buFont typeface="Arial" panose="020B0604020202020204" pitchFamily="34" charset="0"/>
              <a:buChar char="•"/>
            </a:pPr>
            <a:r>
              <a:rPr lang="en-US" dirty="0"/>
              <a:t>If Condition_1 is True, execute the corresponding code block and skip all remaining conditions.</a:t>
            </a:r>
          </a:p>
          <a:p>
            <a:pPr marL="285750" indent="-285750">
              <a:buFont typeface="Arial" panose="020B0604020202020204" pitchFamily="34" charset="0"/>
              <a:buChar char="•"/>
            </a:pPr>
            <a:r>
              <a:rPr lang="en-US" dirty="0"/>
              <a:t>Otherwise, move to the next condition.</a:t>
            </a:r>
          </a:p>
          <a:p>
            <a:r>
              <a:rPr lang="en-US" dirty="0" smtClean="0"/>
              <a:t>Step3:Evaluate </a:t>
            </a:r>
            <a:r>
              <a:rPr lang="en-US" dirty="0"/>
              <a:t>the second condition (Condition_2):</a:t>
            </a:r>
          </a:p>
          <a:p>
            <a:pPr marL="285750" indent="-285750">
              <a:buFont typeface="Arial" panose="020B0604020202020204" pitchFamily="34" charset="0"/>
              <a:buChar char="•"/>
            </a:pPr>
            <a:r>
              <a:rPr lang="en-US" dirty="0"/>
              <a:t>If Condition_2 is True, execute its code block and skip the rest.</a:t>
            </a:r>
          </a:p>
          <a:p>
            <a:pPr marL="285750" indent="-285750">
              <a:buFont typeface="Arial" panose="020B0604020202020204" pitchFamily="34" charset="0"/>
              <a:buChar char="•"/>
            </a:pPr>
            <a:r>
              <a:rPr lang="en-US" dirty="0"/>
              <a:t>Otherwise, move to the next condition.</a:t>
            </a:r>
          </a:p>
          <a:p>
            <a:r>
              <a:rPr lang="en-US" dirty="0" smtClean="0"/>
              <a:t>Step4:Continue </a:t>
            </a:r>
            <a:r>
              <a:rPr lang="en-US" dirty="0"/>
              <a:t>checking conditions in sequence.</a:t>
            </a:r>
          </a:p>
          <a:p>
            <a:r>
              <a:rPr lang="en-US" dirty="0" smtClean="0"/>
              <a:t>Step5:If </a:t>
            </a:r>
            <a:r>
              <a:rPr lang="en-US" dirty="0"/>
              <a:t>none of the conditions are met, execute the else block (if present).</a:t>
            </a:r>
          </a:p>
          <a:p>
            <a:r>
              <a:rPr lang="en-US" dirty="0" smtClean="0"/>
              <a:t>Step6:End</a:t>
            </a:r>
            <a:endParaRPr lang="en-US" dirty="0"/>
          </a:p>
        </p:txBody>
      </p:sp>
      <p:pic>
        <p:nvPicPr>
          <p:cNvPr id="7" name="Picture 6"/>
          <p:cNvPicPr>
            <a:picLocks noChangeAspect="1"/>
          </p:cNvPicPr>
          <p:nvPr/>
        </p:nvPicPr>
        <p:blipFill>
          <a:blip r:embed="rId2"/>
          <a:stretch>
            <a:fillRect/>
          </a:stretch>
        </p:blipFill>
        <p:spPr>
          <a:xfrm>
            <a:off x="366714" y="2475191"/>
            <a:ext cx="3486175" cy="2400318"/>
          </a:xfrm>
          <a:prstGeom prst="rect">
            <a:avLst/>
          </a:prstGeom>
        </p:spPr>
      </p:pic>
    </p:spTree>
    <p:extLst>
      <p:ext uri="{BB962C8B-B14F-4D97-AF65-F5344CB8AC3E}">
        <p14:creationId xmlns:p14="http://schemas.microsoft.com/office/powerpoint/2010/main" val="40941816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8"/>
            <a:ext cx="11085535" cy="1754326"/>
          </a:xfrm>
          <a:prstGeom prst="rect">
            <a:avLst/>
          </a:prstGeom>
          <a:noFill/>
        </p:spPr>
        <p:txBody>
          <a:bodyPr wrap="square" rtlCol="0">
            <a:spAutoFit/>
          </a:bodyPr>
          <a:lstStyle/>
          <a:p>
            <a:pPr fontAlgn="base"/>
            <a:r>
              <a:rPr lang="en-US" b="1" dirty="0"/>
              <a:t>5. switch Statement</a:t>
            </a:r>
          </a:p>
          <a:p>
            <a:pPr fontAlgn="base"/>
            <a:r>
              <a:rPr lang="en-US" dirty="0"/>
              <a:t>The switch statement in C is a control statement used to execute one block of code out of many, based on the value of an expression. It is an alternative to using multiple if-else-if statements and provides a cleaner and more readable structure</a:t>
            </a:r>
            <a:r>
              <a:rPr lang="en-US" dirty="0" smtClean="0"/>
              <a:t>.</a:t>
            </a:r>
          </a:p>
          <a:p>
            <a:pPr fontAlgn="base"/>
            <a:endParaRPr lang="en-US" dirty="0"/>
          </a:p>
          <a:p>
            <a:pPr fontAlgn="base"/>
            <a:r>
              <a:rPr lang="en-US" dirty="0" smtClean="0"/>
              <a:t>Syntax :</a:t>
            </a:r>
          </a:p>
        </p:txBody>
      </p:sp>
      <p:pic>
        <p:nvPicPr>
          <p:cNvPr id="5" name="Picture 4"/>
          <p:cNvPicPr>
            <a:picLocks noChangeAspect="1"/>
          </p:cNvPicPr>
          <p:nvPr/>
        </p:nvPicPr>
        <p:blipFill>
          <a:blip r:embed="rId2"/>
          <a:stretch>
            <a:fillRect/>
          </a:stretch>
        </p:blipFill>
        <p:spPr>
          <a:xfrm>
            <a:off x="878447" y="2842162"/>
            <a:ext cx="2409636" cy="3235797"/>
          </a:xfrm>
          <a:prstGeom prst="rect">
            <a:avLst/>
          </a:prstGeom>
        </p:spPr>
      </p:pic>
    </p:spTree>
    <p:extLst>
      <p:ext uri="{BB962C8B-B14F-4D97-AF65-F5344CB8AC3E}">
        <p14:creationId xmlns:p14="http://schemas.microsoft.com/office/powerpoint/2010/main" val="33609724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14608"/>
            <a:ext cx="11085535" cy="923330"/>
          </a:xfrm>
          <a:prstGeom prst="rect">
            <a:avLst/>
          </a:prstGeom>
          <a:noFill/>
        </p:spPr>
        <p:txBody>
          <a:bodyPr wrap="square" rtlCol="0">
            <a:spAutoFit/>
          </a:bodyPr>
          <a:lstStyle/>
          <a:p>
            <a:pPr fontAlgn="base"/>
            <a:r>
              <a:rPr lang="en-US" b="1" dirty="0"/>
              <a:t>5. switch Statement</a:t>
            </a:r>
          </a:p>
          <a:p>
            <a:pPr fontAlgn="base"/>
            <a:endParaRPr lang="en-US" dirty="0"/>
          </a:p>
          <a:p>
            <a:pPr fontAlgn="base"/>
            <a:endParaRPr lang="en-US" dirty="0" smtClean="0"/>
          </a:p>
        </p:txBody>
      </p:sp>
      <p:sp>
        <p:nvSpPr>
          <p:cNvPr id="5" name="TextBox 4"/>
          <p:cNvSpPr txBox="1"/>
          <p:nvPr/>
        </p:nvSpPr>
        <p:spPr>
          <a:xfrm>
            <a:off x="366714" y="1753272"/>
            <a:ext cx="2642991" cy="369332"/>
          </a:xfrm>
          <a:prstGeom prst="rect">
            <a:avLst/>
          </a:prstGeom>
          <a:noFill/>
        </p:spPr>
        <p:txBody>
          <a:bodyPr wrap="square" rtlCol="0">
            <a:spAutoFit/>
          </a:bodyPr>
          <a:lstStyle/>
          <a:p>
            <a:r>
              <a:rPr lang="en-US" dirty="0" smtClean="0"/>
              <a:t>Flow Chart:</a:t>
            </a:r>
            <a:endParaRPr lang="en-US" dirty="0"/>
          </a:p>
        </p:txBody>
      </p:sp>
      <p:sp>
        <p:nvSpPr>
          <p:cNvPr id="8" name="TextBox 7"/>
          <p:cNvSpPr txBox="1"/>
          <p:nvPr/>
        </p:nvSpPr>
        <p:spPr>
          <a:xfrm>
            <a:off x="4384111" y="1937939"/>
            <a:ext cx="7594948" cy="2585323"/>
          </a:xfrm>
          <a:prstGeom prst="rect">
            <a:avLst/>
          </a:prstGeom>
          <a:noFill/>
        </p:spPr>
        <p:txBody>
          <a:bodyPr wrap="square" rtlCol="0">
            <a:spAutoFit/>
          </a:bodyPr>
          <a:lstStyle/>
          <a:p>
            <a:r>
              <a:rPr lang="en-US" dirty="0"/>
              <a:t>Algorithm for Switch </a:t>
            </a:r>
            <a:r>
              <a:rPr lang="en-US" dirty="0" smtClean="0"/>
              <a:t>Statement</a:t>
            </a:r>
          </a:p>
          <a:p>
            <a:endParaRPr lang="en-US" dirty="0"/>
          </a:p>
          <a:p>
            <a:endParaRPr lang="en-US" dirty="0"/>
          </a:p>
          <a:p>
            <a:r>
              <a:rPr lang="en-US" dirty="0" smtClean="0"/>
              <a:t>Step1:Evaluate </a:t>
            </a:r>
            <a:r>
              <a:rPr lang="en-US" dirty="0"/>
              <a:t>the expression in the switch statement.</a:t>
            </a:r>
          </a:p>
          <a:p>
            <a:r>
              <a:rPr lang="en-US" dirty="0" smtClean="0"/>
              <a:t>Step2:Compare </a:t>
            </a:r>
            <a:r>
              <a:rPr lang="en-US" dirty="0"/>
              <a:t>the result of the expression with each case constant:</a:t>
            </a:r>
          </a:p>
          <a:p>
            <a:pPr marL="285750" indent="-285750">
              <a:buFont typeface="Arial" panose="020B0604020202020204" pitchFamily="34" charset="0"/>
              <a:buChar char="•"/>
            </a:pPr>
            <a:r>
              <a:rPr lang="en-US" dirty="0"/>
              <a:t>If a match is found, execute the corresponding block of code.</a:t>
            </a:r>
          </a:p>
          <a:p>
            <a:pPr marL="285750" indent="-285750">
              <a:buFont typeface="Arial" panose="020B0604020202020204" pitchFamily="34" charset="0"/>
              <a:buChar char="•"/>
            </a:pPr>
            <a:r>
              <a:rPr lang="en-US" dirty="0"/>
              <a:t>Use the break statement to exit the switch block.</a:t>
            </a:r>
          </a:p>
          <a:p>
            <a:r>
              <a:rPr lang="en-US" dirty="0" smtClean="0"/>
              <a:t>Step3:If </a:t>
            </a:r>
            <a:r>
              <a:rPr lang="en-US" dirty="0"/>
              <a:t>no match is found, execute the default block (if present).</a:t>
            </a:r>
          </a:p>
          <a:p>
            <a:r>
              <a:rPr lang="en-US" dirty="0" smtClean="0"/>
              <a:t>Step4:Exit </a:t>
            </a:r>
            <a:r>
              <a:rPr lang="en-US" dirty="0"/>
              <a:t>the switch block.</a:t>
            </a:r>
          </a:p>
        </p:txBody>
      </p:sp>
      <p:pic>
        <p:nvPicPr>
          <p:cNvPr id="4" name="Picture 3"/>
          <p:cNvPicPr>
            <a:picLocks noChangeAspect="1"/>
          </p:cNvPicPr>
          <p:nvPr/>
        </p:nvPicPr>
        <p:blipFill>
          <a:blip r:embed="rId2"/>
          <a:stretch>
            <a:fillRect/>
          </a:stretch>
        </p:blipFill>
        <p:spPr>
          <a:xfrm>
            <a:off x="504873" y="2347184"/>
            <a:ext cx="3175595" cy="3771780"/>
          </a:xfrm>
          <a:prstGeom prst="rect">
            <a:avLst/>
          </a:prstGeom>
        </p:spPr>
      </p:pic>
    </p:spTree>
    <p:extLst>
      <p:ext uri="{BB962C8B-B14F-4D97-AF65-F5344CB8AC3E}">
        <p14:creationId xmlns:p14="http://schemas.microsoft.com/office/powerpoint/2010/main" val="37132577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29674" y="755140"/>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720247" y="1881508"/>
            <a:ext cx="11085535" cy="3139321"/>
          </a:xfrm>
          <a:prstGeom prst="rect">
            <a:avLst/>
          </a:prstGeom>
          <a:noFill/>
        </p:spPr>
        <p:txBody>
          <a:bodyPr wrap="square" rtlCol="0">
            <a:spAutoFit/>
          </a:bodyPr>
          <a:lstStyle/>
          <a:p>
            <a:pPr fontAlgn="base"/>
            <a:r>
              <a:rPr lang="en-US" b="1" dirty="0">
                <a:solidFill>
                  <a:schemeClr val="accent2"/>
                </a:solidFill>
              </a:rPr>
              <a:t>7. Jump Statements</a:t>
            </a:r>
          </a:p>
          <a:p>
            <a:pPr fontAlgn="base"/>
            <a:r>
              <a:rPr lang="en-US" dirty="0"/>
              <a:t>In C, jump statements are used to alter the normal flow of program execution by transferring control to another part of the program. These statements provide ways to "jump" to specific locations within a program.</a:t>
            </a:r>
          </a:p>
          <a:p>
            <a:pPr fontAlgn="base"/>
            <a:endParaRPr lang="en-US" dirty="0"/>
          </a:p>
          <a:p>
            <a:pPr fontAlgn="base"/>
            <a:r>
              <a:rPr lang="en-US" dirty="0"/>
              <a:t>Types of Jump Statements in C</a:t>
            </a:r>
          </a:p>
          <a:p>
            <a:pPr marL="342900" indent="-342900" fontAlgn="base">
              <a:buFont typeface="+mj-lt"/>
              <a:buAutoNum type="arabicPeriod"/>
            </a:pPr>
            <a:r>
              <a:rPr lang="en-US" dirty="0" err="1"/>
              <a:t>goto</a:t>
            </a:r>
            <a:r>
              <a:rPr lang="en-US" dirty="0"/>
              <a:t> Statement</a:t>
            </a:r>
          </a:p>
          <a:p>
            <a:pPr marL="342900" indent="-342900" fontAlgn="base">
              <a:buFont typeface="+mj-lt"/>
              <a:buAutoNum type="arabicPeriod"/>
            </a:pPr>
            <a:r>
              <a:rPr lang="en-US" dirty="0"/>
              <a:t>break Statement</a:t>
            </a:r>
          </a:p>
          <a:p>
            <a:pPr marL="342900" indent="-342900" fontAlgn="base">
              <a:buFont typeface="+mj-lt"/>
              <a:buAutoNum type="arabicPeriod"/>
            </a:pPr>
            <a:r>
              <a:rPr lang="en-US" dirty="0"/>
              <a:t>continue Statement</a:t>
            </a:r>
          </a:p>
          <a:p>
            <a:pPr marL="342900" indent="-342900" fontAlgn="base">
              <a:buFont typeface="+mj-lt"/>
              <a:buAutoNum type="arabicPeriod"/>
            </a:pPr>
            <a:r>
              <a:rPr lang="en-US" dirty="0"/>
              <a:t>return </a:t>
            </a:r>
            <a:r>
              <a:rPr lang="en-US" dirty="0" smtClean="0"/>
              <a:t>Statement</a:t>
            </a:r>
          </a:p>
          <a:p>
            <a:pPr marL="342900" indent="-342900" fontAlgn="base">
              <a:buFont typeface="+mj-lt"/>
              <a:buAutoNum type="arabicPeriod"/>
            </a:pPr>
            <a:endParaRPr lang="en-US" dirty="0"/>
          </a:p>
          <a:p>
            <a:pPr marL="342900" indent="-342900" fontAlgn="base">
              <a:buFont typeface="+mj-lt"/>
              <a:buAutoNum type="arabicPeriod"/>
            </a:pPr>
            <a:endParaRPr lang="en-US" dirty="0"/>
          </a:p>
        </p:txBody>
      </p:sp>
    </p:spTree>
    <p:extLst>
      <p:ext uri="{BB962C8B-B14F-4D97-AF65-F5344CB8AC3E}">
        <p14:creationId xmlns:p14="http://schemas.microsoft.com/office/powerpoint/2010/main" val="12326473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746022"/>
            <a:ext cx="7903923" cy="400110"/>
          </a:xfrm>
          <a:prstGeom prst="rect">
            <a:avLst/>
          </a:prstGeom>
          <a:noFill/>
        </p:spPr>
        <p:txBody>
          <a:bodyPr wrap="square" rtlCol="0">
            <a:spAutoFit/>
          </a:bodyPr>
          <a:lstStyle/>
          <a:p>
            <a:pPr algn="ctr" fontAlgn="base"/>
            <a:r>
              <a:rPr lang="en-US" sz="2000" b="1" dirty="0" smtClean="0"/>
              <a:t>FEATURES OF C LANGUAGE</a:t>
            </a:r>
            <a:endParaRPr lang="en-US" sz="2000" b="1" dirty="0"/>
          </a:p>
        </p:txBody>
      </p:sp>
      <p:sp>
        <p:nvSpPr>
          <p:cNvPr id="4" name="TextBox 3"/>
          <p:cNvSpPr txBox="1"/>
          <p:nvPr/>
        </p:nvSpPr>
        <p:spPr>
          <a:xfrm>
            <a:off x="419623" y="1146132"/>
            <a:ext cx="11386159" cy="4708981"/>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en-US" sz="2000" b="1" dirty="0">
                <a:solidFill>
                  <a:schemeClr val="accent2"/>
                </a:solidFill>
              </a:rPr>
              <a:t>Procedural Language: </a:t>
            </a:r>
            <a:r>
              <a:rPr lang="en-US" sz="2000" dirty="0"/>
              <a:t>C follows a step-by-step approach, breaking tasks into functions or procedures.</a:t>
            </a:r>
          </a:p>
          <a:p>
            <a:pPr marL="342900" indent="-342900" algn="just">
              <a:lnSpc>
                <a:spcPct val="150000"/>
              </a:lnSpc>
              <a:buFont typeface="Arial" panose="020B0604020202020204" pitchFamily="34" charset="0"/>
              <a:buChar char="•"/>
            </a:pPr>
            <a:r>
              <a:rPr lang="en-US" sz="2000" b="1" dirty="0">
                <a:solidFill>
                  <a:schemeClr val="accent2"/>
                </a:solidFill>
              </a:rPr>
              <a:t>Fast and Efficient: </a:t>
            </a:r>
            <a:r>
              <a:rPr lang="en-US" sz="2000" dirty="0"/>
              <a:t>C programs are executed quickly due to its close interaction with hardware.</a:t>
            </a:r>
          </a:p>
          <a:p>
            <a:pPr marL="342900" indent="-342900" algn="just">
              <a:lnSpc>
                <a:spcPct val="150000"/>
              </a:lnSpc>
              <a:buFont typeface="Arial" panose="020B0604020202020204" pitchFamily="34" charset="0"/>
              <a:buChar char="•"/>
            </a:pPr>
            <a:r>
              <a:rPr lang="en-US" sz="2000" b="1" dirty="0">
                <a:solidFill>
                  <a:schemeClr val="accent2"/>
                </a:solidFill>
              </a:rPr>
              <a:t>Modularity: </a:t>
            </a:r>
            <a:r>
              <a:rPr lang="en-US" sz="2000" dirty="0"/>
              <a:t>Large programs can be divided into smaller, reusable modules for better organization.</a:t>
            </a:r>
          </a:p>
          <a:p>
            <a:pPr marL="342900" indent="-342900" algn="just">
              <a:lnSpc>
                <a:spcPct val="150000"/>
              </a:lnSpc>
              <a:buFont typeface="Arial" panose="020B0604020202020204" pitchFamily="34" charset="0"/>
              <a:buChar char="•"/>
            </a:pPr>
            <a:r>
              <a:rPr lang="en-US" sz="2000" b="1" dirty="0">
                <a:solidFill>
                  <a:schemeClr val="accent2"/>
                </a:solidFill>
              </a:rPr>
              <a:t>Statically Typed: </a:t>
            </a:r>
            <a:r>
              <a:rPr lang="en-US" sz="2000" dirty="0"/>
              <a:t>Data types are defined at compile time, ensuring type safety and faster execution.</a:t>
            </a:r>
          </a:p>
          <a:p>
            <a:pPr marL="342900" indent="-342900" algn="just">
              <a:lnSpc>
                <a:spcPct val="150000"/>
              </a:lnSpc>
              <a:buFont typeface="Arial" panose="020B0604020202020204" pitchFamily="34" charset="0"/>
              <a:buChar char="•"/>
            </a:pPr>
            <a:r>
              <a:rPr lang="en-US" sz="2000" b="1" dirty="0">
                <a:solidFill>
                  <a:schemeClr val="accent2"/>
                </a:solidFill>
              </a:rPr>
              <a:t>General-Purpose Language: </a:t>
            </a:r>
            <a:r>
              <a:rPr lang="en-US" sz="2000" dirty="0"/>
              <a:t>C is versatile and can be used for system programming, game development, and more.</a:t>
            </a:r>
          </a:p>
          <a:p>
            <a:pPr marL="342900" indent="-342900" algn="just">
              <a:lnSpc>
                <a:spcPct val="150000"/>
              </a:lnSpc>
              <a:buFont typeface="Arial" panose="020B0604020202020204" pitchFamily="34" charset="0"/>
              <a:buChar char="•"/>
            </a:pPr>
            <a:r>
              <a:rPr lang="en-US" sz="2000" b="1" dirty="0">
                <a:solidFill>
                  <a:schemeClr val="accent2"/>
                </a:solidFill>
              </a:rPr>
              <a:t>Rich Set of Built-in Operators: </a:t>
            </a:r>
            <a:r>
              <a:rPr lang="en-US" sz="2000" dirty="0"/>
              <a:t>C provides various operators for arithmetic, logical, relational, and bitwise operations.</a:t>
            </a:r>
          </a:p>
          <a:p>
            <a:pPr marL="342900" indent="-342900" algn="just">
              <a:lnSpc>
                <a:spcPct val="150000"/>
              </a:lnSpc>
              <a:buFont typeface="Arial" panose="020B0604020202020204" pitchFamily="34" charset="0"/>
              <a:buChar char="•"/>
            </a:pPr>
            <a:r>
              <a:rPr lang="en-US" sz="2000" b="1" dirty="0">
                <a:solidFill>
                  <a:schemeClr val="accent2"/>
                </a:solidFill>
              </a:rPr>
              <a:t>Libraries with Rich Functions: </a:t>
            </a:r>
            <a:r>
              <a:rPr lang="en-US" sz="2000" dirty="0"/>
              <a:t>C has extensive standard libraries offering prebuilt functions for various tasks</a:t>
            </a:r>
            <a:r>
              <a:rPr lang="en-US" sz="2000" dirty="0" smtClean="0"/>
              <a:t>.</a:t>
            </a:r>
            <a:endParaRPr lang="en-US" sz="2000" dirty="0"/>
          </a:p>
        </p:txBody>
      </p:sp>
    </p:spTree>
    <p:extLst>
      <p:ext uri="{BB962C8B-B14F-4D97-AF65-F5344CB8AC3E}">
        <p14:creationId xmlns:p14="http://schemas.microsoft.com/office/powerpoint/2010/main" val="9920445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247" y="491388"/>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720247" y="1014608"/>
            <a:ext cx="11085535" cy="3970318"/>
          </a:xfrm>
          <a:prstGeom prst="rect">
            <a:avLst/>
          </a:prstGeom>
          <a:noFill/>
        </p:spPr>
        <p:txBody>
          <a:bodyPr wrap="square" rtlCol="0">
            <a:spAutoFit/>
          </a:bodyPr>
          <a:lstStyle/>
          <a:p>
            <a:pPr fontAlgn="base"/>
            <a:r>
              <a:rPr lang="en-US" b="1" dirty="0" smtClean="0">
                <a:solidFill>
                  <a:schemeClr val="accent2"/>
                </a:solidFill>
              </a:rPr>
              <a:t>1.goto </a:t>
            </a:r>
            <a:r>
              <a:rPr lang="en-US" b="1" dirty="0">
                <a:solidFill>
                  <a:schemeClr val="accent2"/>
                </a:solidFill>
              </a:rPr>
              <a:t>Statement</a:t>
            </a:r>
          </a:p>
          <a:p>
            <a:pPr fontAlgn="base"/>
            <a:r>
              <a:rPr lang="en-US" b="1" dirty="0"/>
              <a:t>The </a:t>
            </a:r>
            <a:r>
              <a:rPr lang="en-US" b="1" dirty="0" err="1"/>
              <a:t>goto</a:t>
            </a:r>
            <a:r>
              <a:rPr lang="en-US" b="1" dirty="0"/>
              <a:t> statement transfers control to a labeled statement in the program.</a:t>
            </a:r>
          </a:p>
          <a:p>
            <a:pPr fontAlgn="base"/>
            <a:endParaRPr lang="en-US" b="1" dirty="0"/>
          </a:p>
          <a:p>
            <a:pPr fontAlgn="base"/>
            <a:r>
              <a:rPr lang="en-US" b="1" dirty="0"/>
              <a:t>Syntax</a:t>
            </a:r>
          </a:p>
          <a:p>
            <a:pPr fontAlgn="base"/>
            <a:r>
              <a:rPr lang="en-US" b="1" dirty="0" err="1" smtClean="0">
                <a:solidFill>
                  <a:schemeClr val="accent2"/>
                </a:solidFill>
              </a:rPr>
              <a:t>goto</a:t>
            </a:r>
            <a:r>
              <a:rPr lang="en-US" b="1" dirty="0" smtClean="0"/>
              <a:t> </a:t>
            </a:r>
            <a:r>
              <a:rPr lang="en-US" b="1" dirty="0"/>
              <a:t>label;</a:t>
            </a:r>
          </a:p>
          <a:p>
            <a:pPr fontAlgn="base"/>
            <a:r>
              <a:rPr lang="en-US" b="1" dirty="0"/>
              <a:t>...</a:t>
            </a:r>
          </a:p>
          <a:p>
            <a:pPr fontAlgn="base"/>
            <a:r>
              <a:rPr lang="en-US" b="1" dirty="0"/>
              <a:t>label:</a:t>
            </a:r>
          </a:p>
          <a:p>
            <a:pPr fontAlgn="base"/>
            <a:r>
              <a:rPr lang="en-US" b="1" dirty="0"/>
              <a:t>// Code to </a:t>
            </a:r>
            <a:r>
              <a:rPr lang="en-US" b="1" dirty="0" smtClean="0"/>
              <a:t>execute</a:t>
            </a:r>
          </a:p>
          <a:p>
            <a:pPr fontAlgn="base"/>
            <a:endParaRPr lang="en-US" b="1" dirty="0"/>
          </a:p>
          <a:p>
            <a:pPr fontAlgn="base"/>
            <a:r>
              <a:rPr lang="en-US" b="1" dirty="0"/>
              <a:t>Algorithm</a:t>
            </a:r>
          </a:p>
          <a:p>
            <a:pPr marL="342900" indent="-342900" fontAlgn="base">
              <a:buFont typeface="+mj-lt"/>
              <a:buAutoNum type="arabicPeriod"/>
            </a:pPr>
            <a:r>
              <a:rPr lang="en-US" b="1" dirty="0"/>
              <a:t>Define a label in the program where you want to jump.</a:t>
            </a:r>
          </a:p>
          <a:p>
            <a:pPr marL="342900" indent="-342900" fontAlgn="base">
              <a:buFont typeface="+mj-lt"/>
              <a:buAutoNum type="arabicPeriod"/>
            </a:pPr>
            <a:r>
              <a:rPr lang="en-US" b="1" dirty="0"/>
              <a:t>Use the </a:t>
            </a:r>
            <a:r>
              <a:rPr lang="en-US" b="1" dirty="0" err="1"/>
              <a:t>goto</a:t>
            </a:r>
            <a:r>
              <a:rPr lang="en-US" b="1" dirty="0"/>
              <a:t> statement to transfer control to that label.</a:t>
            </a:r>
          </a:p>
          <a:p>
            <a:pPr marL="342900" indent="-342900" fontAlgn="base">
              <a:buFont typeface="+mj-lt"/>
              <a:buAutoNum type="arabicPeriod"/>
            </a:pPr>
            <a:r>
              <a:rPr lang="en-US" b="1" dirty="0"/>
              <a:t>Execution continues from the labeled statement.</a:t>
            </a:r>
            <a:endParaRPr lang="en-US" dirty="0"/>
          </a:p>
          <a:p>
            <a:pPr fontAlgn="base"/>
            <a:endParaRPr lang="en-US" dirty="0" smtClean="0"/>
          </a:p>
        </p:txBody>
      </p:sp>
      <p:pic>
        <p:nvPicPr>
          <p:cNvPr id="4" name="Picture 3"/>
          <p:cNvPicPr>
            <a:picLocks noChangeAspect="1"/>
          </p:cNvPicPr>
          <p:nvPr/>
        </p:nvPicPr>
        <p:blipFill>
          <a:blip r:embed="rId2"/>
          <a:stretch>
            <a:fillRect/>
          </a:stretch>
        </p:blipFill>
        <p:spPr>
          <a:xfrm>
            <a:off x="7443322" y="1963379"/>
            <a:ext cx="3498164" cy="3967121"/>
          </a:xfrm>
          <a:prstGeom prst="rect">
            <a:avLst/>
          </a:prstGeom>
        </p:spPr>
      </p:pic>
    </p:spTree>
    <p:extLst>
      <p:ext uri="{BB962C8B-B14F-4D97-AF65-F5344CB8AC3E}">
        <p14:creationId xmlns:p14="http://schemas.microsoft.com/office/powerpoint/2010/main" val="24285378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9728" y="491390"/>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720247" y="1014610"/>
            <a:ext cx="11085535" cy="3139321"/>
          </a:xfrm>
          <a:prstGeom prst="rect">
            <a:avLst/>
          </a:prstGeom>
          <a:noFill/>
        </p:spPr>
        <p:txBody>
          <a:bodyPr wrap="square" rtlCol="0">
            <a:spAutoFit/>
          </a:bodyPr>
          <a:lstStyle/>
          <a:p>
            <a:pPr fontAlgn="base"/>
            <a:r>
              <a:rPr lang="en-US" b="1" dirty="0">
                <a:solidFill>
                  <a:schemeClr val="accent2"/>
                </a:solidFill>
              </a:rPr>
              <a:t>2. break Statement</a:t>
            </a:r>
          </a:p>
          <a:p>
            <a:pPr fontAlgn="base"/>
            <a:r>
              <a:rPr lang="en-US" b="1" dirty="0"/>
              <a:t>The break statement is used to terminate loops or exit a switch statement.</a:t>
            </a:r>
          </a:p>
          <a:p>
            <a:pPr fontAlgn="base"/>
            <a:endParaRPr lang="en-US" b="1" dirty="0"/>
          </a:p>
          <a:p>
            <a:pPr fontAlgn="base"/>
            <a:r>
              <a:rPr lang="en-US" b="1" dirty="0"/>
              <a:t>Syntax</a:t>
            </a:r>
          </a:p>
          <a:p>
            <a:pPr fontAlgn="base"/>
            <a:r>
              <a:rPr lang="en-US" b="1" dirty="0" smtClean="0">
                <a:solidFill>
                  <a:schemeClr val="accent2"/>
                </a:solidFill>
              </a:rPr>
              <a:t>break</a:t>
            </a:r>
            <a:r>
              <a:rPr lang="en-US" b="1" dirty="0" smtClean="0"/>
              <a:t>;</a:t>
            </a:r>
          </a:p>
          <a:p>
            <a:pPr fontAlgn="base"/>
            <a:endParaRPr lang="en-US" b="1" dirty="0"/>
          </a:p>
          <a:p>
            <a:pPr fontAlgn="base"/>
            <a:r>
              <a:rPr lang="en-US" b="1" dirty="0"/>
              <a:t>Algorithm</a:t>
            </a:r>
          </a:p>
          <a:p>
            <a:pPr marL="342900" indent="-342900" fontAlgn="base">
              <a:buFont typeface="+mj-lt"/>
              <a:buAutoNum type="arabicPeriod"/>
            </a:pPr>
            <a:r>
              <a:rPr lang="en-US" b="1" dirty="0"/>
              <a:t>Use the break statement inside a loop or switch statement.</a:t>
            </a:r>
          </a:p>
          <a:p>
            <a:pPr marL="342900" indent="-342900" fontAlgn="base">
              <a:buFont typeface="+mj-lt"/>
              <a:buAutoNum type="arabicPeriod"/>
            </a:pPr>
            <a:r>
              <a:rPr lang="en-US" b="1" dirty="0"/>
              <a:t>When the break statement is encountered, it terminates the </a:t>
            </a:r>
            <a:endParaRPr lang="en-US" b="1" dirty="0" smtClean="0"/>
          </a:p>
          <a:p>
            <a:pPr fontAlgn="base"/>
            <a:r>
              <a:rPr lang="en-US" b="1" dirty="0" smtClean="0"/>
              <a:t>nearest </a:t>
            </a:r>
            <a:r>
              <a:rPr lang="en-US" b="1" dirty="0"/>
              <a:t>enclosing loop or switch.</a:t>
            </a:r>
          </a:p>
          <a:p>
            <a:pPr marL="342900" indent="-342900" fontAlgn="base">
              <a:buFont typeface="+mj-lt"/>
              <a:buAutoNum type="arabicPeriod"/>
            </a:pPr>
            <a:r>
              <a:rPr lang="en-US" b="1" dirty="0"/>
              <a:t>Execution continues with the statement after the loop or switch.</a:t>
            </a:r>
            <a:endParaRPr lang="en-US" dirty="0" smtClean="0"/>
          </a:p>
        </p:txBody>
      </p:sp>
      <p:pic>
        <p:nvPicPr>
          <p:cNvPr id="4" name="Picture 3"/>
          <p:cNvPicPr>
            <a:picLocks noChangeAspect="1"/>
          </p:cNvPicPr>
          <p:nvPr/>
        </p:nvPicPr>
        <p:blipFill>
          <a:blip r:embed="rId2"/>
          <a:stretch>
            <a:fillRect/>
          </a:stretch>
        </p:blipFill>
        <p:spPr>
          <a:xfrm>
            <a:off x="8147457" y="2010552"/>
            <a:ext cx="3000708" cy="4095752"/>
          </a:xfrm>
          <a:prstGeom prst="rect">
            <a:avLst/>
          </a:prstGeom>
        </p:spPr>
      </p:pic>
    </p:spTree>
    <p:extLst>
      <p:ext uri="{BB962C8B-B14F-4D97-AF65-F5344CB8AC3E}">
        <p14:creationId xmlns:p14="http://schemas.microsoft.com/office/powerpoint/2010/main" val="17106775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247" y="1002734"/>
            <a:ext cx="11085535" cy="3139321"/>
          </a:xfrm>
          <a:prstGeom prst="rect">
            <a:avLst/>
          </a:prstGeom>
          <a:noFill/>
        </p:spPr>
        <p:txBody>
          <a:bodyPr wrap="square" rtlCol="0">
            <a:spAutoFit/>
          </a:bodyPr>
          <a:lstStyle/>
          <a:p>
            <a:pPr fontAlgn="base"/>
            <a:r>
              <a:rPr lang="en-US" b="1" dirty="0">
                <a:solidFill>
                  <a:schemeClr val="accent2"/>
                </a:solidFill>
              </a:rPr>
              <a:t>3. continue Statement</a:t>
            </a:r>
          </a:p>
          <a:p>
            <a:pPr fontAlgn="base"/>
            <a:r>
              <a:rPr lang="en-US" b="1" dirty="0"/>
              <a:t>The continue statement skips the remaining part of the current iteration of a loop and jumps to the next iteration.</a:t>
            </a:r>
          </a:p>
          <a:p>
            <a:pPr fontAlgn="base"/>
            <a:endParaRPr lang="en-US" b="1" dirty="0"/>
          </a:p>
          <a:p>
            <a:pPr fontAlgn="base"/>
            <a:r>
              <a:rPr lang="en-US" b="1" dirty="0"/>
              <a:t>Syntax</a:t>
            </a:r>
          </a:p>
          <a:p>
            <a:pPr fontAlgn="base"/>
            <a:r>
              <a:rPr lang="en-US" b="1" dirty="0" smtClean="0">
                <a:solidFill>
                  <a:schemeClr val="accent2"/>
                </a:solidFill>
              </a:rPr>
              <a:t>continue</a:t>
            </a:r>
            <a:r>
              <a:rPr lang="en-US" b="1" dirty="0" smtClean="0"/>
              <a:t>;</a:t>
            </a:r>
          </a:p>
          <a:p>
            <a:pPr fontAlgn="base"/>
            <a:endParaRPr lang="en-US" b="1" dirty="0"/>
          </a:p>
          <a:p>
            <a:pPr fontAlgn="base"/>
            <a:r>
              <a:rPr lang="en-US" b="1" dirty="0"/>
              <a:t>Algorithm</a:t>
            </a:r>
          </a:p>
          <a:p>
            <a:pPr marL="342900" indent="-342900" fontAlgn="base">
              <a:buFont typeface="+mj-lt"/>
              <a:buAutoNum type="arabicPeriod"/>
            </a:pPr>
            <a:r>
              <a:rPr lang="en-US" b="1" dirty="0"/>
              <a:t>Use the continue statement inside a loop.</a:t>
            </a:r>
          </a:p>
          <a:p>
            <a:pPr marL="342900" indent="-342900" fontAlgn="base">
              <a:buFont typeface="+mj-lt"/>
              <a:buAutoNum type="arabicPeriod"/>
            </a:pPr>
            <a:r>
              <a:rPr lang="en-US" b="1" dirty="0"/>
              <a:t>When the continue statement is encountered, </a:t>
            </a:r>
            <a:endParaRPr lang="en-US" b="1" dirty="0" smtClean="0"/>
          </a:p>
          <a:p>
            <a:pPr fontAlgn="base"/>
            <a:r>
              <a:rPr lang="en-US" b="1" dirty="0" smtClean="0"/>
              <a:t>control </a:t>
            </a:r>
            <a:r>
              <a:rPr lang="en-US" b="1" dirty="0"/>
              <a:t>skips the remaining statements in the current iteration.</a:t>
            </a:r>
          </a:p>
          <a:p>
            <a:pPr marL="342900" indent="-342900" fontAlgn="base">
              <a:buFont typeface="+mj-lt"/>
              <a:buAutoNum type="arabicPeriod"/>
            </a:pPr>
            <a:r>
              <a:rPr lang="en-US" b="1" dirty="0"/>
              <a:t>Execution proceeds to the next iteration of the loop.</a:t>
            </a:r>
            <a:endParaRPr lang="en-US" dirty="0" smtClean="0"/>
          </a:p>
        </p:txBody>
      </p:sp>
      <p:pic>
        <p:nvPicPr>
          <p:cNvPr id="4" name="Picture 3"/>
          <p:cNvPicPr>
            <a:picLocks noChangeAspect="1"/>
          </p:cNvPicPr>
          <p:nvPr/>
        </p:nvPicPr>
        <p:blipFill>
          <a:blip r:embed="rId2"/>
          <a:stretch>
            <a:fillRect/>
          </a:stretch>
        </p:blipFill>
        <p:spPr>
          <a:xfrm>
            <a:off x="7485662" y="2216249"/>
            <a:ext cx="3694221" cy="3721088"/>
          </a:xfrm>
          <a:prstGeom prst="rect">
            <a:avLst/>
          </a:prstGeom>
        </p:spPr>
      </p:pic>
    </p:spTree>
    <p:extLst>
      <p:ext uri="{BB962C8B-B14F-4D97-AF65-F5344CB8AC3E}">
        <p14:creationId xmlns:p14="http://schemas.microsoft.com/office/powerpoint/2010/main" val="30678015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608110"/>
            <a:ext cx="5160723" cy="523220"/>
          </a:xfrm>
          <a:prstGeom prst="rect">
            <a:avLst/>
          </a:prstGeom>
          <a:noFill/>
        </p:spPr>
        <p:txBody>
          <a:bodyPr wrap="square" rtlCol="0">
            <a:spAutoFit/>
          </a:bodyPr>
          <a:lstStyle/>
          <a:p>
            <a:pPr fontAlgn="base"/>
            <a:r>
              <a:rPr lang="en-US" sz="2800" b="1" dirty="0"/>
              <a:t>Decision Making in C</a:t>
            </a:r>
          </a:p>
        </p:txBody>
      </p:sp>
      <p:sp>
        <p:nvSpPr>
          <p:cNvPr id="3" name="TextBox 2"/>
          <p:cNvSpPr txBox="1"/>
          <p:nvPr/>
        </p:nvSpPr>
        <p:spPr>
          <a:xfrm>
            <a:off x="720247" y="1014609"/>
            <a:ext cx="11085535" cy="3416320"/>
          </a:xfrm>
          <a:prstGeom prst="rect">
            <a:avLst/>
          </a:prstGeom>
          <a:noFill/>
        </p:spPr>
        <p:txBody>
          <a:bodyPr wrap="square" rtlCol="0">
            <a:spAutoFit/>
          </a:bodyPr>
          <a:lstStyle/>
          <a:p>
            <a:pPr fontAlgn="base"/>
            <a:r>
              <a:rPr lang="en-US" b="1" dirty="0">
                <a:solidFill>
                  <a:schemeClr val="accent2"/>
                </a:solidFill>
              </a:rPr>
              <a:t>4. return Statement</a:t>
            </a:r>
          </a:p>
          <a:p>
            <a:pPr fontAlgn="base"/>
            <a:r>
              <a:rPr lang="en-US" b="1" dirty="0"/>
              <a:t>The return statement is used to terminate a function and optionally return a value to the calling function.</a:t>
            </a:r>
          </a:p>
          <a:p>
            <a:pPr fontAlgn="base"/>
            <a:endParaRPr lang="en-US" b="1" dirty="0"/>
          </a:p>
          <a:p>
            <a:pPr fontAlgn="base"/>
            <a:r>
              <a:rPr lang="en-US" b="1" dirty="0" smtClean="0"/>
              <a:t>Syntax</a:t>
            </a:r>
          </a:p>
          <a:p>
            <a:pPr fontAlgn="base"/>
            <a:endParaRPr lang="en-US" b="1" dirty="0"/>
          </a:p>
          <a:p>
            <a:pPr fontAlgn="base"/>
            <a:r>
              <a:rPr lang="en-US" b="1" dirty="0" smtClean="0">
                <a:solidFill>
                  <a:schemeClr val="accent2"/>
                </a:solidFill>
              </a:rPr>
              <a:t>return</a:t>
            </a:r>
            <a:r>
              <a:rPr lang="en-US" b="1" dirty="0"/>
              <a:t>;       // Without a value (for void functions)</a:t>
            </a:r>
          </a:p>
          <a:p>
            <a:pPr fontAlgn="base"/>
            <a:r>
              <a:rPr lang="en-US" b="1" dirty="0">
                <a:solidFill>
                  <a:schemeClr val="accent2"/>
                </a:solidFill>
              </a:rPr>
              <a:t>return</a:t>
            </a:r>
            <a:r>
              <a:rPr lang="en-US" b="1" dirty="0"/>
              <a:t> value; // With a </a:t>
            </a:r>
            <a:r>
              <a:rPr lang="en-US" b="1" dirty="0" smtClean="0"/>
              <a:t>value</a:t>
            </a:r>
          </a:p>
          <a:p>
            <a:pPr fontAlgn="base"/>
            <a:endParaRPr lang="en-US" b="1" dirty="0"/>
          </a:p>
          <a:p>
            <a:pPr fontAlgn="base"/>
            <a:r>
              <a:rPr lang="en-US" b="1" dirty="0"/>
              <a:t>Algorithm</a:t>
            </a:r>
          </a:p>
          <a:p>
            <a:pPr marL="342900" indent="-342900" fontAlgn="base">
              <a:buFont typeface="+mj-lt"/>
              <a:buAutoNum type="arabicPeriod"/>
            </a:pPr>
            <a:r>
              <a:rPr lang="en-US" b="1" dirty="0"/>
              <a:t>Use the return statement inside a function.</a:t>
            </a:r>
          </a:p>
          <a:p>
            <a:pPr marL="342900" indent="-342900" fontAlgn="base">
              <a:buFont typeface="+mj-lt"/>
              <a:buAutoNum type="arabicPeriod"/>
            </a:pPr>
            <a:r>
              <a:rPr lang="en-US" b="1" dirty="0"/>
              <a:t>If a value is provided, it is returned to the calling function.</a:t>
            </a:r>
          </a:p>
          <a:p>
            <a:pPr marL="342900" indent="-342900" fontAlgn="base">
              <a:buFont typeface="+mj-lt"/>
              <a:buAutoNum type="arabicPeriod"/>
            </a:pPr>
            <a:r>
              <a:rPr lang="en-US" b="1" dirty="0"/>
              <a:t>The function terminates after the return statement.</a:t>
            </a:r>
            <a:endParaRPr lang="en-US" dirty="0" smtClean="0"/>
          </a:p>
        </p:txBody>
      </p:sp>
      <p:pic>
        <p:nvPicPr>
          <p:cNvPr id="4" name="Picture 3"/>
          <p:cNvPicPr>
            <a:picLocks noChangeAspect="1"/>
          </p:cNvPicPr>
          <p:nvPr/>
        </p:nvPicPr>
        <p:blipFill>
          <a:blip r:embed="rId2"/>
          <a:stretch>
            <a:fillRect/>
          </a:stretch>
        </p:blipFill>
        <p:spPr>
          <a:xfrm>
            <a:off x="6450905" y="4277305"/>
            <a:ext cx="5039243" cy="2386543"/>
          </a:xfrm>
          <a:prstGeom prst="rect">
            <a:avLst/>
          </a:prstGeom>
        </p:spPr>
      </p:pic>
    </p:spTree>
    <p:extLst>
      <p:ext uri="{BB962C8B-B14F-4D97-AF65-F5344CB8AC3E}">
        <p14:creationId xmlns:p14="http://schemas.microsoft.com/office/powerpoint/2010/main" val="11085830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3363" y="1308754"/>
            <a:ext cx="5160723" cy="523220"/>
          </a:xfrm>
          <a:prstGeom prst="rect">
            <a:avLst/>
          </a:prstGeom>
          <a:noFill/>
        </p:spPr>
        <p:txBody>
          <a:bodyPr wrap="square" rtlCol="0">
            <a:spAutoFit/>
          </a:bodyPr>
          <a:lstStyle/>
          <a:p>
            <a:pPr fontAlgn="base"/>
            <a:r>
              <a:rPr lang="en-US" sz="2800" b="1" dirty="0" smtClean="0"/>
              <a:t>LOOPS IN C</a:t>
            </a:r>
            <a:endParaRPr lang="en-US" sz="2800" b="1" dirty="0"/>
          </a:p>
        </p:txBody>
      </p:sp>
      <p:sp>
        <p:nvSpPr>
          <p:cNvPr id="3" name="TextBox 2"/>
          <p:cNvSpPr txBox="1"/>
          <p:nvPr/>
        </p:nvSpPr>
        <p:spPr>
          <a:xfrm>
            <a:off x="637119" y="2570275"/>
            <a:ext cx="11085535" cy="3416320"/>
          </a:xfrm>
          <a:prstGeom prst="rect">
            <a:avLst/>
          </a:prstGeom>
          <a:noFill/>
        </p:spPr>
        <p:txBody>
          <a:bodyPr wrap="square" rtlCol="0">
            <a:spAutoFit/>
          </a:bodyPr>
          <a:lstStyle/>
          <a:p>
            <a:pPr marL="285750" indent="-285750" fontAlgn="base">
              <a:buFont typeface="Arial" panose="020B0604020202020204" pitchFamily="34" charset="0"/>
              <a:buChar char="•"/>
            </a:pPr>
            <a:r>
              <a:rPr lang="en-US" dirty="0"/>
              <a:t>Loops in programming are used to repeat a block of code until the specified condition is met</a:t>
            </a:r>
            <a:r>
              <a:rPr lang="en-US" dirty="0" smtClean="0"/>
              <a:t>.</a:t>
            </a:r>
          </a:p>
          <a:p>
            <a:pPr marL="285750" indent="-285750" fontAlgn="base">
              <a:buFont typeface="Arial" panose="020B0604020202020204" pitchFamily="34" charset="0"/>
              <a:buChar char="•"/>
            </a:pPr>
            <a:r>
              <a:rPr lang="en-US" dirty="0" smtClean="0"/>
              <a:t> </a:t>
            </a:r>
            <a:r>
              <a:rPr lang="en-US" dirty="0"/>
              <a:t>A loop statement allows programmers to execute a statement or group of statements multiple times without repetition of code</a:t>
            </a:r>
            <a:r>
              <a:rPr lang="en-US" dirty="0" smtClean="0"/>
              <a:t>.</a:t>
            </a:r>
          </a:p>
          <a:p>
            <a:pPr marL="285750" indent="-285750" fontAlgn="base">
              <a:buFont typeface="Arial" panose="020B0604020202020204" pitchFamily="34" charset="0"/>
              <a:buChar char="•"/>
            </a:pPr>
            <a:endParaRPr lang="en-US" dirty="0"/>
          </a:p>
          <a:p>
            <a:pPr marL="285750" indent="-285750" fontAlgn="base">
              <a:buFont typeface="Arial" panose="020B0604020202020204" pitchFamily="34" charset="0"/>
              <a:buChar char="•"/>
            </a:pPr>
            <a:endParaRPr lang="en-US" dirty="0" smtClean="0"/>
          </a:p>
          <a:p>
            <a:pPr fontAlgn="base"/>
            <a:r>
              <a:rPr lang="en-US" b="1" dirty="0"/>
              <a:t>There are mainly two types of loops in C Programming:</a:t>
            </a:r>
            <a:endParaRPr lang="en-US" dirty="0"/>
          </a:p>
          <a:p>
            <a:pPr marL="342900" indent="-342900" fontAlgn="base">
              <a:buFont typeface="+mj-lt"/>
              <a:buAutoNum type="arabicPeriod"/>
            </a:pPr>
            <a:r>
              <a:rPr lang="en-US" b="1" dirty="0"/>
              <a:t>Entry Controlled loops:</a:t>
            </a:r>
            <a:r>
              <a:rPr lang="en-US" dirty="0"/>
              <a:t> </a:t>
            </a:r>
            <a:r>
              <a:rPr lang="en-US" dirty="0" smtClean="0"/>
              <a:t>In </a:t>
            </a:r>
            <a:r>
              <a:rPr lang="en-US" dirty="0"/>
              <a:t>Entry controlled loops the test condition is checked before entering the main body of the loop. </a:t>
            </a:r>
            <a:r>
              <a:rPr lang="en-US" b="1" dirty="0" smtClean="0">
                <a:solidFill>
                  <a:schemeClr val="accent2"/>
                </a:solidFill>
              </a:rPr>
              <a:t>For </a:t>
            </a:r>
            <a:r>
              <a:rPr lang="en-US" b="1" dirty="0">
                <a:solidFill>
                  <a:schemeClr val="accent2"/>
                </a:solidFill>
              </a:rPr>
              <a:t>Loop and While Loop</a:t>
            </a:r>
            <a:r>
              <a:rPr lang="en-US" b="1" dirty="0"/>
              <a:t> </a:t>
            </a:r>
            <a:r>
              <a:rPr lang="en-US" dirty="0"/>
              <a:t>is Entry-controlled loops.</a:t>
            </a:r>
          </a:p>
          <a:p>
            <a:pPr marL="342900" indent="-342900" fontAlgn="base">
              <a:buFont typeface="+mj-lt"/>
              <a:buAutoNum type="arabicPeriod"/>
            </a:pPr>
            <a:r>
              <a:rPr lang="en-US" b="1" dirty="0"/>
              <a:t>Exit Controlled loops: </a:t>
            </a:r>
            <a:r>
              <a:rPr lang="en-US" dirty="0"/>
              <a:t>In Exit controlled loops the test condition is evaluated at the end of the loop body. The loop body will execute at least once, irrespective of whether the condition is true or false. </a:t>
            </a:r>
            <a:r>
              <a:rPr lang="en-US" b="1" dirty="0">
                <a:solidFill>
                  <a:schemeClr val="accent2"/>
                </a:solidFill>
              </a:rPr>
              <a:t>do-while Loop</a:t>
            </a:r>
            <a:r>
              <a:rPr lang="en-US" b="1" dirty="0"/>
              <a:t> </a:t>
            </a:r>
            <a:r>
              <a:rPr lang="en-US" dirty="0"/>
              <a:t>is Exit Controlled loop.</a:t>
            </a:r>
          </a:p>
          <a:p>
            <a:pPr marL="285750" indent="-285750" fontAlgn="base">
              <a:buFont typeface="Arial" panose="020B0604020202020204" pitchFamily="34" charset="0"/>
              <a:buChar char="•"/>
            </a:pPr>
            <a:endParaRPr lang="en-US" dirty="0" smtClean="0"/>
          </a:p>
        </p:txBody>
      </p:sp>
    </p:spTree>
    <p:extLst>
      <p:ext uri="{BB962C8B-B14F-4D97-AF65-F5344CB8AC3E}">
        <p14:creationId xmlns:p14="http://schemas.microsoft.com/office/powerpoint/2010/main" val="31704940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50429" y="1195572"/>
            <a:ext cx="9603121" cy="4303354"/>
          </a:xfrm>
          <a:prstGeom prst="rect">
            <a:avLst/>
          </a:prstGeom>
        </p:spPr>
      </p:pic>
    </p:spTree>
    <p:extLst>
      <p:ext uri="{BB962C8B-B14F-4D97-AF65-F5344CB8AC3E}">
        <p14:creationId xmlns:p14="http://schemas.microsoft.com/office/powerpoint/2010/main" val="12249372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2" y="624866"/>
            <a:ext cx="5160723" cy="523220"/>
          </a:xfrm>
          <a:prstGeom prst="rect">
            <a:avLst/>
          </a:prstGeom>
          <a:noFill/>
        </p:spPr>
        <p:txBody>
          <a:bodyPr wrap="square" rtlCol="0">
            <a:spAutoFit/>
          </a:bodyPr>
          <a:lstStyle/>
          <a:p>
            <a:pPr algn="ctr" fontAlgn="base"/>
            <a:r>
              <a:rPr lang="en-US" sz="2800" b="1" dirty="0" smtClean="0"/>
              <a:t>ENTRY CONTROLLED LOOPS</a:t>
            </a:r>
            <a:endParaRPr lang="en-US" sz="2800" b="1" dirty="0"/>
          </a:p>
        </p:txBody>
      </p:sp>
      <p:sp>
        <p:nvSpPr>
          <p:cNvPr id="3" name="TextBox 2"/>
          <p:cNvSpPr txBox="1"/>
          <p:nvPr/>
        </p:nvSpPr>
        <p:spPr>
          <a:xfrm>
            <a:off x="720247" y="1002735"/>
            <a:ext cx="11085535" cy="1200329"/>
          </a:xfrm>
          <a:prstGeom prst="rect">
            <a:avLst/>
          </a:prstGeom>
          <a:noFill/>
        </p:spPr>
        <p:txBody>
          <a:bodyPr wrap="square" rtlCol="0">
            <a:spAutoFit/>
          </a:bodyPr>
          <a:lstStyle/>
          <a:p>
            <a:pPr fontAlgn="base"/>
            <a:r>
              <a:rPr lang="en-US" b="1" dirty="0" smtClean="0">
                <a:solidFill>
                  <a:schemeClr val="accent2"/>
                </a:solidFill>
              </a:rPr>
              <a:t>1.for </a:t>
            </a:r>
            <a:r>
              <a:rPr lang="en-US" b="1" dirty="0">
                <a:solidFill>
                  <a:schemeClr val="accent2"/>
                </a:solidFill>
              </a:rPr>
              <a:t>Loop </a:t>
            </a:r>
          </a:p>
          <a:p>
            <a:pPr fontAlgn="base"/>
            <a:r>
              <a:rPr lang="en-US" dirty="0"/>
              <a:t>for loop in C programming is a  repetition control structure that allows programmers to write a loop that will be executed a specific number of times. for loop enables programmers to perform n number of steps together in a single line.</a:t>
            </a:r>
          </a:p>
        </p:txBody>
      </p:sp>
      <p:pic>
        <p:nvPicPr>
          <p:cNvPr id="4" name="Picture 3"/>
          <p:cNvPicPr>
            <a:picLocks noChangeAspect="1"/>
          </p:cNvPicPr>
          <p:nvPr/>
        </p:nvPicPr>
        <p:blipFill>
          <a:blip r:embed="rId2"/>
          <a:stretch>
            <a:fillRect/>
          </a:stretch>
        </p:blipFill>
        <p:spPr>
          <a:xfrm>
            <a:off x="720247" y="2445569"/>
            <a:ext cx="4900487" cy="1756915"/>
          </a:xfrm>
          <a:prstGeom prst="rect">
            <a:avLst/>
          </a:prstGeom>
        </p:spPr>
      </p:pic>
      <p:pic>
        <p:nvPicPr>
          <p:cNvPr id="5" name="Picture 4"/>
          <p:cNvPicPr>
            <a:picLocks noChangeAspect="1"/>
          </p:cNvPicPr>
          <p:nvPr/>
        </p:nvPicPr>
        <p:blipFill>
          <a:blip r:embed="rId3"/>
          <a:stretch>
            <a:fillRect/>
          </a:stretch>
        </p:blipFill>
        <p:spPr>
          <a:xfrm>
            <a:off x="6263015" y="2445567"/>
            <a:ext cx="5154460" cy="4128130"/>
          </a:xfrm>
          <a:prstGeom prst="rect">
            <a:avLst/>
          </a:prstGeom>
        </p:spPr>
      </p:pic>
    </p:spTree>
    <p:extLst>
      <p:ext uri="{BB962C8B-B14F-4D97-AF65-F5344CB8AC3E}">
        <p14:creationId xmlns:p14="http://schemas.microsoft.com/office/powerpoint/2010/main" val="20445506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752999"/>
            <a:ext cx="5160723" cy="523220"/>
          </a:xfrm>
          <a:prstGeom prst="rect">
            <a:avLst/>
          </a:prstGeom>
          <a:noFill/>
        </p:spPr>
        <p:txBody>
          <a:bodyPr wrap="square" rtlCol="0">
            <a:spAutoFit/>
          </a:bodyPr>
          <a:lstStyle/>
          <a:p>
            <a:pPr algn="ctr" fontAlgn="base"/>
            <a:r>
              <a:rPr lang="en-US" sz="2800" b="1" dirty="0"/>
              <a:t>ENTRY CONTROLLED LOOPS</a:t>
            </a:r>
          </a:p>
        </p:txBody>
      </p:sp>
      <p:sp>
        <p:nvSpPr>
          <p:cNvPr id="3" name="TextBox 2"/>
          <p:cNvSpPr txBox="1"/>
          <p:nvPr/>
        </p:nvSpPr>
        <p:spPr>
          <a:xfrm>
            <a:off x="720247" y="1014609"/>
            <a:ext cx="11085535" cy="1200329"/>
          </a:xfrm>
          <a:prstGeom prst="rect">
            <a:avLst/>
          </a:prstGeom>
          <a:noFill/>
        </p:spPr>
        <p:txBody>
          <a:bodyPr wrap="square" rtlCol="0">
            <a:spAutoFit/>
          </a:bodyPr>
          <a:lstStyle/>
          <a:p>
            <a:pPr fontAlgn="base"/>
            <a:r>
              <a:rPr lang="en-US" b="1" dirty="0" smtClean="0">
                <a:solidFill>
                  <a:schemeClr val="accent2"/>
                </a:solidFill>
              </a:rPr>
              <a:t>2.While </a:t>
            </a:r>
            <a:r>
              <a:rPr lang="en-US" b="1" dirty="0">
                <a:solidFill>
                  <a:schemeClr val="accent2"/>
                </a:solidFill>
              </a:rPr>
              <a:t>Loop</a:t>
            </a:r>
          </a:p>
          <a:p>
            <a:pPr marL="285750" indent="-285750" fontAlgn="base">
              <a:buFont typeface="Arial" panose="020B0604020202020204" pitchFamily="34" charset="0"/>
              <a:buChar char="•"/>
            </a:pPr>
            <a:r>
              <a:rPr lang="en-US" dirty="0"/>
              <a:t>While loop does not depend upon the number of iterations. In for loop the number of iterations was previously known to us but in the While loop, the execution is terminated on the basis of the test condition. </a:t>
            </a:r>
            <a:endParaRPr lang="en-US" dirty="0" smtClean="0"/>
          </a:p>
          <a:p>
            <a:pPr marL="285750" indent="-285750" fontAlgn="base">
              <a:buFont typeface="Arial" panose="020B0604020202020204" pitchFamily="34" charset="0"/>
              <a:buChar char="•"/>
            </a:pPr>
            <a:r>
              <a:rPr lang="en-US" dirty="0" smtClean="0"/>
              <a:t>If </a:t>
            </a:r>
            <a:r>
              <a:rPr lang="en-US" dirty="0"/>
              <a:t>the test condition will become false then it will break from the while loop else body will be executed.</a:t>
            </a:r>
          </a:p>
        </p:txBody>
      </p:sp>
      <p:pic>
        <p:nvPicPr>
          <p:cNvPr id="6" name="Picture 5"/>
          <p:cNvPicPr>
            <a:picLocks noChangeAspect="1"/>
          </p:cNvPicPr>
          <p:nvPr/>
        </p:nvPicPr>
        <p:blipFill>
          <a:blip r:embed="rId2"/>
          <a:stretch>
            <a:fillRect/>
          </a:stretch>
        </p:blipFill>
        <p:spPr>
          <a:xfrm>
            <a:off x="720249" y="2624062"/>
            <a:ext cx="5698377" cy="2430190"/>
          </a:xfrm>
          <a:prstGeom prst="rect">
            <a:avLst/>
          </a:prstGeom>
        </p:spPr>
      </p:pic>
      <p:pic>
        <p:nvPicPr>
          <p:cNvPr id="7" name="Picture 6"/>
          <p:cNvPicPr>
            <a:picLocks noChangeAspect="1"/>
          </p:cNvPicPr>
          <p:nvPr/>
        </p:nvPicPr>
        <p:blipFill>
          <a:blip r:embed="rId3"/>
          <a:stretch>
            <a:fillRect/>
          </a:stretch>
        </p:blipFill>
        <p:spPr>
          <a:xfrm>
            <a:off x="6897910" y="2624063"/>
            <a:ext cx="5009295" cy="3620163"/>
          </a:xfrm>
          <a:prstGeom prst="rect">
            <a:avLst/>
          </a:prstGeom>
        </p:spPr>
      </p:pic>
    </p:spTree>
    <p:extLst>
      <p:ext uri="{BB962C8B-B14F-4D97-AF65-F5344CB8AC3E}">
        <p14:creationId xmlns:p14="http://schemas.microsoft.com/office/powerpoint/2010/main" val="16556588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2" y="752999"/>
            <a:ext cx="5160723" cy="523220"/>
          </a:xfrm>
          <a:prstGeom prst="rect">
            <a:avLst/>
          </a:prstGeom>
          <a:noFill/>
        </p:spPr>
        <p:txBody>
          <a:bodyPr wrap="square" rtlCol="0">
            <a:spAutoFit/>
          </a:bodyPr>
          <a:lstStyle/>
          <a:p>
            <a:pPr algn="ctr" fontAlgn="base"/>
            <a:r>
              <a:rPr lang="en-US" sz="2800" b="1" dirty="0" smtClean="0"/>
              <a:t>EXIT </a:t>
            </a:r>
            <a:r>
              <a:rPr lang="en-US" sz="2800" b="1" dirty="0"/>
              <a:t>CONTROLLED LOOPS</a:t>
            </a:r>
          </a:p>
        </p:txBody>
      </p:sp>
      <p:sp>
        <p:nvSpPr>
          <p:cNvPr id="3" name="TextBox 2"/>
          <p:cNvSpPr txBox="1"/>
          <p:nvPr/>
        </p:nvSpPr>
        <p:spPr>
          <a:xfrm>
            <a:off x="720247" y="1014609"/>
            <a:ext cx="11085535" cy="1200329"/>
          </a:xfrm>
          <a:prstGeom prst="rect">
            <a:avLst/>
          </a:prstGeom>
          <a:noFill/>
        </p:spPr>
        <p:txBody>
          <a:bodyPr wrap="square" rtlCol="0">
            <a:spAutoFit/>
          </a:bodyPr>
          <a:lstStyle/>
          <a:p>
            <a:pPr fontAlgn="base"/>
            <a:r>
              <a:rPr lang="en-US" b="1" dirty="0" smtClean="0">
                <a:solidFill>
                  <a:schemeClr val="accent2"/>
                </a:solidFill>
              </a:rPr>
              <a:t>1.do-while </a:t>
            </a:r>
            <a:r>
              <a:rPr lang="en-US" b="1" dirty="0">
                <a:solidFill>
                  <a:schemeClr val="accent2"/>
                </a:solidFill>
              </a:rPr>
              <a:t>Loop</a:t>
            </a:r>
          </a:p>
          <a:p>
            <a:pPr fontAlgn="base"/>
            <a:r>
              <a:rPr lang="en-US" dirty="0"/>
              <a:t>The do-while loop is similar to a while loop but the only difference lies in the do-while loop test condition which is tested at the end of the body. </a:t>
            </a:r>
            <a:endParaRPr lang="en-US" dirty="0" smtClean="0"/>
          </a:p>
          <a:p>
            <a:pPr fontAlgn="base"/>
            <a:r>
              <a:rPr lang="en-US" dirty="0" smtClean="0"/>
              <a:t>In </a:t>
            </a:r>
            <a:r>
              <a:rPr lang="en-US" dirty="0"/>
              <a:t>the do-while loop, the loop body will </a:t>
            </a:r>
            <a:r>
              <a:rPr lang="en-US" b="1" dirty="0"/>
              <a:t>execute at least once</a:t>
            </a:r>
            <a:r>
              <a:rPr lang="en-US" dirty="0"/>
              <a:t> irrespective of the test condition.</a:t>
            </a:r>
          </a:p>
        </p:txBody>
      </p:sp>
      <p:pic>
        <p:nvPicPr>
          <p:cNvPr id="4" name="Picture 3"/>
          <p:cNvPicPr>
            <a:picLocks noChangeAspect="1"/>
          </p:cNvPicPr>
          <p:nvPr/>
        </p:nvPicPr>
        <p:blipFill>
          <a:blip r:embed="rId2"/>
          <a:stretch>
            <a:fillRect/>
          </a:stretch>
        </p:blipFill>
        <p:spPr>
          <a:xfrm>
            <a:off x="720247" y="2756759"/>
            <a:ext cx="5752089" cy="2710852"/>
          </a:xfrm>
          <a:prstGeom prst="rect">
            <a:avLst/>
          </a:prstGeom>
        </p:spPr>
      </p:pic>
      <p:pic>
        <p:nvPicPr>
          <p:cNvPr id="5" name="Picture 4"/>
          <p:cNvPicPr>
            <a:picLocks noChangeAspect="1"/>
          </p:cNvPicPr>
          <p:nvPr/>
        </p:nvPicPr>
        <p:blipFill>
          <a:blip r:embed="rId3"/>
          <a:stretch>
            <a:fillRect/>
          </a:stretch>
        </p:blipFill>
        <p:spPr>
          <a:xfrm>
            <a:off x="7658482" y="2756760"/>
            <a:ext cx="3470895" cy="3446957"/>
          </a:xfrm>
          <a:prstGeom prst="rect">
            <a:avLst/>
          </a:prstGeom>
        </p:spPr>
      </p:pic>
    </p:spTree>
    <p:extLst>
      <p:ext uri="{BB962C8B-B14F-4D97-AF65-F5344CB8AC3E}">
        <p14:creationId xmlns:p14="http://schemas.microsoft.com/office/powerpoint/2010/main" val="37806828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2" y="874601"/>
            <a:ext cx="5160723" cy="523220"/>
          </a:xfrm>
          <a:prstGeom prst="rect">
            <a:avLst/>
          </a:prstGeom>
          <a:noFill/>
        </p:spPr>
        <p:txBody>
          <a:bodyPr wrap="square" rtlCol="0">
            <a:spAutoFit/>
          </a:bodyPr>
          <a:lstStyle/>
          <a:p>
            <a:pPr fontAlgn="base"/>
            <a:r>
              <a:rPr lang="en-US" sz="2800" b="1" dirty="0" smtClean="0"/>
              <a:t>PREPROCESSOR DIRECTIVES IN C</a:t>
            </a:r>
            <a:endParaRPr lang="en-US" sz="2800" b="1" dirty="0"/>
          </a:p>
        </p:txBody>
      </p:sp>
      <p:sp>
        <p:nvSpPr>
          <p:cNvPr id="3" name="TextBox 2"/>
          <p:cNvSpPr txBox="1"/>
          <p:nvPr/>
        </p:nvSpPr>
        <p:spPr>
          <a:xfrm>
            <a:off x="958242" y="1346548"/>
            <a:ext cx="10308921" cy="3416320"/>
          </a:xfrm>
          <a:prstGeom prst="rect">
            <a:avLst/>
          </a:prstGeom>
          <a:noFill/>
        </p:spPr>
        <p:txBody>
          <a:bodyPr wrap="square" rtlCol="0">
            <a:spAutoFit/>
          </a:bodyPr>
          <a:lstStyle/>
          <a:p>
            <a:pPr marL="285750" indent="-285750">
              <a:buFont typeface="Arial" panose="020B0604020202020204" pitchFamily="34" charset="0"/>
              <a:buChar char="•"/>
            </a:pPr>
            <a:r>
              <a:rPr lang="en-US" dirty="0"/>
              <a:t>Preprocessor programs provide preprocessor directives that tell the compiler to preprocess the source code before compiling. </a:t>
            </a:r>
            <a:endParaRPr lang="en-US" dirty="0" smtClean="0"/>
          </a:p>
          <a:p>
            <a:pPr marL="285750" indent="-285750">
              <a:buFont typeface="Arial" panose="020B0604020202020204" pitchFamily="34" charset="0"/>
              <a:buChar char="•"/>
            </a:pPr>
            <a:r>
              <a:rPr lang="en-US" dirty="0" smtClean="0"/>
              <a:t>All </a:t>
            </a:r>
            <a:r>
              <a:rPr lang="en-US" dirty="0"/>
              <a:t>of these preprocessor directives begin with a ‘#’ (hash) symbol</a:t>
            </a:r>
            <a:r>
              <a:rPr lang="en-US" dirty="0" smtClean="0"/>
              <a:t>.</a:t>
            </a:r>
          </a:p>
          <a:p>
            <a:pPr marL="285750" indent="-285750">
              <a:buFont typeface="Arial" panose="020B0604020202020204" pitchFamily="34" charset="0"/>
              <a:buChar char="•"/>
            </a:pPr>
            <a:endParaRPr lang="en-US" dirty="0"/>
          </a:p>
          <a:p>
            <a:pPr fontAlgn="base"/>
            <a:r>
              <a:rPr lang="en-US" b="1" dirty="0"/>
              <a:t>Types of C Preprocessors</a:t>
            </a:r>
          </a:p>
          <a:p>
            <a:pPr fontAlgn="base"/>
            <a:r>
              <a:rPr lang="en-US" b="1" dirty="0"/>
              <a:t>There are 4 Main Types of Preprocessor Directives:  </a:t>
            </a:r>
            <a:endParaRPr lang="en-US" dirty="0"/>
          </a:p>
          <a:p>
            <a:pPr marL="285750" indent="-285750" fontAlgn="base">
              <a:buFont typeface="Arial" panose="020B0604020202020204" pitchFamily="34" charset="0"/>
              <a:buChar char="•"/>
            </a:pPr>
            <a:r>
              <a:rPr lang="en-US" dirty="0"/>
              <a:t>Macros</a:t>
            </a:r>
          </a:p>
          <a:p>
            <a:pPr marL="285750" indent="-285750" fontAlgn="base">
              <a:buFont typeface="Arial" panose="020B0604020202020204" pitchFamily="34" charset="0"/>
              <a:buChar char="•"/>
            </a:pPr>
            <a:r>
              <a:rPr lang="en-US" dirty="0"/>
              <a:t>File Inclusion</a:t>
            </a:r>
          </a:p>
          <a:p>
            <a:pPr marL="285750" indent="-285750" fontAlgn="base">
              <a:buFont typeface="Arial" panose="020B0604020202020204" pitchFamily="34" charset="0"/>
              <a:buChar char="•"/>
            </a:pPr>
            <a:r>
              <a:rPr lang="en-US" dirty="0" smtClean="0"/>
              <a:t>Conditional Compilation</a:t>
            </a:r>
          </a:p>
          <a:p>
            <a:pPr marL="285750" indent="-285750" fontAlgn="base">
              <a:buFont typeface="Arial" panose="020B0604020202020204" pitchFamily="34" charset="0"/>
              <a:buChar char="•"/>
            </a:pPr>
            <a:r>
              <a:rPr lang="en-US" dirty="0" smtClean="0"/>
              <a:t>Other </a:t>
            </a:r>
            <a:r>
              <a:rPr lang="en-US" dirty="0"/>
              <a:t>directives</a:t>
            </a:r>
          </a:p>
          <a:p>
            <a:pPr marL="285750" indent="-285750">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26300225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1502635"/>
            <a:ext cx="7903923" cy="707886"/>
          </a:xfrm>
          <a:prstGeom prst="rect">
            <a:avLst/>
          </a:prstGeom>
          <a:noFill/>
        </p:spPr>
        <p:txBody>
          <a:bodyPr wrap="square" rtlCol="0">
            <a:spAutoFit/>
          </a:bodyPr>
          <a:lstStyle/>
          <a:p>
            <a:pPr algn="ctr" fontAlgn="base"/>
            <a:r>
              <a:rPr lang="en-US" sz="4000" b="1" dirty="0" smtClean="0"/>
              <a:t>FEATURES OF C LANGUAGE</a:t>
            </a:r>
            <a:endParaRPr lang="en-US" sz="4000" b="1" dirty="0"/>
          </a:p>
        </p:txBody>
      </p:sp>
      <p:sp>
        <p:nvSpPr>
          <p:cNvPr id="4" name="TextBox 3"/>
          <p:cNvSpPr txBox="1"/>
          <p:nvPr/>
        </p:nvSpPr>
        <p:spPr>
          <a:xfrm>
            <a:off x="419623" y="2547419"/>
            <a:ext cx="11386159" cy="193899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b="1" dirty="0" smtClean="0">
                <a:solidFill>
                  <a:schemeClr val="accent2"/>
                </a:solidFill>
              </a:rPr>
              <a:t>Middle-Level </a:t>
            </a:r>
            <a:r>
              <a:rPr lang="en-US" sz="2000" b="1" dirty="0">
                <a:solidFill>
                  <a:schemeClr val="accent2"/>
                </a:solidFill>
              </a:rPr>
              <a:t>Language: </a:t>
            </a:r>
            <a:r>
              <a:rPr lang="en-US" sz="2000" dirty="0"/>
              <a:t>It bridges the gap between low-level (hardware interaction) and high-level programming.</a:t>
            </a:r>
          </a:p>
          <a:p>
            <a:pPr marL="342900" indent="-342900">
              <a:lnSpc>
                <a:spcPct val="150000"/>
              </a:lnSpc>
              <a:buFont typeface="Arial" panose="020B0604020202020204" pitchFamily="34" charset="0"/>
              <a:buChar char="•"/>
            </a:pPr>
            <a:r>
              <a:rPr lang="en-US" sz="2000" b="1" dirty="0">
                <a:solidFill>
                  <a:schemeClr val="accent2"/>
                </a:solidFill>
              </a:rPr>
              <a:t>Portability: </a:t>
            </a:r>
            <a:r>
              <a:rPr lang="en-US" sz="2000" dirty="0"/>
              <a:t>C programs can run on different systems with minimal changes.</a:t>
            </a:r>
          </a:p>
          <a:p>
            <a:pPr marL="342900" indent="-342900">
              <a:lnSpc>
                <a:spcPct val="150000"/>
              </a:lnSpc>
              <a:buFont typeface="Arial" panose="020B0604020202020204" pitchFamily="34" charset="0"/>
              <a:buChar char="•"/>
            </a:pPr>
            <a:r>
              <a:rPr lang="en-US" sz="2000" b="1" dirty="0">
                <a:solidFill>
                  <a:schemeClr val="accent2"/>
                </a:solidFill>
              </a:rPr>
              <a:t>Easy to Extend: </a:t>
            </a:r>
            <a:r>
              <a:rPr lang="en-US" sz="2000" dirty="0"/>
              <a:t>Existing C code can be easily expanded with new features or functionalities.</a:t>
            </a:r>
          </a:p>
        </p:txBody>
      </p:sp>
    </p:spTree>
    <p:extLst>
      <p:ext uri="{BB962C8B-B14F-4D97-AF65-F5344CB8AC3E}">
        <p14:creationId xmlns:p14="http://schemas.microsoft.com/office/powerpoint/2010/main" val="4242444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823329"/>
            <a:ext cx="5160723" cy="523220"/>
          </a:xfrm>
          <a:prstGeom prst="rect">
            <a:avLst/>
          </a:prstGeom>
          <a:noFill/>
        </p:spPr>
        <p:txBody>
          <a:bodyPr wrap="square" rtlCol="0">
            <a:spAutoFit/>
          </a:bodyPr>
          <a:lstStyle/>
          <a:p>
            <a:pPr fontAlgn="base"/>
            <a:r>
              <a:rPr lang="en-US" sz="2800" b="1" dirty="0" smtClean="0"/>
              <a:t>PREPROCESSOR DIRECTIVES IN C</a:t>
            </a:r>
            <a:endParaRPr lang="en-US" sz="2800" b="1" dirty="0"/>
          </a:p>
        </p:txBody>
      </p:sp>
      <p:sp>
        <p:nvSpPr>
          <p:cNvPr id="3" name="TextBox 2"/>
          <p:cNvSpPr txBox="1"/>
          <p:nvPr/>
        </p:nvSpPr>
        <p:spPr>
          <a:xfrm>
            <a:off x="958242" y="1346549"/>
            <a:ext cx="10797436" cy="3970318"/>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chemeClr val="accent2"/>
                </a:solidFill>
              </a:rPr>
              <a:t>1. Macros</a:t>
            </a:r>
          </a:p>
          <a:p>
            <a:pPr marL="285750" indent="-285750">
              <a:buFont typeface="Arial" panose="020B0604020202020204" pitchFamily="34" charset="0"/>
              <a:buChar char="•"/>
            </a:pPr>
            <a:r>
              <a:rPr lang="en-US" dirty="0"/>
              <a:t>In C, Macros are pieces of code in a program that is given some name. Whenever this name is encountered by the </a:t>
            </a:r>
            <a:r>
              <a:rPr lang="en-US" dirty="0" smtClean="0"/>
              <a:t>compiler, the </a:t>
            </a:r>
            <a:r>
              <a:rPr lang="en-US" dirty="0"/>
              <a:t>compiler replaces the name with the actual piece of code. </a:t>
            </a:r>
          </a:p>
          <a:p>
            <a:pPr marL="285750" indent="-285750">
              <a:buFont typeface="Arial" panose="020B0604020202020204" pitchFamily="34" charset="0"/>
              <a:buChar char="•"/>
            </a:pPr>
            <a:r>
              <a:rPr lang="en-US" dirty="0" smtClean="0"/>
              <a:t>The </a:t>
            </a:r>
            <a:r>
              <a:rPr lang="en-US" dirty="0"/>
              <a:t>‘#define’ directive is used to define a macro</a:t>
            </a:r>
            <a:r>
              <a:rPr lang="en-US" dirty="0" smtClean="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endParaRPr lang="en-US" dirty="0" smtClean="0"/>
          </a:p>
          <a:p>
            <a:pPr marL="285750" indent="-285750">
              <a:buFont typeface="Arial" panose="020B0604020202020204" pitchFamily="34" charset="0"/>
              <a:buChar char="•"/>
            </a:pPr>
            <a:r>
              <a:rPr lang="en-US" dirty="0" smtClean="0"/>
              <a:t>where </a:t>
            </a:r>
            <a:r>
              <a:rPr lang="en-US" dirty="0"/>
              <a:t>after preprocessing, the token will be expanded to its value in the program.</a:t>
            </a:r>
          </a:p>
          <a:p>
            <a:pPr marL="285750" indent="-285750">
              <a:buFont typeface="Arial" panose="020B0604020202020204" pitchFamily="34" charset="0"/>
              <a:buChar char="•"/>
            </a:pPr>
            <a:endParaRPr lang="en-US" dirty="0"/>
          </a:p>
          <a:p>
            <a:endParaRPr lang="en-US" dirty="0"/>
          </a:p>
        </p:txBody>
      </p:sp>
      <p:pic>
        <p:nvPicPr>
          <p:cNvPr id="22" name="Picture 21"/>
          <p:cNvPicPr>
            <a:picLocks noChangeAspect="1"/>
          </p:cNvPicPr>
          <p:nvPr/>
        </p:nvPicPr>
        <p:blipFill>
          <a:blip r:embed="rId2"/>
          <a:stretch>
            <a:fillRect/>
          </a:stretch>
        </p:blipFill>
        <p:spPr>
          <a:xfrm>
            <a:off x="958241" y="2812872"/>
            <a:ext cx="6362747" cy="1257309"/>
          </a:xfrm>
          <a:prstGeom prst="rect">
            <a:avLst/>
          </a:prstGeom>
        </p:spPr>
      </p:pic>
    </p:spTree>
    <p:extLst>
      <p:ext uri="{BB962C8B-B14F-4D97-AF65-F5344CB8AC3E}">
        <p14:creationId xmlns:p14="http://schemas.microsoft.com/office/powerpoint/2010/main" val="38556936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980773"/>
            <a:ext cx="5160723" cy="523220"/>
          </a:xfrm>
          <a:prstGeom prst="rect">
            <a:avLst/>
          </a:prstGeom>
          <a:noFill/>
        </p:spPr>
        <p:txBody>
          <a:bodyPr wrap="square" rtlCol="0">
            <a:spAutoFit/>
          </a:bodyPr>
          <a:lstStyle/>
          <a:p>
            <a:pPr fontAlgn="base"/>
            <a:r>
              <a:rPr lang="en-US" sz="2800" b="1" dirty="0" smtClean="0"/>
              <a:t>PREPROCESSOR DIRECTIVES IN C</a:t>
            </a:r>
            <a:endParaRPr lang="en-US" sz="2800" b="1" dirty="0"/>
          </a:p>
        </p:txBody>
      </p:sp>
      <p:sp>
        <p:nvSpPr>
          <p:cNvPr id="3" name="TextBox 2"/>
          <p:cNvSpPr txBox="1"/>
          <p:nvPr/>
        </p:nvSpPr>
        <p:spPr>
          <a:xfrm>
            <a:off x="958242" y="1346549"/>
            <a:ext cx="10797436" cy="4247317"/>
          </a:xfrm>
          <a:prstGeom prst="rect">
            <a:avLst/>
          </a:prstGeom>
          <a:noFill/>
        </p:spPr>
        <p:txBody>
          <a:bodyPr wrap="square" rtlCol="0">
            <a:spAutoFit/>
          </a:bodyPr>
          <a:lstStyle/>
          <a:p>
            <a:pPr fontAlgn="base"/>
            <a:r>
              <a:rPr lang="en-US" b="1" dirty="0">
                <a:solidFill>
                  <a:schemeClr val="accent2"/>
                </a:solidFill>
              </a:rPr>
              <a:t>2. File Inclusion</a:t>
            </a:r>
          </a:p>
          <a:p>
            <a:pPr marL="285750" indent="-285750" fontAlgn="base">
              <a:buFont typeface="Arial" panose="020B0604020202020204" pitchFamily="34" charset="0"/>
              <a:buChar char="•"/>
            </a:pPr>
            <a:r>
              <a:rPr lang="en-US" dirty="0"/>
              <a:t>This type of preprocessor directive tells the compiler to include a file in the source code program. </a:t>
            </a:r>
            <a:endParaRPr lang="en-US" dirty="0" smtClean="0"/>
          </a:p>
          <a:p>
            <a:pPr marL="285750" indent="-285750" fontAlgn="base">
              <a:buFont typeface="Arial" panose="020B0604020202020204" pitchFamily="34" charset="0"/>
              <a:buChar char="•"/>
            </a:pPr>
            <a:r>
              <a:rPr lang="en-US" dirty="0" smtClean="0"/>
              <a:t>The</a:t>
            </a:r>
            <a:r>
              <a:rPr lang="en-US" dirty="0"/>
              <a:t> </a:t>
            </a:r>
            <a:r>
              <a:rPr lang="en-US" b="1" dirty="0"/>
              <a:t>#include preprocessor directive</a:t>
            </a:r>
            <a:r>
              <a:rPr lang="en-US" dirty="0"/>
              <a:t> is used to include the header files in the C program</a:t>
            </a:r>
            <a:r>
              <a:rPr lang="en-US" dirty="0" smtClean="0"/>
              <a:t>.</a:t>
            </a:r>
          </a:p>
          <a:p>
            <a:pPr fontAlgn="base"/>
            <a:endParaRPr lang="en-US" dirty="0"/>
          </a:p>
          <a:p>
            <a:pPr fontAlgn="base"/>
            <a:r>
              <a:rPr lang="en-US" b="1" dirty="0"/>
              <a:t>There are two types of files that can be included by the user in the program:</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endParaRPr lang="en-US" dirty="0"/>
          </a:p>
        </p:txBody>
      </p:sp>
      <p:pic>
        <p:nvPicPr>
          <p:cNvPr id="4" name="Picture 3"/>
          <p:cNvPicPr>
            <a:picLocks noChangeAspect="1"/>
          </p:cNvPicPr>
          <p:nvPr/>
        </p:nvPicPr>
        <p:blipFill>
          <a:blip r:embed="rId2"/>
          <a:stretch>
            <a:fillRect/>
          </a:stretch>
        </p:blipFill>
        <p:spPr>
          <a:xfrm>
            <a:off x="1144437" y="3470206"/>
            <a:ext cx="3343299" cy="914407"/>
          </a:xfrm>
          <a:prstGeom prst="rect">
            <a:avLst/>
          </a:prstGeom>
        </p:spPr>
      </p:pic>
      <p:pic>
        <p:nvPicPr>
          <p:cNvPr id="5" name="Picture 4"/>
          <p:cNvPicPr>
            <a:picLocks noChangeAspect="1"/>
          </p:cNvPicPr>
          <p:nvPr/>
        </p:nvPicPr>
        <p:blipFill>
          <a:blip r:embed="rId3"/>
          <a:stretch>
            <a:fillRect/>
          </a:stretch>
        </p:blipFill>
        <p:spPr>
          <a:xfrm>
            <a:off x="6536877" y="3527357"/>
            <a:ext cx="3448075" cy="857256"/>
          </a:xfrm>
          <a:prstGeom prst="rect">
            <a:avLst/>
          </a:prstGeom>
        </p:spPr>
      </p:pic>
      <p:sp>
        <p:nvSpPr>
          <p:cNvPr id="6" name="TextBox 5"/>
          <p:cNvSpPr txBox="1"/>
          <p:nvPr/>
        </p:nvSpPr>
        <p:spPr>
          <a:xfrm>
            <a:off x="1101443" y="3010135"/>
            <a:ext cx="3429287" cy="646331"/>
          </a:xfrm>
          <a:prstGeom prst="rect">
            <a:avLst/>
          </a:prstGeom>
          <a:noFill/>
        </p:spPr>
        <p:txBody>
          <a:bodyPr wrap="square" rtlCol="0">
            <a:spAutoFit/>
          </a:bodyPr>
          <a:lstStyle/>
          <a:p>
            <a:r>
              <a:rPr lang="en-US" b="1" dirty="0">
                <a:solidFill>
                  <a:schemeClr val="accent2"/>
                </a:solidFill>
              </a:rPr>
              <a:t>Standard Header Files</a:t>
            </a:r>
          </a:p>
          <a:p>
            <a:endParaRPr lang="en-US" dirty="0"/>
          </a:p>
        </p:txBody>
      </p:sp>
      <p:sp>
        <p:nvSpPr>
          <p:cNvPr id="8" name="TextBox 7"/>
          <p:cNvSpPr txBox="1"/>
          <p:nvPr/>
        </p:nvSpPr>
        <p:spPr>
          <a:xfrm>
            <a:off x="6493886" y="3010134"/>
            <a:ext cx="3429287" cy="369332"/>
          </a:xfrm>
          <a:prstGeom prst="rect">
            <a:avLst/>
          </a:prstGeom>
          <a:noFill/>
        </p:spPr>
        <p:txBody>
          <a:bodyPr wrap="square" rtlCol="0">
            <a:spAutoFit/>
          </a:bodyPr>
          <a:lstStyle/>
          <a:p>
            <a:pPr fontAlgn="base"/>
            <a:r>
              <a:rPr lang="en-US" b="1" dirty="0">
                <a:solidFill>
                  <a:schemeClr val="accent2"/>
                </a:solidFill>
              </a:rPr>
              <a:t>User-defined Header Files</a:t>
            </a:r>
          </a:p>
        </p:txBody>
      </p:sp>
    </p:spTree>
    <p:extLst>
      <p:ext uri="{BB962C8B-B14F-4D97-AF65-F5344CB8AC3E}">
        <p14:creationId xmlns:p14="http://schemas.microsoft.com/office/powerpoint/2010/main" val="8618189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5196" y="886476"/>
            <a:ext cx="5160723" cy="523220"/>
          </a:xfrm>
          <a:prstGeom prst="rect">
            <a:avLst/>
          </a:prstGeom>
          <a:noFill/>
        </p:spPr>
        <p:txBody>
          <a:bodyPr wrap="square" rtlCol="0">
            <a:spAutoFit/>
          </a:bodyPr>
          <a:lstStyle/>
          <a:p>
            <a:pPr fontAlgn="base"/>
            <a:r>
              <a:rPr lang="en-US" sz="2800" b="1" dirty="0" smtClean="0"/>
              <a:t>PREPROCESSOR DIRECTIVES IN C</a:t>
            </a:r>
            <a:endParaRPr lang="en-US" sz="2800" b="1" dirty="0"/>
          </a:p>
        </p:txBody>
      </p:sp>
      <p:sp>
        <p:nvSpPr>
          <p:cNvPr id="3" name="TextBox 2"/>
          <p:cNvSpPr txBox="1"/>
          <p:nvPr/>
        </p:nvSpPr>
        <p:spPr>
          <a:xfrm>
            <a:off x="958242" y="1346549"/>
            <a:ext cx="10797436" cy="3693319"/>
          </a:xfrm>
          <a:prstGeom prst="rect">
            <a:avLst/>
          </a:prstGeom>
          <a:noFill/>
        </p:spPr>
        <p:txBody>
          <a:bodyPr wrap="square" rtlCol="0">
            <a:spAutoFit/>
          </a:bodyPr>
          <a:lstStyle/>
          <a:p>
            <a:pPr fontAlgn="base"/>
            <a:r>
              <a:rPr lang="en-US" b="1" dirty="0">
                <a:solidFill>
                  <a:schemeClr val="accent2"/>
                </a:solidFill>
              </a:rPr>
              <a:t>3. Conditional Compilation</a:t>
            </a:r>
          </a:p>
          <a:p>
            <a:pPr fontAlgn="base"/>
            <a:r>
              <a:rPr lang="en-US" dirty="0"/>
              <a:t>Conditional Compilation in C directives is a type of directive that helps to compile a specific portion of the program or to skip the compilation of some specific part of the program based on some conditions. There are the following preprocessor directives that are used to insert conditional code: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endParaRPr lang="en-US" dirty="0" smtClean="0"/>
          </a:p>
          <a:p>
            <a:pPr marL="285750" indent="-285750">
              <a:buFont typeface="Arial" panose="020B0604020202020204" pitchFamily="34" charset="0"/>
              <a:buChar char="•"/>
            </a:pPr>
            <a:endParaRPr lang="en-US" dirty="0"/>
          </a:p>
          <a:p>
            <a:endParaRPr lang="en-US" dirty="0"/>
          </a:p>
        </p:txBody>
      </p:sp>
      <p:pic>
        <p:nvPicPr>
          <p:cNvPr id="4" name="Picture 3"/>
          <p:cNvPicPr>
            <a:picLocks noChangeAspect="1"/>
          </p:cNvPicPr>
          <p:nvPr/>
        </p:nvPicPr>
        <p:blipFill>
          <a:blip r:embed="rId2"/>
          <a:stretch>
            <a:fillRect/>
          </a:stretch>
        </p:blipFill>
        <p:spPr>
          <a:xfrm>
            <a:off x="958242" y="2671453"/>
            <a:ext cx="3062615" cy="4074833"/>
          </a:xfrm>
          <a:prstGeom prst="rect">
            <a:avLst/>
          </a:prstGeom>
        </p:spPr>
      </p:pic>
    </p:spTree>
    <p:extLst>
      <p:ext uri="{BB962C8B-B14F-4D97-AF65-F5344CB8AC3E}">
        <p14:creationId xmlns:p14="http://schemas.microsoft.com/office/powerpoint/2010/main" val="9032433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886476"/>
            <a:ext cx="5160723" cy="523220"/>
          </a:xfrm>
          <a:prstGeom prst="rect">
            <a:avLst/>
          </a:prstGeom>
          <a:noFill/>
        </p:spPr>
        <p:txBody>
          <a:bodyPr wrap="square" rtlCol="0">
            <a:spAutoFit/>
          </a:bodyPr>
          <a:lstStyle/>
          <a:p>
            <a:pPr fontAlgn="base"/>
            <a:r>
              <a:rPr lang="en-US" sz="2800" b="1" dirty="0" smtClean="0"/>
              <a:t>PREPROCESSOR DIRECTIVES IN C</a:t>
            </a:r>
            <a:endParaRPr lang="en-US" sz="2800" b="1" dirty="0"/>
          </a:p>
        </p:txBody>
      </p:sp>
      <p:sp>
        <p:nvSpPr>
          <p:cNvPr id="3" name="TextBox 2"/>
          <p:cNvSpPr txBox="1"/>
          <p:nvPr/>
        </p:nvSpPr>
        <p:spPr>
          <a:xfrm>
            <a:off x="958242" y="1346549"/>
            <a:ext cx="10797436" cy="3139321"/>
          </a:xfrm>
          <a:prstGeom prst="rect">
            <a:avLst/>
          </a:prstGeom>
          <a:noFill/>
        </p:spPr>
        <p:txBody>
          <a:bodyPr wrap="square" rtlCol="0">
            <a:spAutoFit/>
          </a:bodyPr>
          <a:lstStyle/>
          <a:p>
            <a:pPr fontAlgn="base"/>
            <a:r>
              <a:rPr lang="en-US" b="1" dirty="0"/>
              <a:t>4. Other Directives </a:t>
            </a:r>
          </a:p>
          <a:p>
            <a:pPr fontAlgn="base"/>
            <a:r>
              <a:rPr lang="en-US" dirty="0"/>
              <a:t>Apart from the above directives, there are two more directives that are not commonly used. These are: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endParaRPr lang="en-US" dirty="0" smtClean="0"/>
          </a:p>
          <a:p>
            <a:pPr marL="285750" indent="-285750">
              <a:buFont typeface="Arial" panose="020B0604020202020204" pitchFamily="34" charset="0"/>
              <a:buChar char="•"/>
            </a:pPr>
            <a:endParaRPr lang="en-US" dirty="0"/>
          </a:p>
          <a:p>
            <a:endParaRPr lang="en-US" dirty="0"/>
          </a:p>
        </p:txBody>
      </p:sp>
      <p:pic>
        <p:nvPicPr>
          <p:cNvPr id="4" name="Picture 3"/>
          <p:cNvPicPr>
            <a:picLocks noChangeAspect="1"/>
          </p:cNvPicPr>
          <p:nvPr/>
        </p:nvPicPr>
        <p:blipFill>
          <a:blip r:embed="rId2"/>
          <a:stretch>
            <a:fillRect/>
          </a:stretch>
        </p:blipFill>
        <p:spPr>
          <a:xfrm>
            <a:off x="1409493" y="3212141"/>
            <a:ext cx="3381400" cy="571504"/>
          </a:xfrm>
          <a:prstGeom prst="rect">
            <a:avLst/>
          </a:prstGeom>
        </p:spPr>
      </p:pic>
      <p:pic>
        <p:nvPicPr>
          <p:cNvPr id="5" name="Picture 4"/>
          <p:cNvPicPr>
            <a:picLocks noChangeAspect="1"/>
          </p:cNvPicPr>
          <p:nvPr/>
        </p:nvPicPr>
        <p:blipFill>
          <a:blip r:embed="rId3"/>
          <a:stretch>
            <a:fillRect/>
          </a:stretch>
        </p:blipFill>
        <p:spPr>
          <a:xfrm>
            <a:off x="6440181" y="3212142"/>
            <a:ext cx="3229913" cy="620435"/>
          </a:xfrm>
          <a:prstGeom prst="rect">
            <a:avLst/>
          </a:prstGeom>
        </p:spPr>
      </p:pic>
      <p:sp>
        <p:nvSpPr>
          <p:cNvPr id="7" name="TextBox 6"/>
          <p:cNvSpPr txBox="1"/>
          <p:nvPr/>
        </p:nvSpPr>
        <p:spPr>
          <a:xfrm>
            <a:off x="1301861" y="2752068"/>
            <a:ext cx="3429287" cy="369332"/>
          </a:xfrm>
          <a:prstGeom prst="rect">
            <a:avLst/>
          </a:prstGeom>
          <a:noFill/>
        </p:spPr>
        <p:txBody>
          <a:bodyPr wrap="square" rtlCol="0">
            <a:spAutoFit/>
          </a:bodyPr>
          <a:lstStyle/>
          <a:p>
            <a:pPr fontAlgn="base"/>
            <a:r>
              <a:rPr lang="en-US" b="1" dirty="0">
                <a:solidFill>
                  <a:schemeClr val="accent2"/>
                </a:solidFill>
              </a:rPr>
              <a:t>#</a:t>
            </a:r>
            <a:r>
              <a:rPr lang="en-US" b="1" dirty="0" err="1">
                <a:solidFill>
                  <a:schemeClr val="accent2"/>
                </a:solidFill>
              </a:rPr>
              <a:t>undef</a:t>
            </a:r>
            <a:r>
              <a:rPr lang="en-US" b="1" dirty="0">
                <a:solidFill>
                  <a:schemeClr val="accent2"/>
                </a:solidFill>
              </a:rPr>
              <a:t> Directive</a:t>
            </a:r>
            <a:endParaRPr lang="en-US" dirty="0">
              <a:solidFill>
                <a:schemeClr val="accent2"/>
              </a:solidFill>
            </a:endParaRPr>
          </a:p>
        </p:txBody>
      </p:sp>
      <p:sp>
        <p:nvSpPr>
          <p:cNvPr id="8" name="TextBox 7"/>
          <p:cNvSpPr txBox="1"/>
          <p:nvPr/>
        </p:nvSpPr>
        <p:spPr>
          <a:xfrm>
            <a:off x="6694302" y="2752068"/>
            <a:ext cx="3429287" cy="369332"/>
          </a:xfrm>
          <a:prstGeom prst="rect">
            <a:avLst/>
          </a:prstGeom>
          <a:noFill/>
        </p:spPr>
        <p:txBody>
          <a:bodyPr wrap="square" rtlCol="0">
            <a:spAutoFit/>
          </a:bodyPr>
          <a:lstStyle/>
          <a:p>
            <a:pPr fontAlgn="base"/>
            <a:r>
              <a:rPr lang="en-US" b="1" dirty="0">
                <a:solidFill>
                  <a:schemeClr val="accent2"/>
                </a:solidFill>
              </a:rPr>
              <a:t>#pragma Directive</a:t>
            </a:r>
            <a:endParaRPr lang="en-US" dirty="0">
              <a:solidFill>
                <a:schemeClr val="accent2"/>
              </a:solidFill>
            </a:endParaRPr>
          </a:p>
        </p:txBody>
      </p:sp>
    </p:spTree>
    <p:extLst>
      <p:ext uri="{BB962C8B-B14F-4D97-AF65-F5344CB8AC3E}">
        <p14:creationId xmlns:p14="http://schemas.microsoft.com/office/powerpoint/2010/main" val="25693799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0193" y="818449"/>
            <a:ext cx="5160723" cy="523220"/>
          </a:xfrm>
          <a:prstGeom prst="rect">
            <a:avLst/>
          </a:prstGeom>
          <a:noFill/>
        </p:spPr>
        <p:txBody>
          <a:bodyPr wrap="square" rtlCol="0">
            <a:spAutoFit/>
          </a:bodyPr>
          <a:lstStyle/>
          <a:p>
            <a:pPr algn="ctr" fontAlgn="base"/>
            <a:r>
              <a:rPr lang="en-US" sz="2800" b="1" dirty="0" smtClean="0"/>
              <a:t>COMPILATION PROCESS</a:t>
            </a:r>
            <a:endParaRPr lang="en-US" sz="2800" b="1" dirty="0"/>
          </a:p>
        </p:txBody>
      </p:sp>
      <p:sp>
        <p:nvSpPr>
          <p:cNvPr id="3" name="TextBox 2"/>
          <p:cNvSpPr txBox="1"/>
          <p:nvPr/>
        </p:nvSpPr>
        <p:spPr>
          <a:xfrm>
            <a:off x="958242" y="1346549"/>
            <a:ext cx="10797436" cy="923330"/>
          </a:xfrm>
          <a:prstGeom prst="rect">
            <a:avLst/>
          </a:prstGeom>
          <a:noFill/>
        </p:spPr>
        <p:txBody>
          <a:bodyPr wrap="square" rtlCol="0">
            <a:spAutoFit/>
          </a:bodyPr>
          <a:lstStyle/>
          <a:p>
            <a:pPr fontAlgn="base"/>
            <a:r>
              <a:rPr lang="en-US" dirty="0"/>
              <a:t>The compilation is the process of converting the source code of the C language into machine code. </a:t>
            </a:r>
            <a:endParaRPr lang="en-US" dirty="0" smtClean="0"/>
          </a:p>
          <a:p>
            <a:pPr fontAlgn="base"/>
            <a:r>
              <a:rPr lang="en-US" dirty="0" smtClean="0"/>
              <a:t>As </a:t>
            </a:r>
            <a:r>
              <a:rPr lang="en-US" dirty="0"/>
              <a:t>C is a mid-level language, it needs a compiler to convert it into an executable code so that the program can be run on our machine.</a:t>
            </a:r>
          </a:p>
        </p:txBody>
      </p:sp>
      <p:pic>
        <p:nvPicPr>
          <p:cNvPr id="6" name="Picture 5"/>
          <p:cNvPicPr>
            <a:picLocks noChangeAspect="1"/>
          </p:cNvPicPr>
          <p:nvPr/>
        </p:nvPicPr>
        <p:blipFill>
          <a:blip r:embed="rId2"/>
          <a:stretch>
            <a:fillRect/>
          </a:stretch>
        </p:blipFill>
        <p:spPr>
          <a:xfrm>
            <a:off x="4751469" y="2568739"/>
            <a:ext cx="2557740" cy="3788220"/>
          </a:xfrm>
          <a:prstGeom prst="rect">
            <a:avLst/>
          </a:prstGeom>
        </p:spPr>
      </p:pic>
    </p:spTree>
    <p:extLst>
      <p:ext uri="{BB962C8B-B14F-4D97-AF65-F5344CB8AC3E}">
        <p14:creationId xmlns:p14="http://schemas.microsoft.com/office/powerpoint/2010/main" val="14477375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38" y="944401"/>
            <a:ext cx="7903923" cy="400110"/>
          </a:xfrm>
          <a:prstGeom prst="rect">
            <a:avLst/>
          </a:prstGeom>
          <a:noFill/>
        </p:spPr>
        <p:txBody>
          <a:bodyPr wrap="square" rtlCol="0">
            <a:spAutoFit/>
          </a:bodyPr>
          <a:lstStyle/>
          <a:p>
            <a:pPr algn="ctr"/>
            <a:r>
              <a:rPr lang="en-US" sz="2000" b="1" dirty="0" smtClean="0"/>
              <a:t>GET STARTED WITH C</a:t>
            </a:r>
            <a:endParaRPr lang="en-US" sz="2000" b="1" dirty="0"/>
          </a:p>
        </p:txBody>
      </p:sp>
      <p:sp>
        <p:nvSpPr>
          <p:cNvPr id="2" name="TextBox 1"/>
          <p:cNvSpPr txBox="1"/>
          <p:nvPr/>
        </p:nvSpPr>
        <p:spPr>
          <a:xfrm>
            <a:off x="699248" y="1304366"/>
            <a:ext cx="10730753" cy="4093428"/>
          </a:xfrm>
          <a:prstGeom prst="rect">
            <a:avLst/>
          </a:prstGeom>
          <a:noFill/>
        </p:spPr>
        <p:txBody>
          <a:bodyPr wrap="square" rtlCol="0">
            <a:spAutoFit/>
          </a:bodyPr>
          <a:lstStyle/>
          <a:p>
            <a:pPr>
              <a:lnSpc>
                <a:spcPct val="150000"/>
              </a:lnSpc>
            </a:pPr>
            <a:r>
              <a:rPr lang="en-US" sz="2000" dirty="0"/>
              <a:t>To start using C, you need two things:</a:t>
            </a:r>
          </a:p>
          <a:p>
            <a:pPr marL="342900" indent="-342900">
              <a:lnSpc>
                <a:spcPct val="150000"/>
              </a:lnSpc>
              <a:buFont typeface="Arial" panose="020B0604020202020204" pitchFamily="34" charset="0"/>
              <a:buChar char="•"/>
            </a:pPr>
            <a:r>
              <a:rPr lang="en-US" sz="2000" dirty="0"/>
              <a:t>A </a:t>
            </a:r>
            <a:r>
              <a:rPr lang="en-US" sz="2000" dirty="0">
                <a:solidFill>
                  <a:schemeClr val="accent2"/>
                </a:solidFill>
              </a:rPr>
              <a:t>text editor</a:t>
            </a:r>
            <a:r>
              <a:rPr lang="en-US" sz="2000" dirty="0"/>
              <a:t>, like Notepad, to write C code</a:t>
            </a:r>
          </a:p>
          <a:p>
            <a:pPr marL="342900" indent="-342900">
              <a:lnSpc>
                <a:spcPct val="150000"/>
              </a:lnSpc>
              <a:buFont typeface="Arial" panose="020B0604020202020204" pitchFamily="34" charset="0"/>
              <a:buChar char="•"/>
            </a:pPr>
            <a:r>
              <a:rPr lang="en-US" sz="2000" dirty="0"/>
              <a:t>A </a:t>
            </a:r>
            <a:r>
              <a:rPr lang="en-US" sz="2000" dirty="0">
                <a:solidFill>
                  <a:schemeClr val="accent2"/>
                </a:solidFill>
              </a:rPr>
              <a:t>compiler</a:t>
            </a:r>
            <a:r>
              <a:rPr lang="en-US" sz="2000" dirty="0"/>
              <a:t>, like GCC, to translate the C code into a language that the computer will </a:t>
            </a:r>
            <a:r>
              <a:rPr lang="en-US" sz="2000" dirty="0" smtClean="0"/>
              <a:t>understand</a:t>
            </a:r>
          </a:p>
          <a:p>
            <a:pPr>
              <a:lnSpc>
                <a:spcPct val="150000"/>
              </a:lnSpc>
            </a:pPr>
            <a:endParaRPr lang="en-US" sz="2000" dirty="0"/>
          </a:p>
          <a:p>
            <a:pPr>
              <a:lnSpc>
                <a:spcPct val="150000"/>
              </a:lnSpc>
            </a:pPr>
            <a:r>
              <a:rPr lang="en-US" sz="2000" b="1" dirty="0">
                <a:solidFill>
                  <a:schemeClr val="accent2"/>
                </a:solidFill>
              </a:rPr>
              <a:t>C Install IDE</a:t>
            </a:r>
          </a:p>
          <a:p>
            <a:pPr marL="342900" indent="-342900">
              <a:lnSpc>
                <a:spcPct val="150000"/>
              </a:lnSpc>
              <a:buFont typeface="Arial" panose="020B0604020202020204" pitchFamily="34" charset="0"/>
              <a:buChar char="•"/>
            </a:pPr>
            <a:r>
              <a:rPr lang="en-US" sz="2000" dirty="0"/>
              <a:t>An </a:t>
            </a:r>
            <a:r>
              <a:rPr lang="en-US" sz="2000" dirty="0">
                <a:solidFill>
                  <a:schemeClr val="accent2"/>
                </a:solidFill>
              </a:rPr>
              <a:t>IDE</a:t>
            </a:r>
            <a:r>
              <a:rPr lang="en-US" sz="2000" dirty="0"/>
              <a:t> (Integrated Development Environment) is used to edit AND compile the code.</a:t>
            </a:r>
          </a:p>
          <a:p>
            <a:pPr marL="342900" indent="-342900">
              <a:lnSpc>
                <a:spcPct val="150000"/>
              </a:lnSpc>
              <a:buFont typeface="Arial" panose="020B0604020202020204" pitchFamily="34" charset="0"/>
              <a:buChar char="•"/>
            </a:pPr>
            <a:r>
              <a:rPr lang="en-US" sz="2000" dirty="0"/>
              <a:t>Popular IDE's include </a:t>
            </a:r>
            <a:r>
              <a:rPr lang="en-US" sz="2000" dirty="0">
                <a:solidFill>
                  <a:schemeClr val="accent2"/>
                </a:solidFill>
              </a:rPr>
              <a:t>Code::Blocks, Eclipse, and Visual Studio</a:t>
            </a:r>
            <a:r>
              <a:rPr lang="en-US" sz="2000" dirty="0"/>
              <a:t>. These are all free, and they can be used to both edit and debug C code.</a:t>
            </a:r>
          </a:p>
          <a:p>
            <a:pPr marL="342900" indent="-342900">
              <a:buFont typeface="Arial" panose="020B0604020202020204" pitchFamily="34" charset="0"/>
              <a:buChar char="•"/>
            </a:pPr>
            <a:endParaRPr lang="en-US" sz="2000" dirty="0"/>
          </a:p>
        </p:txBody>
      </p:sp>
      <p:sp>
        <p:nvSpPr>
          <p:cNvPr id="7" name="AutoShape 4" descr="Tricks and tips for VSCode Beginners ..."/>
          <p:cNvSpPr>
            <a:spLocks noChangeAspect="1" noChangeArrowheads="1"/>
          </p:cNvSpPr>
          <p:nvPr/>
        </p:nvSpPr>
        <p:spPr bwMode="auto">
          <a:xfrm>
            <a:off x="787587" y="5024720"/>
            <a:ext cx="3028951" cy="15144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6" descr="VSCode for React projects in 2023 ..."/>
          <p:cNvSpPr>
            <a:spLocks noChangeAspect="1" noChangeArrowheads="1"/>
          </p:cNvSpPr>
          <p:nvPr/>
        </p:nvSpPr>
        <p:spPr bwMode="auto">
          <a:xfrm>
            <a:off x="-550396" y="4778969"/>
            <a:ext cx="2962275" cy="15430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3882" y="5417426"/>
            <a:ext cx="1959351" cy="1102134"/>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5306201"/>
            <a:ext cx="2830211" cy="1140429"/>
          </a:xfrm>
          <a:prstGeom prst="rect">
            <a:avLst/>
          </a:prstGeom>
        </p:spPr>
      </p:pic>
    </p:spTree>
    <p:extLst>
      <p:ext uri="{BB962C8B-B14F-4D97-AF65-F5344CB8AC3E}">
        <p14:creationId xmlns:p14="http://schemas.microsoft.com/office/powerpoint/2010/main" val="3617734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1640" y="920746"/>
            <a:ext cx="7903923" cy="707886"/>
          </a:xfrm>
          <a:prstGeom prst="rect">
            <a:avLst/>
          </a:prstGeom>
          <a:noFill/>
        </p:spPr>
        <p:txBody>
          <a:bodyPr wrap="square" rtlCol="0">
            <a:spAutoFit/>
          </a:bodyPr>
          <a:lstStyle/>
          <a:p>
            <a:pPr algn="ctr" fontAlgn="base"/>
            <a:r>
              <a:rPr lang="en-US" sz="4000" b="1" dirty="0" smtClean="0"/>
              <a:t>STRUCTURE OF C LANGUAGE</a:t>
            </a:r>
            <a:endParaRPr lang="en-US" sz="4000" b="1" dirty="0"/>
          </a:p>
        </p:txBody>
      </p:sp>
      <p:sp>
        <p:nvSpPr>
          <p:cNvPr id="4" name="TextBox 3"/>
          <p:cNvSpPr txBox="1"/>
          <p:nvPr/>
        </p:nvSpPr>
        <p:spPr>
          <a:xfrm>
            <a:off x="2312895" y="1718090"/>
            <a:ext cx="12432360" cy="2862322"/>
          </a:xfrm>
          <a:prstGeom prst="rect">
            <a:avLst/>
          </a:prstGeom>
          <a:noFill/>
        </p:spPr>
        <p:txBody>
          <a:bodyPr wrap="square" rtlCol="0">
            <a:spAutoFit/>
          </a:bodyPr>
          <a:lstStyle/>
          <a:p>
            <a:pPr>
              <a:lnSpc>
                <a:spcPct val="150000"/>
              </a:lnSpc>
            </a:pPr>
            <a:r>
              <a:rPr lang="en-US" sz="2000" b="1" dirty="0">
                <a:solidFill>
                  <a:schemeClr val="accent2"/>
                </a:solidFill>
              </a:rPr>
              <a:t>#include </a:t>
            </a:r>
            <a:r>
              <a:rPr lang="en-US" sz="2000" dirty="0"/>
              <a:t>&lt;</a:t>
            </a:r>
            <a:r>
              <a:rPr lang="en-US" sz="2000" dirty="0" err="1"/>
              <a:t>stdio.h</a:t>
            </a:r>
            <a:r>
              <a:rPr lang="en-US" sz="2000" dirty="0"/>
              <a:t>&gt;</a:t>
            </a:r>
            <a:br>
              <a:rPr lang="en-US" sz="2000" dirty="0"/>
            </a:br>
            <a:r>
              <a:rPr lang="en-US" sz="2000" dirty="0"/>
              <a:t/>
            </a:r>
            <a:br>
              <a:rPr lang="en-US" sz="2000" dirty="0"/>
            </a:br>
            <a:r>
              <a:rPr lang="en-US" sz="2000" b="1" dirty="0" err="1">
                <a:solidFill>
                  <a:schemeClr val="accent2"/>
                </a:solidFill>
              </a:rPr>
              <a:t>int</a:t>
            </a:r>
            <a:r>
              <a:rPr lang="en-US" sz="2000" b="1" dirty="0">
                <a:solidFill>
                  <a:schemeClr val="accent2"/>
                </a:solidFill>
              </a:rPr>
              <a:t> main</a:t>
            </a:r>
            <a:r>
              <a:rPr lang="en-US" sz="2000" dirty="0"/>
              <a:t>() {</a:t>
            </a:r>
            <a:br>
              <a:rPr lang="en-US" sz="2000" dirty="0"/>
            </a:br>
            <a:r>
              <a:rPr lang="en-US" sz="2000" dirty="0"/>
              <a:t>  </a:t>
            </a:r>
            <a:r>
              <a:rPr lang="en-US" sz="2000" b="1" dirty="0" err="1">
                <a:solidFill>
                  <a:schemeClr val="accent2"/>
                </a:solidFill>
              </a:rPr>
              <a:t>printf</a:t>
            </a:r>
            <a:r>
              <a:rPr lang="en-US" sz="2000" dirty="0"/>
              <a:t>("Hello </a:t>
            </a:r>
            <a:r>
              <a:rPr lang="en-US" sz="2000" dirty="0" err="1" smtClean="0"/>
              <a:t>SVCEian</a:t>
            </a:r>
            <a:r>
              <a:rPr lang="en-US" sz="2000" dirty="0" smtClean="0"/>
              <a:t>");</a:t>
            </a:r>
            <a:r>
              <a:rPr lang="en-US" sz="2000" dirty="0"/>
              <a:t/>
            </a:r>
            <a:br>
              <a:rPr lang="en-US" sz="2000" dirty="0"/>
            </a:br>
            <a:r>
              <a:rPr lang="en-US" sz="2000" dirty="0"/>
              <a:t>  </a:t>
            </a:r>
            <a:r>
              <a:rPr lang="en-US" sz="2000" b="1" dirty="0">
                <a:solidFill>
                  <a:schemeClr val="accent2"/>
                </a:solidFill>
              </a:rPr>
              <a:t>return</a:t>
            </a:r>
            <a:r>
              <a:rPr lang="en-US" sz="2000" dirty="0"/>
              <a:t> 0;</a:t>
            </a:r>
            <a:br>
              <a:rPr lang="en-US" sz="2000" dirty="0"/>
            </a:br>
            <a:r>
              <a:rPr lang="en-US" sz="2000" dirty="0"/>
              <a:t>}</a:t>
            </a:r>
          </a:p>
        </p:txBody>
      </p:sp>
      <p:sp>
        <p:nvSpPr>
          <p:cNvPr id="6" name="Right Brace 5"/>
          <p:cNvSpPr/>
          <p:nvPr/>
        </p:nvSpPr>
        <p:spPr>
          <a:xfrm>
            <a:off x="5640859" y="2803712"/>
            <a:ext cx="789276" cy="1721224"/>
          </a:xfrm>
          <a:prstGeom prst="rightBrace">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Arrow Connector 7"/>
          <p:cNvCxnSpPr/>
          <p:nvPr/>
        </p:nvCxnSpPr>
        <p:spPr>
          <a:xfrm>
            <a:off x="5049970" y="2057395"/>
            <a:ext cx="1380167"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581350" y="1872729"/>
            <a:ext cx="2173028" cy="369332"/>
          </a:xfrm>
          <a:prstGeom prst="rect">
            <a:avLst/>
          </a:prstGeom>
          <a:noFill/>
        </p:spPr>
        <p:txBody>
          <a:bodyPr wrap="square" rtlCol="0">
            <a:spAutoFit/>
          </a:bodyPr>
          <a:lstStyle/>
          <a:p>
            <a:r>
              <a:rPr lang="en-US" dirty="0" smtClean="0"/>
              <a:t>Header file</a:t>
            </a:r>
            <a:endParaRPr lang="en-US" dirty="0"/>
          </a:p>
        </p:txBody>
      </p:sp>
      <p:sp>
        <p:nvSpPr>
          <p:cNvPr id="10" name="TextBox 9"/>
          <p:cNvSpPr txBox="1"/>
          <p:nvPr/>
        </p:nvSpPr>
        <p:spPr>
          <a:xfrm>
            <a:off x="6581349" y="3479658"/>
            <a:ext cx="2888051" cy="369332"/>
          </a:xfrm>
          <a:prstGeom prst="rect">
            <a:avLst/>
          </a:prstGeom>
          <a:noFill/>
        </p:spPr>
        <p:txBody>
          <a:bodyPr wrap="square" rtlCol="0">
            <a:spAutoFit/>
          </a:bodyPr>
          <a:lstStyle/>
          <a:p>
            <a:r>
              <a:rPr lang="en-US" dirty="0" smtClean="0"/>
              <a:t>Body of the program</a:t>
            </a:r>
            <a:endParaRPr lang="en-US" dirty="0"/>
          </a:p>
        </p:txBody>
      </p:sp>
    </p:spTree>
    <p:extLst>
      <p:ext uri="{BB962C8B-B14F-4D97-AF65-F5344CB8AC3E}">
        <p14:creationId xmlns:p14="http://schemas.microsoft.com/office/powerpoint/2010/main" val="4028400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A0787A24E4524E9DB756881F0FAED1" ma:contentTypeVersion="4" ma:contentTypeDescription="Create a new document." ma:contentTypeScope="" ma:versionID="50eb4794c6f2dbca324ea1f2de04bf23">
  <xsd:schema xmlns:xsd="http://www.w3.org/2001/XMLSchema" xmlns:xs="http://www.w3.org/2001/XMLSchema" xmlns:p="http://schemas.microsoft.com/office/2006/metadata/properties" xmlns:ns2="cc2cc73b-6cb4-4dfa-92ef-44c2ee100ac0" targetNamespace="http://schemas.microsoft.com/office/2006/metadata/properties" ma:root="true" ma:fieldsID="369ce95bf86b8d55bbef154f4f595fd5" ns2:_="">
    <xsd:import namespace="cc2cc73b-6cb4-4dfa-92ef-44c2ee100ac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2cc73b-6cb4-4dfa-92ef-44c2ee100a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A12007-5433-40ED-BDFE-A087239B7A5E}">
  <ds:schemaRefs>
    <ds:schemaRef ds:uri="http://schemas.microsoft.com/sharepoint/v3/contenttype/forms"/>
  </ds:schemaRefs>
</ds:datastoreItem>
</file>

<file path=customXml/itemProps2.xml><?xml version="1.0" encoding="utf-8"?>
<ds:datastoreItem xmlns:ds="http://schemas.openxmlformats.org/officeDocument/2006/customXml" ds:itemID="{78947824-10EF-4EAB-8B6E-B1E9670F5F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2cc73b-6cb4-4dfa-92ef-44c2ee100a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238CF9-50FB-47B9-9D7D-1012CC800B9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2110</TotalTime>
  <Words>4418</Words>
  <Application>Microsoft Office PowerPoint</Application>
  <PresentationFormat>Custom</PresentationFormat>
  <Paragraphs>994</Paragraphs>
  <Slides>74</Slides>
  <Notes>1</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Office Theme</vt:lpstr>
      <vt:lpstr>PROGRAMMING AND PROBLEM SOLVING IN 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AND PROBLEM SOLVING IN C</dc:title>
  <dc:creator>Jafar Sadiq A   m</dc:creator>
  <cp:lastModifiedBy>Google</cp:lastModifiedBy>
  <cp:revision>147</cp:revision>
  <dcterms:created xsi:type="dcterms:W3CDTF">2024-12-24T14:59:58Z</dcterms:created>
  <dcterms:modified xsi:type="dcterms:W3CDTF">2025-05-08T05:30:48Z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0x0101000FA0787A24E4524E9DB756881F0FAED1</vt:lpwstr>
  </property>
</Properties>
</file>