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84" r:id="rId1"/>
  </p:sldMasterIdLst>
  <p:notesMasterIdLst>
    <p:notesMasterId r:id="rId97"/>
  </p:notesMasterIdLst>
  <p:sldIdLst>
    <p:sldId id="256" r:id="rId2"/>
    <p:sldId id="294" r:id="rId3"/>
    <p:sldId id="295" r:id="rId4"/>
    <p:sldId id="296" r:id="rId5"/>
    <p:sldId id="297" r:id="rId6"/>
    <p:sldId id="298" r:id="rId7"/>
    <p:sldId id="299" r:id="rId8"/>
    <p:sldId id="300" r:id="rId9"/>
    <p:sldId id="301" r:id="rId10"/>
    <p:sldId id="302" r:id="rId11"/>
    <p:sldId id="303" r:id="rId12"/>
    <p:sldId id="304" r:id="rId13"/>
    <p:sldId id="305" r:id="rId14"/>
    <p:sldId id="306" r:id="rId15"/>
    <p:sldId id="307" r:id="rId16"/>
    <p:sldId id="353" r:id="rId17"/>
    <p:sldId id="354" r:id="rId18"/>
    <p:sldId id="355" r:id="rId19"/>
    <p:sldId id="356" r:id="rId20"/>
    <p:sldId id="357" r:id="rId21"/>
    <p:sldId id="358" r:id="rId22"/>
    <p:sldId id="359" r:id="rId23"/>
    <p:sldId id="360" r:id="rId24"/>
    <p:sldId id="257" r:id="rId25"/>
    <p:sldId id="258" r:id="rId26"/>
    <p:sldId id="259" r:id="rId27"/>
    <p:sldId id="260" r:id="rId28"/>
    <p:sldId id="261" r:id="rId29"/>
    <p:sldId id="262" r:id="rId30"/>
    <p:sldId id="263" r:id="rId31"/>
    <p:sldId id="264" r:id="rId32"/>
    <p:sldId id="265" r:id="rId33"/>
    <p:sldId id="266" r:id="rId34"/>
    <p:sldId id="267" r:id="rId35"/>
    <p:sldId id="268" r:id="rId36"/>
    <p:sldId id="269" r:id="rId37"/>
    <p:sldId id="282" r:id="rId38"/>
    <p:sldId id="270" r:id="rId39"/>
    <p:sldId id="271" r:id="rId40"/>
    <p:sldId id="272" r:id="rId41"/>
    <p:sldId id="273" r:id="rId42"/>
    <p:sldId id="281" r:id="rId43"/>
    <p:sldId id="274" r:id="rId44"/>
    <p:sldId id="275" r:id="rId45"/>
    <p:sldId id="276" r:id="rId46"/>
    <p:sldId id="277" r:id="rId47"/>
    <p:sldId id="278" r:id="rId48"/>
    <p:sldId id="279" r:id="rId49"/>
    <p:sldId id="280" r:id="rId50"/>
    <p:sldId id="283" r:id="rId51"/>
    <p:sldId id="284" r:id="rId52"/>
    <p:sldId id="285" r:id="rId53"/>
    <p:sldId id="286" r:id="rId54"/>
    <p:sldId id="288" r:id="rId55"/>
    <p:sldId id="289" r:id="rId56"/>
    <p:sldId id="290" r:id="rId57"/>
    <p:sldId id="291" r:id="rId58"/>
    <p:sldId id="292" r:id="rId59"/>
    <p:sldId id="317" r:id="rId60"/>
    <p:sldId id="318" r:id="rId61"/>
    <p:sldId id="319" r:id="rId62"/>
    <p:sldId id="320" r:id="rId63"/>
    <p:sldId id="321" r:id="rId64"/>
    <p:sldId id="316" r:id="rId65"/>
    <p:sldId id="315" r:id="rId66"/>
    <p:sldId id="322" r:id="rId67"/>
    <p:sldId id="323" r:id="rId68"/>
    <p:sldId id="324" r:id="rId69"/>
    <p:sldId id="325" r:id="rId70"/>
    <p:sldId id="326" r:id="rId71"/>
    <p:sldId id="327" r:id="rId72"/>
    <p:sldId id="328" r:id="rId73"/>
    <p:sldId id="329" r:id="rId74"/>
    <p:sldId id="330" r:id="rId75"/>
    <p:sldId id="331" r:id="rId76"/>
    <p:sldId id="332" r:id="rId77"/>
    <p:sldId id="333" r:id="rId78"/>
    <p:sldId id="334" r:id="rId79"/>
    <p:sldId id="335" r:id="rId80"/>
    <p:sldId id="336" r:id="rId81"/>
    <p:sldId id="337" r:id="rId82"/>
    <p:sldId id="338" r:id="rId83"/>
    <p:sldId id="339" r:id="rId84"/>
    <p:sldId id="340" r:id="rId85"/>
    <p:sldId id="341" r:id="rId86"/>
    <p:sldId id="342" r:id="rId87"/>
    <p:sldId id="343" r:id="rId88"/>
    <p:sldId id="344" r:id="rId89"/>
    <p:sldId id="345" r:id="rId90"/>
    <p:sldId id="346" r:id="rId91"/>
    <p:sldId id="347" r:id="rId92"/>
    <p:sldId id="348" r:id="rId93"/>
    <p:sldId id="349" r:id="rId94"/>
    <p:sldId id="350" r:id="rId95"/>
    <p:sldId id="351" r:id="rId96"/>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6169" autoAdjust="0"/>
    <p:restoredTop sz="94660"/>
  </p:normalViewPr>
  <p:slideViewPr>
    <p:cSldViewPr>
      <p:cViewPr varScale="1">
        <p:scale>
          <a:sx n="62" d="100"/>
          <a:sy n="62" d="100"/>
        </p:scale>
        <p:origin x="1380" y="44"/>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microsoft.com/office/2016/11/relationships/changesInfo" Target="changesInfos/changesInfo1.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slide" Target="slides/slide84.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viewProps" Target="viewProps.xml"/><Relationship Id="rId10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notesMaster" Target="notesMasters/notesMaster1.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theme" Target="theme/theme1.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presProps" Target="presProps.xml"/><Relationship Id="rId3" Type="http://schemas.openxmlformats.org/officeDocument/2006/relationships/slide" Target="slides/slide2.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Gowtham M" userId="fbdf2945b0084dbe" providerId="LiveId" clId="{913D34FB-945B-49A9-9878-5529F941BD47}"/>
    <pc:docChg chg="custSel modSld modMainMaster">
      <pc:chgData name="Gowtham M" userId="fbdf2945b0084dbe" providerId="LiveId" clId="{913D34FB-945B-49A9-9878-5529F941BD47}" dt="2025-05-08T05:02:57.374" v="44" actId="14100"/>
      <pc:docMkLst>
        <pc:docMk/>
      </pc:docMkLst>
      <pc:sldChg chg="addSp delSp modSp mod">
        <pc:chgData name="Gowtham M" userId="fbdf2945b0084dbe" providerId="LiveId" clId="{913D34FB-945B-49A9-9878-5529F941BD47}" dt="2025-05-08T04:55:20.463" v="3" actId="478"/>
        <pc:sldMkLst>
          <pc:docMk/>
          <pc:sldMk cId="3052625412" sldId="256"/>
        </pc:sldMkLst>
        <pc:picChg chg="del">
          <ac:chgData name="Gowtham M" userId="fbdf2945b0084dbe" providerId="LiveId" clId="{913D34FB-945B-49A9-9878-5529F941BD47}" dt="2025-05-08T04:54:30.319" v="0" actId="478"/>
          <ac:picMkLst>
            <pc:docMk/>
            <pc:sldMk cId="3052625412" sldId="256"/>
            <ac:picMk id="4" creationId="{00000000-0000-0000-0000-000000000000}"/>
          </ac:picMkLst>
        </pc:picChg>
        <pc:picChg chg="add del mod">
          <ac:chgData name="Gowtham M" userId="fbdf2945b0084dbe" providerId="LiveId" clId="{913D34FB-945B-49A9-9878-5529F941BD47}" dt="2025-05-08T04:55:20.463" v="3" actId="478"/>
          <ac:picMkLst>
            <pc:docMk/>
            <pc:sldMk cId="3052625412" sldId="256"/>
            <ac:picMk id="6" creationId="{6939C8E5-2BE5-2A1C-CC35-1315CD3408B4}"/>
          </ac:picMkLst>
        </pc:picChg>
      </pc:sldChg>
      <pc:sldChg chg="modSp mod">
        <pc:chgData name="Gowtham M" userId="fbdf2945b0084dbe" providerId="LiveId" clId="{913D34FB-945B-49A9-9878-5529F941BD47}" dt="2025-05-08T05:00:58.663" v="31" actId="1076"/>
        <pc:sldMkLst>
          <pc:docMk/>
          <pc:sldMk cId="687180563" sldId="259"/>
        </pc:sldMkLst>
        <pc:spChg chg="mod">
          <ac:chgData name="Gowtham M" userId="fbdf2945b0084dbe" providerId="LiveId" clId="{913D34FB-945B-49A9-9878-5529F941BD47}" dt="2025-05-08T05:00:58.663" v="31" actId="1076"/>
          <ac:spMkLst>
            <pc:docMk/>
            <pc:sldMk cId="687180563" sldId="259"/>
            <ac:spMk id="2" creationId="{00000000-0000-0000-0000-000000000000}"/>
          </ac:spMkLst>
        </pc:spChg>
      </pc:sldChg>
      <pc:sldChg chg="modSp mod">
        <pc:chgData name="Gowtham M" userId="fbdf2945b0084dbe" providerId="LiveId" clId="{913D34FB-945B-49A9-9878-5529F941BD47}" dt="2025-05-08T05:01:17.390" v="34" actId="1036"/>
        <pc:sldMkLst>
          <pc:docMk/>
          <pc:sldMk cId="499116690" sldId="260"/>
        </pc:sldMkLst>
        <pc:spChg chg="mod">
          <ac:chgData name="Gowtham M" userId="fbdf2945b0084dbe" providerId="LiveId" clId="{913D34FB-945B-49A9-9878-5529F941BD47}" dt="2025-05-08T05:01:17.390" v="34" actId="1036"/>
          <ac:spMkLst>
            <pc:docMk/>
            <pc:sldMk cId="499116690" sldId="260"/>
            <ac:spMk id="2" creationId="{00000000-0000-0000-0000-000000000000}"/>
          </ac:spMkLst>
        </pc:spChg>
      </pc:sldChg>
      <pc:sldChg chg="modSp mod">
        <pc:chgData name="Gowtham M" userId="fbdf2945b0084dbe" providerId="LiveId" clId="{913D34FB-945B-49A9-9878-5529F941BD47}" dt="2025-05-08T05:01:26.409" v="35" actId="1076"/>
        <pc:sldMkLst>
          <pc:docMk/>
          <pc:sldMk cId="2292624157" sldId="261"/>
        </pc:sldMkLst>
        <pc:spChg chg="mod">
          <ac:chgData name="Gowtham M" userId="fbdf2945b0084dbe" providerId="LiveId" clId="{913D34FB-945B-49A9-9878-5529F941BD47}" dt="2025-05-08T05:01:26.409" v="35" actId="1076"/>
          <ac:spMkLst>
            <pc:docMk/>
            <pc:sldMk cId="2292624157" sldId="261"/>
            <ac:spMk id="2" creationId="{00000000-0000-0000-0000-000000000000}"/>
          </ac:spMkLst>
        </pc:spChg>
      </pc:sldChg>
      <pc:sldChg chg="modSp mod">
        <pc:chgData name="Gowtham M" userId="fbdf2945b0084dbe" providerId="LiveId" clId="{913D34FB-945B-49A9-9878-5529F941BD47}" dt="2025-05-08T05:01:37.691" v="37" actId="1076"/>
        <pc:sldMkLst>
          <pc:docMk/>
          <pc:sldMk cId="2751186392" sldId="262"/>
        </pc:sldMkLst>
        <pc:spChg chg="mod">
          <ac:chgData name="Gowtham M" userId="fbdf2945b0084dbe" providerId="LiveId" clId="{913D34FB-945B-49A9-9878-5529F941BD47}" dt="2025-05-08T05:01:37.691" v="37" actId="1076"/>
          <ac:spMkLst>
            <pc:docMk/>
            <pc:sldMk cId="2751186392" sldId="262"/>
            <ac:spMk id="2" creationId="{00000000-0000-0000-0000-000000000000}"/>
          </ac:spMkLst>
        </pc:spChg>
      </pc:sldChg>
      <pc:sldChg chg="modSp mod">
        <pc:chgData name="Gowtham M" userId="fbdf2945b0084dbe" providerId="LiveId" clId="{913D34FB-945B-49A9-9878-5529F941BD47}" dt="2025-05-08T05:02:01.240" v="39" actId="1076"/>
        <pc:sldMkLst>
          <pc:docMk/>
          <pc:sldMk cId="1155857115" sldId="264"/>
        </pc:sldMkLst>
        <pc:spChg chg="mod">
          <ac:chgData name="Gowtham M" userId="fbdf2945b0084dbe" providerId="LiveId" clId="{913D34FB-945B-49A9-9878-5529F941BD47}" dt="2025-05-08T05:02:01.240" v="39" actId="1076"/>
          <ac:spMkLst>
            <pc:docMk/>
            <pc:sldMk cId="1155857115" sldId="264"/>
            <ac:spMk id="2" creationId="{00000000-0000-0000-0000-000000000000}"/>
          </ac:spMkLst>
        </pc:spChg>
        <pc:spChg chg="mod">
          <ac:chgData name="Gowtham M" userId="fbdf2945b0084dbe" providerId="LiveId" clId="{913D34FB-945B-49A9-9878-5529F941BD47}" dt="2025-05-08T05:01:57.950" v="38" actId="1076"/>
          <ac:spMkLst>
            <pc:docMk/>
            <pc:sldMk cId="1155857115" sldId="264"/>
            <ac:spMk id="3" creationId="{00000000-0000-0000-0000-000000000000}"/>
          </ac:spMkLst>
        </pc:spChg>
      </pc:sldChg>
      <pc:sldChg chg="modSp mod">
        <pc:chgData name="Gowtham M" userId="fbdf2945b0084dbe" providerId="LiveId" clId="{913D34FB-945B-49A9-9878-5529F941BD47}" dt="2025-05-08T05:02:11.411" v="40" actId="1076"/>
        <pc:sldMkLst>
          <pc:docMk/>
          <pc:sldMk cId="1262949356" sldId="265"/>
        </pc:sldMkLst>
        <pc:spChg chg="mod">
          <ac:chgData name="Gowtham M" userId="fbdf2945b0084dbe" providerId="LiveId" clId="{913D34FB-945B-49A9-9878-5529F941BD47}" dt="2025-05-08T05:02:11.411" v="40" actId="1076"/>
          <ac:spMkLst>
            <pc:docMk/>
            <pc:sldMk cId="1262949356" sldId="265"/>
            <ac:spMk id="2" creationId="{00000000-0000-0000-0000-000000000000}"/>
          </ac:spMkLst>
        </pc:spChg>
      </pc:sldChg>
      <pc:sldChg chg="modSp mod">
        <pc:chgData name="Gowtham M" userId="fbdf2945b0084dbe" providerId="LiveId" clId="{913D34FB-945B-49A9-9878-5529F941BD47}" dt="2025-05-08T05:02:22.521" v="41" actId="1076"/>
        <pc:sldMkLst>
          <pc:docMk/>
          <pc:sldMk cId="2646647448" sldId="268"/>
        </pc:sldMkLst>
        <pc:spChg chg="mod">
          <ac:chgData name="Gowtham M" userId="fbdf2945b0084dbe" providerId="LiveId" clId="{913D34FB-945B-49A9-9878-5529F941BD47}" dt="2025-05-08T05:02:22.521" v="41" actId="1076"/>
          <ac:spMkLst>
            <pc:docMk/>
            <pc:sldMk cId="2646647448" sldId="268"/>
            <ac:spMk id="2" creationId="{00000000-0000-0000-0000-000000000000}"/>
          </ac:spMkLst>
        </pc:spChg>
      </pc:sldChg>
      <pc:sldChg chg="modSp mod">
        <pc:chgData name="Gowtham M" userId="fbdf2945b0084dbe" providerId="LiveId" clId="{913D34FB-945B-49A9-9878-5529F941BD47}" dt="2025-05-08T05:02:46.893" v="43" actId="1076"/>
        <pc:sldMkLst>
          <pc:docMk/>
          <pc:sldMk cId="2135691480" sldId="269"/>
        </pc:sldMkLst>
        <pc:spChg chg="mod">
          <ac:chgData name="Gowtham M" userId="fbdf2945b0084dbe" providerId="LiveId" clId="{913D34FB-945B-49A9-9878-5529F941BD47}" dt="2025-05-08T05:02:34.824" v="42" actId="1076"/>
          <ac:spMkLst>
            <pc:docMk/>
            <pc:sldMk cId="2135691480" sldId="269"/>
            <ac:spMk id="2" creationId="{00000000-0000-0000-0000-000000000000}"/>
          </ac:spMkLst>
        </pc:spChg>
        <pc:spChg chg="mod">
          <ac:chgData name="Gowtham M" userId="fbdf2945b0084dbe" providerId="LiveId" clId="{913D34FB-945B-49A9-9878-5529F941BD47}" dt="2025-05-08T05:02:46.893" v="43" actId="1076"/>
          <ac:spMkLst>
            <pc:docMk/>
            <pc:sldMk cId="2135691480" sldId="269"/>
            <ac:spMk id="3" creationId="{00000000-0000-0000-0000-000000000000}"/>
          </ac:spMkLst>
        </pc:spChg>
      </pc:sldChg>
      <pc:sldChg chg="modSp">
        <pc:chgData name="Gowtham M" userId="fbdf2945b0084dbe" providerId="LiveId" clId="{913D34FB-945B-49A9-9878-5529F941BD47}" dt="2025-05-08T05:02:57.374" v="44" actId="14100"/>
        <pc:sldMkLst>
          <pc:docMk/>
          <pc:sldMk cId="2365179617" sldId="282"/>
        </pc:sldMkLst>
        <pc:picChg chg="mod">
          <ac:chgData name="Gowtham M" userId="fbdf2945b0084dbe" providerId="LiveId" clId="{913D34FB-945B-49A9-9878-5529F941BD47}" dt="2025-05-08T05:02:57.374" v="44" actId="14100"/>
          <ac:picMkLst>
            <pc:docMk/>
            <pc:sldMk cId="2365179617" sldId="282"/>
            <ac:picMk id="3074" creationId="{00000000-0000-0000-0000-000000000000}"/>
          </ac:picMkLst>
        </pc:picChg>
      </pc:sldChg>
      <pc:sldChg chg="modSp mod">
        <pc:chgData name="Gowtham M" userId="fbdf2945b0084dbe" providerId="LiveId" clId="{913D34FB-945B-49A9-9878-5529F941BD47}" dt="2025-05-08T04:58:17.628" v="13" actId="1076"/>
        <pc:sldMkLst>
          <pc:docMk/>
          <pc:sldMk cId="40680341" sldId="295"/>
        </pc:sldMkLst>
        <pc:spChg chg="mod">
          <ac:chgData name="Gowtham M" userId="fbdf2945b0084dbe" providerId="LiveId" clId="{913D34FB-945B-49A9-9878-5529F941BD47}" dt="2025-05-08T04:58:17.628" v="13" actId="1076"/>
          <ac:spMkLst>
            <pc:docMk/>
            <pc:sldMk cId="40680341" sldId="295"/>
            <ac:spMk id="2" creationId="{00000000-0000-0000-0000-000000000000}"/>
          </ac:spMkLst>
        </pc:spChg>
        <pc:spChg chg="mod">
          <ac:chgData name="Gowtham M" userId="fbdf2945b0084dbe" providerId="LiveId" clId="{913D34FB-945B-49A9-9878-5529F941BD47}" dt="2025-05-08T04:58:11.509" v="12" actId="1076"/>
          <ac:spMkLst>
            <pc:docMk/>
            <pc:sldMk cId="40680341" sldId="295"/>
            <ac:spMk id="3" creationId="{00000000-0000-0000-0000-000000000000}"/>
          </ac:spMkLst>
        </pc:spChg>
      </pc:sldChg>
      <pc:sldChg chg="modSp mod">
        <pc:chgData name="Gowtham M" userId="fbdf2945b0084dbe" providerId="LiveId" clId="{913D34FB-945B-49A9-9878-5529F941BD47}" dt="2025-05-08T04:58:25.902" v="14" actId="1076"/>
        <pc:sldMkLst>
          <pc:docMk/>
          <pc:sldMk cId="2734522231" sldId="296"/>
        </pc:sldMkLst>
        <pc:spChg chg="mod">
          <ac:chgData name="Gowtham M" userId="fbdf2945b0084dbe" providerId="LiveId" clId="{913D34FB-945B-49A9-9878-5529F941BD47}" dt="2025-05-08T04:58:25.902" v="14" actId="1076"/>
          <ac:spMkLst>
            <pc:docMk/>
            <pc:sldMk cId="2734522231" sldId="296"/>
            <ac:spMk id="2" creationId="{00000000-0000-0000-0000-000000000000}"/>
          </ac:spMkLst>
        </pc:spChg>
      </pc:sldChg>
      <pc:sldChg chg="modSp mod">
        <pc:chgData name="Gowtham M" userId="fbdf2945b0084dbe" providerId="LiveId" clId="{913D34FB-945B-49A9-9878-5529F941BD47}" dt="2025-05-08T04:58:36.523" v="15" actId="1076"/>
        <pc:sldMkLst>
          <pc:docMk/>
          <pc:sldMk cId="4000861690" sldId="297"/>
        </pc:sldMkLst>
        <pc:spChg chg="mod">
          <ac:chgData name="Gowtham M" userId="fbdf2945b0084dbe" providerId="LiveId" clId="{913D34FB-945B-49A9-9878-5529F941BD47}" dt="2025-05-08T04:58:36.523" v="15" actId="1076"/>
          <ac:spMkLst>
            <pc:docMk/>
            <pc:sldMk cId="4000861690" sldId="297"/>
            <ac:spMk id="2" creationId="{00000000-0000-0000-0000-000000000000}"/>
          </ac:spMkLst>
        </pc:spChg>
      </pc:sldChg>
      <pc:sldChg chg="modSp mod">
        <pc:chgData name="Gowtham M" userId="fbdf2945b0084dbe" providerId="LiveId" clId="{913D34FB-945B-49A9-9878-5529F941BD47}" dt="2025-05-08T04:59:06.954" v="19" actId="1076"/>
        <pc:sldMkLst>
          <pc:docMk/>
          <pc:sldMk cId="4133273007" sldId="298"/>
        </pc:sldMkLst>
        <pc:spChg chg="mod">
          <ac:chgData name="Gowtham M" userId="fbdf2945b0084dbe" providerId="LiveId" clId="{913D34FB-945B-49A9-9878-5529F941BD47}" dt="2025-05-08T04:58:56.340" v="18" actId="1035"/>
          <ac:spMkLst>
            <pc:docMk/>
            <pc:sldMk cId="4133273007" sldId="298"/>
            <ac:spMk id="2" creationId="{00000000-0000-0000-0000-000000000000}"/>
          </ac:spMkLst>
        </pc:spChg>
        <pc:spChg chg="mod">
          <ac:chgData name="Gowtham M" userId="fbdf2945b0084dbe" providerId="LiveId" clId="{913D34FB-945B-49A9-9878-5529F941BD47}" dt="2025-05-08T04:59:06.954" v="19" actId="1076"/>
          <ac:spMkLst>
            <pc:docMk/>
            <pc:sldMk cId="4133273007" sldId="298"/>
            <ac:spMk id="3" creationId="{00000000-0000-0000-0000-000000000000}"/>
          </ac:spMkLst>
        </pc:spChg>
      </pc:sldChg>
      <pc:sldChg chg="modSp mod">
        <pc:chgData name="Gowtham M" userId="fbdf2945b0084dbe" providerId="LiveId" clId="{913D34FB-945B-49A9-9878-5529F941BD47}" dt="2025-05-08T04:59:20.865" v="21" actId="1076"/>
        <pc:sldMkLst>
          <pc:docMk/>
          <pc:sldMk cId="1482714928" sldId="299"/>
        </pc:sldMkLst>
        <pc:spChg chg="mod">
          <ac:chgData name="Gowtham M" userId="fbdf2945b0084dbe" providerId="LiveId" clId="{913D34FB-945B-49A9-9878-5529F941BD47}" dt="2025-05-08T04:59:20.865" v="21" actId="1076"/>
          <ac:spMkLst>
            <pc:docMk/>
            <pc:sldMk cId="1482714928" sldId="299"/>
            <ac:spMk id="2" creationId="{00000000-0000-0000-0000-000000000000}"/>
          </ac:spMkLst>
        </pc:spChg>
        <pc:spChg chg="mod">
          <ac:chgData name="Gowtham M" userId="fbdf2945b0084dbe" providerId="LiveId" clId="{913D34FB-945B-49A9-9878-5529F941BD47}" dt="2025-05-08T04:59:16.781" v="20" actId="1076"/>
          <ac:spMkLst>
            <pc:docMk/>
            <pc:sldMk cId="1482714928" sldId="299"/>
            <ac:spMk id="3" creationId="{00000000-0000-0000-0000-000000000000}"/>
          </ac:spMkLst>
        </pc:spChg>
      </pc:sldChg>
      <pc:sldChg chg="modSp mod">
        <pc:chgData name="Gowtham M" userId="fbdf2945b0084dbe" providerId="LiveId" clId="{913D34FB-945B-49A9-9878-5529F941BD47}" dt="2025-05-08T04:59:29.835" v="23" actId="1076"/>
        <pc:sldMkLst>
          <pc:docMk/>
          <pc:sldMk cId="3466492557" sldId="300"/>
        </pc:sldMkLst>
        <pc:spChg chg="mod">
          <ac:chgData name="Gowtham M" userId="fbdf2945b0084dbe" providerId="LiveId" clId="{913D34FB-945B-49A9-9878-5529F941BD47}" dt="2025-05-08T04:59:29.835" v="23" actId="1076"/>
          <ac:spMkLst>
            <pc:docMk/>
            <pc:sldMk cId="3466492557" sldId="300"/>
            <ac:spMk id="2" creationId="{00000000-0000-0000-0000-000000000000}"/>
          </ac:spMkLst>
        </pc:spChg>
        <pc:spChg chg="mod">
          <ac:chgData name="Gowtham M" userId="fbdf2945b0084dbe" providerId="LiveId" clId="{913D34FB-945B-49A9-9878-5529F941BD47}" dt="2025-05-08T04:59:26.105" v="22" actId="1076"/>
          <ac:spMkLst>
            <pc:docMk/>
            <pc:sldMk cId="3466492557" sldId="300"/>
            <ac:spMk id="3" creationId="{00000000-0000-0000-0000-000000000000}"/>
          </ac:spMkLst>
        </pc:spChg>
      </pc:sldChg>
      <pc:sldChg chg="modSp mod">
        <pc:chgData name="Gowtham M" userId="fbdf2945b0084dbe" providerId="LiveId" clId="{913D34FB-945B-49A9-9878-5529F941BD47}" dt="2025-05-08T04:59:51.748" v="24" actId="1076"/>
        <pc:sldMkLst>
          <pc:docMk/>
          <pc:sldMk cId="1674948036" sldId="301"/>
        </pc:sldMkLst>
        <pc:spChg chg="mod">
          <ac:chgData name="Gowtham M" userId="fbdf2945b0084dbe" providerId="LiveId" clId="{913D34FB-945B-49A9-9878-5529F941BD47}" dt="2025-05-08T04:59:51.748" v="24" actId="1076"/>
          <ac:spMkLst>
            <pc:docMk/>
            <pc:sldMk cId="1674948036" sldId="301"/>
            <ac:spMk id="2" creationId="{00000000-0000-0000-0000-000000000000}"/>
          </ac:spMkLst>
        </pc:spChg>
      </pc:sldChg>
      <pc:sldChg chg="modSp mod">
        <pc:chgData name="Gowtham M" userId="fbdf2945b0084dbe" providerId="LiveId" clId="{913D34FB-945B-49A9-9878-5529F941BD47}" dt="2025-05-08T05:00:46.013" v="30" actId="1076"/>
        <pc:sldMkLst>
          <pc:docMk/>
          <pc:sldMk cId="3879823606" sldId="357"/>
        </pc:sldMkLst>
        <pc:spChg chg="mod">
          <ac:chgData name="Gowtham M" userId="fbdf2945b0084dbe" providerId="LiveId" clId="{913D34FB-945B-49A9-9878-5529F941BD47}" dt="2025-05-08T05:00:46.013" v="30" actId="1076"/>
          <ac:spMkLst>
            <pc:docMk/>
            <pc:sldMk cId="3879823606" sldId="357"/>
            <ac:spMk id="2" creationId="{00000000-0000-0000-0000-000000000000}"/>
          </ac:spMkLst>
        </pc:spChg>
      </pc:sldChg>
      <pc:sldMasterChg chg="modSldLayout">
        <pc:chgData name="Gowtham M" userId="fbdf2945b0084dbe" providerId="LiveId" clId="{913D34FB-945B-49A9-9878-5529F941BD47}" dt="2025-05-08T05:00:24.112" v="29" actId="14100"/>
        <pc:sldMasterMkLst>
          <pc:docMk/>
          <pc:sldMasterMk cId="2226279550" sldId="2147483684"/>
        </pc:sldMasterMkLst>
        <pc:sldLayoutChg chg="addSp modSp mod">
          <pc:chgData name="Gowtham M" userId="fbdf2945b0084dbe" providerId="LiveId" clId="{913D34FB-945B-49A9-9878-5529F941BD47}" dt="2025-05-08T04:55:58.524" v="7" actId="1076"/>
          <pc:sldLayoutMkLst>
            <pc:docMk/>
            <pc:sldMasterMk cId="2226279550" sldId="2147483684"/>
            <pc:sldLayoutMk cId="3579460698" sldId="2147483685"/>
          </pc:sldLayoutMkLst>
          <pc:picChg chg="add mod">
            <ac:chgData name="Gowtham M" userId="fbdf2945b0084dbe" providerId="LiveId" clId="{913D34FB-945B-49A9-9878-5529F941BD47}" dt="2025-05-08T04:55:32.291" v="4"/>
            <ac:picMkLst>
              <pc:docMk/>
              <pc:sldMasterMk cId="2226279550" sldId="2147483684"/>
              <pc:sldLayoutMk cId="3579460698" sldId="2147483685"/>
              <ac:picMk id="7" creationId="{375EEF6A-95E8-BE6A-88BE-47B1C5E5BA2A}"/>
            </ac:picMkLst>
          </pc:picChg>
          <pc:picChg chg="add mod">
            <ac:chgData name="Gowtham M" userId="fbdf2945b0084dbe" providerId="LiveId" clId="{913D34FB-945B-49A9-9878-5529F941BD47}" dt="2025-05-08T04:55:58.524" v="7" actId="1076"/>
            <ac:picMkLst>
              <pc:docMk/>
              <pc:sldMasterMk cId="2226279550" sldId="2147483684"/>
              <pc:sldLayoutMk cId="3579460698" sldId="2147483685"/>
              <ac:picMk id="9" creationId="{BF1D84A9-7EDF-EA8C-4976-6BE4C320450B}"/>
            </ac:picMkLst>
          </pc:picChg>
        </pc:sldLayoutChg>
        <pc:sldLayoutChg chg="addSp modSp mod">
          <pc:chgData name="Gowtham M" userId="fbdf2945b0084dbe" providerId="LiveId" clId="{913D34FB-945B-49A9-9878-5529F941BD47}" dt="2025-05-08T05:00:24.112" v="29" actId="14100"/>
          <pc:sldLayoutMkLst>
            <pc:docMk/>
            <pc:sldMasterMk cId="2226279550" sldId="2147483684"/>
            <pc:sldLayoutMk cId="3337798639" sldId="2147483686"/>
          </pc:sldLayoutMkLst>
          <pc:picChg chg="add mod">
            <ac:chgData name="Gowtham M" userId="fbdf2945b0084dbe" providerId="LiveId" clId="{913D34FB-945B-49A9-9878-5529F941BD47}" dt="2025-05-08T05:00:24.112" v="29" actId="14100"/>
            <ac:picMkLst>
              <pc:docMk/>
              <pc:sldMasterMk cId="2226279550" sldId="2147483684"/>
              <pc:sldLayoutMk cId="3337798639" sldId="2147483686"/>
              <ac:picMk id="8" creationId="{4A9E755A-CB52-BCDB-7510-0B82054D581B}"/>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19E97565-652F-454D-9C6A-49F965A5594B}" type="datetimeFigureOut">
              <a:rPr lang="en-US" smtClean="0"/>
              <a:t>5/8/2025</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72E58979-3BB2-4B40-8F35-743D5F438FE8}" type="slidenum">
              <a:rPr lang="en-US" smtClean="0"/>
              <a:t>‹#›</a:t>
            </a:fld>
            <a:endParaRPr lang="en-US"/>
          </a:p>
        </p:txBody>
      </p:sp>
    </p:spTree>
    <p:extLst>
      <p:ext uri="{BB962C8B-B14F-4D97-AF65-F5344CB8AC3E}">
        <p14:creationId xmlns:p14="http://schemas.microsoft.com/office/powerpoint/2010/main" val="12081470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fld id="{F6E83983-4A7E-47DF-A971-80F6237D10A4}" type="datetime1">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B1419-6232-4C7C-8438-6646BE8A87A3}" type="slidenum">
              <a:rPr lang="en-US" smtClean="0"/>
              <a:t>‹#›</a:t>
            </a:fld>
            <a:endParaRPr lang="en-US"/>
          </a:p>
        </p:txBody>
      </p:sp>
      <p:pic>
        <p:nvPicPr>
          <p:cNvPr id="9" name="Picture 8">
            <a:extLst>
              <a:ext uri="{FF2B5EF4-FFF2-40B4-BE49-F238E27FC236}">
                <a16:creationId xmlns:a16="http://schemas.microsoft.com/office/drawing/2014/main" id="{BF1D84A9-7EDF-EA8C-4976-6BE4C320450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0" y="-70532"/>
            <a:ext cx="9144000" cy="1318307"/>
          </a:xfrm>
          <a:prstGeom prst="rect">
            <a:avLst/>
          </a:prstGeom>
        </p:spPr>
      </p:pic>
    </p:spTree>
    <p:extLst>
      <p:ext uri="{BB962C8B-B14F-4D97-AF65-F5344CB8AC3E}">
        <p14:creationId xmlns:p14="http://schemas.microsoft.com/office/powerpoint/2010/main" val="357946069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2516E457-3021-424E-8F8F-9A72509B33E9}" type="datetime1">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31008869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DFB88E3-2C5A-4960-8C40-AEEC458E877C}" type="datetime1">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7711719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453ADA77-50FF-4A92-9ED6-EFDAAD15C1D6}" type="datetime1">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B1419-6232-4C7C-8438-6646BE8A87A3}" type="slidenum">
              <a:rPr lang="en-US" smtClean="0"/>
              <a:t>‹#›</a:t>
            </a:fld>
            <a:endParaRPr lang="en-US"/>
          </a:p>
        </p:txBody>
      </p:sp>
      <p:pic>
        <p:nvPicPr>
          <p:cNvPr id="8" name="Picture 7">
            <a:extLst>
              <a:ext uri="{FF2B5EF4-FFF2-40B4-BE49-F238E27FC236}">
                <a16:creationId xmlns:a16="http://schemas.microsoft.com/office/drawing/2014/main" id="{4A9E755A-CB52-BCDB-7510-0B82054D581B}"/>
              </a:ext>
            </a:extLst>
          </p:cNvPr>
          <p:cNvPicPr>
            <a:picLocks noChangeAspect="1"/>
          </p:cNvPicPr>
          <p:nvPr userDrawn="1"/>
        </p:nvPicPr>
        <p:blipFill>
          <a:blip r:embed="rId2">
            <a:extLst>
              <a:ext uri="{28A0092B-C50C-407E-A947-70E740481C1C}">
                <a14:useLocalDpi xmlns:a14="http://schemas.microsoft.com/office/drawing/2010/main" val="0"/>
              </a:ext>
            </a:extLst>
          </a:blip>
          <a:stretch>
            <a:fillRect/>
          </a:stretch>
        </p:blipFill>
        <p:spPr>
          <a:xfrm>
            <a:off x="2743200" y="19052"/>
            <a:ext cx="3810000" cy="582744"/>
          </a:xfrm>
          <a:prstGeom prst="rect">
            <a:avLst/>
          </a:prstGeom>
        </p:spPr>
      </p:pic>
    </p:spTree>
    <p:extLst>
      <p:ext uri="{BB962C8B-B14F-4D97-AF65-F5344CB8AC3E}">
        <p14:creationId xmlns:p14="http://schemas.microsoft.com/office/powerpoint/2010/main" val="33377986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1C7E637-AC4C-4DEA-BE10-5AD1E4502B09}" type="datetime1">
              <a:rPr lang="en-US" smtClean="0"/>
              <a:t>5/8/2025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17455638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35FE0F6A-E776-4704-A31D-B1FF24F91103}" type="datetime1">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163047654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21D075CC-AF70-4A08-B304-24AC989E46BD}" type="datetime1">
              <a:rPr lang="en-US" smtClean="0"/>
              <a:t>5/8/2025</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45482071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555DAD77-37D9-4D4A-8939-C63E927DBD50}" type="datetime1">
              <a:rPr lang="en-US" smtClean="0"/>
              <a:t>5/8/2025</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134421877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21A8F76E-5E3E-4CF1-B950-9A58435C91C5}" type="datetime1">
              <a:rPr lang="en-US" smtClean="0"/>
              <a:t>5/8/2025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159953226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652BC559-8D8D-43C9-8D64-E76CC2A1A33F}" type="datetime1">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223718564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0239BCF5-54E9-4A07-AE16-4ACAE129CC9D}" type="datetime1">
              <a:rPr lang="en-US" smtClean="0"/>
              <a:t>5/8/2025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1DDB1419-6232-4C7C-8438-6646BE8A87A3}" type="slidenum">
              <a:rPr lang="en-US" smtClean="0"/>
              <a:t>‹#›</a:t>
            </a:fld>
            <a:endParaRPr lang="en-US"/>
          </a:p>
        </p:txBody>
      </p:sp>
    </p:spTree>
    <p:extLst>
      <p:ext uri="{BB962C8B-B14F-4D97-AF65-F5344CB8AC3E}">
        <p14:creationId xmlns:p14="http://schemas.microsoft.com/office/powerpoint/2010/main" val="93294137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33F72A3-94CD-4C98-811C-764599571B2F}" type="datetime1">
              <a:rPr lang="en-US" smtClean="0"/>
              <a:t>5/8/2025</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1DDB1419-6232-4C7C-8438-6646BE8A87A3}" type="slidenum">
              <a:rPr lang="en-US" smtClean="0"/>
              <a:t>‹#›</a:t>
            </a:fld>
            <a:endParaRPr lang="en-US"/>
          </a:p>
        </p:txBody>
      </p:sp>
    </p:spTree>
    <p:extLst>
      <p:ext uri="{BB962C8B-B14F-4D97-AF65-F5344CB8AC3E}">
        <p14:creationId xmlns:p14="http://schemas.microsoft.com/office/powerpoint/2010/main" val="2226279550"/>
      </p:ext>
    </p:extLst>
  </p:cSld>
  <p:clrMap bg1="lt1" tx1="dk1" bg2="lt2" tx2="dk2" accent1="accent1" accent2="accent2" accent3="accent3" accent4="accent4" accent5="accent5" accent6="accent6" hlink="hlink" folHlink="folHlink"/>
  <p:sldLayoutIdLst>
    <p:sldLayoutId id="2147483685" r:id="rId1"/>
    <p:sldLayoutId id="2147483686" r:id="rId2"/>
    <p:sldLayoutId id="2147483687" r:id="rId3"/>
    <p:sldLayoutId id="2147483688" r:id="rId4"/>
    <p:sldLayoutId id="2147483689" r:id="rId5"/>
    <p:sldLayoutId id="2147483690" r:id="rId6"/>
    <p:sldLayoutId id="2147483691" r:id="rId7"/>
    <p:sldLayoutId id="2147483692" r:id="rId8"/>
    <p:sldLayoutId id="2147483693" r:id="rId9"/>
    <p:sldLayoutId id="2147483694" r:id="rId10"/>
    <p:sldLayoutId id="2147483695"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2" Type="http://schemas.openxmlformats.org/officeDocument/2006/relationships/image" Target="../media/image16.jpeg"/><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5.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2" Type="http://schemas.openxmlformats.org/officeDocument/2006/relationships/image" Target="../media/image2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2" Type="http://schemas.openxmlformats.org/officeDocument/2006/relationships/image" Target="../media/image24.emf"/><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a:t>OPERATING SYSTEMS </a:t>
            </a:r>
          </a:p>
        </p:txBody>
      </p:sp>
      <p:sp>
        <p:nvSpPr>
          <p:cNvPr id="3" name="Subtitle 2"/>
          <p:cNvSpPr>
            <a:spLocks noGrp="1"/>
          </p:cNvSpPr>
          <p:nvPr>
            <p:ph type="subTitle" idx="1"/>
          </p:nvPr>
        </p:nvSpPr>
        <p:spPr/>
        <p:txBody>
          <a:bodyPr>
            <a:normAutofit/>
          </a:bodyPr>
          <a:lstStyle/>
          <a:p>
            <a:r>
              <a:rPr lang="en-US" sz="1800" dirty="0"/>
              <a:t>Tanya R,</a:t>
            </a:r>
          </a:p>
          <a:p>
            <a:r>
              <a:rPr lang="en-US" sz="1800" dirty="0"/>
              <a:t>Assistant Professor [ATMECE]</a:t>
            </a:r>
          </a:p>
        </p:txBody>
      </p:sp>
    </p:spTree>
    <p:extLst>
      <p:ext uri="{BB962C8B-B14F-4D97-AF65-F5344CB8AC3E}">
        <p14:creationId xmlns:p14="http://schemas.microsoft.com/office/powerpoint/2010/main" val="305262541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Computer System Structure</a:t>
            </a:r>
            <a:endParaRPr lang="en-US" dirty="0"/>
          </a:p>
        </p:txBody>
      </p:sp>
      <p:sp>
        <p:nvSpPr>
          <p:cNvPr id="3" name="Content Placeholder 2"/>
          <p:cNvSpPr>
            <a:spLocks noGrp="1"/>
          </p:cNvSpPr>
          <p:nvPr>
            <p:ph idx="1"/>
          </p:nvPr>
        </p:nvSpPr>
        <p:spPr>
          <a:xfrm>
            <a:off x="457200" y="1371600"/>
            <a:ext cx="8229600" cy="5105400"/>
          </a:xfrm>
        </p:spPr>
        <p:txBody>
          <a:bodyPr>
            <a:normAutofit fontScale="92500" lnSpcReduction="20000"/>
          </a:bodyPr>
          <a:lstStyle/>
          <a:p>
            <a:r>
              <a:rPr lang="en-US" altLang="en-US" dirty="0"/>
              <a:t>Computer system can be divided into four components:</a:t>
            </a:r>
          </a:p>
          <a:p>
            <a:pPr lvl="1"/>
            <a:r>
              <a:rPr lang="en-US" altLang="en-US" dirty="0"/>
              <a:t>Hardware – provides basic computing resources</a:t>
            </a:r>
          </a:p>
          <a:p>
            <a:pPr lvl="2"/>
            <a:r>
              <a:rPr lang="en-US" altLang="en-US" dirty="0"/>
              <a:t>CPU, memory, I/O devices</a:t>
            </a:r>
          </a:p>
          <a:p>
            <a:pPr lvl="1"/>
            <a:r>
              <a:rPr lang="en-US" altLang="en-US" dirty="0"/>
              <a:t>Operating system</a:t>
            </a:r>
          </a:p>
          <a:p>
            <a:pPr lvl="2"/>
            <a:r>
              <a:rPr lang="en-US" altLang="en-US" dirty="0"/>
              <a:t>Controls and coordinates use of hardware among various applications and users</a:t>
            </a:r>
          </a:p>
          <a:p>
            <a:pPr lvl="1"/>
            <a:r>
              <a:rPr lang="en-US" altLang="en-US" dirty="0"/>
              <a:t>Application programs – define the ways in which the system resources are used to solve the computing problems of the users</a:t>
            </a:r>
          </a:p>
          <a:p>
            <a:pPr lvl="2"/>
            <a:r>
              <a:rPr lang="en-US" altLang="en-US" dirty="0"/>
              <a:t>Word processors, compilers, web browsers, database systems, video games</a:t>
            </a:r>
          </a:p>
          <a:p>
            <a:pPr lvl="1"/>
            <a:r>
              <a:rPr lang="en-US" altLang="en-US" dirty="0"/>
              <a:t>Users</a:t>
            </a:r>
          </a:p>
          <a:p>
            <a:pPr lvl="2"/>
            <a:r>
              <a:rPr lang="en-US" altLang="en-US" dirty="0"/>
              <a:t>People, machines, other computers</a:t>
            </a:r>
          </a:p>
          <a:p>
            <a:endParaRPr lang="en-US" dirty="0"/>
          </a:p>
        </p:txBody>
      </p:sp>
    </p:spTree>
    <p:extLst>
      <p:ext uri="{BB962C8B-B14F-4D97-AF65-F5344CB8AC3E}">
        <p14:creationId xmlns:p14="http://schemas.microsoft.com/office/powerpoint/2010/main" val="256511923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Computer System Structure</a:t>
            </a:r>
            <a:endParaRPr lang="en-US" dirty="0"/>
          </a:p>
        </p:txBody>
      </p:sp>
      <p:pic>
        <p:nvPicPr>
          <p:cNvPr id="4" name="Picture 4">
            <a:extLst>
              <a:ext uri="{FF2B5EF4-FFF2-40B4-BE49-F238E27FC236}">
                <a16:creationId xmlns:a16="http://schemas.microsoft.com/office/drawing/2014/main" id="{21815D40-5D25-4B93-A397-C7A0DFC21190}"/>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2345544" y="2286000"/>
            <a:ext cx="4190130" cy="29682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2057400" y="1524000"/>
            <a:ext cx="5029200" cy="400110"/>
          </a:xfrm>
          <a:prstGeom prst="rect">
            <a:avLst/>
          </a:prstGeom>
          <a:noFill/>
        </p:spPr>
        <p:txBody>
          <a:bodyPr wrap="square" rtlCol="0">
            <a:spAutoFit/>
          </a:bodyPr>
          <a:lstStyle/>
          <a:p>
            <a:r>
              <a:rPr lang="en-US" altLang="en-US" sz="2000" dirty="0"/>
              <a:t>Abstract View of Components of Computer</a:t>
            </a:r>
            <a:endParaRPr lang="en-US" sz="2000" dirty="0"/>
          </a:p>
        </p:txBody>
      </p:sp>
    </p:spTree>
    <p:extLst>
      <p:ext uri="{BB962C8B-B14F-4D97-AF65-F5344CB8AC3E}">
        <p14:creationId xmlns:p14="http://schemas.microsoft.com/office/powerpoint/2010/main" val="358957355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operating systems do</a:t>
            </a:r>
          </a:p>
        </p:txBody>
      </p:sp>
      <p:sp>
        <p:nvSpPr>
          <p:cNvPr id="3" name="Content Placeholder 2"/>
          <p:cNvSpPr>
            <a:spLocks noGrp="1"/>
          </p:cNvSpPr>
          <p:nvPr>
            <p:ph idx="1"/>
          </p:nvPr>
        </p:nvSpPr>
        <p:spPr/>
        <p:txBody>
          <a:bodyPr>
            <a:normAutofit fontScale="62500" lnSpcReduction="20000"/>
          </a:bodyPr>
          <a:lstStyle/>
          <a:p>
            <a:r>
              <a:rPr lang="en-US" altLang="en-US" dirty="0"/>
              <a:t>Depends on the point of view</a:t>
            </a:r>
          </a:p>
          <a:p>
            <a:r>
              <a:rPr lang="en-US" altLang="en-US" dirty="0"/>
              <a:t>Users want convenience, </a:t>
            </a:r>
            <a:r>
              <a:rPr lang="en-US" altLang="en-US" b="1" dirty="0">
                <a:solidFill>
                  <a:srgbClr val="006699"/>
                </a:solidFill>
              </a:rPr>
              <a:t>ease of use </a:t>
            </a:r>
            <a:r>
              <a:rPr lang="en-US" altLang="en-US" dirty="0"/>
              <a:t>and</a:t>
            </a:r>
            <a:r>
              <a:rPr lang="en-US" altLang="en-US" b="1" dirty="0">
                <a:solidFill>
                  <a:srgbClr val="3366FF"/>
                </a:solidFill>
              </a:rPr>
              <a:t> </a:t>
            </a:r>
            <a:r>
              <a:rPr lang="en-US" altLang="en-US" b="1" dirty="0">
                <a:solidFill>
                  <a:srgbClr val="006699"/>
                </a:solidFill>
              </a:rPr>
              <a:t>good performance </a:t>
            </a:r>
          </a:p>
          <a:p>
            <a:pPr lvl="1"/>
            <a:r>
              <a:rPr lang="en-US" altLang="en-US" dirty="0"/>
              <a:t>Don</a:t>
            </a:r>
            <a:r>
              <a:rPr lang="ja-JP" altLang="en-US" dirty="0"/>
              <a:t>’</a:t>
            </a:r>
            <a:r>
              <a:rPr lang="en-US" altLang="ja-JP" dirty="0"/>
              <a:t>t care about </a:t>
            </a:r>
            <a:r>
              <a:rPr lang="en-US" altLang="ja-JP" b="1" dirty="0">
                <a:solidFill>
                  <a:srgbClr val="006699"/>
                </a:solidFill>
              </a:rPr>
              <a:t>resource utilization</a:t>
            </a:r>
          </a:p>
          <a:p>
            <a:r>
              <a:rPr lang="en-US" altLang="en-US" dirty="0"/>
              <a:t>But shared computer such as </a:t>
            </a:r>
            <a:r>
              <a:rPr lang="en-US" altLang="en-US" b="1" dirty="0">
                <a:solidFill>
                  <a:srgbClr val="006699"/>
                </a:solidFill>
              </a:rPr>
              <a:t>mainframe</a:t>
            </a:r>
            <a:r>
              <a:rPr lang="en-US" altLang="en-US" dirty="0"/>
              <a:t> or </a:t>
            </a:r>
            <a:r>
              <a:rPr lang="en-US" altLang="en-US" b="1" dirty="0">
                <a:solidFill>
                  <a:srgbClr val="006699"/>
                </a:solidFill>
              </a:rPr>
              <a:t>minicomputer</a:t>
            </a:r>
            <a:r>
              <a:rPr lang="en-US" altLang="en-US" dirty="0"/>
              <a:t> must keep all users happy</a:t>
            </a:r>
          </a:p>
          <a:p>
            <a:pPr lvl="1"/>
            <a:r>
              <a:rPr lang="en-US" altLang="en-US" dirty="0"/>
              <a:t>Operating system is a </a:t>
            </a:r>
            <a:r>
              <a:rPr lang="en-US" altLang="en-US" b="1" dirty="0">
                <a:solidFill>
                  <a:srgbClr val="006699"/>
                </a:solidFill>
              </a:rPr>
              <a:t>resource allocator </a:t>
            </a:r>
            <a:r>
              <a:rPr lang="en-US" altLang="en-US" dirty="0"/>
              <a:t>and </a:t>
            </a:r>
            <a:r>
              <a:rPr lang="en-US" altLang="en-US" b="1" dirty="0">
                <a:solidFill>
                  <a:srgbClr val="006699"/>
                </a:solidFill>
              </a:rPr>
              <a:t>control program </a:t>
            </a:r>
            <a:r>
              <a:rPr lang="en-US" altLang="en-US" dirty="0"/>
              <a:t>making efficient use of HW and managing execution of user programs</a:t>
            </a:r>
          </a:p>
          <a:p>
            <a:r>
              <a:rPr lang="en-US" altLang="en-US" dirty="0"/>
              <a:t>Users of dedicate systems such as </a:t>
            </a:r>
            <a:r>
              <a:rPr lang="en-US" altLang="en-US" b="1" dirty="0">
                <a:solidFill>
                  <a:srgbClr val="006699"/>
                </a:solidFill>
              </a:rPr>
              <a:t>workstations</a:t>
            </a:r>
            <a:r>
              <a:rPr lang="en-US" altLang="en-US" dirty="0"/>
              <a:t> have dedicated resources but frequently use shared resources from </a:t>
            </a:r>
            <a:r>
              <a:rPr lang="en-US" altLang="en-US" b="1" dirty="0">
                <a:solidFill>
                  <a:srgbClr val="006699"/>
                </a:solidFill>
              </a:rPr>
              <a:t>servers</a:t>
            </a:r>
          </a:p>
          <a:p>
            <a:r>
              <a:rPr lang="en-US" altLang="en-US" dirty="0">
                <a:solidFill>
                  <a:srgbClr val="000000"/>
                </a:solidFill>
              </a:rPr>
              <a:t>Mobile devices like smartphones and tables are resource poor,  optimized for usability and battery life</a:t>
            </a:r>
          </a:p>
          <a:p>
            <a:pPr lvl="1"/>
            <a:r>
              <a:rPr lang="en-US" altLang="en-US" dirty="0">
                <a:solidFill>
                  <a:srgbClr val="000000"/>
                </a:solidFill>
              </a:rPr>
              <a:t>Mobile user interfaces such as touch screens, voice recognition</a:t>
            </a:r>
          </a:p>
          <a:p>
            <a:r>
              <a:rPr lang="en-US" altLang="en-US" dirty="0">
                <a:solidFill>
                  <a:srgbClr val="000000"/>
                </a:solidFill>
              </a:rPr>
              <a:t>Some computers have little or no user interface, such as embedded computers in devices and automobiles</a:t>
            </a:r>
          </a:p>
          <a:p>
            <a:pPr lvl="1"/>
            <a:r>
              <a:rPr lang="en-US" altLang="en-US" dirty="0">
                <a:solidFill>
                  <a:srgbClr val="000000"/>
                </a:solidFill>
              </a:rPr>
              <a:t>Run primarily without user intervention</a:t>
            </a:r>
          </a:p>
          <a:p>
            <a:endParaRPr lang="en-US" dirty="0"/>
          </a:p>
        </p:txBody>
      </p:sp>
    </p:spTree>
    <p:extLst>
      <p:ext uri="{BB962C8B-B14F-4D97-AF65-F5344CB8AC3E}">
        <p14:creationId xmlns:p14="http://schemas.microsoft.com/office/powerpoint/2010/main" val="387430873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operating systems do</a:t>
            </a:r>
          </a:p>
        </p:txBody>
      </p:sp>
      <p:sp>
        <p:nvSpPr>
          <p:cNvPr id="3" name="Content Placeholder 2"/>
          <p:cNvSpPr>
            <a:spLocks noGrp="1"/>
          </p:cNvSpPr>
          <p:nvPr>
            <p:ph idx="1"/>
          </p:nvPr>
        </p:nvSpPr>
        <p:spPr/>
        <p:txBody>
          <a:bodyPr/>
          <a:lstStyle/>
          <a:p>
            <a:pPr marL="0" indent="0">
              <a:buNone/>
            </a:pPr>
            <a:r>
              <a:rPr lang="en-US" altLang="en-US" b="1" dirty="0"/>
              <a:t>Defining Operating Systems</a:t>
            </a:r>
          </a:p>
          <a:p>
            <a:r>
              <a:rPr lang="en-US" altLang="en-US" dirty="0"/>
              <a:t>Term OS covers many roles</a:t>
            </a:r>
          </a:p>
          <a:p>
            <a:pPr lvl="1"/>
            <a:r>
              <a:rPr lang="en-US" altLang="en-US" dirty="0"/>
              <a:t>Because of myriad designs and uses of </a:t>
            </a:r>
            <a:r>
              <a:rPr lang="en-US" altLang="en-US" dirty="0" err="1"/>
              <a:t>OSes</a:t>
            </a:r>
            <a:endParaRPr lang="en-US" altLang="en-US" dirty="0"/>
          </a:p>
          <a:p>
            <a:pPr lvl="1"/>
            <a:r>
              <a:rPr lang="en-US" altLang="en-US" dirty="0"/>
              <a:t>Present in toasters through ships, spacecraft, game machines, TVs and industrial control systems</a:t>
            </a:r>
          </a:p>
          <a:p>
            <a:pPr lvl="1"/>
            <a:r>
              <a:rPr lang="en-US" altLang="en-US" dirty="0"/>
              <a:t>Born when fixed use computers for military became more general purpose and needed resource management and program control</a:t>
            </a:r>
          </a:p>
          <a:p>
            <a:endParaRPr lang="en-US" dirty="0"/>
          </a:p>
        </p:txBody>
      </p:sp>
    </p:spTree>
    <p:extLst>
      <p:ext uri="{BB962C8B-B14F-4D97-AF65-F5344CB8AC3E}">
        <p14:creationId xmlns:p14="http://schemas.microsoft.com/office/powerpoint/2010/main" val="3184071122"/>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What operating systems do</a:t>
            </a:r>
          </a:p>
        </p:txBody>
      </p:sp>
      <p:sp>
        <p:nvSpPr>
          <p:cNvPr id="3" name="Content Placeholder 2"/>
          <p:cNvSpPr>
            <a:spLocks noGrp="1"/>
          </p:cNvSpPr>
          <p:nvPr>
            <p:ph idx="1"/>
          </p:nvPr>
        </p:nvSpPr>
        <p:spPr/>
        <p:txBody>
          <a:bodyPr>
            <a:normAutofit fontScale="62500" lnSpcReduction="20000"/>
          </a:bodyPr>
          <a:lstStyle/>
          <a:p>
            <a:pPr marL="0" indent="0">
              <a:buNone/>
            </a:pPr>
            <a:r>
              <a:rPr lang="en-US" altLang="en-US" sz="4500" b="1" dirty="0"/>
              <a:t>Defining Operating Systems</a:t>
            </a:r>
          </a:p>
          <a:p>
            <a:pPr marL="0" indent="0">
              <a:buNone/>
            </a:pPr>
            <a:endParaRPr lang="en-US" altLang="en-US" dirty="0"/>
          </a:p>
          <a:p>
            <a:r>
              <a:rPr lang="en-US" altLang="en-US" dirty="0"/>
              <a:t>No universally accepted definition</a:t>
            </a:r>
          </a:p>
          <a:p>
            <a:r>
              <a:rPr lang="ja-JP" altLang="en-US" dirty="0"/>
              <a:t>“</a:t>
            </a:r>
            <a:r>
              <a:rPr lang="en-US" altLang="ja-JP" dirty="0"/>
              <a:t>Everything a vendor ships when you order an operating system</a:t>
            </a:r>
            <a:r>
              <a:rPr lang="ja-JP" altLang="en-US" dirty="0"/>
              <a:t>”</a:t>
            </a:r>
            <a:r>
              <a:rPr lang="en-US" altLang="ja-JP" dirty="0"/>
              <a:t> is a good approximation</a:t>
            </a:r>
          </a:p>
          <a:p>
            <a:pPr lvl="1"/>
            <a:r>
              <a:rPr lang="en-US" altLang="en-US" dirty="0"/>
              <a:t>But varies wildly</a:t>
            </a:r>
          </a:p>
          <a:p>
            <a:r>
              <a:rPr lang="ja-JP" altLang="en-US" dirty="0"/>
              <a:t>“</a:t>
            </a:r>
            <a:r>
              <a:rPr lang="en-US" altLang="ja-JP" dirty="0"/>
              <a:t>The one program running at all times on the computer</a:t>
            </a:r>
            <a:r>
              <a:rPr lang="ja-JP" altLang="en-US" dirty="0"/>
              <a:t>”</a:t>
            </a:r>
            <a:r>
              <a:rPr lang="en-US" altLang="ja-JP" dirty="0"/>
              <a:t> is the </a:t>
            </a:r>
            <a:r>
              <a:rPr lang="en-US" altLang="ja-JP" b="1" dirty="0">
                <a:solidFill>
                  <a:srgbClr val="006699"/>
                </a:solidFill>
              </a:rPr>
              <a:t>kernel, </a:t>
            </a:r>
            <a:r>
              <a:rPr lang="en-US" altLang="ja-JP" dirty="0"/>
              <a:t>part of the operating system</a:t>
            </a:r>
          </a:p>
          <a:p>
            <a:r>
              <a:rPr lang="en-US" altLang="ja-JP" dirty="0"/>
              <a:t>Everything else is either</a:t>
            </a:r>
          </a:p>
          <a:p>
            <a:pPr lvl="1"/>
            <a:r>
              <a:rPr lang="en-US" altLang="ja-JP" dirty="0"/>
              <a:t>A </a:t>
            </a:r>
            <a:r>
              <a:rPr lang="en-US" altLang="ja-JP" b="1" i="1" dirty="0">
                <a:solidFill>
                  <a:srgbClr val="006699"/>
                </a:solidFill>
              </a:rPr>
              <a:t>system program</a:t>
            </a:r>
            <a:r>
              <a:rPr lang="en-US" altLang="ja-JP" b="1" dirty="0">
                <a:solidFill>
                  <a:srgbClr val="3366FF"/>
                </a:solidFill>
              </a:rPr>
              <a:t> </a:t>
            </a:r>
            <a:r>
              <a:rPr lang="en-US" altLang="ja-JP" dirty="0"/>
              <a:t>(ships with the operating system, but not part of the kernel) , or</a:t>
            </a:r>
          </a:p>
          <a:p>
            <a:pPr lvl="1"/>
            <a:r>
              <a:rPr lang="en-US" altLang="ja-JP" dirty="0"/>
              <a:t>An </a:t>
            </a:r>
            <a:r>
              <a:rPr lang="en-US" altLang="ja-JP" b="1" i="1" dirty="0">
                <a:solidFill>
                  <a:srgbClr val="006699"/>
                </a:solidFill>
              </a:rPr>
              <a:t>application program</a:t>
            </a:r>
            <a:r>
              <a:rPr lang="en-US" altLang="ja-JP" dirty="0"/>
              <a:t>, all programs not associated with the operating system</a:t>
            </a:r>
          </a:p>
          <a:p>
            <a:r>
              <a:rPr lang="en-US" altLang="en-US" dirty="0"/>
              <a:t>Today’s </a:t>
            </a:r>
            <a:r>
              <a:rPr lang="en-US" altLang="en-US" dirty="0" err="1"/>
              <a:t>OSes</a:t>
            </a:r>
            <a:r>
              <a:rPr lang="en-US" altLang="en-US" dirty="0"/>
              <a:t> for general purpose and mobile computing also include </a:t>
            </a:r>
            <a:r>
              <a:rPr lang="en-US" altLang="en-US" b="1" i="1" dirty="0">
                <a:solidFill>
                  <a:srgbClr val="006699"/>
                </a:solidFill>
              </a:rPr>
              <a:t>middleware</a:t>
            </a:r>
            <a:r>
              <a:rPr lang="en-US" altLang="en-US" dirty="0"/>
              <a:t> – a set of software frameworks that provide additional services to application developers such as databases, multimedia, graphics </a:t>
            </a:r>
          </a:p>
          <a:p>
            <a:endParaRPr lang="en-US" dirty="0"/>
          </a:p>
        </p:txBody>
      </p:sp>
    </p:spTree>
    <p:extLst>
      <p:ext uri="{BB962C8B-B14F-4D97-AF65-F5344CB8AC3E}">
        <p14:creationId xmlns:p14="http://schemas.microsoft.com/office/powerpoint/2010/main" val="365432777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US" altLang="en-US" sz="3200" b="1" dirty="0">
                <a:solidFill>
                  <a:srgbClr val="006699"/>
                </a:solidFill>
              </a:rPr>
              <a:t>Overview of Computer System Structure </a:t>
            </a:r>
            <a:br>
              <a:rPr lang="en-US" altLang="en-US" sz="3200" b="1" dirty="0">
                <a:solidFill>
                  <a:srgbClr val="006699"/>
                </a:solidFill>
              </a:rPr>
            </a:br>
            <a:endParaRPr lang="en-US" dirty="0"/>
          </a:p>
        </p:txBody>
      </p:sp>
      <p:sp>
        <p:nvSpPr>
          <p:cNvPr id="3" name="Content Placeholder 2"/>
          <p:cNvSpPr>
            <a:spLocks noGrp="1"/>
          </p:cNvSpPr>
          <p:nvPr>
            <p:ph idx="1"/>
          </p:nvPr>
        </p:nvSpPr>
        <p:spPr/>
        <p:txBody>
          <a:bodyPr>
            <a:normAutofit fontScale="62500" lnSpcReduction="20000"/>
          </a:bodyPr>
          <a:lstStyle/>
          <a:p>
            <a:pPr marL="285750" indent="-285750"/>
            <a:r>
              <a:rPr lang="en-US" dirty="0"/>
              <a:t>A </a:t>
            </a:r>
            <a:r>
              <a:rPr lang="en-US" b="1" dirty="0"/>
              <a:t>local buffer </a:t>
            </a:r>
            <a:r>
              <a:rPr lang="en-US" dirty="0"/>
              <a:t>temporarily stores data being transferred to or from the device. For example, data read from a disk drive is first placed in the buffer before being sent to the CPU.</a:t>
            </a:r>
          </a:p>
          <a:p>
            <a:r>
              <a:rPr lang="en-US" dirty="0"/>
              <a:t>Ex: Devices, like printers or hard drives, are usually slower than the CPU. A </a:t>
            </a:r>
            <a:r>
              <a:rPr lang="en-US" b="1" dirty="0"/>
              <a:t>buffer</a:t>
            </a:r>
            <a:r>
              <a:rPr lang="en-US" dirty="0"/>
              <a:t> acts like a waiting room for data. It lets the device take its time to send or receive data, while the CPU can grab or send larger amounts of data all at once, keeping things running smoothly without waiting for the slower device.</a:t>
            </a:r>
          </a:p>
          <a:p>
            <a:endParaRPr lang="en-US" dirty="0"/>
          </a:p>
          <a:p>
            <a:pPr marL="285750" indent="-285750"/>
            <a:r>
              <a:rPr lang="en-US" dirty="0"/>
              <a:t>A </a:t>
            </a:r>
            <a:r>
              <a:rPr lang="en-US" b="1" dirty="0"/>
              <a:t>device driver</a:t>
            </a:r>
            <a:r>
              <a:rPr lang="en-US" dirty="0"/>
              <a:t> is a specialized software component that allows the operating system (OS) to communicate with and control hardware devices. Device drivers act as an intermediary between the OS and the hardware, translating high-level OS instructions into low-level commands that the device can understand.</a:t>
            </a:r>
          </a:p>
          <a:p>
            <a:r>
              <a:rPr lang="en-US" dirty="0"/>
              <a:t>Ex: Device drivers abstract the hardware details, providing a standard interface to the OS and applications. This ensures that software can work with different hardware without modification.</a:t>
            </a:r>
          </a:p>
          <a:p>
            <a:endParaRPr lang="en-US" dirty="0"/>
          </a:p>
        </p:txBody>
      </p:sp>
    </p:spTree>
    <p:extLst>
      <p:ext uri="{BB962C8B-B14F-4D97-AF65-F5344CB8AC3E}">
        <p14:creationId xmlns:p14="http://schemas.microsoft.com/office/powerpoint/2010/main" val="301136559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lvl="1" algn="ctr" rtl="0">
              <a:spcBef>
                <a:spcPct val="0"/>
              </a:spcBef>
            </a:pPr>
            <a:r>
              <a:rPr lang="en-US" altLang="en-US" sz="3200" b="1" dirty="0">
                <a:solidFill>
                  <a:srgbClr val="006699"/>
                </a:solidFill>
              </a:rPr>
              <a:t>Overview of Computer System Structure </a:t>
            </a:r>
            <a:br>
              <a:rPr lang="en-US" altLang="en-US" sz="3200" b="1" dirty="0">
                <a:solidFill>
                  <a:srgbClr val="006699"/>
                </a:solidFill>
              </a:rPr>
            </a:br>
            <a:endParaRPr lang="en-US" dirty="0"/>
          </a:p>
        </p:txBody>
      </p:sp>
      <p:sp>
        <p:nvSpPr>
          <p:cNvPr id="3" name="Content Placeholder 2"/>
          <p:cNvSpPr>
            <a:spLocks noGrp="1"/>
          </p:cNvSpPr>
          <p:nvPr>
            <p:ph idx="1"/>
          </p:nvPr>
        </p:nvSpPr>
        <p:spPr/>
        <p:txBody>
          <a:bodyPr>
            <a:normAutofit fontScale="62500" lnSpcReduction="20000"/>
          </a:bodyPr>
          <a:lstStyle/>
          <a:p>
            <a:pPr marL="285750" indent="-285750"/>
            <a:r>
              <a:rPr lang="en-US" dirty="0"/>
              <a:t>A </a:t>
            </a:r>
            <a:r>
              <a:rPr lang="en-US" b="1" dirty="0"/>
              <a:t>local buffer </a:t>
            </a:r>
            <a:r>
              <a:rPr lang="en-US" dirty="0"/>
              <a:t>temporarily stores data being transferred to or from the device. For example, data read from a disk drive is first placed in the buffer before being sent to the CPU.</a:t>
            </a:r>
          </a:p>
          <a:p>
            <a:r>
              <a:rPr lang="en-US" dirty="0"/>
              <a:t>Ex: Devices, like printers or hard drives, are usually slower than the CPU. A </a:t>
            </a:r>
            <a:r>
              <a:rPr lang="en-US" b="1" dirty="0"/>
              <a:t>buffer</a:t>
            </a:r>
            <a:r>
              <a:rPr lang="en-US" dirty="0"/>
              <a:t> acts like a waiting room for data. It lets the device take its time to send or receive data, while the CPU can grab or send larger amounts of data all at once, keeping things running smoothly without waiting for the slower device.</a:t>
            </a:r>
          </a:p>
          <a:p>
            <a:endParaRPr lang="en-US" dirty="0"/>
          </a:p>
          <a:p>
            <a:pPr marL="285750" indent="-285750"/>
            <a:r>
              <a:rPr lang="en-US" dirty="0"/>
              <a:t>A </a:t>
            </a:r>
            <a:r>
              <a:rPr lang="en-US" b="1" dirty="0"/>
              <a:t>device driver</a:t>
            </a:r>
            <a:r>
              <a:rPr lang="en-US" dirty="0"/>
              <a:t> is a specialized software component that allows the operating system (OS) to communicate with and control hardware devices. Device drivers act as an intermediary between the OS and the hardware, translating high-level OS instructions into low-level commands that the device can understand.</a:t>
            </a:r>
          </a:p>
          <a:p>
            <a:r>
              <a:rPr lang="en-US" dirty="0"/>
              <a:t>Ex: Device drivers abstract the hardware details, providing a standard interface to the OS and applications. This ensures that software can work with different hardware without modification.</a:t>
            </a:r>
          </a:p>
          <a:p>
            <a:endParaRPr lang="en-US" dirty="0"/>
          </a:p>
        </p:txBody>
      </p:sp>
    </p:spTree>
    <p:extLst>
      <p:ext uri="{BB962C8B-B14F-4D97-AF65-F5344CB8AC3E}">
        <p14:creationId xmlns:p14="http://schemas.microsoft.com/office/powerpoint/2010/main" val="217826887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Computer System Organization</a:t>
            </a:r>
            <a:endParaRPr lang="en-US" dirty="0"/>
          </a:p>
        </p:txBody>
      </p:sp>
      <p:sp>
        <p:nvSpPr>
          <p:cNvPr id="3" name="Content Placeholder 2"/>
          <p:cNvSpPr>
            <a:spLocks noGrp="1"/>
          </p:cNvSpPr>
          <p:nvPr>
            <p:ph idx="1"/>
          </p:nvPr>
        </p:nvSpPr>
        <p:spPr/>
        <p:txBody>
          <a:bodyPr/>
          <a:lstStyle/>
          <a:p>
            <a:r>
              <a:rPr lang="en-US" altLang="en-US" dirty="0"/>
              <a:t>Computer-system operation</a:t>
            </a:r>
          </a:p>
          <a:p>
            <a:pPr lvl="1"/>
            <a:r>
              <a:rPr lang="en-US" altLang="en-US" dirty="0"/>
              <a:t>One or more CPUs, device controllers connect through common </a:t>
            </a:r>
            <a:r>
              <a:rPr lang="en-US" altLang="en-US" b="1" dirty="0">
                <a:solidFill>
                  <a:srgbClr val="006699"/>
                </a:solidFill>
              </a:rPr>
              <a:t>bus</a:t>
            </a:r>
            <a:r>
              <a:rPr lang="en-US" altLang="en-US" dirty="0"/>
              <a:t> providing access to shared memory</a:t>
            </a:r>
          </a:p>
          <a:p>
            <a:pPr lvl="1"/>
            <a:r>
              <a:rPr lang="en-US" altLang="en-US" dirty="0"/>
              <a:t>Concurrent execution of CPUs and devices competing for memory cycles</a:t>
            </a:r>
          </a:p>
          <a:p>
            <a:pPr lvl="1"/>
            <a:endParaRPr lang="en-US" altLang="en-US" dirty="0"/>
          </a:p>
          <a:p>
            <a:endParaRPr lang="en-US" dirty="0"/>
          </a:p>
        </p:txBody>
      </p:sp>
      <p:pic>
        <p:nvPicPr>
          <p:cNvPr id="4" name="Picture 2">
            <a:extLst>
              <a:ext uri="{FF2B5EF4-FFF2-40B4-BE49-F238E27FC236}">
                <a16:creationId xmlns:a16="http://schemas.microsoft.com/office/drawing/2014/main" id="{D0CB787C-9399-460E-B386-5CC6E6714A8C}"/>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828800" y="4495800"/>
            <a:ext cx="5867400" cy="20161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69565555"/>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Computer-System Operation</a:t>
            </a:r>
            <a:endParaRPr lang="en-US" dirty="0"/>
          </a:p>
        </p:txBody>
      </p:sp>
      <p:sp>
        <p:nvSpPr>
          <p:cNvPr id="3" name="Content Placeholder 2"/>
          <p:cNvSpPr>
            <a:spLocks noGrp="1"/>
          </p:cNvSpPr>
          <p:nvPr>
            <p:ph idx="1"/>
          </p:nvPr>
        </p:nvSpPr>
        <p:spPr/>
        <p:txBody>
          <a:bodyPr>
            <a:normAutofit fontScale="77500" lnSpcReduction="20000"/>
          </a:bodyPr>
          <a:lstStyle/>
          <a:p>
            <a:r>
              <a:rPr lang="en-US" altLang="en-US" dirty="0"/>
              <a:t>I/O devices and the CPU can execute concurrently</a:t>
            </a:r>
            <a:endParaRPr lang="en-US" altLang="en-US" sz="1100" dirty="0"/>
          </a:p>
          <a:p>
            <a:r>
              <a:rPr lang="en-US" altLang="en-US" dirty="0"/>
              <a:t>Each device controller is in charge of a particular device type</a:t>
            </a:r>
            <a:endParaRPr lang="en-US" altLang="en-US" sz="1100" dirty="0"/>
          </a:p>
          <a:p>
            <a:r>
              <a:rPr lang="en-US" altLang="en-US" dirty="0"/>
              <a:t>Each device controller has a local buffer</a:t>
            </a:r>
          </a:p>
          <a:p>
            <a:r>
              <a:rPr lang="en-US" altLang="en-US" dirty="0"/>
              <a:t>Each device controller type has an operating system </a:t>
            </a:r>
            <a:r>
              <a:rPr lang="en-US" altLang="en-US" sz="4800" b="1" dirty="0">
                <a:solidFill>
                  <a:srgbClr val="006699"/>
                </a:solidFill>
              </a:rPr>
              <a:t>device driver</a:t>
            </a:r>
            <a:r>
              <a:rPr lang="en-US" altLang="en-US" dirty="0"/>
              <a:t> to manage it</a:t>
            </a:r>
            <a:endParaRPr lang="en-US" altLang="en-US" sz="1100" dirty="0"/>
          </a:p>
          <a:p>
            <a:r>
              <a:rPr lang="en-US" altLang="en-US" dirty="0"/>
              <a:t>CPU moves data from/to main memory to/from local buffers</a:t>
            </a:r>
            <a:endParaRPr lang="en-US" altLang="en-US" sz="1100" dirty="0"/>
          </a:p>
          <a:p>
            <a:r>
              <a:rPr lang="en-US" altLang="en-US" dirty="0"/>
              <a:t>I/O is from the device to local buffer of controller</a:t>
            </a:r>
            <a:endParaRPr lang="en-US" altLang="en-US" sz="1100" dirty="0"/>
          </a:p>
          <a:p>
            <a:r>
              <a:rPr lang="en-US" altLang="en-US" dirty="0"/>
              <a:t>Device controller informs CPU that it has finished its operation by causing an </a:t>
            </a:r>
            <a:r>
              <a:rPr lang="en-US" altLang="en-US" sz="4800" b="1" dirty="0">
                <a:solidFill>
                  <a:srgbClr val="006699"/>
                </a:solidFill>
              </a:rPr>
              <a:t>interrupt</a:t>
            </a:r>
          </a:p>
          <a:p>
            <a:endParaRPr lang="en-US" dirty="0"/>
          </a:p>
        </p:txBody>
      </p:sp>
    </p:spTree>
    <p:extLst>
      <p:ext uri="{BB962C8B-B14F-4D97-AF65-F5344CB8AC3E}">
        <p14:creationId xmlns:p14="http://schemas.microsoft.com/office/powerpoint/2010/main" val="13612393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INTERRUPT</a:t>
            </a:r>
            <a:endParaRPr lang="en-US" dirty="0"/>
          </a:p>
        </p:txBody>
      </p:sp>
      <p:sp>
        <p:nvSpPr>
          <p:cNvPr id="3" name="Content Placeholder 2"/>
          <p:cNvSpPr>
            <a:spLocks noGrp="1"/>
          </p:cNvSpPr>
          <p:nvPr>
            <p:ph idx="1"/>
          </p:nvPr>
        </p:nvSpPr>
        <p:spPr/>
        <p:txBody>
          <a:bodyPr>
            <a:normAutofit fontScale="70000" lnSpcReduction="20000"/>
          </a:bodyPr>
          <a:lstStyle/>
          <a:p>
            <a:r>
              <a:rPr lang="en-US" dirty="0"/>
              <a:t>When a </a:t>
            </a:r>
            <a:r>
              <a:rPr lang="en-US" b="1" dirty="0"/>
              <a:t>device controller</a:t>
            </a:r>
            <a:r>
              <a:rPr lang="en-US" dirty="0"/>
              <a:t> (e.g., for a printer, disk, or network card) completes its task (such as reading or writing data), it needs to notify the CPU. Instead of making the CPU continuously check if the task is done (</a:t>
            </a:r>
            <a:r>
              <a:rPr lang="en-US" b="1" dirty="0"/>
              <a:t>polling</a:t>
            </a:r>
            <a:r>
              <a:rPr lang="en-US" dirty="0"/>
              <a:t>, which wastes time), the device controller sends a signal called an </a:t>
            </a:r>
            <a:r>
              <a:rPr lang="en-US" b="1" dirty="0"/>
              <a:t>interrupt</a:t>
            </a:r>
            <a:r>
              <a:rPr lang="en-US" dirty="0"/>
              <a:t>.</a:t>
            </a:r>
          </a:p>
          <a:p>
            <a:pPr marL="0" indent="0">
              <a:buNone/>
            </a:pPr>
            <a:r>
              <a:rPr lang="en-US" b="1" dirty="0"/>
              <a:t>How an Interrupt Works (Simplified Explanation):</a:t>
            </a:r>
          </a:p>
          <a:p>
            <a:r>
              <a:rPr lang="en-US" dirty="0"/>
              <a:t>The </a:t>
            </a:r>
            <a:r>
              <a:rPr lang="en-US" b="1" dirty="0"/>
              <a:t>device controller</a:t>
            </a:r>
            <a:r>
              <a:rPr lang="en-US" dirty="0"/>
              <a:t> finishes its current operation (e.g., transferring data).</a:t>
            </a:r>
          </a:p>
          <a:p>
            <a:r>
              <a:rPr lang="en-US" dirty="0"/>
              <a:t>It sends an </a:t>
            </a:r>
            <a:r>
              <a:rPr lang="en-US" b="1" dirty="0"/>
              <a:t>interrupt signal</a:t>
            </a:r>
            <a:r>
              <a:rPr lang="en-US" dirty="0"/>
              <a:t> to the CPU.</a:t>
            </a:r>
          </a:p>
          <a:p>
            <a:r>
              <a:rPr lang="en-US" dirty="0"/>
              <a:t>The </a:t>
            </a:r>
            <a:r>
              <a:rPr lang="en-US" b="1" dirty="0"/>
              <a:t>CPU pauses</a:t>
            </a:r>
            <a:r>
              <a:rPr lang="en-US" dirty="0"/>
              <a:t> its current task and jumps to a special program, called an </a:t>
            </a:r>
            <a:r>
              <a:rPr lang="en-US" b="1" dirty="0"/>
              <a:t>interrupt handler</a:t>
            </a:r>
            <a:r>
              <a:rPr lang="en-US" dirty="0"/>
              <a:t>, to deal with the device's request.</a:t>
            </a:r>
          </a:p>
          <a:p>
            <a:r>
              <a:rPr lang="en-US" dirty="0"/>
              <a:t>After handling the interrupt, the CPU resumes its previous task.</a:t>
            </a:r>
          </a:p>
          <a:p>
            <a:pPr marL="0" indent="0">
              <a:buNone/>
            </a:pPr>
            <a:endParaRPr lang="en-US" altLang="en-US" sz="4800" b="1" dirty="0">
              <a:solidFill>
                <a:srgbClr val="006699"/>
              </a:solidFill>
            </a:endParaRPr>
          </a:p>
          <a:p>
            <a:endParaRPr lang="en-US" dirty="0"/>
          </a:p>
        </p:txBody>
      </p:sp>
    </p:spTree>
    <p:extLst>
      <p:ext uri="{BB962C8B-B14F-4D97-AF65-F5344CB8AC3E}">
        <p14:creationId xmlns:p14="http://schemas.microsoft.com/office/powerpoint/2010/main" val="322568764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Module­ 1</a:t>
            </a:r>
          </a:p>
        </p:txBody>
      </p:sp>
      <p:sp>
        <p:nvSpPr>
          <p:cNvPr id="3" name="Content Placeholder 2"/>
          <p:cNvSpPr>
            <a:spLocks noGrp="1"/>
          </p:cNvSpPr>
          <p:nvPr>
            <p:ph idx="1"/>
          </p:nvPr>
        </p:nvSpPr>
        <p:spPr>
          <a:xfrm>
            <a:off x="457200" y="1295400"/>
            <a:ext cx="8229600" cy="5257800"/>
          </a:xfrm>
        </p:spPr>
        <p:txBody>
          <a:bodyPr>
            <a:normAutofit fontScale="92500" lnSpcReduction="10000"/>
          </a:bodyPr>
          <a:lstStyle/>
          <a:p>
            <a:pPr marL="514350" indent="-514350" algn="just">
              <a:buFont typeface="+mj-lt"/>
              <a:buAutoNum type="arabicPeriod"/>
            </a:pPr>
            <a:r>
              <a:rPr lang="en-US" dirty="0"/>
              <a:t>Introduction to Operating Systems</a:t>
            </a:r>
          </a:p>
          <a:p>
            <a:pPr marL="514350" indent="-514350" algn="just">
              <a:buFont typeface="+mj-lt"/>
              <a:buAutoNum type="arabicPeriod"/>
            </a:pPr>
            <a:r>
              <a:rPr lang="en-US" dirty="0"/>
              <a:t>System Structure What operating systems do</a:t>
            </a:r>
          </a:p>
          <a:p>
            <a:pPr marL="514350" indent="-514350" algn="just">
              <a:buFont typeface="+mj-lt"/>
              <a:buAutoNum type="arabicPeriod"/>
            </a:pPr>
            <a:r>
              <a:rPr lang="en-US" dirty="0"/>
              <a:t>Operating System Operations</a:t>
            </a:r>
          </a:p>
          <a:p>
            <a:pPr marL="514350" indent="-514350" algn="just">
              <a:buFont typeface="+mj-lt"/>
              <a:buAutoNum type="arabicPeriod"/>
            </a:pPr>
            <a:r>
              <a:rPr lang="en-US" dirty="0"/>
              <a:t> Computing Environments</a:t>
            </a:r>
          </a:p>
          <a:p>
            <a:pPr marL="514350" indent="-514350" algn="just">
              <a:buFont typeface="+mj-lt"/>
              <a:buAutoNum type="arabicPeriod"/>
            </a:pPr>
            <a:r>
              <a:rPr lang="en-US" dirty="0"/>
              <a:t> Operating System Services</a:t>
            </a:r>
          </a:p>
          <a:p>
            <a:pPr marL="514350" indent="-514350" algn="just">
              <a:buFont typeface="+mj-lt"/>
              <a:buAutoNum type="arabicPeriod"/>
            </a:pPr>
            <a:r>
              <a:rPr lang="en-US" dirty="0"/>
              <a:t> System Calls </a:t>
            </a:r>
          </a:p>
          <a:p>
            <a:pPr marL="514350" indent="-514350" algn="just">
              <a:buFont typeface="+mj-lt"/>
              <a:buAutoNum type="arabicPeriod"/>
            </a:pPr>
            <a:r>
              <a:rPr lang="en-US" dirty="0"/>
              <a:t>Types of System Calls</a:t>
            </a:r>
          </a:p>
          <a:p>
            <a:pPr marL="514350" indent="-514350" algn="just">
              <a:buFont typeface="+mj-lt"/>
              <a:buAutoNum type="arabicPeriod"/>
            </a:pPr>
            <a:r>
              <a:rPr lang="en-US" dirty="0"/>
              <a:t> System Programs</a:t>
            </a:r>
          </a:p>
          <a:p>
            <a:pPr marL="514350" indent="-514350" algn="just">
              <a:buFont typeface="+mj-lt"/>
              <a:buAutoNum type="arabicPeriod"/>
            </a:pPr>
            <a:r>
              <a:rPr lang="en-US" dirty="0"/>
              <a:t>Operating System Structure</a:t>
            </a:r>
          </a:p>
          <a:p>
            <a:pPr marL="514350" indent="-514350" algn="just">
              <a:buFont typeface="+mj-lt"/>
              <a:buAutoNum type="arabicPeriod"/>
            </a:pPr>
            <a:r>
              <a:rPr lang="en-US" dirty="0"/>
              <a:t> System Boot</a:t>
            </a:r>
          </a:p>
        </p:txBody>
      </p:sp>
    </p:spTree>
    <p:extLst>
      <p:ext uri="{BB962C8B-B14F-4D97-AF65-F5344CB8AC3E}">
        <p14:creationId xmlns:p14="http://schemas.microsoft.com/office/powerpoint/2010/main" val="14400697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639762"/>
          </a:xfrm>
        </p:spPr>
        <p:txBody>
          <a:bodyPr>
            <a:normAutofit fontScale="90000"/>
          </a:bodyPr>
          <a:lstStyle/>
          <a:p>
            <a:r>
              <a:rPr lang="en-US" altLang="en-US" dirty="0"/>
              <a:t>INTERRUPT</a:t>
            </a:r>
            <a:endParaRPr lang="en-US" dirty="0"/>
          </a:p>
        </p:txBody>
      </p:sp>
      <p:sp>
        <p:nvSpPr>
          <p:cNvPr id="3" name="Content Placeholder 2"/>
          <p:cNvSpPr>
            <a:spLocks noGrp="1"/>
          </p:cNvSpPr>
          <p:nvPr>
            <p:ph idx="1"/>
          </p:nvPr>
        </p:nvSpPr>
        <p:spPr>
          <a:xfrm>
            <a:off x="457200" y="1066800"/>
            <a:ext cx="8229600" cy="5059363"/>
          </a:xfrm>
        </p:spPr>
        <p:txBody>
          <a:bodyPr>
            <a:noAutofit/>
          </a:bodyPr>
          <a:lstStyle/>
          <a:p>
            <a:r>
              <a:rPr lang="en-US" sz="1600" b="1" dirty="0"/>
              <a:t>Typing on a Keyboard</a:t>
            </a:r>
          </a:p>
          <a:p>
            <a:r>
              <a:rPr lang="en-US" sz="1600" b="1" dirty="0"/>
              <a:t>Typing a Key:</a:t>
            </a:r>
            <a:endParaRPr lang="en-US" sz="1600" dirty="0"/>
          </a:p>
          <a:p>
            <a:pPr lvl="1"/>
            <a:r>
              <a:rPr lang="en-US" sz="1600" dirty="0"/>
              <a:t>You press a key on your keyboard, for example, the letter </a:t>
            </a:r>
            <a:r>
              <a:rPr lang="en-US" sz="1600" b="1" dirty="0"/>
              <a:t>"A"</a:t>
            </a:r>
            <a:r>
              <a:rPr lang="en-US" sz="1600" dirty="0"/>
              <a:t>.</a:t>
            </a:r>
          </a:p>
          <a:p>
            <a:r>
              <a:rPr lang="en-US" sz="1600" b="1" dirty="0"/>
              <a:t>Interrupt Generated:</a:t>
            </a:r>
            <a:endParaRPr lang="en-US" sz="1600" dirty="0"/>
          </a:p>
          <a:p>
            <a:pPr lvl="1"/>
            <a:r>
              <a:rPr lang="en-US" sz="1600" dirty="0"/>
              <a:t>The keyboard controller detects the </a:t>
            </a:r>
            <a:r>
              <a:rPr lang="en-US" sz="1600" dirty="0" err="1"/>
              <a:t>keypress</a:t>
            </a:r>
            <a:r>
              <a:rPr lang="en-US" sz="1600" dirty="0"/>
              <a:t> and sends an </a:t>
            </a:r>
            <a:r>
              <a:rPr lang="en-US" sz="1600" b="1" dirty="0"/>
              <a:t>interrupt signal</a:t>
            </a:r>
            <a:r>
              <a:rPr lang="en-US" sz="1600" dirty="0"/>
              <a:t> to the CPU.</a:t>
            </a:r>
          </a:p>
          <a:p>
            <a:r>
              <a:rPr lang="en-US" sz="1600" b="1" dirty="0"/>
              <a:t>CPU Stops Current Task:</a:t>
            </a:r>
            <a:endParaRPr lang="en-US" sz="1600" dirty="0"/>
          </a:p>
          <a:p>
            <a:pPr lvl="1"/>
            <a:r>
              <a:rPr lang="en-US" sz="1600" dirty="0"/>
              <a:t>The CPU pauses what it is doing and jumps to an </a:t>
            </a:r>
            <a:r>
              <a:rPr lang="en-US" sz="1600" b="1" dirty="0"/>
              <a:t>interrupt handler</a:t>
            </a:r>
            <a:r>
              <a:rPr lang="en-US" sz="1600" dirty="0"/>
              <a:t>—a special piece of code designed to process the keyboard input.</a:t>
            </a:r>
          </a:p>
          <a:p>
            <a:r>
              <a:rPr lang="en-US" sz="1600" b="1" dirty="0"/>
              <a:t>Processing the Interrupt:</a:t>
            </a:r>
            <a:endParaRPr lang="en-US" sz="1600" dirty="0"/>
          </a:p>
          <a:p>
            <a:pPr lvl="1"/>
            <a:r>
              <a:rPr lang="en-US" sz="1600" dirty="0"/>
              <a:t>The interrupt handler reads the </a:t>
            </a:r>
            <a:r>
              <a:rPr lang="en-US" sz="1600" dirty="0" err="1"/>
              <a:t>keypress</a:t>
            </a:r>
            <a:r>
              <a:rPr lang="en-US" sz="1600" dirty="0"/>
              <a:t> data (e.g., the ASCII code for "A") from the keyboard controller and stores it in memory, ready for the program you’re using (like a text editor).</a:t>
            </a:r>
          </a:p>
          <a:p>
            <a:r>
              <a:rPr lang="en-US" sz="1600" b="1" dirty="0"/>
              <a:t>Resuming the CPU Task:</a:t>
            </a:r>
            <a:endParaRPr lang="en-US" sz="1600" dirty="0"/>
          </a:p>
          <a:p>
            <a:pPr lvl="1"/>
            <a:r>
              <a:rPr lang="en-US" sz="1600" dirty="0"/>
              <a:t>Once the </a:t>
            </a:r>
            <a:r>
              <a:rPr lang="en-US" sz="1600" dirty="0" err="1"/>
              <a:t>keypress</a:t>
            </a:r>
            <a:r>
              <a:rPr lang="en-US" sz="1600" dirty="0"/>
              <a:t> is processed, the CPU goes back to whatever it was doing before the interrupt.</a:t>
            </a:r>
          </a:p>
          <a:p>
            <a:r>
              <a:rPr lang="en-US" sz="1600" b="1" dirty="0"/>
              <a:t>Benefits of Using an Interrupt in This Example:</a:t>
            </a:r>
          </a:p>
          <a:p>
            <a:r>
              <a:rPr lang="en-US" sz="1600" b="1" dirty="0"/>
              <a:t>No Polling:</a:t>
            </a:r>
            <a:r>
              <a:rPr lang="en-US" sz="1600" dirty="0"/>
              <a:t> The CPU doesn't waste time constantly checking the keyboard for input.</a:t>
            </a:r>
          </a:p>
          <a:p>
            <a:r>
              <a:rPr lang="en-US" sz="1600" b="1" dirty="0"/>
              <a:t>Quick Response:</a:t>
            </a:r>
            <a:r>
              <a:rPr lang="en-US" sz="1600" dirty="0"/>
              <a:t> The </a:t>
            </a:r>
            <a:r>
              <a:rPr lang="en-US" sz="1600" dirty="0" err="1"/>
              <a:t>keypress</a:t>
            </a:r>
            <a:r>
              <a:rPr lang="en-US" sz="1600" dirty="0"/>
              <a:t> is processed immediately.</a:t>
            </a:r>
          </a:p>
          <a:p>
            <a:r>
              <a:rPr lang="en-US" sz="1600" b="1" dirty="0"/>
              <a:t>Efficiency:</a:t>
            </a:r>
            <a:r>
              <a:rPr lang="en-US" sz="1600" dirty="0"/>
              <a:t> The CPU can handle other tasks (e.g., running a web browser) until a key is pressed</a:t>
            </a:r>
          </a:p>
          <a:p>
            <a:pPr marL="0" indent="0">
              <a:buNone/>
            </a:pPr>
            <a:endParaRPr lang="en-US" altLang="en-US" sz="1600" b="1" dirty="0">
              <a:solidFill>
                <a:srgbClr val="006699"/>
              </a:solidFill>
            </a:endParaRPr>
          </a:p>
          <a:p>
            <a:pPr marL="0" indent="0">
              <a:buNone/>
            </a:pPr>
            <a:endParaRPr lang="en-US" sz="1600" dirty="0"/>
          </a:p>
        </p:txBody>
      </p:sp>
    </p:spTree>
    <p:extLst>
      <p:ext uri="{BB962C8B-B14F-4D97-AF65-F5344CB8AC3E}">
        <p14:creationId xmlns:p14="http://schemas.microsoft.com/office/powerpoint/2010/main" val="387982360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Common Functions of Interrupts</a:t>
            </a:r>
            <a:endParaRPr lang="en-US" dirty="0"/>
          </a:p>
        </p:txBody>
      </p:sp>
      <p:sp>
        <p:nvSpPr>
          <p:cNvPr id="3" name="Content Placeholder 2"/>
          <p:cNvSpPr>
            <a:spLocks noGrp="1"/>
          </p:cNvSpPr>
          <p:nvPr>
            <p:ph idx="1"/>
          </p:nvPr>
        </p:nvSpPr>
        <p:spPr/>
        <p:txBody>
          <a:bodyPr>
            <a:normAutofit/>
          </a:bodyPr>
          <a:lstStyle/>
          <a:p>
            <a:r>
              <a:rPr lang="en-US" altLang="en-US" sz="2800" dirty="0"/>
              <a:t>Interrupt transfers control to the interrupt service routine generally, through the </a:t>
            </a:r>
            <a:r>
              <a:rPr lang="en-US" altLang="en-US" sz="2800" b="1" dirty="0">
                <a:solidFill>
                  <a:srgbClr val="006699"/>
                </a:solidFill>
              </a:rPr>
              <a:t>interrupt vector</a:t>
            </a:r>
            <a:r>
              <a:rPr lang="en-US" altLang="en-US" sz="2800" dirty="0"/>
              <a:t>, which contains the addresses of all the service routines</a:t>
            </a:r>
          </a:p>
          <a:p>
            <a:r>
              <a:rPr lang="en-US" altLang="en-US" sz="2800" dirty="0"/>
              <a:t>Interrupt architecture must save the address of the interrupted instruction</a:t>
            </a:r>
            <a:endParaRPr lang="en-US" altLang="en-US" sz="2800" i="1" dirty="0"/>
          </a:p>
          <a:p>
            <a:r>
              <a:rPr lang="en-US" altLang="en-US" sz="2800" dirty="0"/>
              <a:t>A </a:t>
            </a:r>
            <a:r>
              <a:rPr lang="en-US" altLang="en-US" sz="2800" b="1" dirty="0">
                <a:solidFill>
                  <a:srgbClr val="006699"/>
                </a:solidFill>
              </a:rPr>
              <a:t>trap</a:t>
            </a:r>
            <a:r>
              <a:rPr lang="en-US" altLang="en-US" sz="2800" dirty="0"/>
              <a:t> or </a:t>
            </a:r>
            <a:r>
              <a:rPr lang="en-US" altLang="en-US" sz="2800" b="1" dirty="0">
                <a:solidFill>
                  <a:srgbClr val="006699"/>
                </a:solidFill>
              </a:rPr>
              <a:t>exception </a:t>
            </a:r>
            <a:r>
              <a:rPr lang="en-US" altLang="en-US" sz="2800" dirty="0"/>
              <a:t>is a software-generated interrupt caused either by an error or a user request</a:t>
            </a:r>
          </a:p>
          <a:p>
            <a:r>
              <a:rPr lang="en-US" altLang="en-US" sz="2800" dirty="0"/>
              <a:t>An operating system is </a:t>
            </a:r>
            <a:r>
              <a:rPr lang="en-US" altLang="en-US" sz="2800" b="1" dirty="0">
                <a:solidFill>
                  <a:srgbClr val="006699"/>
                </a:solidFill>
              </a:rPr>
              <a:t>interrupt driven</a:t>
            </a:r>
          </a:p>
          <a:p>
            <a:endParaRPr lang="en-US" sz="2800" dirty="0"/>
          </a:p>
        </p:txBody>
      </p:sp>
    </p:spTree>
    <p:extLst>
      <p:ext uri="{BB962C8B-B14F-4D97-AF65-F5344CB8AC3E}">
        <p14:creationId xmlns:p14="http://schemas.microsoft.com/office/powerpoint/2010/main" val="203992581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Interrupt Timeline</a:t>
            </a:r>
            <a:endParaRPr lang="en-US" dirty="0"/>
          </a:p>
        </p:txBody>
      </p:sp>
      <p:pic>
        <p:nvPicPr>
          <p:cNvPr id="4" name="Picture 2">
            <a:extLst>
              <a:ext uri="{FF2B5EF4-FFF2-40B4-BE49-F238E27FC236}">
                <a16:creationId xmlns:a16="http://schemas.microsoft.com/office/drawing/2014/main" id="{41B33145-E046-43DB-9C9B-4E671F3D1056}"/>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457200" y="2066774"/>
            <a:ext cx="8229600" cy="35928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852642015"/>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Interrupt Handling</a:t>
            </a:r>
            <a:endParaRPr lang="en-US" dirty="0"/>
          </a:p>
        </p:txBody>
      </p:sp>
      <p:sp>
        <p:nvSpPr>
          <p:cNvPr id="3" name="Content Placeholder 2"/>
          <p:cNvSpPr>
            <a:spLocks noGrp="1"/>
          </p:cNvSpPr>
          <p:nvPr>
            <p:ph idx="1"/>
          </p:nvPr>
        </p:nvSpPr>
        <p:spPr/>
        <p:txBody>
          <a:bodyPr/>
          <a:lstStyle/>
          <a:p>
            <a:r>
              <a:rPr lang="en-US" altLang="en-US" dirty="0"/>
              <a:t>The operating system preserves the state of the CPU by storing the registers and the program counter</a:t>
            </a:r>
          </a:p>
          <a:p>
            <a:r>
              <a:rPr lang="en-US" altLang="en-US" dirty="0"/>
              <a:t>Determines which type of interrupt has occurred:</a:t>
            </a:r>
          </a:p>
          <a:p>
            <a:r>
              <a:rPr lang="en-US" altLang="en-US" dirty="0"/>
              <a:t>Separate segments of code determine what action should be taken for each type of interrupt</a:t>
            </a:r>
          </a:p>
          <a:p>
            <a:endParaRPr lang="en-US" dirty="0"/>
          </a:p>
        </p:txBody>
      </p:sp>
    </p:spTree>
    <p:extLst>
      <p:ext uri="{BB962C8B-B14F-4D97-AF65-F5344CB8AC3E}">
        <p14:creationId xmlns:p14="http://schemas.microsoft.com/office/powerpoint/2010/main" val="419580299"/>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Computing Environments</a:t>
            </a:r>
          </a:p>
        </p:txBody>
      </p:sp>
      <p:sp>
        <p:nvSpPr>
          <p:cNvPr id="3" name="Content Placeholder 2"/>
          <p:cNvSpPr>
            <a:spLocks noGrp="1"/>
          </p:cNvSpPr>
          <p:nvPr>
            <p:ph idx="1"/>
          </p:nvPr>
        </p:nvSpPr>
        <p:spPr/>
        <p:txBody>
          <a:bodyPr>
            <a:normAutofit/>
          </a:bodyPr>
          <a:lstStyle/>
          <a:p>
            <a:r>
              <a:rPr lang="en-US" sz="2400" dirty="0"/>
              <a:t>What is computing environments?</a:t>
            </a:r>
          </a:p>
          <a:p>
            <a:r>
              <a:rPr lang="en-US" sz="2400" dirty="0"/>
              <a:t>How OS are used in variety of Computing Environment?</a:t>
            </a:r>
          </a:p>
          <a:p>
            <a:r>
              <a:rPr lang="en-US" sz="2400" dirty="0"/>
              <a:t>Types of Computing Environments?</a:t>
            </a:r>
          </a:p>
          <a:p>
            <a:endParaRPr lang="en-US" sz="2400" dirty="0"/>
          </a:p>
          <a:p>
            <a:pPr marL="0" indent="0">
              <a:buNone/>
            </a:pPr>
            <a:endParaRPr lang="en-US" sz="2400" dirty="0"/>
          </a:p>
        </p:txBody>
      </p:sp>
    </p:spTree>
    <p:extLst>
      <p:ext uri="{BB962C8B-B14F-4D97-AF65-F5344CB8AC3E}">
        <p14:creationId xmlns:p14="http://schemas.microsoft.com/office/powerpoint/2010/main" val="11760994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a:spLocks noGrp="1"/>
          </p:cNvSpPr>
          <p:nvPr>
            <p:ph type="title"/>
          </p:nvPr>
        </p:nvSpPr>
        <p:spPr/>
        <p:txBody>
          <a:bodyPr>
            <a:normAutofit fontScale="90000"/>
          </a:bodyPr>
          <a:lstStyle/>
          <a:p>
            <a:br>
              <a:rPr lang="en-US"/>
            </a:br>
            <a:endParaRPr lang="en-US" dirty="0"/>
          </a:p>
        </p:txBody>
      </p:sp>
      <p:sp>
        <p:nvSpPr>
          <p:cNvPr id="3" name="Content Placeholder 2"/>
          <p:cNvSpPr>
            <a:spLocks noGrp="1"/>
          </p:cNvSpPr>
          <p:nvPr>
            <p:ph idx="1"/>
          </p:nvPr>
        </p:nvSpPr>
        <p:spPr/>
        <p:txBody>
          <a:bodyPr>
            <a:normAutofit/>
          </a:bodyPr>
          <a:lstStyle/>
          <a:p>
            <a:r>
              <a:rPr lang="en-US" sz="2400" dirty="0"/>
              <a:t>A </a:t>
            </a:r>
            <a:r>
              <a:rPr lang="en-US" sz="2400" b="1" dirty="0"/>
              <a:t>computing environment</a:t>
            </a:r>
            <a:r>
              <a:rPr lang="en-US" sz="2400" dirty="0"/>
              <a:t> refers to the combination of hardware, software, and network resources that work together to support computational tasks or processes. It includes everything that is required to run applications, execute programs, and facilitate the functioning of a computer system.</a:t>
            </a:r>
          </a:p>
          <a:p>
            <a:r>
              <a:rPr lang="en-US" sz="2400" dirty="0"/>
              <a:t>A computing environment </a:t>
            </a:r>
            <a:r>
              <a:rPr lang="en-US" sz="2400" b="1" dirty="0"/>
              <a:t>provides the necessary framework </a:t>
            </a:r>
            <a:r>
              <a:rPr lang="en-US" sz="2400" dirty="0"/>
              <a:t>for </a:t>
            </a:r>
            <a:r>
              <a:rPr lang="en-US" sz="2400" b="1" dirty="0"/>
              <a:t>users</a:t>
            </a:r>
            <a:r>
              <a:rPr lang="en-US" sz="2400" dirty="0"/>
              <a:t> and </a:t>
            </a:r>
            <a:r>
              <a:rPr lang="en-US" sz="2400" b="1" dirty="0"/>
              <a:t>applications</a:t>
            </a:r>
            <a:r>
              <a:rPr lang="en-US" sz="2400" dirty="0"/>
              <a:t> to perform computational tasks, ranging from simple operations to complex simulations or processing in cloud-based or distributed systems.</a:t>
            </a:r>
          </a:p>
        </p:txBody>
      </p:sp>
      <p:sp>
        <p:nvSpPr>
          <p:cNvPr id="6" name="TextBox 5"/>
          <p:cNvSpPr txBox="1"/>
          <p:nvPr/>
        </p:nvSpPr>
        <p:spPr>
          <a:xfrm>
            <a:off x="1219200" y="457200"/>
            <a:ext cx="6553200" cy="738664"/>
          </a:xfrm>
          <a:prstGeom prst="rect">
            <a:avLst/>
          </a:prstGeom>
          <a:noFill/>
        </p:spPr>
        <p:txBody>
          <a:bodyPr wrap="square" rtlCol="0">
            <a:spAutoFit/>
          </a:bodyPr>
          <a:lstStyle/>
          <a:p>
            <a:r>
              <a:rPr lang="en-US" sz="2400" dirty="0"/>
              <a:t>What is computing environments?</a:t>
            </a:r>
          </a:p>
          <a:p>
            <a:endParaRPr lang="en-US" dirty="0"/>
          </a:p>
        </p:txBody>
      </p:sp>
    </p:spTree>
    <p:extLst>
      <p:ext uri="{BB962C8B-B14F-4D97-AF65-F5344CB8AC3E}">
        <p14:creationId xmlns:p14="http://schemas.microsoft.com/office/powerpoint/2010/main" val="81537746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14400"/>
            <a:ext cx="8229600" cy="1143000"/>
          </a:xfrm>
        </p:spPr>
        <p:txBody>
          <a:bodyPr>
            <a:normAutofit fontScale="90000"/>
          </a:bodyPr>
          <a:lstStyle/>
          <a:p>
            <a:r>
              <a:rPr lang="en-US" dirty="0"/>
              <a:t>How OS are used in variety of Computing Environment</a:t>
            </a:r>
          </a:p>
        </p:txBody>
      </p:sp>
      <p:sp>
        <p:nvSpPr>
          <p:cNvPr id="3" name="Content Placeholder 2"/>
          <p:cNvSpPr>
            <a:spLocks noGrp="1"/>
          </p:cNvSpPr>
          <p:nvPr>
            <p:ph idx="1"/>
          </p:nvPr>
        </p:nvSpPr>
        <p:spPr/>
        <p:txBody>
          <a:bodyPr>
            <a:normAutofit/>
          </a:bodyPr>
          <a:lstStyle/>
          <a:p>
            <a:endParaRPr lang="en-US" sz="2800" dirty="0"/>
          </a:p>
          <a:p>
            <a:r>
              <a:rPr lang="en-US" sz="2800" dirty="0"/>
              <a:t>Operating Systems (OS) are fundamental in various </a:t>
            </a:r>
            <a:r>
              <a:rPr lang="en-US" sz="2800" b="1" dirty="0"/>
              <a:t>computing environments</a:t>
            </a:r>
            <a:r>
              <a:rPr lang="en-US" sz="2800" dirty="0"/>
              <a:t> because they serve as the intermediary between hardware and software, providing a </a:t>
            </a:r>
            <a:r>
              <a:rPr lang="en-US" sz="2800" b="1" dirty="0"/>
              <a:t>platform for applications</a:t>
            </a:r>
            <a:r>
              <a:rPr lang="en-US" sz="2800" dirty="0"/>
              <a:t> to run and for </a:t>
            </a:r>
            <a:r>
              <a:rPr lang="en-US" sz="2800" b="1" dirty="0"/>
              <a:t>users to interact with the system</a:t>
            </a:r>
            <a:r>
              <a:rPr lang="en-US" sz="2800" dirty="0"/>
              <a:t>. Different types of OS are used depending on the specific needs of the environment, and they are designed to optimize performance, security, and usability based on the environment's context.</a:t>
            </a:r>
          </a:p>
        </p:txBody>
      </p:sp>
    </p:spTree>
    <p:extLst>
      <p:ext uri="{BB962C8B-B14F-4D97-AF65-F5344CB8AC3E}">
        <p14:creationId xmlns:p14="http://schemas.microsoft.com/office/powerpoint/2010/main" val="68718056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62000"/>
            <a:ext cx="8229600" cy="1143000"/>
          </a:xfrm>
        </p:spPr>
        <p:txBody>
          <a:bodyPr>
            <a:normAutofit fontScale="90000"/>
          </a:bodyPr>
          <a:lstStyle/>
          <a:p>
            <a:r>
              <a:rPr lang="en-US" dirty="0"/>
              <a:t>Types of Computing Environments?</a:t>
            </a:r>
            <a:br>
              <a:rPr lang="en-US" dirty="0"/>
            </a:br>
            <a:endParaRPr lang="en-US" dirty="0"/>
          </a:p>
        </p:txBody>
      </p:sp>
      <p:sp>
        <p:nvSpPr>
          <p:cNvPr id="3" name="Content Placeholder 2"/>
          <p:cNvSpPr>
            <a:spLocks noGrp="1"/>
          </p:cNvSpPr>
          <p:nvPr>
            <p:ph idx="1"/>
          </p:nvPr>
        </p:nvSpPr>
        <p:spPr/>
        <p:txBody>
          <a:bodyPr/>
          <a:lstStyle/>
          <a:p>
            <a:r>
              <a:rPr lang="en-US" dirty="0"/>
              <a:t>Traditional Computing</a:t>
            </a:r>
          </a:p>
          <a:p>
            <a:r>
              <a:rPr lang="en-US" dirty="0"/>
              <a:t>Mobile Computing </a:t>
            </a:r>
          </a:p>
          <a:p>
            <a:r>
              <a:rPr lang="en-US" dirty="0"/>
              <a:t>Client Computing </a:t>
            </a:r>
          </a:p>
          <a:p>
            <a:r>
              <a:rPr lang="en-US" dirty="0"/>
              <a:t>Peer to Peer Computing </a:t>
            </a:r>
          </a:p>
          <a:p>
            <a:r>
              <a:rPr lang="en-US" dirty="0"/>
              <a:t>Cloud Computing </a:t>
            </a:r>
          </a:p>
          <a:p>
            <a:r>
              <a:rPr lang="en-US" dirty="0"/>
              <a:t>Real-Time Embedded Systems</a:t>
            </a:r>
          </a:p>
        </p:txBody>
      </p:sp>
    </p:spTree>
    <p:extLst>
      <p:ext uri="{BB962C8B-B14F-4D97-AF65-F5344CB8AC3E}">
        <p14:creationId xmlns:p14="http://schemas.microsoft.com/office/powerpoint/2010/main" val="49911669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1837"/>
            <a:ext cx="8229600" cy="1143000"/>
          </a:xfrm>
        </p:spPr>
        <p:txBody>
          <a:bodyPr>
            <a:normAutofit fontScale="90000"/>
          </a:bodyPr>
          <a:lstStyle/>
          <a:p>
            <a:r>
              <a:rPr lang="en-US" dirty="0"/>
              <a:t>Traditional Computing</a:t>
            </a:r>
            <a:br>
              <a:rPr lang="en-US" dirty="0"/>
            </a:br>
            <a:endParaRPr lang="en-US" dirty="0"/>
          </a:p>
        </p:txBody>
      </p:sp>
      <p:sp>
        <p:nvSpPr>
          <p:cNvPr id="3" name="Content Placeholder 2"/>
          <p:cNvSpPr>
            <a:spLocks noGrp="1"/>
          </p:cNvSpPr>
          <p:nvPr>
            <p:ph idx="1"/>
          </p:nvPr>
        </p:nvSpPr>
        <p:spPr/>
        <p:txBody>
          <a:bodyPr>
            <a:normAutofit fontScale="85000" lnSpcReduction="20000"/>
          </a:bodyPr>
          <a:lstStyle/>
          <a:p>
            <a:pPr algn="just"/>
            <a:r>
              <a:rPr lang="en-US" b="1" dirty="0"/>
              <a:t>A few years ago, traditional office environments</a:t>
            </a:r>
            <a:r>
              <a:rPr lang="en-US" dirty="0"/>
              <a:t> </a:t>
            </a:r>
            <a:r>
              <a:rPr lang="en-US" b="1" dirty="0"/>
              <a:t>typically consisted of:</a:t>
            </a:r>
          </a:p>
          <a:p>
            <a:pPr lvl="1" algn="just"/>
            <a:r>
              <a:rPr lang="en-US" b="1" dirty="0"/>
              <a:t>Personal Computers (PCs)</a:t>
            </a:r>
            <a:r>
              <a:rPr lang="en-US" dirty="0"/>
              <a:t> connected to a network.</a:t>
            </a:r>
          </a:p>
          <a:p>
            <a:pPr lvl="1" algn="just"/>
            <a:r>
              <a:rPr lang="en-US" b="1" dirty="0"/>
              <a:t>Servers</a:t>
            </a:r>
            <a:r>
              <a:rPr lang="en-US" dirty="0"/>
              <a:t> that provided services like file storage and printing.</a:t>
            </a:r>
          </a:p>
          <a:p>
            <a:pPr lvl="1" algn="just"/>
            <a:r>
              <a:rPr lang="en-US" dirty="0"/>
              <a:t>If someone needed to work from a remote location, it was </a:t>
            </a:r>
            <a:r>
              <a:rPr lang="en-US" b="1" dirty="0"/>
              <a:t>awkward</a:t>
            </a:r>
            <a:r>
              <a:rPr lang="en-US" dirty="0"/>
              <a:t> because they would rely on slow remote access methods, and </a:t>
            </a:r>
            <a:r>
              <a:rPr lang="en-US" b="1" dirty="0"/>
              <a:t>portability</a:t>
            </a:r>
            <a:r>
              <a:rPr lang="en-US" dirty="0"/>
              <a:t> was mainly achieved by using </a:t>
            </a:r>
            <a:r>
              <a:rPr lang="en-US" b="1" dirty="0"/>
              <a:t>laptop computers</a:t>
            </a:r>
            <a:r>
              <a:rPr lang="en-US" dirty="0"/>
              <a:t>.</a:t>
            </a:r>
          </a:p>
          <a:p>
            <a:pPr algn="just"/>
            <a:r>
              <a:rPr lang="en-US" b="1" dirty="0"/>
              <a:t>Example : </a:t>
            </a:r>
            <a:r>
              <a:rPr lang="en-US" dirty="0"/>
              <a:t>Imagine the office setup as a scene from an old movie, where every employee had their own computer, but the only way to access files remotely was a floppy disks.</a:t>
            </a:r>
          </a:p>
          <a:p>
            <a:endParaRPr lang="en-US" dirty="0"/>
          </a:p>
        </p:txBody>
      </p:sp>
      <p:pic>
        <p:nvPicPr>
          <p:cNvPr id="1026" name="Picture 2"/>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5671948"/>
            <a:ext cx="3200400" cy="11525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29262415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09600"/>
            <a:ext cx="8229600" cy="1143000"/>
          </a:xfrm>
        </p:spPr>
        <p:txBody>
          <a:bodyPr>
            <a:normAutofit fontScale="90000"/>
          </a:bodyPr>
          <a:lstStyle/>
          <a:p>
            <a:r>
              <a:rPr lang="en-US" dirty="0"/>
              <a:t>How Things Have Changed: Modern Office Computing</a:t>
            </a:r>
          </a:p>
        </p:txBody>
      </p:sp>
      <p:sp>
        <p:nvSpPr>
          <p:cNvPr id="3" name="Content Placeholder 2"/>
          <p:cNvSpPr>
            <a:spLocks noGrp="1"/>
          </p:cNvSpPr>
          <p:nvPr>
            <p:ph idx="1"/>
          </p:nvPr>
        </p:nvSpPr>
        <p:spPr>
          <a:xfrm>
            <a:off x="457200" y="1600200"/>
            <a:ext cx="8229600" cy="5105400"/>
          </a:xfrm>
        </p:spPr>
        <p:txBody>
          <a:bodyPr>
            <a:normAutofit fontScale="40000" lnSpcReduction="20000"/>
          </a:bodyPr>
          <a:lstStyle/>
          <a:p>
            <a:pPr algn="just"/>
            <a:r>
              <a:rPr lang="en-US" sz="4500" b="1" dirty="0"/>
              <a:t>Today’s office environments</a:t>
            </a:r>
            <a:r>
              <a:rPr lang="en-US" sz="4500" dirty="0"/>
              <a:t> are more connected and dynamic: </a:t>
            </a:r>
          </a:p>
          <a:p>
            <a:pPr algn="just"/>
            <a:r>
              <a:rPr lang="en-US" sz="4500" b="1" dirty="0"/>
              <a:t>Web Technologies</a:t>
            </a:r>
            <a:r>
              <a:rPr lang="en-US" sz="4500" dirty="0"/>
              <a:t>: Companies now use </a:t>
            </a:r>
            <a:r>
              <a:rPr lang="en-US" sz="4500" b="1" dirty="0"/>
              <a:t>web portals</a:t>
            </a:r>
            <a:r>
              <a:rPr lang="en-US" sz="4500" dirty="0"/>
              <a:t> that provide </a:t>
            </a:r>
            <a:r>
              <a:rPr lang="en-US" sz="4500" b="1" dirty="0"/>
              <a:t>remote access</a:t>
            </a:r>
            <a:r>
              <a:rPr lang="en-US" sz="4500" dirty="0"/>
              <a:t> to their internal servers, meaning employees can access work resources from anywhere with an internet connection.</a:t>
            </a:r>
          </a:p>
          <a:p>
            <a:pPr algn="just"/>
            <a:r>
              <a:rPr lang="en-US" sz="4500" b="1" dirty="0"/>
              <a:t>Network Computers (Thin Clients)</a:t>
            </a:r>
            <a:r>
              <a:rPr lang="en-US" sz="4500" dirty="0"/>
              <a:t>: Instead of using traditional computers, some offices use </a:t>
            </a:r>
            <a:r>
              <a:rPr lang="en-US" sz="4500" b="1" dirty="0"/>
              <a:t>thin clients</a:t>
            </a:r>
            <a:r>
              <a:rPr lang="en-US" sz="4500" dirty="0"/>
              <a:t>, which are lightweight devices that connect to the web. These devices don’t have a lot of processing power themselves but rely on web-based computing. This is especially useful for improved </a:t>
            </a:r>
            <a:r>
              <a:rPr lang="en-US" sz="4500" b="1" dirty="0"/>
              <a:t>security</a:t>
            </a:r>
            <a:r>
              <a:rPr lang="en-US" sz="4500" dirty="0"/>
              <a:t> and </a:t>
            </a:r>
            <a:r>
              <a:rPr lang="en-US" sz="4500" b="1" dirty="0"/>
              <a:t>easier maintenance</a:t>
            </a:r>
            <a:r>
              <a:rPr lang="en-US" sz="4500" dirty="0"/>
              <a:t>. </a:t>
            </a:r>
            <a:r>
              <a:rPr lang="en-US" sz="4500" b="1" dirty="0"/>
              <a:t>Ex: </a:t>
            </a:r>
            <a:r>
              <a:rPr lang="en-US" sz="4500" dirty="0"/>
              <a:t>Virtual Desktop Infrastructure, Google Workspace.</a:t>
            </a:r>
          </a:p>
          <a:p>
            <a:pPr algn="just"/>
            <a:r>
              <a:rPr lang="en-US" sz="4500" b="1" dirty="0"/>
              <a:t>Mobile Devices</a:t>
            </a:r>
            <a:r>
              <a:rPr lang="en-US" sz="4500" dirty="0"/>
              <a:t>: Now, </a:t>
            </a:r>
            <a:r>
              <a:rPr lang="en-US" sz="4500" b="1" dirty="0"/>
              <a:t>smartphones</a:t>
            </a:r>
            <a:r>
              <a:rPr lang="en-US" sz="4500" dirty="0"/>
              <a:t> and </a:t>
            </a:r>
            <a:r>
              <a:rPr lang="en-US" sz="4500" b="1" dirty="0"/>
              <a:t>tablets</a:t>
            </a:r>
            <a:r>
              <a:rPr lang="en-US" sz="4500" dirty="0"/>
              <a:t> can easily connect to company networks using </a:t>
            </a:r>
            <a:r>
              <a:rPr lang="en-US" sz="4500" b="1" dirty="0"/>
              <a:t>wireless</a:t>
            </a:r>
            <a:r>
              <a:rPr lang="en-US" sz="4500" dirty="0"/>
              <a:t> or </a:t>
            </a:r>
            <a:r>
              <a:rPr lang="en-US" sz="4500" b="1" dirty="0"/>
              <a:t>cellular networks</a:t>
            </a:r>
            <a:r>
              <a:rPr lang="en-US" sz="4500" dirty="0"/>
              <a:t>, giving employees access to the company’s web portals and data on the go.</a:t>
            </a:r>
          </a:p>
          <a:p>
            <a:pPr algn="just"/>
            <a:r>
              <a:rPr lang="en-US" sz="4500" b="1" dirty="0"/>
              <a:t>Example </a:t>
            </a:r>
            <a:r>
              <a:rPr lang="en-US" sz="4500" dirty="0"/>
              <a:t>: Think about working in an office today. You can access your work documents and emails using a </a:t>
            </a:r>
            <a:r>
              <a:rPr lang="en-US" sz="4500" b="1" dirty="0"/>
              <a:t>phone</a:t>
            </a:r>
            <a:r>
              <a:rPr lang="en-US" sz="4500" dirty="0"/>
              <a:t> or </a:t>
            </a:r>
            <a:r>
              <a:rPr lang="en-US" sz="4500" b="1" dirty="0"/>
              <a:t>tablet</a:t>
            </a:r>
            <a:r>
              <a:rPr lang="en-US" sz="4500" dirty="0"/>
              <a:t> anywhere, just like you would on a computer, all thanks to the internet and cloud-based services.</a:t>
            </a:r>
          </a:p>
          <a:p>
            <a:pPr algn="just"/>
            <a:r>
              <a:rPr lang="en-US" sz="4500" dirty="0"/>
              <a:t>This evolution from </a:t>
            </a:r>
            <a:r>
              <a:rPr lang="en-US" sz="4500" b="1" dirty="0"/>
              <a:t>simple systems</a:t>
            </a:r>
            <a:r>
              <a:rPr lang="en-US" sz="4500" dirty="0"/>
              <a:t> to </a:t>
            </a:r>
            <a:r>
              <a:rPr lang="en-US" sz="4500" b="1" dirty="0"/>
              <a:t>web-based and mobile technologies</a:t>
            </a:r>
            <a:r>
              <a:rPr lang="en-US" sz="4500" dirty="0"/>
              <a:t> has made computing faster, more accessible, and more interactive for everyone</a:t>
            </a:r>
            <a:r>
              <a:rPr lang="en-US" dirty="0"/>
              <a:t>.</a:t>
            </a:r>
          </a:p>
        </p:txBody>
      </p:sp>
    </p:spTree>
    <p:extLst>
      <p:ext uri="{BB962C8B-B14F-4D97-AF65-F5344CB8AC3E}">
        <p14:creationId xmlns:p14="http://schemas.microsoft.com/office/powerpoint/2010/main" val="275118639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1143000"/>
          </a:xfrm>
        </p:spPr>
        <p:txBody>
          <a:bodyPr/>
          <a:lstStyle/>
          <a:p>
            <a:pPr marL="514350" indent="-514350"/>
            <a:r>
              <a:rPr lang="en-US" dirty="0"/>
              <a:t>Introduction to Operating Systems</a:t>
            </a:r>
          </a:p>
        </p:txBody>
      </p:sp>
      <p:sp>
        <p:nvSpPr>
          <p:cNvPr id="3" name="Content Placeholder 2"/>
          <p:cNvSpPr>
            <a:spLocks noGrp="1"/>
          </p:cNvSpPr>
          <p:nvPr>
            <p:ph idx="1"/>
          </p:nvPr>
        </p:nvSpPr>
        <p:spPr>
          <a:xfrm>
            <a:off x="533400" y="1905000"/>
            <a:ext cx="8229600" cy="4830763"/>
          </a:xfrm>
        </p:spPr>
        <p:txBody>
          <a:bodyPr>
            <a:normAutofit fontScale="92500" lnSpcReduction="20000"/>
          </a:bodyPr>
          <a:lstStyle/>
          <a:p>
            <a:r>
              <a:rPr lang="en-US" dirty="0"/>
              <a:t>What is an Operating System</a:t>
            </a:r>
          </a:p>
          <a:p>
            <a:pPr marL="0" indent="0">
              <a:buNone/>
            </a:pPr>
            <a:r>
              <a:rPr lang="en-US" b="1" dirty="0"/>
              <a:t>Definition:</a:t>
            </a:r>
          </a:p>
          <a:p>
            <a:r>
              <a:rPr lang="en-US" dirty="0"/>
              <a:t>Software that manages hardware and provides a platform for application programs.</a:t>
            </a:r>
          </a:p>
          <a:p>
            <a:r>
              <a:rPr lang="en-US" dirty="0"/>
              <a:t>Acts as an intermediary between users and hardware.</a:t>
            </a:r>
          </a:p>
          <a:p>
            <a:pPr marL="0" indent="0">
              <a:buNone/>
            </a:pPr>
            <a:r>
              <a:rPr lang="en-US" b="1" dirty="0"/>
              <a:t>Roles:</a:t>
            </a:r>
          </a:p>
          <a:p>
            <a:r>
              <a:rPr lang="en-US" dirty="0"/>
              <a:t>Manages CPU, memory, I/O devices, and storage.</a:t>
            </a:r>
          </a:p>
          <a:p>
            <a:r>
              <a:rPr lang="en-US" dirty="0"/>
              <a:t>Allocates resources to programs.</a:t>
            </a:r>
          </a:p>
          <a:p>
            <a:r>
              <a:rPr lang="en-US" dirty="0"/>
              <a:t>Ensures efficient and coordinated hardware usage.</a:t>
            </a:r>
          </a:p>
          <a:p>
            <a:pPr marL="0" indent="0">
              <a:buNone/>
            </a:pPr>
            <a:endParaRPr lang="en-US" dirty="0"/>
          </a:p>
        </p:txBody>
      </p:sp>
    </p:spTree>
    <p:extLst>
      <p:ext uri="{BB962C8B-B14F-4D97-AF65-F5344CB8AC3E}">
        <p14:creationId xmlns:p14="http://schemas.microsoft.com/office/powerpoint/2010/main" val="40680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Mobile Computing </a:t>
            </a:r>
          </a:p>
        </p:txBody>
      </p:sp>
      <p:sp>
        <p:nvSpPr>
          <p:cNvPr id="3" name="Content Placeholder 2"/>
          <p:cNvSpPr>
            <a:spLocks noGrp="1"/>
          </p:cNvSpPr>
          <p:nvPr>
            <p:ph idx="1"/>
          </p:nvPr>
        </p:nvSpPr>
        <p:spPr/>
        <p:txBody>
          <a:bodyPr>
            <a:normAutofit fontScale="85000" lnSpcReduction="20000"/>
          </a:bodyPr>
          <a:lstStyle/>
          <a:p>
            <a:pPr algn="just"/>
            <a:r>
              <a:rPr lang="en-US" b="1" dirty="0"/>
              <a:t>Mobile computing</a:t>
            </a:r>
            <a:r>
              <a:rPr lang="en-US" dirty="0"/>
              <a:t> refers to the ability to use </a:t>
            </a:r>
            <a:r>
              <a:rPr lang="en-US" b="1" dirty="0"/>
              <a:t>handheld devices</a:t>
            </a:r>
            <a:r>
              <a:rPr lang="en-US" dirty="0"/>
              <a:t> like </a:t>
            </a:r>
            <a:r>
              <a:rPr lang="en-US" b="1" dirty="0"/>
              <a:t>smartphones</a:t>
            </a:r>
            <a:r>
              <a:rPr lang="en-US" dirty="0"/>
              <a:t> and </a:t>
            </a:r>
            <a:r>
              <a:rPr lang="en-US" b="1" dirty="0"/>
              <a:t>tablets</a:t>
            </a:r>
            <a:r>
              <a:rPr lang="en-US" dirty="0"/>
              <a:t> to perform computing tasks that were once reserved for larger devices like desktop computers and laptops. The main feature that distinguishes mobile devices from traditional computers is their </a:t>
            </a:r>
            <a:r>
              <a:rPr lang="en-US" b="1" dirty="0"/>
              <a:t>portability</a:t>
            </a:r>
            <a:r>
              <a:rPr lang="en-US" dirty="0"/>
              <a:t> and </a:t>
            </a:r>
            <a:r>
              <a:rPr lang="en-US" b="1" dirty="0"/>
              <a:t>lightweight nature</a:t>
            </a:r>
            <a:r>
              <a:rPr lang="en-US" dirty="0"/>
              <a:t>.</a:t>
            </a:r>
          </a:p>
          <a:p>
            <a:pPr lvl="1" algn="just"/>
            <a:r>
              <a:rPr lang="en-US" b="1" dirty="0"/>
              <a:t>Smartphones</a:t>
            </a:r>
            <a:r>
              <a:rPr lang="en-US" dirty="0"/>
              <a:t> and </a:t>
            </a:r>
            <a:r>
              <a:rPr lang="en-US" b="1" dirty="0"/>
              <a:t>tablets</a:t>
            </a:r>
            <a:r>
              <a:rPr lang="en-US" dirty="0"/>
              <a:t> are examples of mobile devices that allow us to do a variety of tasks while we’re on the go.</a:t>
            </a:r>
          </a:p>
          <a:p>
            <a:pPr algn="just"/>
            <a:r>
              <a:rPr lang="en-US" b="1" dirty="0"/>
              <a:t>Example </a:t>
            </a:r>
            <a:r>
              <a:rPr lang="en-US" dirty="0"/>
              <a:t>: Imagine being able to access your email, browse the web, and watch a video all on your phone or tablet, while you’re sitting in a park or on a bus. That’s mobile computing at work.</a:t>
            </a:r>
          </a:p>
          <a:p>
            <a:endParaRPr lang="en-US" dirty="0"/>
          </a:p>
        </p:txBody>
      </p:sp>
    </p:spTree>
    <p:extLst>
      <p:ext uri="{BB962C8B-B14F-4D97-AF65-F5344CB8AC3E}">
        <p14:creationId xmlns:p14="http://schemas.microsoft.com/office/powerpoint/2010/main" val="317500201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1207" y="533400"/>
            <a:ext cx="8229600" cy="792162"/>
          </a:xfrm>
        </p:spPr>
        <p:txBody>
          <a:bodyPr/>
          <a:lstStyle/>
          <a:p>
            <a:r>
              <a:rPr lang="en-US" dirty="0"/>
              <a:t>Mobile Computing </a:t>
            </a:r>
          </a:p>
        </p:txBody>
      </p:sp>
      <p:sp>
        <p:nvSpPr>
          <p:cNvPr id="3" name="Content Placeholder 2"/>
          <p:cNvSpPr>
            <a:spLocks noGrp="1"/>
          </p:cNvSpPr>
          <p:nvPr>
            <p:ph idx="1"/>
          </p:nvPr>
        </p:nvSpPr>
        <p:spPr>
          <a:xfrm>
            <a:off x="457200" y="1447800"/>
            <a:ext cx="8229600" cy="5638800"/>
          </a:xfrm>
        </p:spPr>
        <p:txBody>
          <a:bodyPr>
            <a:normAutofit fontScale="47500" lnSpcReduction="20000"/>
          </a:bodyPr>
          <a:lstStyle/>
          <a:p>
            <a:pPr marL="0" indent="0" algn="just">
              <a:buNone/>
            </a:pPr>
            <a:r>
              <a:rPr lang="en-US" sz="3800" b="1" dirty="0"/>
              <a:t>Unique Features of Mobile Devices</a:t>
            </a:r>
          </a:p>
          <a:p>
            <a:pPr algn="just"/>
            <a:r>
              <a:rPr lang="en-US" sz="3800" dirty="0"/>
              <a:t>Mobile devices come with special hardware features that </a:t>
            </a:r>
            <a:r>
              <a:rPr lang="en-US" sz="3800" b="1" dirty="0"/>
              <a:t>desktop computers</a:t>
            </a:r>
            <a:r>
              <a:rPr lang="en-US" sz="3800" dirty="0"/>
              <a:t> and </a:t>
            </a:r>
            <a:r>
              <a:rPr lang="en-US" sz="3800" b="1" dirty="0"/>
              <a:t>laptops</a:t>
            </a:r>
            <a:r>
              <a:rPr lang="en-US" sz="3800" dirty="0"/>
              <a:t> typically don't have:</a:t>
            </a:r>
          </a:p>
          <a:p>
            <a:pPr lvl="1" algn="just"/>
            <a:r>
              <a:rPr lang="en-US" sz="3800" b="1" dirty="0"/>
              <a:t>GPS (Global Positioning System)</a:t>
            </a:r>
            <a:r>
              <a:rPr lang="en-US" sz="3800" dirty="0"/>
              <a:t>:</a:t>
            </a:r>
          </a:p>
          <a:p>
            <a:pPr lvl="2" algn="just"/>
            <a:r>
              <a:rPr lang="en-US" sz="3800" dirty="0"/>
              <a:t>GPS allows a mobile device to know its precise location on Earth by communicating with satellites.</a:t>
            </a:r>
          </a:p>
          <a:p>
            <a:pPr lvl="2" algn="just"/>
            <a:r>
              <a:rPr lang="en-US" sz="3800" dirty="0"/>
              <a:t>This is great for </a:t>
            </a:r>
            <a:r>
              <a:rPr lang="en-US" sz="3800" b="1" dirty="0"/>
              <a:t>navigation apps</a:t>
            </a:r>
            <a:r>
              <a:rPr lang="en-US" sz="3800" dirty="0"/>
              <a:t>, which can tell you where you are and help you find your way to a destination, or direct you to nearby services like restaurants.</a:t>
            </a:r>
          </a:p>
          <a:p>
            <a:pPr lvl="1" algn="just"/>
            <a:r>
              <a:rPr lang="en-US" sz="3800" b="1" dirty="0"/>
              <a:t>Accelerometers</a:t>
            </a:r>
            <a:r>
              <a:rPr lang="en-US" sz="3800" dirty="0"/>
              <a:t>:</a:t>
            </a:r>
          </a:p>
          <a:p>
            <a:pPr lvl="2" algn="just"/>
            <a:r>
              <a:rPr lang="en-US" sz="3800" dirty="0"/>
              <a:t>These detect the </a:t>
            </a:r>
            <a:r>
              <a:rPr lang="en-US" sz="3800" b="1" dirty="0"/>
              <a:t>orientation</a:t>
            </a:r>
            <a:r>
              <a:rPr lang="en-US" sz="3800" dirty="0"/>
              <a:t> or </a:t>
            </a:r>
            <a:r>
              <a:rPr lang="en-US" sz="3800" b="1" dirty="0"/>
              <a:t>tilt</a:t>
            </a:r>
            <a:r>
              <a:rPr lang="en-US" sz="3800" dirty="0"/>
              <a:t> of the device. This is what allows certain games to use motion controls—so you tilt your phone to steer or shake it to play, rather than using a keyboard or mouse.</a:t>
            </a:r>
          </a:p>
          <a:p>
            <a:pPr lvl="2" algn="just"/>
            <a:r>
              <a:rPr lang="en-US" sz="3800" dirty="0"/>
              <a:t>Accelerometers are also used in </a:t>
            </a:r>
            <a:r>
              <a:rPr lang="en-US" sz="3800" b="1" dirty="0"/>
              <a:t>augmented reality (AR)</a:t>
            </a:r>
            <a:r>
              <a:rPr lang="en-US" sz="3800" dirty="0"/>
              <a:t> apps that overlay information (like directions or fun animations) onto the view of the world seen through the phone’s camera.</a:t>
            </a:r>
          </a:p>
          <a:p>
            <a:pPr algn="just"/>
            <a:r>
              <a:rPr lang="en-US" sz="3800" b="1" dirty="0"/>
              <a:t>Example </a:t>
            </a:r>
            <a:r>
              <a:rPr lang="en-US" sz="3800" dirty="0"/>
              <a:t>: Think about using your phone to find your way to a nearby pizza place. The GPS tells you where you are and gives you directions, while the accelerometer in your phone helps with the motion detection in games, like the popular </a:t>
            </a:r>
            <a:r>
              <a:rPr lang="en-US" sz="3800" b="1" dirty="0"/>
              <a:t>"Tilt"</a:t>
            </a:r>
            <a:r>
              <a:rPr lang="en-US" sz="3800" dirty="0"/>
              <a:t> games where you move your phone to control the game.</a:t>
            </a:r>
          </a:p>
          <a:p>
            <a:endParaRPr lang="en-US" dirty="0"/>
          </a:p>
        </p:txBody>
      </p:sp>
    </p:spTree>
    <p:extLst>
      <p:ext uri="{BB962C8B-B14F-4D97-AF65-F5344CB8AC3E}">
        <p14:creationId xmlns:p14="http://schemas.microsoft.com/office/powerpoint/2010/main" val="115585711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990600"/>
            <a:ext cx="8229600" cy="944562"/>
          </a:xfrm>
        </p:spPr>
        <p:txBody>
          <a:bodyPr>
            <a:normAutofit fontScale="90000"/>
          </a:bodyPr>
          <a:lstStyle/>
          <a:p>
            <a:r>
              <a:rPr lang="en-US" b="1" dirty="0"/>
              <a:t>Mobile Devices vs. Traditional Computers</a:t>
            </a:r>
            <a:br>
              <a:rPr lang="en-US" b="1" dirty="0"/>
            </a:br>
            <a:endParaRPr lang="en-US" dirty="0"/>
          </a:p>
        </p:txBody>
      </p:sp>
      <p:sp>
        <p:nvSpPr>
          <p:cNvPr id="3" name="Content Placeholder 2"/>
          <p:cNvSpPr>
            <a:spLocks noGrp="1"/>
          </p:cNvSpPr>
          <p:nvPr>
            <p:ph idx="1"/>
          </p:nvPr>
        </p:nvSpPr>
        <p:spPr>
          <a:xfrm>
            <a:off x="457200" y="1600200"/>
            <a:ext cx="8229600" cy="5029200"/>
          </a:xfrm>
        </p:spPr>
        <p:txBody>
          <a:bodyPr>
            <a:normAutofit fontScale="77500" lnSpcReduction="20000"/>
          </a:bodyPr>
          <a:lstStyle/>
          <a:p>
            <a:r>
              <a:rPr lang="en-US" b="1" dirty="0"/>
              <a:t>Processing Power and Memory</a:t>
            </a:r>
            <a:r>
              <a:rPr lang="en-US" dirty="0"/>
              <a:t>:</a:t>
            </a:r>
          </a:p>
          <a:p>
            <a:pPr lvl="1"/>
            <a:r>
              <a:rPr lang="en-US" dirty="0"/>
              <a:t>Mobile devices typically have </a:t>
            </a:r>
            <a:r>
              <a:rPr lang="en-US" b="1" dirty="0"/>
              <a:t>less storage</a:t>
            </a:r>
            <a:r>
              <a:rPr lang="en-US" dirty="0"/>
              <a:t> and </a:t>
            </a:r>
            <a:r>
              <a:rPr lang="en-US" b="1" dirty="0"/>
              <a:t>slower processors</a:t>
            </a:r>
            <a:r>
              <a:rPr lang="en-US" dirty="0"/>
              <a:t> than desktops or laptops because they are designed to be </a:t>
            </a:r>
            <a:r>
              <a:rPr lang="en-US" b="1" dirty="0"/>
              <a:t>portable</a:t>
            </a:r>
            <a:r>
              <a:rPr lang="en-US" dirty="0"/>
              <a:t> and </a:t>
            </a:r>
            <a:r>
              <a:rPr lang="en-US" b="1" dirty="0"/>
              <a:t>energy-efficient</a:t>
            </a:r>
            <a:r>
              <a:rPr lang="en-US" dirty="0"/>
              <a:t>. </a:t>
            </a:r>
          </a:p>
          <a:p>
            <a:pPr lvl="1"/>
            <a:r>
              <a:rPr lang="en-US" dirty="0"/>
              <a:t>While a desktop may have </a:t>
            </a:r>
            <a:r>
              <a:rPr lang="en-US" b="1" dirty="0"/>
              <a:t>8 TB</a:t>
            </a:r>
            <a:r>
              <a:rPr lang="en-US" dirty="0"/>
              <a:t> of storage, a mobile device might have </a:t>
            </a:r>
            <a:r>
              <a:rPr lang="en-US" b="1" dirty="0"/>
              <a:t>256 GB</a:t>
            </a:r>
            <a:r>
              <a:rPr lang="en-US" dirty="0"/>
              <a:t>.</a:t>
            </a:r>
          </a:p>
          <a:p>
            <a:pPr lvl="1"/>
            <a:r>
              <a:rPr lang="en-US" dirty="0"/>
              <a:t>The smaller size and </a:t>
            </a:r>
            <a:r>
              <a:rPr lang="en-US" b="1" dirty="0"/>
              <a:t>battery concerns</a:t>
            </a:r>
            <a:r>
              <a:rPr lang="en-US" dirty="0"/>
              <a:t> mean that mobile devices use </a:t>
            </a:r>
            <a:r>
              <a:rPr lang="en-US" b="1" dirty="0"/>
              <a:t>smaller, slower processors</a:t>
            </a:r>
            <a:r>
              <a:rPr lang="en-US" dirty="0"/>
              <a:t> compared to the powerful processors in traditional computers.</a:t>
            </a:r>
          </a:p>
          <a:p>
            <a:r>
              <a:rPr lang="en-US" b="1" dirty="0"/>
              <a:t>Power Consumption</a:t>
            </a:r>
            <a:r>
              <a:rPr lang="en-US" dirty="0"/>
              <a:t>:</a:t>
            </a:r>
          </a:p>
          <a:p>
            <a:pPr lvl="1"/>
            <a:r>
              <a:rPr lang="en-US" dirty="0"/>
              <a:t>Since </a:t>
            </a:r>
            <a:r>
              <a:rPr lang="en-US" b="1" dirty="0"/>
              <a:t>battery life</a:t>
            </a:r>
            <a:r>
              <a:rPr lang="en-US" dirty="0"/>
              <a:t> is crucial for mobile devices, they are designed to use </a:t>
            </a:r>
            <a:r>
              <a:rPr lang="en-US" b="1" dirty="0"/>
              <a:t>less power</a:t>
            </a:r>
            <a:r>
              <a:rPr lang="en-US" dirty="0"/>
              <a:t> compared to traditional computers.</a:t>
            </a:r>
          </a:p>
          <a:p>
            <a:r>
              <a:rPr lang="en-US" b="1"/>
              <a:t>Example </a:t>
            </a:r>
            <a:r>
              <a:rPr lang="en-US"/>
              <a:t>: </a:t>
            </a:r>
            <a:r>
              <a:rPr lang="en-US" dirty="0"/>
              <a:t>Your smartphone can run lots of apps at once, but it still doesn’t have the same power as a desktop computer that could run more intense applications like high-end video editing software or large databases.</a:t>
            </a:r>
          </a:p>
          <a:p>
            <a:endParaRPr lang="en-US" dirty="0"/>
          </a:p>
        </p:txBody>
      </p:sp>
    </p:spTree>
    <p:extLst>
      <p:ext uri="{BB962C8B-B14F-4D97-AF65-F5344CB8AC3E}">
        <p14:creationId xmlns:p14="http://schemas.microsoft.com/office/powerpoint/2010/main" val="1262949356"/>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a:t>Operating Systems for Mobile Devices</a:t>
            </a:r>
          </a:p>
        </p:txBody>
      </p:sp>
      <p:sp>
        <p:nvSpPr>
          <p:cNvPr id="3" name="Content Placeholder 2"/>
          <p:cNvSpPr>
            <a:spLocks noGrp="1"/>
          </p:cNvSpPr>
          <p:nvPr>
            <p:ph idx="1"/>
          </p:nvPr>
        </p:nvSpPr>
        <p:spPr/>
        <p:txBody>
          <a:bodyPr>
            <a:normAutofit fontScale="70000" lnSpcReduction="20000"/>
          </a:bodyPr>
          <a:lstStyle/>
          <a:p>
            <a:r>
              <a:rPr lang="en-US" dirty="0"/>
              <a:t>There are two </a:t>
            </a:r>
            <a:r>
              <a:rPr lang="en-US" b="1" dirty="0"/>
              <a:t>dominant operating systems</a:t>
            </a:r>
            <a:r>
              <a:rPr lang="en-US" dirty="0"/>
              <a:t> (OS) for mobile devices:</a:t>
            </a:r>
          </a:p>
          <a:p>
            <a:pPr lvl="1"/>
            <a:r>
              <a:rPr lang="en-US" b="1" dirty="0"/>
              <a:t>Apple </a:t>
            </a:r>
            <a:r>
              <a:rPr lang="en-US" b="1" dirty="0" err="1"/>
              <a:t>iOS</a:t>
            </a:r>
            <a:r>
              <a:rPr lang="en-US" dirty="0"/>
              <a:t>: Used in </a:t>
            </a:r>
            <a:r>
              <a:rPr lang="en-US" b="1" dirty="0"/>
              <a:t>iPhones</a:t>
            </a:r>
            <a:r>
              <a:rPr lang="en-US" dirty="0"/>
              <a:t> and </a:t>
            </a:r>
            <a:r>
              <a:rPr lang="en-US" b="1" dirty="0" err="1"/>
              <a:t>iPads</a:t>
            </a:r>
            <a:r>
              <a:rPr lang="en-US" dirty="0"/>
              <a:t>.</a:t>
            </a:r>
          </a:p>
          <a:p>
            <a:pPr lvl="1"/>
            <a:r>
              <a:rPr lang="en-US" b="1" dirty="0"/>
              <a:t>Google Android</a:t>
            </a:r>
            <a:r>
              <a:rPr lang="en-US" dirty="0"/>
              <a:t>: Used in smartphones and tablets from many different manufacturers (Samsung, LG, etc.).</a:t>
            </a:r>
          </a:p>
          <a:p>
            <a:r>
              <a:rPr lang="en-US" dirty="0"/>
              <a:t>Both of these operating systems are designed to make mobile computing easy and smooth, with touch interfaces and apps tailored for small, portable devices.</a:t>
            </a:r>
          </a:p>
          <a:p>
            <a:r>
              <a:rPr lang="en-US" b="1" dirty="0"/>
              <a:t>Example </a:t>
            </a:r>
            <a:r>
              <a:rPr lang="en-US" dirty="0"/>
              <a:t>: Just like your computer might run </a:t>
            </a:r>
            <a:r>
              <a:rPr lang="en-US" b="1" dirty="0"/>
              <a:t>Windows</a:t>
            </a:r>
            <a:r>
              <a:rPr lang="en-US" dirty="0"/>
              <a:t> or </a:t>
            </a:r>
            <a:r>
              <a:rPr lang="en-US" b="1" dirty="0"/>
              <a:t>Mac OS</a:t>
            </a:r>
            <a:r>
              <a:rPr lang="en-US" dirty="0"/>
              <a:t>, your phone or tablet runs </a:t>
            </a:r>
            <a:r>
              <a:rPr lang="en-US" b="1" dirty="0" err="1"/>
              <a:t>iOS</a:t>
            </a:r>
            <a:r>
              <a:rPr lang="en-US" dirty="0"/>
              <a:t> (if you have an iPhone or </a:t>
            </a:r>
            <a:r>
              <a:rPr lang="en-US" dirty="0" err="1"/>
              <a:t>iPad</a:t>
            </a:r>
            <a:r>
              <a:rPr lang="en-US" dirty="0"/>
              <a:t>) or </a:t>
            </a:r>
            <a:r>
              <a:rPr lang="en-US" b="1" dirty="0"/>
              <a:t>Android</a:t>
            </a:r>
            <a:r>
              <a:rPr lang="en-US" dirty="0"/>
              <a:t> (if you have a Samsung, Google, or other Android phone). These systems let you download apps and interact with your device in ways that are designed for mobile use.</a:t>
            </a:r>
          </a:p>
          <a:p>
            <a:endParaRPr lang="en-US" dirty="0"/>
          </a:p>
        </p:txBody>
      </p:sp>
    </p:spTree>
    <p:extLst>
      <p:ext uri="{BB962C8B-B14F-4D97-AF65-F5344CB8AC3E}">
        <p14:creationId xmlns:p14="http://schemas.microsoft.com/office/powerpoint/2010/main" val="370057414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Summary</a:t>
            </a:r>
            <a:endParaRPr lang="en-US" dirty="0"/>
          </a:p>
        </p:txBody>
      </p:sp>
      <p:sp>
        <p:nvSpPr>
          <p:cNvPr id="3" name="Content Placeholder 2"/>
          <p:cNvSpPr>
            <a:spLocks noGrp="1"/>
          </p:cNvSpPr>
          <p:nvPr>
            <p:ph idx="1"/>
          </p:nvPr>
        </p:nvSpPr>
        <p:spPr/>
        <p:txBody>
          <a:bodyPr>
            <a:normAutofit fontScale="77500" lnSpcReduction="20000"/>
          </a:bodyPr>
          <a:lstStyle/>
          <a:p>
            <a:r>
              <a:rPr lang="en-US" b="1" dirty="0"/>
              <a:t>Mobile computing</a:t>
            </a:r>
            <a:r>
              <a:rPr lang="en-US" dirty="0"/>
              <a:t> means using devices like </a:t>
            </a:r>
            <a:r>
              <a:rPr lang="en-US" b="1" dirty="0"/>
              <a:t>smartphones</a:t>
            </a:r>
            <a:r>
              <a:rPr lang="en-US" dirty="0"/>
              <a:t> and </a:t>
            </a:r>
            <a:r>
              <a:rPr lang="en-US" b="1" dirty="0"/>
              <a:t>tablets</a:t>
            </a:r>
            <a:r>
              <a:rPr lang="en-US" dirty="0"/>
              <a:t> for various tasks that were once only possible on bigger computers. These devices are portable and lightweight.</a:t>
            </a:r>
          </a:p>
          <a:p>
            <a:r>
              <a:rPr lang="en-US" b="1" dirty="0"/>
              <a:t>Mobile devices today</a:t>
            </a:r>
            <a:r>
              <a:rPr lang="en-US" dirty="0"/>
              <a:t> can do much more than just browse the web or check email—they allow you to play music, take photos, use GPS, and play motion-controlled games.</a:t>
            </a:r>
          </a:p>
          <a:p>
            <a:r>
              <a:rPr lang="en-US" dirty="0"/>
              <a:t>The operating systems on mobile devices, like </a:t>
            </a:r>
            <a:r>
              <a:rPr lang="en-US" b="1" dirty="0" err="1"/>
              <a:t>iOS</a:t>
            </a:r>
            <a:r>
              <a:rPr lang="en-US" dirty="0"/>
              <a:t> and </a:t>
            </a:r>
            <a:r>
              <a:rPr lang="en-US" b="1" dirty="0"/>
              <a:t>Android</a:t>
            </a:r>
            <a:r>
              <a:rPr lang="en-US" dirty="0"/>
              <a:t>, are optimized for mobile experiences, making these tasks easy and efficient.</a:t>
            </a:r>
          </a:p>
          <a:p>
            <a:r>
              <a:rPr lang="en-US" dirty="0"/>
              <a:t>While mobile devices are less powerful than desktops or laptops, they are still able to perform many of the same functions, just in a more </a:t>
            </a:r>
            <a:r>
              <a:rPr lang="en-US" b="1" dirty="0"/>
              <a:t>portable</a:t>
            </a:r>
            <a:r>
              <a:rPr lang="en-US" dirty="0"/>
              <a:t> and </a:t>
            </a:r>
            <a:r>
              <a:rPr lang="en-US" b="1" dirty="0"/>
              <a:t>energy-efficient</a:t>
            </a:r>
            <a:r>
              <a:rPr lang="en-US" dirty="0"/>
              <a:t> way.</a:t>
            </a:r>
          </a:p>
          <a:p>
            <a:endParaRPr lang="en-US" dirty="0"/>
          </a:p>
        </p:txBody>
      </p:sp>
    </p:spTree>
    <p:extLst>
      <p:ext uri="{BB962C8B-B14F-4D97-AF65-F5344CB8AC3E}">
        <p14:creationId xmlns:p14="http://schemas.microsoft.com/office/powerpoint/2010/main" val="375873083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792162"/>
          </a:xfrm>
        </p:spPr>
        <p:txBody>
          <a:bodyPr/>
          <a:lstStyle/>
          <a:p>
            <a:r>
              <a:rPr lang="en-US" dirty="0"/>
              <a:t>Client-Server Computing</a:t>
            </a:r>
          </a:p>
        </p:txBody>
      </p:sp>
      <p:sp>
        <p:nvSpPr>
          <p:cNvPr id="3" name="Content Placeholder 2"/>
          <p:cNvSpPr>
            <a:spLocks noGrp="1"/>
          </p:cNvSpPr>
          <p:nvPr>
            <p:ph idx="1"/>
          </p:nvPr>
        </p:nvSpPr>
        <p:spPr>
          <a:xfrm>
            <a:off x="609600" y="1219200"/>
            <a:ext cx="8229600" cy="5440363"/>
          </a:xfrm>
        </p:spPr>
        <p:txBody>
          <a:bodyPr>
            <a:normAutofit fontScale="62500" lnSpcReduction="20000"/>
          </a:bodyPr>
          <a:lstStyle/>
          <a:p>
            <a:r>
              <a:rPr lang="en-US" dirty="0"/>
              <a:t>Client-Server computing is a model used in modern networks where </a:t>
            </a:r>
            <a:r>
              <a:rPr lang="en-US" b="1" dirty="0"/>
              <a:t>client systems</a:t>
            </a:r>
            <a:r>
              <a:rPr lang="en-US" dirty="0"/>
              <a:t> make requests and </a:t>
            </a:r>
            <a:r>
              <a:rPr lang="en-US" b="1" dirty="0"/>
              <a:t>server systems</a:t>
            </a:r>
            <a:r>
              <a:rPr lang="en-US" dirty="0"/>
              <a:t> respond to these requests. Think of it as a system where clients (which are the users or devices) ask servers (which are powerful computers) for something, and the servers provide it.</a:t>
            </a:r>
          </a:p>
          <a:p>
            <a:r>
              <a:rPr lang="en-US" dirty="0"/>
              <a:t>Imagine you have a </a:t>
            </a:r>
            <a:r>
              <a:rPr lang="en-US" b="1" dirty="0"/>
              <a:t>client system</a:t>
            </a:r>
            <a:r>
              <a:rPr lang="en-US" dirty="0"/>
              <a:t> like a desktop computer, a laptop, or a smartphone. These are devices that you, the user, interact with. On the other side, there are </a:t>
            </a:r>
            <a:r>
              <a:rPr lang="en-US" b="1" dirty="0"/>
              <a:t>server systems</a:t>
            </a:r>
            <a:r>
              <a:rPr lang="en-US" dirty="0"/>
              <a:t>. These servers are responsible for handling requests and sending back responses. In this structure:</a:t>
            </a:r>
          </a:p>
          <a:p>
            <a:r>
              <a:rPr lang="en-US" b="1" dirty="0"/>
              <a:t>Clients</a:t>
            </a:r>
            <a:r>
              <a:rPr lang="en-US" dirty="0"/>
              <a:t> are devices that ask for information or actions.</a:t>
            </a:r>
          </a:p>
          <a:p>
            <a:r>
              <a:rPr lang="en-US" b="1" dirty="0"/>
              <a:t>Servers</a:t>
            </a:r>
            <a:r>
              <a:rPr lang="en-US" dirty="0"/>
              <a:t> are powerful computers that provide the requested data or perform actions requested by the client.</a:t>
            </a:r>
          </a:p>
          <a:p>
            <a:r>
              <a:rPr lang="en-US" b="1" dirty="0"/>
              <a:t>Two Main Types of Servers:</a:t>
            </a:r>
          </a:p>
          <a:p>
            <a:r>
              <a:rPr lang="en-US" b="1" dirty="0"/>
              <a:t>Compute Servers</a:t>
            </a:r>
            <a:r>
              <a:rPr lang="en-US" dirty="0"/>
              <a:t>:</a:t>
            </a:r>
          </a:p>
          <a:p>
            <a:pPr lvl="1"/>
            <a:r>
              <a:rPr lang="en-US" dirty="0"/>
              <a:t>These servers perform actions or calculations when a client asks for something.</a:t>
            </a:r>
          </a:p>
          <a:p>
            <a:pPr lvl="1"/>
            <a:r>
              <a:rPr lang="en-US" b="1" dirty="0"/>
              <a:t>Example</a:t>
            </a:r>
            <a:r>
              <a:rPr lang="en-US" dirty="0"/>
              <a:t>: Imagine you want to get specific data from a database. Your laptop (the client) sends a request to the compute server asking for that data. The compute server processes the request, does the work (like retrieving data from the database), and then sends the results back to your laptop.</a:t>
            </a:r>
          </a:p>
          <a:p>
            <a:endParaRPr lang="en-US" dirty="0"/>
          </a:p>
        </p:txBody>
      </p:sp>
    </p:spTree>
    <p:extLst>
      <p:ext uri="{BB962C8B-B14F-4D97-AF65-F5344CB8AC3E}">
        <p14:creationId xmlns:p14="http://schemas.microsoft.com/office/powerpoint/2010/main" val="264664744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533400"/>
            <a:ext cx="8229600" cy="563562"/>
          </a:xfrm>
        </p:spPr>
        <p:txBody>
          <a:bodyPr>
            <a:normAutofit fontScale="90000"/>
          </a:bodyPr>
          <a:lstStyle/>
          <a:p>
            <a:r>
              <a:rPr lang="en-US" dirty="0"/>
              <a:t>Client-Server Computing</a:t>
            </a:r>
          </a:p>
        </p:txBody>
      </p:sp>
      <p:sp>
        <p:nvSpPr>
          <p:cNvPr id="3" name="Content Placeholder 2"/>
          <p:cNvSpPr>
            <a:spLocks noGrp="1"/>
          </p:cNvSpPr>
          <p:nvPr>
            <p:ph idx="1"/>
          </p:nvPr>
        </p:nvSpPr>
        <p:spPr>
          <a:xfrm>
            <a:off x="457200" y="1183044"/>
            <a:ext cx="8229600" cy="5135563"/>
          </a:xfrm>
        </p:spPr>
        <p:txBody>
          <a:bodyPr>
            <a:normAutofit fontScale="55000" lnSpcReduction="20000"/>
          </a:bodyPr>
          <a:lstStyle/>
          <a:p>
            <a:r>
              <a:rPr lang="en-US" b="1" dirty="0"/>
              <a:t>Real-World Example</a:t>
            </a:r>
            <a:r>
              <a:rPr lang="en-US" dirty="0"/>
              <a:t>: When you use an online service to check the weather, the compute server does all the work of retrieving and calculating the current weather data and then sends that info to your device.</a:t>
            </a:r>
          </a:p>
          <a:p>
            <a:r>
              <a:rPr lang="en-US" b="1" dirty="0" err="1"/>
              <a:t>ile</a:t>
            </a:r>
            <a:r>
              <a:rPr lang="en-US" b="1" dirty="0"/>
              <a:t> Servers</a:t>
            </a:r>
            <a:r>
              <a:rPr lang="en-US" dirty="0"/>
              <a:t>:</a:t>
            </a:r>
          </a:p>
          <a:p>
            <a:pPr lvl="1"/>
            <a:r>
              <a:rPr lang="en-US" dirty="0"/>
              <a:t>These servers store and manage files, and allow clients to interact with those files.</a:t>
            </a:r>
          </a:p>
          <a:p>
            <a:pPr lvl="1"/>
            <a:r>
              <a:rPr lang="en-US" b="1" dirty="0"/>
              <a:t>Example</a:t>
            </a:r>
            <a:r>
              <a:rPr lang="en-US" dirty="0"/>
              <a:t>: You might be using a web browser on your smartphone to visit a website. The smartphone (client) asks the file server to send a specific webpage or image. The server delivers the requested file, and your phone displays it on your screen.</a:t>
            </a:r>
          </a:p>
          <a:p>
            <a:pPr lvl="1"/>
            <a:r>
              <a:rPr lang="en-US" b="1" dirty="0"/>
              <a:t>Real-World Example</a:t>
            </a:r>
            <a:r>
              <a:rPr lang="en-US" dirty="0"/>
              <a:t>: When you access a website, the server is sending you files like HTML pages, images, videos, etc., which your browser (client) then displays to you.</a:t>
            </a:r>
          </a:p>
          <a:p>
            <a:r>
              <a:rPr lang="en-US" b="1" dirty="0"/>
              <a:t>Simple Explanation with a Classroom Example:</a:t>
            </a:r>
          </a:p>
          <a:p>
            <a:r>
              <a:rPr lang="en-US" dirty="0"/>
              <a:t>Imagine you're in a classroom with a teacher (the </a:t>
            </a:r>
            <a:r>
              <a:rPr lang="en-US" b="1" dirty="0"/>
              <a:t>server</a:t>
            </a:r>
            <a:r>
              <a:rPr lang="en-US" dirty="0"/>
              <a:t>) and the students (the </a:t>
            </a:r>
            <a:r>
              <a:rPr lang="en-US" b="1" dirty="0"/>
              <a:t>clients</a:t>
            </a:r>
            <a:r>
              <a:rPr lang="en-US" dirty="0"/>
              <a:t>). The teacher knows all the answers, and students ask the teacher for help. The students (clients) ask the teacher (server) for specific information, like "What’s the answer to question 5?" or "Can you explain this problem?". The teacher then provides the correct answer or explanation to the student who asked.</a:t>
            </a:r>
          </a:p>
          <a:p>
            <a:r>
              <a:rPr lang="en-US" dirty="0"/>
              <a:t>This is similar to how client-server computing works:</a:t>
            </a:r>
          </a:p>
          <a:p>
            <a:r>
              <a:rPr lang="en-US" dirty="0"/>
              <a:t>The </a:t>
            </a:r>
            <a:r>
              <a:rPr lang="en-US" b="1" dirty="0"/>
              <a:t>students (clients)</a:t>
            </a:r>
            <a:r>
              <a:rPr lang="en-US" dirty="0"/>
              <a:t> ask for information (like data or files).</a:t>
            </a:r>
          </a:p>
          <a:p>
            <a:r>
              <a:rPr lang="en-US" dirty="0"/>
              <a:t>The </a:t>
            </a:r>
            <a:r>
              <a:rPr lang="en-US" b="1" dirty="0"/>
              <a:t>teacher (server)</a:t>
            </a:r>
            <a:r>
              <a:rPr lang="en-US" dirty="0"/>
              <a:t> responds by providing the information requested.</a:t>
            </a:r>
          </a:p>
          <a:p>
            <a:endParaRPr lang="en-US" dirty="0"/>
          </a:p>
        </p:txBody>
      </p:sp>
    </p:spTree>
    <p:extLst>
      <p:ext uri="{BB962C8B-B14F-4D97-AF65-F5344CB8AC3E}">
        <p14:creationId xmlns:p14="http://schemas.microsoft.com/office/powerpoint/2010/main" val="2135691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1752600" y="1035408"/>
            <a:ext cx="6671310" cy="521299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65179617"/>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Remember</a:t>
            </a:r>
          </a:p>
        </p:txBody>
      </p:sp>
      <p:sp>
        <p:nvSpPr>
          <p:cNvPr id="3" name="Content Placeholder 2"/>
          <p:cNvSpPr>
            <a:spLocks noGrp="1"/>
          </p:cNvSpPr>
          <p:nvPr>
            <p:ph idx="1"/>
          </p:nvPr>
        </p:nvSpPr>
        <p:spPr/>
        <p:txBody>
          <a:bodyPr>
            <a:normAutofit fontScale="92500"/>
          </a:bodyPr>
          <a:lstStyle/>
          <a:p>
            <a:r>
              <a:rPr lang="en-US" b="1" dirty="0"/>
              <a:t>Client</a:t>
            </a:r>
            <a:r>
              <a:rPr lang="en-US" dirty="0"/>
              <a:t> = Device or software asking for something (like a phone or computer).</a:t>
            </a:r>
          </a:p>
          <a:p>
            <a:r>
              <a:rPr lang="en-US" b="1" dirty="0"/>
              <a:t>Server</a:t>
            </a:r>
            <a:r>
              <a:rPr lang="en-US" dirty="0"/>
              <a:t> = A powerful computer that processes requests and sends back the information or services requested.</a:t>
            </a:r>
          </a:p>
          <a:p>
            <a:r>
              <a:rPr lang="en-US" dirty="0"/>
              <a:t>There are different types of servers:</a:t>
            </a:r>
          </a:p>
          <a:p>
            <a:pPr lvl="1"/>
            <a:r>
              <a:rPr lang="en-US" b="1" dirty="0"/>
              <a:t>Compute servers</a:t>
            </a:r>
            <a:r>
              <a:rPr lang="en-US" dirty="0"/>
              <a:t> perform actions and calculations.</a:t>
            </a:r>
          </a:p>
          <a:p>
            <a:pPr lvl="1"/>
            <a:r>
              <a:rPr lang="en-US" b="1" dirty="0"/>
              <a:t>File servers</a:t>
            </a:r>
            <a:r>
              <a:rPr lang="en-US" dirty="0"/>
              <a:t> manage and provide access to files (like web pages, videos, or images).</a:t>
            </a:r>
          </a:p>
          <a:p>
            <a:pPr marL="0" indent="0">
              <a:buNone/>
            </a:pPr>
            <a:endParaRPr lang="en-US" dirty="0"/>
          </a:p>
        </p:txBody>
      </p:sp>
    </p:spTree>
    <p:extLst>
      <p:ext uri="{BB962C8B-B14F-4D97-AF65-F5344CB8AC3E}">
        <p14:creationId xmlns:p14="http://schemas.microsoft.com/office/powerpoint/2010/main" val="229127985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Peer-to-Peer (P2P) Computing</a:t>
            </a:r>
          </a:p>
        </p:txBody>
      </p:sp>
      <p:sp>
        <p:nvSpPr>
          <p:cNvPr id="3" name="Content Placeholder 2"/>
          <p:cNvSpPr>
            <a:spLocks noGrp="1"/>
          </p:cNvSpPr>
          <p:nvPr>
            <p:ph idx="1"/>
          </p:nvPr>
        </p:nvSpPr>
        <p:spPr/>
        <p:txBody>
          <a:bodyPr>
            <a:normAutofit fontScale="85000" lnSpcReduction="20000"/>
          </a:bodyPr>
          <a:lstStyle/>
          <a:p>
            <a:r>
              <a:rPr lang="en-US" dirty="0"/>
              <a:t>In P2P systems, all devices (nodes) are equal and can act as both clients and servers.</a:t>
            </a:r>
          </a:p>
          <a:p>
            <a:r>
              <a:rPr lang="en-US" b="1" dirty="0"/>
              <a:t>No central server</a:t>
            </a:r>
            <a:r>
              <a:rPr lang="en-US" dirty="0"/>
              <a:t>: Every node can request and provide services.</a:t>
            </a:r>
          </a:p>
          <a:p>
            <a:r>
              <a:rPr lang="en-US" b="1" dirty="0"/>
              <a:t>Distributed</a:t>
            </a:r>
            <a:r>
              <a:rPr lang="en-US" dirty="0"/>
              <a:t>: Services are spread across multiple nodes.</a:t>
            </a:r>
          </a:p>
          <a:p>
            <a:pPr marL="0" indent="0">
              <a:buNone/>
            </a:pPr>
            <a:r>
              <a:rPr lang="en-US" b="1" dirty="0"/>
              <a:t> Key Characteristics of P2P</a:t>
            </a:r>
          </a:p>
          <a:p>
            <a:r>
              <a:rPr lang="en-US" b="1" dirty="0"/>
              <a:t>Equal Roles</a:t>
            </a:r>
            <a:r>
              <a:rPr lang="en-US" dirty="0"/>
              <a:t>: Each node can be both a client and a server.</a:t>
            </a:r>
          </a:p>
          <a:p>
            <a:r>
              <a:rPr lang="en-US" dirty="0"/>
              <a:t>Services are provided by multiple nodes, reducing dependence on a single server.</a:t>
            </a:r>
          </a:p>
          <a:p>
            <a:r>
              <a:rPr lang="en-US" b="1" dirty="0"/>
              <a:t>Decentralized</a:t>
            </a:r>
            <a:r>
              <a:rPr lang="en-US" dirty="0"/>
              <a:t>: No single point of failure</a:t>
            </a:r>
          </a:p>
          <a:p>
            <a:endParaRPr lang="en-US" dirty="0"/>
          </a:p>
        </p:txBody>
      </p:sp>
    </p:spTree>
    <p:extLst>
      <p:ext uri="{BB962C8B-B14F-4D97-AF65-F5344CB8AC3E}">
        <p14:creationId xmlns:p14="http://schemas.microsoft.com/office/powerpoint/2010/main" val="17395701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1837"/>
            <a:ext cx="8229600" cy="1143000"/>
          </a:xfrm>
        </p:spPr>
        <p:txBody>
          <a:bodyPr/>
          <a:lstStyle/>
          <a:p>
            <a:r>
              <a:rPr lang="en-US" dirty="0"/>
              <a:t>Introduction to Operating Systems</a:t>
            </a:r>
          </a:p>
        </p:txBody>
      </p:sp>
      <p:sp>
        <p:nvSpPr>
          <p:cNvPr id="3" name="Content Placeholder 2"/>
          <p:cNvSpPr>
            <a:spLocks noGrp="1"/>
          </p:cNvSpPr>
          <p:nvPr>
            <p:ph idx="1"/>
          </p:nvPr>
        </p:nvSpPr>
        <p:spPr/>
        <p:txBody>
          <a:bodyPr>
            <a:normAutofit fontScale="77500" lnSpcReduction="20000"/>
          </a:bodyPr>
          <a:lstStyle/>
          <a:p>
            <a:pPr marL="0" indent="0">
              <a:buNone/>
            </a:pPr>
            <a:r>
              <a:rPr lang="en-US" b="1" dirty="0"/>
              <a:t>Where OS are Found:</a:t>
            </a:r>
          </a:p>
          <a:p>
            <a:r>
              <a:rPr lang="en-US" dirty="0"/>
              <a:t>In cars, home appliances, and </a:t>
            </a:r>
            <a:r>
              <a:rPr lang="en-US" dirty="0" err="1"/>
              <a:t>IoT</a:t>
            </a:r>
            <a:r>
              <a:rPr lang="en-US" dirty="0"/>
              <a:t> devices.</a:t>
            </a:r>
          </a:p>
          <a:p>
            <a:r>
              <a:rPr lang="en-US" dirty="0"/>
              <a:t>In smartphones, personal computers, and enterprise systems.</a:t>
            </a:r>
          </a:p>
          <a:p>
            <a:r>
              <a:rPr lang="en-US" dirty="0"/>
              <a:t>In cloud computing environments.</a:t>
            </a:r>
          </a:p>
          <a:p>
            <a:pPr marL="0" indent="0">
              <a:buNone/>
            </a:pPr>
            <a:r>
              <a:rPr lang="en-US" b="1" dirty="0"/>
              <a:t>Organization and Architecture of Computer Hardware:</a:t>
            </a:r>
          </a:p>
          <a:p>
            <a:r>
              <a:rPr lang="en-US" dirty="0"/>
              <a:t>Hardware Components:</a:t>
            </a:r>
          </a:p>
          <a:p>
            <a:pPr lvl="1"/>
            <a:r>
              <a:rPr lang="en-US" b="1" dirty="0"/>
              <a:t>CPU:</a:t>
            </a:r>
            <a:r>
              <a:rPr lang="en-US" dirty="0"/>
              <a:t> Central Processing Unit – executes instructions.</a:t>
            </a:r>
          </a:p>
          <a:p>
            <a:pPr lvl="1"/>
            <a:r>
              <a:rPr lang="en-US" b="1" dirty="0"/>
              <a:t>Memory:</a:t>
            </a:r>
            <a:r>
              <a:rPr lang="en-US" dirty="0"/>
              <a:t> Temporary storage for data and programs.</a:t>
            </a:r>
          </a:p>
          <a:p>
            <a:pPr lvl="1"/>
            <a:r>
              <a:rPr lang="en-US" b="1" dirty="0"/>
              <a:t>I/O Devices:</a:t>
            </a:r>
            <a:r>
              <a:rPr lang="en-US" dirty="0"/>
              <a:t> Input/output interfaces like keyboards, monitors, printers.</a:t>
            </a:r>
          </a:p>
          <a:p>
            <a:pPr lvl="1"/>
            <a:r>
              <a:rPr lang="en-US" b="1" dirty="0"/>
              <a:t>Storage:</a:t>
            </a:r>
            <a:r>
              <a:rPr lang="en-US" dirty="0"/>
              <a:t> Permanent data storage (e.g., hard drives, SSDs).</a:t>
            </a:r>
          </a:p>
          <a:p>
            <a:pPr marL="0" indent="0">
              <a:buNone/>
            </a:pPr>
            <a:endParaRPr lang="en-US" b="1" dirty="0"/>
          </a:p>
        </p:txBody>
      </p:sp>
    </p:spTree>
    <p:extLst>
      <p:ext uri="{BB962C8B-B14F-4D97-AF65-F5344CB8AC3E}">
        <p14:creationId xmlns:p14="http://schemas.microsoft.com/office/powerpoint/2010/main" val="2734522231"/>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decentralized system</a:t>
            </a:r>
            <a:endParaRPr lang="en-US" dirty="0"/>
          </a:p>
        </p:txBody>
      </p:sp>
      <p:sp>
        <p:nvSpPr>
          <p:cNvPr id="3" name="Content Placeholder 2"/>
          <p:cNvSpPr>
            <a:spLocks noGrp="1"/>
          </p:cNvSpPr>
          <p:nvPr>
            <p:ph idx="1"/>
          </p:nvPr>
        </p:nvSpPr>
        <p:spPr/>
        <p:txBody>
          <a:bodyPr>
            <a:normAutofit fontScale="62500" lnSpcReduction="20000"/>
          </a:bodyPr>
          <a:lstStyle/>
          <a:p>
            <a:r>
              <a:rPr lang="en-US" dirty="0"/>
              <a:t>In a </a:t>
            </a:r>
            <a:r>
              <a:rPr lang="en-US" b="1" dirty="0"/>
              <a:t>decentralized system</a:t>
            </a:r>
            <a:r>
              <a:rPr lang="en-US" dirty="0"/>
              <a:t>, there is </a:t>
            </a:r>
            <a:r>
              <a:rPr lang="en-US" b="1" dirty="0"/>
              <a:t>no single point of failure</a:t>
            </a:r>
            <a:r>
              <a:rPr lang="en-US" dirty="0"/>
              <a:t> because there is </a:t>
            </a:r>
            <a:r>
              <a:rPr lang="en-US" b="1" dirty="0"/>
              <a:t>no central authority or server</a:t>
            </a:r>
            <a:r>
              <a:rPr lang="en-US" dirty="0"/>
              <a:t> controlling everything.</a:t>
            </a:r>
          </a:p>
          <a:p>
            <a:r>
              <a:rPr lang="en-US" dirty="0"/>
              <a:t>In a traditional </a:t>
            </a:r>
            <a:r>
              <a:rPr lang="en-US" b="1" dirty="0"/>
              <a:t>client-server</a:t>
            </a:r>
            <a:r>
              <a:rPr lang="en-US" dirty="0"/>
              <a:t> system, the </a:t>
            </a:r>
            <a:r>
              <a:rPr lang="en-US" b="1" dirty="0"/>
              <a:t>server</a:t>
            </a:r>
            <a:r>
              <a:rPr lang="en-US" dirty="0"/>
              <a:t> is the single point of failure. If the server goes down (crashes or becomes unavailable), the entire system stops working because all requests from clients depend on that server.</a:t>
            </a:r>
          </a:p>
          <a:p>
            <a:r>
              <a:rPr lang="en-US" dirty="0"/>
              <a:t>However, in a </a:t>
            </a:r>
            <a:r>
              <a:rPr lang="en-US" b="1" dirty="0"/>
              <a:t>decentralized system</a:t>
            </a:r>
            <a:r>
              <a:rPr lang="en-US" dirty="0"/>
              <a:t>, the work is spread out across multiple </a:t>
            </a:r>
            <a:r>
              <a:rPr lang="en-US" b="1" dirty="0"/>
              <a:t>peers</a:t>
            </a:r>
            <a:r>
              <a:rPr lang="en-US" dirty="0"/>
              <a:t> (nodes). If one peer fails, the system can still function because other peers can continue providing services. This makes the system </a:t>
            </a:r>
            <a:r>
              <a:rPr lang="en-US" b="1" dirty="0"/>
              <a:t>more resilient</a:t>
            </a:r>
            <a:r>
              <a:rPr lang="en-US" dirty="0"/>
              <a:t> and reduces the risk of a total failure.</a:t>
            </a:r>
          </a:p>
          <a:p>
            <a:r>
              <a:rPr lang="en-US" b="1" dirty="0"/>
              <a:t>Example:</a:t>
            </a:r>
          </a:p>
          <a:p>
            <a:r>
              <a:rPr lang="en-US" dirty="0"/>
              <a:t>In a </a:t>
            </a:r>
            <a:r>
              <a:rPr lang="en-US" b="1" dirty="0"/>
              <a:t>decentralized file-sharing network</a:t>
            </a:r>
            <a:r>
              <a:rPr lang="en-US" dirty="0"/>
              <a:t>, if one peer (computer) goes offline, other peers can still share files. There is no central server that, if it fails, would take down the whole system.</a:t>
            </a:r>
          </a:p>
          <a:p>
            <a:endParaRPr lang="en-US" dirty="0"/>
          </a:p>
        </p:txBody>
      </p:sp>
    </p:spTree>
    <p:extLst>
      <p:ext uri="{BB962C8B-B14F-4D97-AF65-F5344CB8AC3E}">
        <p14:creationId xmlns:p14="http://schemas.microsoft.com/office/powerpoint/2010/main" val="129194998"/>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Peer-to-Peer (P2P) Computing</a:t>
            </a:r>
          </a:p>
        </p:txBody>
      </p:sp>
      <p:sp>
        <p:nvSpPr>
          <p:cNvPr id="3" name="Content Placeholder 2"/>
          <p:cNvSpPr>
            <a:spLocks noGrp="1"/>
          </p:cNvSpPr>
          <p:nvPr>
            <p:ph idx="1"/>
          </p:nvPr>
        </p:nvSpPr>
        <p:spPr/>
        <p:txBody>
          <a:bodyPr>
            <a:normAutofit fontScale="70000" lnSpcReduction="20000"/>
          </a:bodyPr>
          <a:lstStyle/>
          <a:p>
            <a:r>
              <a:rPr lang="en-US" b="1" dirty="0"/>
              <a:t>Joining the Network</a:t>
            </a:r>
            <a:r>
              <a:rPr lang="en-US" dirty="0"/>
              <a:t>: A node joins and can start requesting and providing services.</a:t>
            </a:r>
          </a:p>
          <a:p>
            <a:r>
              <a:rPr lang="en-US" b="1" dirty="0"/>
              <a:t>Service Discovery</a:t>
            </a:r>
            <a:r>
              <a:rPr lang="en-US" dirty="0"/>
              <a:t>:</a:t>
            </a:r>
          </a:p>
          <a:p>
            <a:pPr lvl="1"/>
            <a:r>
              <a:rPr lang="en-US" b="1" dirty="0"/>
              <a:t>Centralized Lookup</a:t>
            </a:r>
            <a:r>
              <a:rPr lang="en-US" dirty="0"/>
              <a:t>: Node registers services with a central server.</a:t>
            </a:r>
          </a:p>
          <a:p>
            <a:pPr lvl="1"/>
            <a:r>
              <a:rPr lang="en-US" b="1" dirty="0"/>
              <a:t>Broadcast Discovery</a:t>
            </a:r>
            <a:r>
              <a:rPr lang="en-US" dirty="0"/>
              <a:t>: Node broadcasts a request to all peers.</a:t>
            </a:r>
          </a:p>
          <a:p>
            <a:r>
              <a:rPr lang="en-US" b="1" dirty="0"/>
              <a:t>Skype (Voice and Video Calls)</a:t>
            </a:r>
            <a:r>
              <a:rPr lang="en-US" dirty="0"/>
              <a:t>:</a:t>
            </a:r>
          </a:p>
          <a:p>
            <a:pPr marL="0" indent="0">
              <a:buNone/>
            </a:pPr>
            <a:r>
              <a:rPr lang="en-US" dirty="0"/>
              <a:t>Skype is an example of </a:t>
            </a:r>
            <a:r>
              <a:rPr lang="en-US" b="1" dirty="0"/>
              <a:t>hybrid P2P</a:t>
            </a:r>
            <a:r>
              <a:rPr lang="en-US" dirty="0"/>
              <a:t> computing. It allows users to make voice and video calls over the Internet using </a:t>
            </a:r>
            <a:r>
              <a:rPr lang="en-US" b="1" dirty="0"/>
              <a:t>Voice over IP (VoIP)</a:t>
            </a:r>
            <a:r>
              <a:rPr lang="en-US" dirty="0"/>
              <a:t>. While Skype has a centralized login server, once users are connected, they can communicate directly with each other, using P2P for the actual calls.</a:t>
            </a:r>
          </a:p>
          <a:p>
            <a:pPr marL="0" indent="0">
              <a:buNone/>
            </a:pPr>
            <a:r>
              <a:rPr lang="en-US" dirty="0"/>
              <a:t>This hybrid system helps ensure that calls are efficient, reducing the burden on centralized servers.</a:t>
            </a:r>
          </a:p>
          <a:p>
            <a:endParaRPr lang="en-US" dirty="0"/>
          </a:p>
        </p:txBody>
      </p:sp>
    </p:spTree>
    <p:extLst>
      <p:ext uri="{BB962C8B-B14F-4D97-AF65-F5344CB8AC3E}">
        <p14:creationId xmlns:p14="http://schemas.microsoft.com/office/powerpoint/2010/main" val="96576603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914400"/>
            <a:ext cx="8229600" cy="457199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0004298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Cloud Computing </a:t>
            </a:r>
          </a:p>
        </p:txBody>
      </p:sp>
      <p:sp>
        <p:nvSpPr>
          <p:cNvPr id="3" name="Content Placeholder 2"/>
          <p:cNvSpPr>
            <a:spLocks noGrp="1"/>
          </p:cNvSpPr>
          <p:nvPr>
            <p:ph idx="1"/>
          </p:nvPr>
        </p:nvSpPr>
        <p:spPr/>
        <p:txBody>
          <a:bodyPr>
            <a:normAutofit lnSpcReduction="10000"/>
          </a:bodyPr>
          <a:lstStyle/>
          <a:p>
            <a:r>
              <a:rPr lang="en-US" dirty="0"/>
              <a:t>Cloud environments often combine different types of cloud computing services.</a:t>
            </a:r>
          </a:p>
          <a:p>
            <a:r>
              <a:rPr lang="en-US" b="1" dirty="0"/>
              <a:t>Example</a:t>
            </a:r>
            <a:r>
              <a:rPr lang="en-US" dirty="0"/>
              <a:t>: An organization may offer both </a:t>
            </a:r>
            <a:r>
              <a:rPr lang="en-US" b="1" dirty="0"/>
              <a:t>Software as a Service (</a:t>
            </a:r>
            <a:r>
              <a:rPr lang="en-US" b="1" dirty="0" err="1"/>
              <a:t>SaaS</a:t>
            </a:r>
            <a:r>
              <a:rPr lang="en-US" b="1" dirty="0"/>
              <a:t>)</a:t>
            </a:r>
            <a:r>
              <a:rPr lang="en-US" dirty="0"/>
              <a:t> for applications like email and </a:t>
            </a:r>
            <a:r>
              <a:rPr lang="en-US" b="1" dirty="0"/>
              <a:t>Infrastructure as a Service (</a:t>
            </a:r>
            <a:r>
              <a:rPr lang="en-US" b="1" dirty="0" err="1"/>
              <a:t>IaaS</a:t>
            </a:r>
            <a:r>
              <a:rPr lang="en-US" b="1" dirty="0"/>
              <a:t>)</a:t>
            </a:r>
            <a:r>
              <a:rPr lang="en-US" dirty="0"/>
              <a:t> for virtual servers.</a:t>
            </a:r>
          </a:p>
          <a:p>
            <a:r>
              <a:rPr lang="en-US" b="1" dirty="0"/>
              <a:t>Why it matters</a:t>
            </a:r>
            <a:r>
              <a:rPr lang="en-US" dirty="0"/>
              <a:t>: A combination of services offers more flexibility and meets different business needs.</a:t>
            </a:r>
          </a:p>
          <a:p>
            <a:endParaRPr lang="en-US" dirty="0"/>
          </a:p>
        </p:txBody>
      </p:sp>
    </p:spTree>
    <p:extLst>
      <p:ext uri="{BB962C8B-B14F-4D97-AF65-F5344CB8AC3E}">
        <p14:creationId xmlns:p14="http://schemas.microsoft.com/office/powerpoint/2010/main" val="242038859"/>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Cloud Computing </a:t>
            </a:r>
          </a:p>
        </p:txBody>
      </p:sp>
      <p:sp>
        <p:nvSpPr>
          <p:cNvPr id="3" name="Content Placeholder 2"/>
          <p:cNvSpPr>
            <a:spLocks noGrp="1"/>
          </p:cNvSpPr>
          <p:nvPr>
            <p:ph idx="1"/>
          </p:nvPr>
        </p:nvSpPr>
        <p:spPr/>
        <p:txBody>
          <a:bodyPr>
            <a:normAutofit fontScale="85000" lnSpcReduction="10000"/>
          </a:bodyPr>
          <a:lstStyle/>
          <a:p>
            <a:r>
              <a:rPr lang="en-US" b="1" dirty="0"/>
              <a:t>Traditional Operating Systems in Cloud Infrastructure</a:t>
            </a:r>
          </a:p>
          <a:p>
            <a:r>
              <a:rPr lang="en-US" b="1" dirty="0"/>
              <a:t>What’s Inside Cloud Infrastructure?</a:t>
            </a:r>
            <a:r>
              <a:rPr lang="en-US" dirty="0"/>
              <a:t>:</a:t>
            </a:r>
          </a:p>
          <a:p>
            <a:pPr lvl="1"/>
            <a:r>
              <a:rPr lang="en-US" dirty="0"/>
              <a:t>Cloud systems still use traditional operating systems (OS), such as </a:t>
            </a:r>
            <a:r>
              <a:rPr lang="en-US" b="1" dirty="0"/>
              <a:t>Linux</a:t>
            </a:r>
            <a:r>
              <a:rPr lang="en-US" dirty="0"/>
              <a:t> or </a:t>
            </a:r>
            <a:r>
              <a:rPr lang="en-US" b="1" dirty="0"/>
              <a:t>Windows</a:t>
            </a:r>
            <a:r>
              <a:rPr lang="en-US" dirty="0"/>
              <a:t>, within virtual machines (VMs).</a:t>
            </a:r>
          </a:p>
          <a:p>
            <a:pPr lvl="1"/>
            <a:r>
              <a:rPr lang="en-US" dirty="0"/>
              <a:t>These OSs run </a:t>
            </a:r>
            <a:r>
              <a:rPr lang="en-US" b="1" dirty="0"/>
              <a:t>applications</a:t>
            </a:r>
            <a:r>
              <a:rPr lang="en-US" dirty="0"/>
              <a:t> in the cloud, much like on physical computers, but in a </a:t>
            </a:r>
            <a:r>
              <a:rPr lang="en-US" b="1" dirty="0"/>
              <a:t>virtualized environment</a:t>
            </a:r>
            <a:r>
              <a:rPr lang="en-US" dirty="0"/>
              <a:t>.</a:t>
            </a:r>
          </a:p>
          <a:p>
            <a:r>
              <a:rPr lang="en-US" b="1" dirty="0"/>
              <a:t>VMM (Virtual Machine Monitor)</a:t>
            </a:r>
            <a:r>
              <a:rPr lang="en-US" dirty="0"/>
              <a:t>:</a:t>
            </a:r>
          </a:p>
          <a:p>
            <a:pPr lvl="1"/>
            <a:r>
              <a:rPr lang="en-US" dirty="0"/>
              <a:t>VMMs manage the </a:t>
            </a:r>
            <a:r>
              <a:rPr lang="en-US" b="1" dirty="0"/>
              <a:t>virtual machines</a:t>
            </a:r>
            <a:r>
              <a:rPr lang="en-US" dirty="0"/>
              <a:t> in which the cloud processes (applications) run.</a:t>
            </a:r>
          </a:p>
          <a:p>
            <a:pPr lvl="1"/>
            <a:r>
              <a:rPr lang="en-US" dirty="0"/>
              <a:t>VMMs provide isolation, making sure one VM doesn’t interfere with another.</a:t>
            </a:r>
          </a:p>
          <a:p>
            <a:endParaRPr lang="en-US" dirty="0"/>
          </a:p>
        </p:txBody>
      </p:sp>
    </p:spTree>
    <p:extLst>
      <p:ext uri="{BB962C8B-B14F-4D97-AF65-F5344CB8AC3E}">
        <p14:creationId xmlns:p14="http://schemas.microsoft.com/office/powerpoint/2010/main" val="282190148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Cloud Computing </a:t>
            </a:r>
          </a:p>
        </p:txBody>
      </p:sp>
      <p:sp>
        <p:nvSpPr>
          <p:cNvPr id="3" name="Content Placeholder 2"/>
          <p:cNvSpPr>
            <a:spLocks noGrp="1"/>
          </p:cNvSpPr>
          <p:nvPr>
            <p:ph idx="1"/>
          </p:nvPr>
        </p:nvSpPr>
        <p:spPr/>
        <p:txBody>
          <a:bodyPr>
            <a:normAutofit lnSpcReduction="10000"/>
          </a:bodyPr>
          <a:lstStyle/>
          <a:p>
            <a:r>
              <a:rPr lang="en-US" b="1" dirty="0"/>
              <a:t>Cloud Management Tools</a:t>
            </a:r>
            <a:r>
              <a:rPr lang="en-US" dirty="0"/>
              <a:t>:</a:t>
            </a:r>
          </a:p>
          <a:p>
            <a:pPr lvl="1"/>
            <a:r>
              <a:rPr lang="en-US" dirty="0"/>
              <a:t>Tools like </a:t>
            </a:r>
            <a:r>
              <a:rPr lang="en-US" b="1" dirty="0"/>
              <a:t>VMware </a:t>
            </a:r>
            <a:r>
              <a:rPr lang="en-US" b="1" dirty="0" err="1"/>
              <a:t>vCloud</a:t>
            </a:r>
            <a:r>
              <a:rPr lang="en-US" b="1" dirty="0"/>
              <a:t> Director</a:t>
            </a:r>
            <a:r>
              <a:rPr lang="en-US" dirty="0"/>
              <a:t> manage resources inside the cloud.</a:t>
            </a:r>
          </a:p>
          <a:p>
            <a:pPr lvl="1"/>
            <a:r>
              <a:rPr lang="en-US" dirty="0"/>
              <a:t>They provide:</a:t>
            </a:r>
          </a:p>
          <a:p>
            <a:pPr lvl="2"/>
            <a:r>
              <a:rPr lang="en-US" b="1" dirty="0"/>
              <a:t>Resource allocation</a:t>
            </a:r>
            <a:r>
              <a:rPr lang="en-US" dirty="0"/>
              <a:t>: Decides how much storage, memory, or computing power each virtual machine gets.</a:t>
            </a:r>
          </a:p>
          <a:p>
            <a:pPr lvl="2"/>
            <a:r>
              <a:rPr lang="en-US" b="1" dirty="0"/>
              <a:t>Resource monitoring</a:t>
            </a:r>
            <a:r>
              <a:rPr lang="en-US" dirty="0"/>
              <a:t>: Keeps track of how well the system is performing.</a:t>
            </a:r>
          </a:p>
          <a:p>
            <a:pPr lvl="1"/>
            <a:r>
              <a:rPr lang="en-US" dirty="0"/>
              <a:t>These tools </a:t>
            </a:r>
            <a:r>
              <a:rPr lang="en-US" b="1" dirty="0"/>
              <a:t>manage</a:t>
            </a:r>
            <a:r>
              <a:rPr lang="en-US" dirty="0"/>
              <a:t> VMs and the underlying infrastructure.</a:t>
            </a:r>
          </a:p>
          <a:p>
            <a:endParaRPr lang="en-US" dirty="0"/>
          </a:p>
        </p:txBody>
      </p:sp>
    </p:spTree>
    <p:extLst>
      <p:ext uri="{BB962C8B-B14F-4D97-AF65-F5344CB8AC3E}">
        <p14:creationId xmlns:p14="http://schemas.microsoft.com/office/powerpoint/2010/main" val="3807900361"/>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Cloud Computing </a:t>
            </a:r>
          </a:p>
        </p:txBody>
      </p:sp>
      <p:sp>
        <p:nvSpPr>
          <p:cNvPr id="3" name="Content Placeholder 2"/>
          <p:cNvSpPr>
            <a:spLocks noGrp="1"/>
          </p:cNvSpPr>
          <p:nvPr>
            <p:ph idx="1"/>
          </p:nvPr>
        </p:nvSpPr>
        <p:spPr/>
        <p:txBody>
          <a:bodyPr>
            <a:normAutofit fontScale="92500"/>
          </a:bodyPr>
          <a:lstStyle/>
          <a:p>
            <a:r>
              <a:rPr lang="en-US" b="1" dirty="0"/>
              <a:t>Cloud Management Tools as "New Operating Systems"</a:t>
            </a:r>
          </a:p>
          <a:p>
            <a:r>
              <a:rPr lang="en-US" b="1" dirty="0"/>
              <a:t>Why is this Important?</a:t>
            </a:r>
            <a:endParaRPr lang="en-US" dirty="0"/>
          </a:p>
          <a:p>
            <a:pPr lvl="1"/>
            <a:r>
              <a:rPr lang="en-US" b="1" dirty="0"/>
              <a:t>Cloud management tools</a:t>
            </a:r>
            <a:r>
              <a:rPr lang="en-US" dirty="0"/>
              <a:t> can be considered a </a:t>
            </a:r>
            <a:r>
              <a:rPr lang="en-US" b="1" dirty="0"/>
              <a:t>new type of operating system</a:t>
            </a:r>
            <a:r>
              <a:rPr lang="en-US" dirty="0"/>
              <a:t> because they control the resources in the cloud environment, similar to how traditional operating systems control resources in a computer.</a:t>
            </a:r>
          </a:p>
          <a:p>
            <a:pPr lvl="1"/>
            <a:r>
              <a:rPr lang="en-US" dirty="0"/>
              <a:t>They help </a:t>
            </a:r>
            <a:r>
              <a:rPr lang="en-US" b="1" dirty="0"/>
              <a:t>organize</a:t>
            </a:r>
            <a:r>
              <a:rPr lang="en-US" dirty="0"/>
              <a:t>, </a:t>
            </a:r>
            <a:r>
              <a:rPr lang="en-US" b="1" dirty="0"/>
              <a:t>distribute</a:t>
            </a:r>
            <a:r>
              <a:rPr lang="en-US" dirty="0"/>
              <a:t>, and </a:t>
            </a:r>
            <a:r>
              <a:rPr lang="en-US" b="1" dirty="0"/>
              <a:t>manage</a:t>
            </a:r>
            <a:r>
              <a:rPr lang="en-US" dirty="0"/>
              <a:t> computing power, storage, and other cloud services.</a:t>
            </a:r>
          </a:p>
          <a:p>
            <a:endParaRPr lang="en-US" dirty="0"/>
          </a:p>
        </p:txBody>
      </p:sp>
    </p:spTree>
    <p:extLst>
      <p:ext uri="{BB962C8B-B14F-4D97-AF65-F5344CB8AC3E}">
        <p14:creationId xmlns:p14="http://schemas.microsoft.com/office/powerpoint/2010/main" val="175680534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p:cNvSpPr>
            <a:spLocks noGrp="1"/>
          </p:cNvSpPr>
          <p:nvPr>
            <p:ph idx="1"/>
          </p:nvPr>
        </p:nvSpPr>
        <p:spPr>
          <a:xfrm>
            <a:off x="457200" y="228600"/>
            <a:ext cx="8229600" cy="6400800"/>
          </a:xfrm>
        </p:spPr>
        <p:txBody>
          <a:bodyPr>
            <a:normAutofit fontScale="92500" lnSpcReduction="20000"/>
          </a:bodyPr>
          <a:lstStyle/>
          <a:p>
            <a:r>
              <a:rPr lang="en-US" b="1" dirty="0"/>
              <a:t>Public Cloud Providing </a:t>
            </a:r>
            <a:r>
              <a:rPr lang="en-US" b="1" dirty="0" err="1"/>
              <a:t>IaaS</a:t>
            </a:r>
            <a:endParaRPr lang="en-US" b="1" dirty="0"/>
          </a:p>
          <a:p>
            <a:r>
              <a:rPr lang="en-US" b="1" dirty="0"/>
              <a:t>Example of </a:t>
            </a:r>
            <a:r>
              <a:rPr lang="en-US" b="1" dirty="0" err="1"/>
              <a:t>IaaS</a:t>
            </a:r>
            <a:r>
              <a:rPr lang="en-US" b="1" dirty="0"/>
              <a:t> in the Cloud</a:t>
            </a:r>
            <a:r>
              <a:rPr lang="en-US" dirty="0"/>
              <a:t>:</a:t>
            </a:r>
          </a:p>
          <a:p>
            <a:pPr lvl="1"/>
            <a:r>
              <a:rPr lang="en-US" b="1" dirty="0"/>
              <a:t>Public Cloud (</a:t>
            </a:r>
            <a:r>
              <a:rPr lang="en-US" b="1" dirty="0" err="1"/>
              <a:t>IaaS</a:t>
            </a:r>
            <a:r>
              <a:rPr lang="en-US" b="1" dirty="0"/>
              <a:t>)</a:t>
            </a:r>
            <a:r>
              <a:rPr lang="en-US" dirty="0"/>
              <a:t>: Cloud providers like Amazon EC2 offer virtual servers that users can rent.</a:t>
            </a:r>
          </a:p>
          <a:p>
            <a:pPr lvl="1"/>
            <a:r>
              <a:rPr lang="en-US" b="1" dirty="0"/>
              <a:t>Cloud Services and User Interface</a:t>
            </a:r>
            <a:r>
              <a:rPr lang="en-US" dirty="0"/>
              <a:t>: Both the cloud resources (servers, storage) and the interface that users interact with are secured behind a </a:t>
            </a:r>
            <a:r>
              <a:rPr lang="en-US" b="1" dirty="0"/>
              <a:t>firewall</a:t>
            </a:r>
            <a:r>
              <a:rPr lang="en-US" dirty="0"/>
              <a:t> for protection.</a:t>
            </a:r>
          </a:p>
          <a:p>
            <a:r>
              <a:rPr lang="en-US" b="1" dirty="0"/>
              <a:t>Security Note</a:t>
            </a:r>
            <a:r>
              <a:rPr lang="en-US" dirty="0"/>
              <a:t>: Firewalls ensure that only authorized users can access cloud services.</a:t>
            </a:r>
          </a:p>
          <a:p>
            <a:pPr marL="0" indent="0">
              <a:buNone/>
            </a:pPr>
            <a:r>
              <a:rPr lang="en-US" b="1" dirty="0"/>
              <a:t>Cloud with </a:t>
            </a:r>
            <a:r>
              <a:rPr lang="en-US" b="1" dirty="0" err="1"/>
              <a:t>IaaS</a:t>
            </a:r>
            <a:endParaRPr lang="en-US" b="1" dirty="0"/>
          </a:p>
          <a:p>
            <a:r>
              <a:rPr lang="en-US" b="1" dirty="0"/>
              <a:t>Diagram of a Public Cloud</a:t>
            </a:r>
            <a:r>
              <a:rPr lang="en-US" dirty="0"/>
              <a:t>:</a:t>
            </a:r>
          </a:p>
          <a:p>
            <a:pPr lvl="1"/>
            <a:r>
              <a:rPr lang="en-US" dirty="0"/>
              <a:t>Include a </a:t>
            </a:r>
            <a:r>
              <a:rPr lang="en-US" b="1" dirty="0"/>
              <a:t>firewall</a:t>
            </a:r>
            <a:r>
              <a:rPr lang="en-US" dirty="0"/>
              <a:t> protecting the cloud infrastructure.</a:t>
            </a:r>
          </a:p>
          <a:p>
            <a:pPr lvl="1"/>
            <a:r>
              <a:rPr lang="en-US" dirty="0"/>
              <a:t>Show virtual machines being allocated resources and users accessing services through a secure interface.</a:t>
            </a:r>
          </a:p>
          <a:p>
            <a:endParaRPr lang="en-US" dirty="0"/>
          </a:p>
        </p:txBody>
      </p:sp>
    </p:spTree>
    <p:extLst>
      <p:ext uri="{BB962C8B-B14F-4D97-AF65-F5344CB8AC3E}">
        <p14:creationId xmlns:p14="http://schemas.microsoft.com/office/powerpoint/2010/main" val="165601227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457200" y="629575"/>
            <a:ext cx="8229600" cy="51718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76110093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Embedded Systems</a:t>
            </a:r>
          </a:p>
        </p:txBody>
      </p:sp>
      <p:sp>
        <p:nvSpPr>
          <p:cNvPr id="3" name="Content Placeholder 2"/>
          <p:cNvSpPr>
            <a:spLocks noGrp="1"/>
          </p:cNvSpPr>
          <p:nvPr>
            <p:ph idx="1"/>
          </p:nvPr>
        </p:nvSpPr>
        <p:spPr/>
        <p:txBody>
          <a:bodyPr>
            <a:normAutofit fontScale="85000" lnSpcReduction="20000"/>
          </a:bodyPr>
          <a:lstStyle/>
          <a:p>
            <a:r>
              <a:rPr lang="en-US" dirty="0"/>
              <a:t>Embedded systems are </a:t>
            </a:r>
            <a:r>
              <a:rPr lang="en-US" b="1" dirty="0"/>
              <a:t>specialized computers</a:t>
            </a:r>
            <a:r>
              <a:rPr lang="en-US" dirty="0"/>
              <a:t> designed to perform a specific task or function within a larger system.</a:t>
            </a:r>
          </a:p>
          <a:p>
            <a:r>
              <a:rPr lang="en-US" b="1" dirty="0"/>
              <a:t>Examples</a:t>
            </a:r>
            <a:r>
              <a:rPr lang="en-US" dirty="0"/>
              <a:t>:</a:t>
            </a:r>
          </a:p>
          <a:p>
            <a:pPr lvl="1"/>
            <a:r>
              <a:rPr lang="en-US" b="1" dirty="0"/>
              <a:t>Car engines</a:t>
            </a:r>
            <a:r>
              <a:rPr lang="en-US" dirty="0"/>
              <a:t> (for controlling fuel injection)</a:t>
            </a:r>
          </a:p>
          <a:p>
            <a:pPr lvl="1"/>
            <a:r>
              <a:rPr lang="en-US" b="1" dirty="0"/>
              <a:t>Microwave ovens</a:t>
            </a:r>
            <a:r>
              <a:rPr lang="en-US" dirty="0"/>
              <a:t> (for managing cooking settings)</a:t>
            </a:r>
          </a:p>
          <a:p>
            <a:pPr lvl="1"/>
            <a:r>
              <a:rPr lang="en-US" b="1" dirty="0"/>
              <a:t>Robots</a:t>
            </a:r>
            <a:r>
              <a:rPr lang="en-US" dirty="0"/>
              <a:t> (for performing precise tasks in manufacturing)</a:t>
            </a:r>
          </a:p>
          <a:p>
            <a:r>
              <a:rPr lang="en-US" b="1" dirty="0"/>
              <a:t>Characteristics</a:t>
            </a:r>
            <a:r>
              <a:rPr lang="en-US" dirty="0"/>
              <a:t>:</a:t>
            </a:r>
          </a:p>
          <a:p>
            <a:pPr lvl="1"/>
            <a:r>
              <a:rPr lang="en-US" dirty="0"/>
              <a:t>Usually </a:t>
            </a:r>
            <a:r>
              <a:rPr lang="en-US" b="1" dirty="0"/>
              <a:t>no user interface</a:t>
            </a:r>
            <a:r>
              <a:rPr lang="en-US" dirty="0"/>
              <a:t>.</a:t>
            </a:r>
          </a:p>
          <a:p>
            <a:pPr lvl="1"/>
            <a:r>
              <a:rPr lang="en-US" b="1" dirty="0"/>
              <a:t>Simple and specific tasks</a:t>
            </a:r>
            <a:r>
              <a:rPr lang="en-US" dirty="0"/>
              <a:t>.</a:t>
            </a:r>
          </a:p>
          <a:p>
            <a:pPr lvl="1"/>
            <a:r>
              <a:rPr lang="en-US" dirty="0"/>
              <a:t>Tend to </a:t>
            </a:r>
            <a:r>
              <a:rPr lang="en-US" b="1" dirty="0"/>
              <a:t>monitor and manage hardware</a:t>
            </a:r>
            <a:r>
              <a:rPr lang="en-US" dirty="0"/>
              <a:t> (e.g., sensors or motors).</a:t>
            </a:r>
          </a:p>
          <a:p>
            <a:endParaRPr lang="en-US" dirty="0"/>
          </a:p>
        </p:txBody>
      </p:sp>
    </p:spTree>
    <p:extLst>
      <p:ext uri="{BB962C8B-B14F-4D97-AF65-F5344CB8AC3E}">
        <p14:creationId xmlns:p14="http://schemas.microsoft.com/office/powerpoint/2010/main" val="18876511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731837"/>
            <a:ext cx="8229600" cy="1143000"/>
          </a:xfrm>
        </p:spPr>
        <p:txBody>
          <a:bodyPr/>
          <a:lstStyle/>
          <a:p>
            <a:r>
              <a:rPr lang="en-US" dirty="0"/>
              <a:t>Introduction to Operating Systems</a:t>
            </a:r>
          </a:p>
        </p:txBody>
      </p:sp>
      <p:sp>
        <p:nvSpPr>
          <p:cNvPr id="3" name="Content Placeholder 2"/>
          <p:cNvSpPr>
            <a:spLocks noGrp="1"/>
          </p:cNvSpPr>
          <p:nvPr>
            <p:ph idx="1"/>
          </p:nvPr>
        </p:nvSpPr>
        <p:spPr/>
        <p:txBody>
          <a:bodyPr/>
          <a:lstStyle/>
          <a:p>
            <a:r>
              <a:rPr lang="en-US" b="1" dirty="0"/>
              <a:t>Resource Allocation:</a:t>
            </a:r>
            <a:endParaRPr lang="en-US" dirty="0"/>
          </a:p>
          <a:p>
            <a:pPr lvl="1"/>
            <a:r>
              <a:rPr lang="en-US" dirty="0"/>
              <a:t>Allocates hardware resources (CPU, memory, I/O).</a:t>
            </a:r>
          </a:p>
          <a:p>
            <a:pPr lvl="1"/>
            <a:r>
              <a:rPr lang="en-US" dirty="0"/>
              <a:t>Ensures fairness and efficiency in resource distribution.</a:t>
            </a:r>
          </a:p>
          <a:p>
            <a:r>
              <a:rPr lang="en-US" b="1" dirty="0"/>
              <a:t>Intermediary Role:</a:t>
            </a:r>
            <a:endParaRPr lang="en-US" dirty="0"/>
          </a:p>
          <a:p>
            <a:pPr lvl="1"/>
            <a:r>
              <a:rPr lang="en-US" dirty="0"/>
              <a:t>Provides a user interface for interacting with hardware.</a:t>
            </a:r>
          </a:p>
          <a:p>
            <a:pPr lvl="1"/>
            <a:r>
              <a:rPr lang="en-US" dirty="0"/>
              <a:t>Manages application execution and access to hardware.</a:t>
            </a:r>
          </a:p>
          <a:p>
            <a:endParaRPr lang="en-US" dirty="0"/>
          </a:p>
        </p:txBody>
      </p:sp>
    </p:spTree>
    <p:extLst>
      <p:ext uri="{BB962C8B-B14F-4D97-AF65-F5344CB8AC3E}">
        <p14:creationId xmlns:p14="http://schemas.microsoft.com/office/powerpoint/2010/main" val="4000861690"/>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609600"/>
            <a:ext cx="8229600" cy="5364163"/>
          </a:xfrm>
        </p:spPr>
        <p:txBody>
          <a:bodyPr>
            <a:normAutofit fontScale="92500" lnSpcReduction="10000"/>
          </a:bodyPr>
          <a:lstStyle/>
          <a:p>
            <a:r>
              <a:rPr lang="en-US" b="1" dirty="0"/>
              <a:t>Types of Embedded Systems</a:t>
            </a:r>
          </a:p>
          <a:p>
            <a:r>
              <a:rPr lang="en-US" b="1" dirty="0"/>
              <a:t>General-Purpose Embedded Systems</a:t>
            </a:r>
            <a:r>
              <a:rPr lang="en-US" dirty="0"/>
              <a:t>:</a:t>
            </a:r>
          </a:p>
          <a:p>
            <a:pPr lvl="1"/>
            <a:r>
              <a:rPr lang="en-US" dirty="0"/>
              <a:t>Run </a:t>
            </a:r>
            <a:r>
              <a:rPr lang="en-US" b="1" dirty="0"/>
              <a:t>standard operating systems</a:t>
            </a:r>
            <a:r>
              <a:rPr lang="en-US" dirty="0"/>
              <a:t> like Linux.</a:t>
            </a:r>
          </a:p>
          <a:p>
            <a:pPr lvl="1"/>
            <a:r>
              <a:rPr lang="en-US" dirty="0"/>
              <a:t>Use </a:t>
            </a:r>
            <a:r>
              <a:rPr lang="en-US" b="1" dirty="0"/>
              <a:t>special-purpose applications</a:t>
            </a:r>
            <a:r>
              <a:rPr lang="en-US" dirty="0"/>
              <a:t> to carry out specific tasks.</a:t>
            </a:r>
          </a:p>
          <a:p>
            <a:r>
              <a:rPr lang="en-US" b="1" dirty="0"/>
              <a:t>Special-Purpose Embedded Systems</a:t>
            </a:r>
            <a:r>
              <a:rPr lang="en-US" dirty="0"/>
              <a:t>:</a:t>
            </a:r>
          </a:p>
          <a:p>
            <a:pPr lvl="1"/>
            <a:r>
              <a:rPr lang="en-US" dirty="0"/>
              <a:t>Have a </a:t>
            </a:r>
            <a:r>
              <a:rPr lang="en-US" b="1" dirty="0"/>
              <a:t>custom-built operating system</a:t>
            </a:r>
            <a:r>
              <a:rPr lang="en-US" dirty="0"/>
              <a:t>.</a:t>
            </a:r>
          </a:p>
          <a:p>
            <a:pPr lvl="1"/>
            <a:r>
              <a:rPr lang="en-US" dirty="0"/>
              <a:t>Perform only the specific task for which they are designed.</a:t>
            </a:r>
          </a:p>
          <a:p>
            <a:r>
              <a:rPr lang="en-US" b="1" dirty="0"/>
              <a:t>ASIC-Based Systems</a:t>
            </a:r>
            <a:r>
              <a:rPr lang="en-US" dirty="0"/>
              <a:t>:</a:t>
            </a:r>
          </a:p>
          <a:p>
            <a:pPr lvl="1"/>
            <a:r>
              <a:rPr lang="en-US" b="1" dirty="0"/>
              <a:t>Application-Specific Integrated Circuits</a:t>
            </a:r>
            <a:r>
              <a:rPr lang="en-US" dirty="0"/>
              <a:t> (ASICs).</a:t>
            </a:r>
          </a:p>
          <a:p>
            <a:pPr lvl="1"/>
            <a:r>
              <a:rPr lang="en-US" dirty="0"/>
              <a:t>Perform tasks without needing an operating system.</a:t>
            </a:r>
          </a:p>
          <a:p>
            <a:endParaRPr lang="en-US" dirty="0"/>
          </a:p>
        </p:txBody>
      </p:sp>
    </p:spTree>
    <p:extLst>
      <p:ext uri="{BB962C8B-B14F-4D97-AF65-F5344CB8AC3E}">
        <p14:creationId xmlns:p14="http://schemas.microsoft.com/office/powerpoint/2010/main" val="3401031699"/>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019800"/>
          </a:xfrm>
        </p:spPr>
        <p:txBody>
          <a:bodyPr>
            <a:normAutofit fontScale="85000" lnSpcReduction="20000"/>
          </a:bodyPr>
          <a:lstStyle/>
          <a:p>
            <a:r>
              <a:rPr lang="en-US" b="1" dirty="0"/>
              <a:t>The Rise of Embedded Systems</a:t>
            </a:r>
          </a:p>
          <a:p>
            <a:r>
              <a:rPr lang="en-US" b="1" dirty="0"/>
              <a:t>Everyday Devices</a:t>
            </a:r>
            <a:r>
              <a:rPr lang="en-US" dirty="0"/>
              <a:t>: Embedded systems are becoming more prevalent.</a:t>
            </a:r>
          </a:p>
          <a:p>
            <a:pPr lvl="1"/>
            <a:r>
              <a:rPr lang="en-US" b="1" dirty="0"/>
              <a:t>Smart Homes</a:t>
            </a:r>
            <a:r>
              <a:rPr lang="en-US" dirty="0"/>
              <a:t>: Control heating, lighting, and appliances.</a:t>
            </a:r>
          </a:p>
          <a:p>
            <a:pPr lvl="1"/>
            <a:r>
              <a:rPr lang="en-US" b="1" dirty="0"/>
              <a:t>Connected Devices</a:t>
            </a:r>
            <a:r>
              <a:rPr lang="en-US" dirty="0"/>
              <a:t>: Refrigerator can notify the grocery store when milk runs out.</a:t>
            </a:r>
          </a:p>
          <a:p>
            <a:r>
              <a:rPr lang="en-US" b="1" dirty="0"/>
              <a:t>Networking</a:t>
            </a:r>
            <a:r>
              <a:rPr lang="en-US" dirty="0"/>
              <a:t>: Embedded systems are becoming part of </a:t>
            </a:r>
            <a:r>
              <a:rPr lang="en-US" b="1" dirty="0" err="1"/>
              <a:t>IoT</a:t>
            </a:r>
            <a:r>
              <a:rPr lang="en-US" b="1" dirty="0"/>
              <a:t> (Internet of Things)</a:t>
            </a:r>
            <a:r>
              <a:rPr lang="en-US" dirty="0"/>
              <a:t>, creating interconnected systems.</a:t>
            </a:r>
          </a:p>
          <a:p>
            <a:r>
              <a:rPr lang="en-US" b="1" dirty="0"/>
              <a:t>Real-Time Operating Systems (RTOS)</a:t>
            </a:r>
          </a:p>
          <a:p>
            <a:r>
              <a:rPr lang="en-US" b="1" dirty="0"/>
              <a:t>What is a Real-Time System?</a:t>
            </a:r>
            <a:endParaRPr lang="en-US" dirty="0"/>
          </a:p>
          <a:p>
            <a:pPr lvl="1"/>
            <a:r>
              <a:rPr lang="en-US" dirty="0"/>
              <a:t>A system where </a:t>
            </a:r>
            <a:r>
              <a:rPr lang="en-US" b="1" dirty="0"/>
              <a:t>time constraints</a:t>
            </a:r>
            <a:r>
              <a:rPr lang="en-US" dirty="0"/>
              <a:t> are crucial.</a:t>
            </a:r>
          </a:p>
          <a:p>
            <a:pPr lvl="1"/>
            <a:r>
              <a:rPr lang="en-US" dirty="0"/>
              <a:t>The system must perform its task </a:t>
            </a:r>
            <a:r>
              <a:rPr lang="en-US" b="1" dirty="0"/>
              <a:t>within a fixed time frame</a:t>
            </a:r>
            <a:r>
              <a:rPr lang="en-US" dirty="0"/>
              <a:t>.</a:t>
            </a:r>
          </a:p>
          <a:p>
            <a:pPr lvl="1"/>
            <a:r>
              <a:rPr lang="en-US" dirty="0"/>
              <a:t>Examples: Robots, medical imaging systems, and automobile fuel-injection systems.</a:t>
            </a:r>
          </a:p>
          <a:p>
            <a:endParaRPr lang="en-US" dirty="0"/>
          </a:p>
        </p:txBody>
      </p:sp>
    </p:spTree>
    <p:extLst>
      <p:ext uri="{BB962C8B-B14F-4D97-AF65-F5344CB8AC3E}">
        <p14:creationId xmlns:p14="http://schemas.microsoft.com/office/powerpoint/2010/main" val="1523571441"/>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228600"/>
            <a:ext cx="8229600" cy="6248400"/>
          </a:xfrm>
        </p:spPr>
        <p:txBody>
          <a:bodyPr>
            <a:normAutofit fontScale="70000" lnSpcReduction="20000"/>
          </a:bodyPr>
          <a:lstStyle/>
          <a:p>
            <a:r>
              <a:rPr lang="en-US" b="1" dirty="0"/>
              <a:t>Key Features of Real-Time Systems</a:t>
            </a:r>
          </a:p>
          <a:p>
            <a:r>
              <a:rPr lang="en-US" b="1" dirty="0"/>
              <a:t>Fixed Time Constraints</a:t>
            </a:r>
            <a:r>
              <a:rPr lang="en-US" dirty="0"/>
              <a:t>:</a:t>
            </a:r>
          </a:p>
          <a:p>
            <a:pPr lvl="1"/>
            <a:r>
              <a:rPr lang="en-US" dirty="0"/>
              <a:t>Must perform within strict time limits (e.g., milliseconds).</a:t>
            </a:r>
          </a:p>
          <a:p>
            <a:r>
              <a:rPr lang="en-US" b="1" dirty="0"/>
              <a:t>Failure to Meet Time Constraints = Failure</a:t>
            </a:r>
            <a:r>
              <a:rPr lang="en-US" dirty="0"/>
              <a:t>:</a:t>
            </a:r>
          </a:p>
          <a:p>
            <a:pPr lvl="1"/>
            <a:r>
              <a:rPr lang="en-US" dirty="0"/>
              <a:t>If a task isn’t completed on time, the system will fail (e.g., a robot arm smashing into a car).</a:t>
            </a:r>
          </a:p>
          <a:p>
            <a:r>
              <a:rPr lang="en-US" b="1" dirty="0"/>
              <a:t>Real-Time vs. Regular Systems</a:t>
            </a:r>
            <a:r>
              <a:rPr lang="en-US" dirty="0"/>
              <a:t>:</a:t>
            </a:r>
          </a:p>
          <a:p>
            <a:pPr lvl="1"/>
            <a:r>
              <a:rPr lang="en-US" b="1" dirty="0"/>
              <a:t>Real-Time</a:t>
            </a:r>
            <a:r>
              <a:rPr lang="en-US" dirty="0"/>
              <a:t>: Time-sensitive (must respond in a fixed time).</a:t>
            </a:r>
          </a:p>
          <a:p>
            <a:pPr lvl="1"/>
            <a:r>
              <a:rPr lang="en-US" b="1" dirty="0"/>
              <a:t>Traditional Systems</a:t>
            </a:r>
            <a:r>
              <a:rPr lang="en-US" dirty="0"/>
              <a:t> (like laptops): Time-sensitive but </a:t>
            </a:r>
            <a:r>
              <a:rPr lang="en-US" b="1" dirty="0"/>
              <a:t>not mandatory</a:t>
            </a:r>
            <a:r>
              <a:rPr lang="en-US" dirty="0"/>
              <a:t>.</a:t>
            </a:r>
          </a:p>
          <a:p>
            <a:r>
              <a:rPr lang="en-US" b="1" dirty="0"/>
              <a:t>Real-Time Systems in Action</a:t>
            </a:r>
          </a:p>
          <a:p>
            <a:r>
              <a:rPr lang="en-US" b="1" dirty="0"/>
              <a:t>Example 1</a:t>
            </a:r>
            <a:r>
              <a:rPr lang="en-US" dirty="0"/>
              <a:t>: </a:t>
            </a:r>
            <a:r>
              <a:rPr lang="en-US" b="1" dirty="0"/>
              <a:t>Robot Arm</a:t>
            </a:r>
            <a:r>
              <a:rPr lang="en-US" dirty="0"/>
              <a:t> in a factory:</a:t>
            </a:r>
          </a:p>
          <a:p>
            <a:pPr lvl="1"/>
            <a:r>
              <a:rPr lang="en-US" dirty="0"/>
              <a:t>Needs to stop at a specific point in a precise time to avoid damaging the object.</a:t>
            </a:r>
          </a:p>
          <a:p>
            <a:r>
              <a:rPr lang="en-US" b="1" dirty="0"/>
              <a:t>Example 2</a:t>
            </a:r>
            <a:r>
              <a:rPr lang="en-US" dirty="0"/>
              <a:t>: </a:t>
            </a:r>
            <a:r>
              <a:rPr lang="en-US" b="1" dirty="0"/>
              <a:t>Medical Imaging System</a:t>
            </a:r>
            <a:r>
              <a:rPr lang="en-US" dirty="0"/>
              <a:t>:</a:t>
            </a:r>
          </a:p>
          <a:p>
            <a:pPr lvl="1"/>
            <a:r>
              <a:rPr lang="en-US" dirty="0"/>
              <a:t>Must process images in real time for accurate diagnosis during a surgery.</a:t>
            </a:r>
          </a:p>
          <a:p>
            <a:r>
              <a:rPr lang="en-US" b="1" dirty="0"/>
              <a:t>Example 3</a:t>
            </a:r>
            <a:r>
              <a:rPr lang="en-US" dirty="0"/>
              <a:t>: </a:t>
            </a:r>
            <a:r>
              <a:rPr lang="en-US" b="1" dirty="0"/>
              <a:t>Automobile Fuel Injection</a:t>
            </a:r>
            <a:r>
              <a:rPr lang="en-US" dirty="0"/>
              <a:t>:</a:t>
            </a:r>
          </a:p>
          <a:p>
            <a:pPr lvl="1"/>
            <a:r>
              <a:rPr lang="en-US" dirty="0"/>
              <a:t>Must adjust fuel flow based on real-time sensor data to ensure optimal engine performance.</a:t>
            </a:r>
          </a:p>
          <a:p>
            <a:endParaRPr lang="en-US" dirty="0"/>
          </a:p>
        </p:txBody>
      </p:sp>
    </p:spTree>
    <p:extLst>
      <p:ext uri="{BB962C8B-B14F-4D97-AF65-F5344CB8AC3E}">
        <p14:creationId xmlns:p14="http://schemas.microsoft.com/office/powerpoint/2010/main" val="3788585374"/>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04800"/>
            <a:ext cx="8229600" cy="6477000"/>
          </a:xfrm>
        </p:spPr>
        <p:txBody>
          <a:bodyPr>
            <a:normAutofit fontScale="85000" lnSpcReduction="20000"/>
          </a:bodyPr>
          <a:lstStyle/>
          <a:p>
            <a:r>
              <a:rPr lang="en-US" b="1" dirty="0"/>
              <a:t>Why Real-Time Systems Are Important</a:t>
            </a:r>
          </a:p>
          <a:p>
            <a:r>
              <a:rPr lang="en-US" b="1" dirty="0"/>
              <a:t>Safety and Efficiency</a:t>
            </a:r>
            <a:r>
              <a:rPr lang="en-US" dirty="0"/>
              <a:t>:</a:t>
            </a:r>
          </a:p>
          <a:p>
            <a:pPr lvl="1"/>
            <a:r>
              <a:rPr lang="en-US" b="1" dirty="0"/>
              <a:t>Failure to respond on time</a:t>
            </a:r>
            <a:r>
              <a:rPr lang="en-US" dirty="0"/>
              <a:t> can lead to serious consequences (e.g., machinery damage, accidents).</a:t>
            </a:r>
          </a:p>
          <a:p>
            <a:r>
              <a:rPr lang="en-US" b="1" dirty="0"/>
              <a:t>Examples</a:t>
            </a:r>
            <a:r>
              <a:rPr lang="en-US" dirty="0"/>
              <a:t>:</a:t>
            </a:r>
          </a:p>
          <a:p>
            <a:pPr lvl="1"/>
            <a:r>
              <a:rPr lang="en-US" b="1" dirty="0"/>
              <a:t>Weapons Systems</a:t>
            </a:r>
            <a:r>
              <a:rPr lang="en-US" dirty="0"/>
              <a:t>: Response times need to be precise to prevent failure.</a:t>
            </a:r>
          </a:p>
          <a:p>
            <a:pPr lvl="1"/>
            <a:r>
              <a:rPr lang="en-US" b="1" dirty="0"/>
              <a:t>Home Appliances</a:t>
            </a:r>
            <a:r>
              <a:rPr lang="en-US" dirty="0"/>
              <a:t>: Efficiency and response time matter in settings like washing machines or microwave ovens.</a:t>
            </a:r>
          </a:p>
          <a:p>
            <a:r>
              <a:rPr lang="en-US" b="1" dirty="0"/>
              <a:t>Scheduling and Time Constraints in Real-Time Systems</a:t>
            </a:r>
          </a:p>
          <a:p>
            <a:r>
              <a:rPr lang="en-US" b="1" dirty="0"/>
              <a:t>Real-Time Scheduling</a:t>
            </a:r>
            <a:r>
              <a:rPr lang="en-US" dirty="0"/>
              <a:t>:</a:t>
            </a:r>
          </a:p>
          <a:p>
            <a:pPr lvl="1"/>
            <a:r>
              <a:rPr lang="en-US" dirty="0"/>
              <a:t>Real-time operating systems (RTOS) have </a:t>
            </a:r>
            <a:r>
              <a:rPr lang="en-US" b="1" dirty="0"/>
              <a:t>special scheduling</a:t>
            </a:r>
            <a:r>
              <a:rPr lang="en-US" dirty="0"/>
              <a:t> mechanisms to make sure tasks meet their deadlines.</a:t>
            </a:r>
          </a:p>
          <a:p>
            <a:r>
              <a:rPr lang="en-US" b="1" dirty="0"/>
              <a:t>Fixed Time Constraints</a:t>
            </a:r>
            <a:r>
              <a:rPr lang="en-US" dirty="0"/>
              <a:t>:</a:t>
            </a:r>
          </a:p>
          <a:p>
            <a:pPr lvl="1"/>
            <a:r>
              <a:rPr lang="en-US" dirty="0"/>
              <a:t>Tasks must be completed within certain time constraints to avoid system failure.</a:t>
            </a:r>
          </a:p>
          <a:p>
            <a:endParaRPr lang="en-US" dirty="0"/>
          </a:p>
        </p:txBody>
      </p:sp>
    </p:spTree>
    <p:extLst>
      <p:ext uri="{BB962C8B-B14F-4D97-AF65-F5344CB8AC3E}">
        <p14:creationId xmlns:p14="http://schemas.microsoft.com/office/powerpoint/2010/main" val="1996443065"/>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533400"/>
            <a:ext cx="8229600" cy="5592763"/>
          </a:xfrm>
        </p:spPr>
        <p:txBody>
          <a:bodyPr>
            <a:normAutofit fontScale="92500" lnSpcReduction="20000"/>
          </a:bodyPr>
          <a:lstStyle/>
          <a:p>
            <a:pPr marL="0" indent="0">
              <a:buNone/>
            </a:pPr>
            <a:r>
              <a:rPr lang="en-US" b="1" dirty="0"/>
              <a:t>Summary</a:t>
            </a:r>
          </a:p>
          <a:p>
            <a:r>
              <a:rPr lang="en-US" b="1" dirty="0"/>
              <a:t>Embedded Systems</a:t>
            </a:r>
            <a:r>
              <a:rPr lang="en-US" dirty="0"/>
              <a:t>: Specialized computers built to perform specific tasks (e.g., robots, home appliances).</a:t>
            </a:r>
          </a:p>
          <a:p>
            <a:r>
              <a:rPr lang="en-US" b="1" dirty="0"/>
              <a:t>Real-Time Systems</a:t>
            </a:r>
            <a:r>
              <a:rPr lang="en-US" dirty="0"/>
              <a:t>: Critical systems with strict time constraints.</a:t>
            </a:r>
          </a:p>
          <a:p>
            <a:pPr lvl="1"/>
            <a:r>
              <a:rPr lang="en-US" dirty="0"/>
              <a:t>Examples include robotic arms, medical systems, and automobile fuel injection systems.</a:t>
            </a:r>
          </a:p>
          <a:p>
            <a:r>
              <a:rPr lang="en-US" b="1" dirty="0"/>
              <a:t>Importance</a:t>
            </a:r>
            <a:r>
              <a:rPr lang="en-US" dirty="0"/>
              <a:t>: Real-time systems ensure safety, efficiency, and performance.</a:t>
            </a:r>
          </a:p>
          <a:p>
            <a:r>
              <a:rPr lang="en-US" b="1" dirty="0"/>
              <a:t>Next Steps</a:t>
            </a:r>
            <a:r>
              <a:rPr lang="en-US" dirty="0"/>
              <a:t>: Learn about </a:t>
            </a:r>
            <a:r>
              <a:rPr lang="en-US" b="1" dirty="0"/>
              <a:t>real-time scheduling</a:t>
            </a:r>
            <a:r>
              <a:rPr lang="en-US" dirty="0"/>
              <a:t> and how real-time components function in operating systems like Linux.</a:t>
            </a:r>
          </a:p>
          <a:p>
            <a:endParaRPr lang="en-US" dirty="0"/>
          </a:p>
        </p:txBody>
      </p:sp>
    </p:spTree>
    <p:extLst>
      <p:ext uri="{BB962C8B-B14F-4D97-AF65-F5344CB8AC3E}">
        <p14:creationId xmlns:p14="http://schemas.microsoft.com/office/powerpoint/2010/main" val="2220944769"/>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Services</a:t>
            </a:r>
            <a:endParaRPr lang="en-US" dirty="0"/>
          </a:p>
        </p:txBody>
      </p:sp>
      <p:sp>
        <p:nvSpPr>
          <p:cNvPr id="3" name="Content Placeholder 2"/>
          <p:cNvSpPr>
            <a:spLocks noGrp="1"/>
          </p:cNvSpPr>
          <p:nvPr>
            <p:ph idx="1"/>
          </p:nvPr>
        </p:nvSpPr>
        <p:spPr>
          <a:xfrm>
            <a:off x="457200" y="1219200"/>
            <a:ext cx="8229600" cy="5410200"/>
          </a:xfrm>
        </p:spPr>
        <p:txBody>
          <a:bodyPr>
            <a:normAutofit fontScale="77500" lnSpcReduction="20000"/>
          </a:bodyPr>
          <a:lstStyle/>
          <a:p>
            <a:r>
              <a:rPr lang="en-US" altLang="en-US" dirty="0"/>
              <a:t>Operating systems provide an environment for execution of programs and services to programs and users</a:t>
            </a:r>
          </a:p>
          <a:p>
            <a:r>
              <a:rPr lang="en-US" altLang="en-US" dirty="0"/>
              <a:t>One set of operating-system services provides functions that are helpful to the user:</a:t>
            </a:r>
          </a:p>
          <a:p>
            <a:pPr lvl="1"/>
            <a:r>
              <a:rPr lang="en-US" altLang="en-US" b="1" dirty="0"/>
              <a:t>User interface </a:t>
            </a:r>
            <a:r>
              <a:rPr lang="en-US" altLang="en-US" dirty="0"/>
              <a:t>- Almost all operating systems have a user interface (</a:t>
            </a:r>
            <a:r>
              <a:rPr lang="en-US" altLang="en-US" b="1" dirty="0">
                <a:solidFill>
                  <a:srgbClr val="006699"/>
                </a:solidFill>
              </a:rPr>
              <a:t>UI</a:t>
            </a:r>
            <a:r>
              <a:rPr lang="en-US" altLang="en-US" dirty="0"/>
              <a:t>).</a:t>
            </a:r>
          </a:p>
          <a:p>
            <a:pPr lvl="2"/>
            <a:r>
              <a:rPr lang="en-US" altLang="en-US" dirty="0"/>
              <a:t>Varies between </a:t>
            </a:r>
            <a:r>
              <a:rPr lang="en-US" altLang="en-US" b="1" dirty="0">
                <a:solidFill>
                  <a:srgbClr val="006699"/>
                </a:solidFill>
              </a:rPr>
              <a:t>Command-Line</a:t>
            </a:r>
            <a:r>
              <a:rPr lang="en-US" altLang="en-US" b="1" dirty="0">
                <a:solidFill>
                  <a:srgbClr val="3366FF"/>
                </a:solidFill>
              </a:rPr>
              <a:t> </a:t>
            </a:r>
            <a:r>
              <a:rPr lang="en-US" altLang="en-US" dirty="0"/>
              <a:t>(</a:t>
            </a:r>
            <a:r>
              <a:rPr lang="en-US" altLang="en-US" b="1" dirty="0">
                <a:solidFill>
                  <a:srgbClr val="006699"/>
                </a:solidFill>
              </a:rPr>
              <a:t>CLI</a:t>
            </a:r>
            <a:r>
              <a:rPr lang="en-US" altLang="en-US" dirty="0"/>
              <a:t>)</a:t>
            </a:r>
            <a:r>
              <a:rPr lang="en-US" altLang="en-US" dirty="0">
                <a:solidFill>
                  <a:srgbClr val="000000"/>
                </a:solidFill>
              </a:rPr>
              <a:t>, </a:t>
            </a:r>
            <a:r>
              <a:rPr lang="en-US" altLang="en-US" b="1" dirty="0">
                <a:solidFill>
                  <a:srgbClr val="006699"/>
                </a:solidFill>
              </a:rPr>
              <a:t>Graphics</a:t>
            </a:r>
            <a:r>
              <a:rPr lang="en-US" altLang="en-US" b="1" dirty="0">
                <a:solidFill>
                  <a:srgbClr val="3366FF"/>
                </a:solidFill>
              </a:rPr>
              <a:t> </a:t>
            </a:r>
            <a:r>
              <a:rPr lang="en-US" altLang="en-US" b="1" dirty="0">
                <a:solidFill>
                  <a:srgbClr val="006699"/>
                </a:solidFill>
              </a:rPr>
              <a:t>User</a:t>
            </a:r>
            <a:r>
              <a:rPr lang="en-US" altLang="en-US" b="1" dirty="0">
                <a:solidFill>
                  <a:srgbClr val="3366FF"/>
                </a:solidFill>
              </a:rPr>
              <a:t> </a:t>
            </a:r>
            <a:r>
              <a:rPr lang="en-US" altLang="en-US" b="1" dirty="0">
                <a:solidFill>
                  <a:srgbClr val="006699"/>
                </a:solidFill>
              </a:rPr>
              <a:t>Interface</a:t>
            </a:r>
            <a:r>
              <a:rPr lang="en-US" altLang="en-US" b="1" dirty="0">
                <a:solidFill>
                  <a:srgbClr val="3366FF"/>
                </a:solidFill>
              </a:rPr>
              <a:t> </a:t>
            </a:r>
            <a:r>
              <a:rPr lang="en-US" altLang="en-US" dirty="0"/>
              <a:t>(</a:t>
            </a:r>
            <a:r>
              <a:rPr lang="en-US" altLang="en-US" b="1" dirty="0">
                <a:solidFill>
                  <a:srgbClr val="006699"/>
                </a:solidFill>
              </a:rPr>
              <a:t>GUI</a:t>
            </a:r>
            <a:r>
              <a:rPr lang="en-US" altLang="en-US" dirty="0"/>
              <a:t>)</a:t>
            </a:r>
            <a:r>
              <a:rPr lang="en-US" altLang="en-US" dirty="0">
                <a:solidFill>
                  <a:srgbClr val="000000"/>
                </a:solidFill>
              </a:rPr>
              <a:t>,</a:t>
            </a:r>
            <a:r>
              <a:rPr lang="en-US" altLang="en-US" b="1" dirty="0">
                <a:solidFill>
                  <a:srgbClr val="3366FF"/>
                </a:solidFill>
              </a:rPr>
              <a:t>  </a:t>
            </a:r>
            <a:r>
              <a:rPr lang="en-US" altLang="en-US" b="1" dirty="0">
                <a:solidFill>
                  <a:srgbClr val="006699"/>
                </a:solidFill>
              </a:rPr>
              <a:t>touch-screen</a:t>
            </a:r>
            <a:r>
              <a:rPr lang="en-US" altLang="en-US" b="1" dirty="0">
                <a:solidFill>
                  <a:srgbClr val="3366FF"/>
                </a:solidFill>
              </a:rPr>
              <a:t>,  </a:t>
            </a:r>
            <a:r>
              <a:rPr lang="en-US" altLang="en-US" b="1" dirty="0">
                <a:solidFill>
                  <a:srgbClr val="006699"/>
                </a:solidFill>
              </a:rPr>
              <a:t>Batch</a:t>
            </a:r>
          </a:p>
          <a:p>
            <a:pPr lvl="1"/>
            <a:r>
              <a:rPr lang="en-US" altLang="en-US" b="1" dirty="0"/>
              <a:t>Program execution </a:t>
            </a:r>
            <a:r>
              <a:rPr lang="en-US" altLang="en-US" dirty="0"/>
              <a:t>- The system must be able to load a program into memory and to run that program, end execution, either normally or abnormally (indicating error)</a:t>
            </a:r>
          </a:p>
          <a:p>
            <a:pPr lvl="1"/>
            <a:r>
              <a:rPr lang="en-US" altLang="en-US" b="1" dirty="0"/>
              <a:t>I/O operations </a:t>
            </a:r>
            <a:r>
              <a:rPr lang="en-US" altLang="en-US" dirty="0"/>
              <a:t>-  A running program may require I/O, which may involve a file or an I/O device</a:t>
            </a:r>
          </a:p>
          <a:p>
            <a:pPr lvl="1"/>
            <a:r>
              <a:rPr lang="en-US" altLang="en-US" b="1" dirty="0"/>
              <a:t>File-system manipulation </a:t>
            </a:r>
            <a:r>
              <a:rPr lang="en-US" altLang="en-US" dirty="0"/>
              <a:t>-  The file system is of particular interest. Programs need to read and write files and directories, create and delete them, search them, list file Information, permission management.</a:t>
            </a:r>
            <a:endParaRPr lang="en-US" altLang="en-US" b="1" dirty="0"/>
          </a:p>
          <a:p>
            <a:endParaRPr lang="en-US" dirty="0"/>
          </a:p>
        </p:txBody>
      </p:sp>
    </p:spTree>
    <p:extLst>
      <p:ext uri="{BB962C8B-B14F-4D97-AF65-F5344CB8AC3E}">
        <p14:creationId xmlns:p14="http://schemas.microsoft.com/office/powerpoint/2010/main" val="3774587241"/>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6172200"/>
          </a:xfrm>
        </p:spPr>
        <p:txBody>
          <a:bodyPr>
            <a:normAutofit lnSpcReduction="10000"/>
          </a:bodyPr>
          <a:lstStyle/>
          <a:p>
            <a:r>
              <a:rPr lang="en-US" altLang="en-US" dirty="0"/>
              <a:t>One set of operating-system services provides functions that are helpful to the user (Cont.):</a:t>
            </a:r>
            <a:endParaRPr lang="en-US" altLang="en-US" b="1" dirty="0"/>
          </a:p>
          <a:p>
            <a:pPr lvl="1"/>
            <a:r>
              <a:rPr lang="en-US" altLang="en-US" b="1" dirty="0"/>
              <a:t>Communications</a:t>
            </a:r>
            <a:r>
              <a:rPr lang="en-US" altLang="en-US" dirty="0"/>
              <a:t> – Processes may exchange information, on the same computer or between computers over a network</a:t>
            </a:r>
          </a:p>
          <a:p>
            <a:pPr lvl="2"/>
            <a:r>
              <a:rPr lang="en-US" altLang="en-US" dirty="0"/>
              <a:t>Communications may be via shared memory or through message passing (packets moved by the OS)</a:t>
            </a:r>
          </a:p>
          <a:p>
            <a:pPr lvl="1"/>
            <a:r>
              <a:rPr lang="en-US" altLang="en-US" b="1" dirty="0"/>
              <a:t>Error detection </a:t>
            </a:r>
            <a:r>
              <a:rPr lang="en-US" altLang="en-US" dirty="0"/>
              <a:t>– OS needs to be constantly aware of possible errors</a:t>
            </a:r>
          </a:p>
          <a:p>
            <a:pPr lvl="2"/>
            <a:r>
              <a:rPr lang="en-US" altLang="en-US" dirty="0"/>
              <a:t>May occur in the CPU and memory hardware, in I/O devices, in user program</a:t>
            </a:r>
          </a:p>
          <a:p>
            <a:pPr lvl="2"/>
            <a:r>
              <a:rPr lang="en-US" altLang="en-US" dirty="0"/>
              <a:t>For each type of error, OS should take the appropriate action to ensure correct and consistent computing</a:t>
            </a:r>
          </a:p>
          <a:p>
            <a:pPr lvl="2"/>
            <a:r>
              <a:rPr lang="en-US" altLang="en-US" dirty="0"/>
              <a:t>Debugging facilities can greatly enhance the user</a:t>
            </a:r>
            <a:r>
              <a:rPr lang="ja-JP" altLang="en-US" dirty="0"/>
              <a:t>’</a:t>
            </a:r>
            <a:r>
              <a:rPr lang="en-US" altLang="ja-JP" dirty="0"/>
              <a:t>s and programmer</a:t>
            </a:r>
            <a:r>
              <a:rPr lang="ja-JP" altLang="en-US" dirty="0"/>
              <a:t>’</a:t>
            </a:r>
            <a:r>
              <a:rPr lang="en-US" altLang="ja-JP" dirty="0"/>
              <a:t>s abilities to efficiently use the system</a:t>
            </a:r>
            <a:endParaRPr lang="en-US" altLang="en-US" dirty="0"/>
          </a:p>
          <a:p>
            <a:endParaRPr lang="en-US" dirty="0"/>
          </a:p>
        </p:txBody>
      </p:sp>
    </p:spTree>
    <p:extLst>
      <p:ext uri="{BB962C8B-B14F-4D97-AF65-F5344CB8AC3E}">
        <p14:creationId xmlns:p14="http://schemas.microsoft.com/office/powerpoint/2010/main" val="2382209333"/>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1"/>
          </p:nvPr>
        </p:nvSpPr>
        <p:spPr>
          <a:xfrm>
            <a:off x="457200" y="381000"/>
            <a:ext cx="8229600" cy="5745163"/>
          </a:xfrm>
        </p:spPr>
        <p:txBody>
          <a:bodyPr>
            <a:normAutofit fontScale="85000" lnSpcReduction="20000"/>
          </a:bodyPr>
          <a:lstStyle/>
          <a:p>
            <a:pPr>
              <a:lnSpc>
                <a:spcPct val="90000"/>
              </a:lnSpc>
            </a:pPr>
            <a:r>
              <a:rPr lang="en-US" altLang="en-US" dirty="0"/>
              <a:t>Another set of OS functions exists for ensuring the efficient operation of the system itself via resource sharing</a:t>
            </a:r>
          </a:p>
          <a:p>
            <a:pPr lvl="1">
              <a:lnSpc>
                <a:spcPct val="90000"/>
              </a:lnSpc>
            </a:pPr>
            <a:r>
              <a:rPr lang="en-US" altLang="en-US" b="1" dirty="0"/>
              <a:t>Resource allocation - </a:t>
            </a:r>
            <a:r>
              <a:rPr lang="en-US" altLang="en-US" dirty="0"/>
              <a:t>When  multiple users or multiple jobs running concurrently, resources must be allocated to each of them</a:t>
            </a:r>
          </a:p>
          <a:p>
            <a:pPr lvl="2">
              <a:lnSpc>
                <a:spcPct val="90000"/>
              </a:lnSpc>
            </a:pPr>
            <a:r>
              <a:rPr lang="en-US" altLang="en-US" dirty="0"/>
              <a:t>Many types of resources -   CPU cycles, main memory, file storage, I/O devices.</a:t>
            </a:r>
          </a:p>
          <a:p>
            <a:pPr lvl="1">
              <a:lnSpc>
                <a:spcPct val="90000"/>
              </a:lnSpc>
            </a:pPr>
            <a:r>
              <a:rPr lang="en-US" altLang="en-US" b="1" dirty="0"/>
              <a:t>Logging -</a:t>
            </a:r>
            <a:r>
              <a:rPr lang="en-US" altLang="en-US" dirty="0"/>
              <a:t> To keep track of which users use how much and what kinds of computer resources</a:t>
            </a:r>
          </a:p>
          <a:p>
            <a:pPr lvl="1">
              <a:lnSpc>
                <a:spcPct val="90000"/>
              </a:lnSpc>
            </a:pPr>
            <a:r>
              <a:rPr lang="en-US" altLang="en-US" b="1" dirty="0"/>
              <a:t>Protection and security - </a:t>
            </a:r>
            <a:r>
              <a:rPr lang="en-US" altLang="en-US" dirty="0"/>
              <a:t>The owners of information stored in a multiuser or networked computer system may want to control use of that information, concurrent processes should not interfere with each other</a:t>
            </a:r>
          </a:p>
          <a:p>
            <a:pPr lvl="2">
              <a:lnSpc>
                <a:spcPct val="90000"/>
              </a:lnSpc>
            </a:pPr>
            <a:r>
              <a:rPr lang="en-US" altLang="en-US" b="1" dirty="0"/>
              <a:t>Protection</a:t>
            </a:r>
            <a:r>
              <a:rPr lang="en-US" altLang="en-US" dirty="0"/>
              <a:t> involves ensuring that all access to system resources is controlled</a:t>
            </a:r>
          </a:p>
          <a:p>
            <a:pPr lvl="2">
              <a:lnSpc>
                <a:spcPct val="90000"/>
              </a:lnSpc>
            </a:pPr>
            <a:r>
              <a:rPr lang="en-US" altLang="en-US" b="1" dirty="0"/>
              <a:t>Security</a:t>
            </a:r>
            <a:r>
              <a:rPr lang="en-US" altLang="en-US" dirty="0"/>
              <a:t> of the system from outsiders requires user authentication, extends to defending external I/O devices from invalid access attempts</a:t>
            </a:r>
          </a:p>
          <a:p>
            <a:endParaRPr lang="en-US" dirty="0"/>
          </a:p>
        </p:txBody>
      </p:sp>
    </p:spTree>
    <p:extLst>
      <p:ext uri="{BB962C8B-B14F-4D97-AF65-F5344CB8AC3E}">
        <p14:creationId xmlns:p14="http://schemas.microsoft.com/office/powerpoint/2010/main" val="359754281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a:extLst>
              <a:ext uri="{FF2B5EF4-FFF2-40B4-BE49-F238E27FC236}">
                <a16:creationId xmlns:a16="http://schemas.microsoft.com/office/drawing/2014/main" id="{881CA9B9-B059-4545-AFC1-C78134667845}"/>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609600" y="762000"/>
            <a:ext cx="7924800" cy="533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848478310"/>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Services</a:t>
            </a:r>
            <a:endParaRPr lang="en-US" dirty="0"/>
          </a:p>
        </p:txBody>
      </p:sp>
      <p:sp>
        <p:nvSpPr>
          <p:cNvPr id="3" name="Content Placeholder 2"/>
          <p:cNvSpPr>
            <a:spLocks noGrp="1"/>
          </p:cNvSpPr>
          <p:nvPr>
            <p:ph idx="1"/>
          </p:nvPr>
        </p:nvSpPr>
        <p:spPr/>
        <p:txBody>
          <a:bodyPr>
            <a:normAutofit fontScale="85000" lnSpcReduction="10000"/>
          </a:bodyPr>
          <a:lstStyle/>
          <a:p>
            <a:pPr marL="0" indent="0">
              <a:buNone/>
            </a:pPr>
            <a:r>
              <a:rPr lang="en-US" altLang="en-US" b="1" dirty="0"/>
              <a:t>Command Line interpreter </a:t>
            </a:r>
          </a:p>
          <a:p>
            <a:r>
              <a:rPr lang="en-US" altLang="en-US" dirty="0"/>
              <a:t>CLI allows direct command entry</a:t>
            </a:r>
          </a:p>
          <a:p>
            <a:r>
              <a:rPr lang="en-US" altLang="en-US" dirty="0"/>
              <a:t>Sometimes implemented in kernel, sometimes by systems program</a:t>
            </a:r>
          </a:p>
          <a:p>
            <a:r>
              <a:rPr lang="en-US" altLang="en-US" dirty="0"/>
              <a:t>Sometimes multiple flavors implemented – </a:t>
            </a:r>
            <a:r>
              <a:rPr lang="en-US" altLang="en-US" b="1" dirty="0">
                <a:solidFill>
                  <a:srgbClr val="006699"/>
                </a:solidFill>
              </a:rPr>
              <a:t>shells</a:t>
            </a:r>
          </a:p>
          <a:p>
            <a:r>
              <a:rPr lang="en-US" altLang="en-US" dirty="0"/>
              <a:t>Primarily fetches a command from user and executes it</a:t>
            </a:r>
          </a:p>
          <a:p>
            <a:r>
              <a:rPr lang="en-US" altLang="en-US" dirty="0"/>
              <a:t>Sometimes commands built-in, sometimes just names of programs</a:t>
            </a:r>
          </a:p>
          <a:p>
            <a:pPr lvl="1"/>
            <a:r>
              <a:rPr lang="en-US" altLang="en-US" dirty="0"/>
              <a:t>If the latter, adding new features doesn’</a:t>
            </a:r>
            <a:r>
              <a:rPr lang="en-US" altLang="ja-JP" dirty="0"/>
              <a:t>t require shell modification</a:t>
            </a:r>
            <a:endParaRPr lang="en-US" altLang="en-US" dirty="0"/>
          </a:p>
          <a:p>
            <a:endParaRPr lang="en-US" dirty="0"/>
          </a:p>
        </p:txBody>
      </p:sp>
    </p:spTree>
    <p:extLst>
      <p:ext uri="{BB962C8B-B14F-4D97-AF65-F5344CB8AC3E}">
        <p14:creationId xmlns:p14="http://schemas.microsoft.com/office/powerpoint/2010/main" val="420933700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685800"/>
            <a:ext cx="8229600" cy="1143000"/>
          </a:xfrm>
        </p:spPr>
        <p:txBody>
          <a:bodyPr/>
          <a:lstStyle/>
          <a:p>
            <a:r>
              <a:rPr lang="en-US" dirty="0"/>
              <a:t>Introduction to Operating Systems</a:t>
            </a:r>
          </a:p>
        </p:txBody>
      </p:sp>
      <p:sp>
        <p:nvSpPr>
          <p:cNvPr id="3" name="Content Placeholder 2"/>
          <p:cNvSpPr>
            <a:spLocks noGrp="1"/>
          </p:cNvSpPr>
          <p:nvPr>
            <p:ph idx="1"/>
          </p:nvPr>
        </p:nvSpPr>
        <p:spPr>
          <a:xfrm>
            <a:off x="481173" y="1981200"/>
            <a:ext cx="8229600" cy="4525963"/>
          </a:xfrm>
        </p:spPr>
        <p:txBody>
          <a:bodyPr>
            <a:normAutofit lnSpcReduction="10000"/>
          </a:bodyPr>
          <a:lstStyle/>
          <a:p>
            <a:r>
              <a:rPr lang="en-US" b="1" dirty="0"/>
              <a:t>Large and Complex Systems:</a:t>
            </a:r>
            <a:endParaRPr lang="en-US" dirty="0"/>
          </a:p>
          <a:p>
            <a:pPr lvl="1"/>
            <a:r>
              <a:rPr lang="en-US" dirty="0"/>
              <a:t>OS is built piece by piece, with each component having defined functions and responsibilities.</a:t>
            </a:r>
          </a:p>
          <a:p>
            <a:r>
              <a:rPr lang="en-US" b="1" dirty="0"/>
              <a:t>Key Components:</a:t>
            </a:r>
            <a:endParaRPr lang="en-US" dirty="0"/>
          </a:p>
          <a:p>
            <a:pPr lvl="1"/>
            <a:r>
              <a:rPr lang="en-US" dirty="0"/>
              <a:t>Kernel</a:t>
            </a:r>
          </a:p>
          <a:p>
            <a:pPr lvl="1"/>
            <a:r>
              <a:rPr lang="en-US" dirty="0"/>
              <a:t>File System</a:t>
            </a:r>
          </a:p>
          <a:p>
            <a:pPr lvl="1"/>
            <a:r>
              <a:rPr lang="en-US" dirty="0"/>
              <a:t>Process Management</a:t>
            </a:r>
          </a:p>
          <a:p>
            <a:pPr lvl="1"/>
            <a:r>
              <a:rPr lang="en-US" dirty="0"/>
              <a:t>Memory Management</a:t>
            </a:r>
          </a:p>
          <a:p>
            <a:pPr lvl="1"/>
            <a:r>
              <a:rPr lang="en-US" dirty="0"/>
              <a:t>I/O Management</a:t>
            </a:r>
          </a:p>
          <a:p>
            <a:endParaRPr lang="en-US" dirty="0"/>
          </a:p>
        </p:txBody>
      </p:sp>
    </p:spTree>
    <p:extLst>
      <p:ext uri="{BB962C8B-B14F-4D97-AF65-F5344CB8AC3E}">
        <p14:creationId xmlns:p14="http://schemas.microsoft.com/office/powerpoint/2010/main" val="4133273007"/>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639762"/>
          </a:xfrm>
        </p:spPr>
        <p:txBody>
          <a:bodyPr>
            <a:normAutofit fontScale="90000"/>
          </a:bodyPr>
          <a:lstStyle/>
          <a:p>
            <a:r>
              <a:rPr lang="en-US" altLang="en-US" dirty="0"/>
              <a:t>Operating System Services</a:t>
            </a:r>
            <a:endParaRPr lang="en-US" dirty="0"/>
          </a:p>
        </p:txBody>
      </p:sp>
      <p:pic>
        <p:nvPicPr>
          <p:cNvPr id="4" name="Content Placeholder 3">
            <a:extLst>
              <a:ext uri="{FF2B5EF4-FFF2-40B4-BE49-F238E27FC236}">
                <a16:creationId xmlns:a16="http://schemas.microsoft.com/office/drawing/2014/main" id="{1A3B6206-A655-48E2-8075-716970A2501F}"/>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299393" y="1600200"/>
            <a:ext cx="6545213"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TextBox 4"/>
          <p:cNvSpPr txBox="1"/>
          <p:nvPr/>
        </p:nvSpPr>
        <p:spPr>
          <a:xfrm>
            <a:off x="609600" y="1219200"/>
            <a:ext cx="3810000" cy="369332"/>
          </a:xfrm>
          <a:prstGeom prst="rect">
            <a:avLst/>
          </a:prstGeom>
          <a:noFill/>
        </p:spPr>
        <p:txBody>
          <a:bodyPr wrap="square" rtlCol="0">
            <a:spAutoFit/>
          </a:bodyPr>
          <a:lstStyle/>
          <a:p>
            <a:r>
              <a:rPr lang="en-US" altLang="en-US" dirty="0"/>
              <a:t>Bourne Shell Command Interpreter</a:t>
            </a:r>
            <a:endParaRPr lang="en-US" dirty="0"/>
          </a:p>
        </p:txBody>
      </p:sp>
    </p:spTree>
    <p:extLst>
      <p:ext uri="{BB962C8B-B14F-4D97-AF65-F5344CB8AC3E}">
        <p14:creationId xmlns:p14="http://schemas.microsoft.com/office/powerpoint/2010/main" val="232250358"/>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92162"/>
          </a:xfrm>
        </p:spPr>
        <p:txBody>
          <a:bodyPr/>
          <a:lstStyle/>
          <a:p>
            <a:r>
              <a:rPr lang="en-US" altLang="en-US" dirty="0"/>
              <a:t>Operating System Services</a:t>
            </a:r>
            <a:endParaRPr lang="en-US" dirty="0"/>
          </a:p>
        </p:txBody>
      </p:sp>
      <p:sp>
        <p:nvSpPr>
          <p:cNvPr id="3" name="Content Placeholder 2"/>
          <p:cNvSpPr>
            <a:spLocks noGrp="1"/>
          </p:cNvSpPr>
          <p:nvPr>
            <p:ph idx="1"/>
          </p:nvPr>
        </p:nvSpPr>
        <p:spPr>
          <a:xfrm>
            <a:off x="457200" y="1066800"/>
            <a:ext cx="8229600" cy="5059363"/>
          </a:xfrm>
        </p:spPr>
        <p:txBody>
          <a:bodyPr>
            <a:normAutofit fontScale="85000" lnSpcReduction="20000"/>
          </a:bodyPr>
          <a:lstStyle/>
          <a:p>
            <a:pPr marL="0" indent="0">
              <a:buNone/>
            </a:pPr>
            <a:r>
              <a:rPr lang="en-US" altLang="en-US" b="1" dirty="0"/>
              <a:t>User Operating System Interface – GUI</a:t>
            </a:r>
          </a:p>
          <a:p>
            <a:r>
              <a:rPr lang="en-US" altLang="en-US" dirty="0"/>
              <a:t>User-friendly </a:t>
            </a:r>
            <a:r>
              <a:rPr lang="en-US" altLang="en-US" b="1" dirty="0">
                <a:solidFill>
                  <a:srgbClr val="006699"/>
                </a:solidFill>
              </a:rPr>
              <a:t>desktop</a:t>
            </a:r>
            <a:r>
              <a:rPr lang="en-US" altLang="en-US" dirty="0"/>
              <a:t> metaphor interface</a:t>
            </a:r>
          </a:p>
          <a:p>
            <a:pPr lvl="1"/>
            <a:r>
              <a:rPr lang="en-US" altLang="en-US" dirty="0"/>
              <a:t>Usually mouse, keyboard, and monitor</a:t>
            </a:r>
          </a:p>
          <a:p>
            <a:pPr lvl="1"/>
            <a:r>
              <a:rPr lang="en-US" altLang="en-US" b="1" dirty="0">
                <a:solidFill>
                  <a:srgbClr val="006699"/>
                </a:solidFill>
              </a:rPr>
              <a:t>Icons</a:t>
            </a:r>
            <a:r>
              <a:rPr lang="en-US" altLang="en-US" dirty="0"/>
              <a:t> represent files, programs, actions, </a:t>
            </a:r>
            <a:r>
              <a:rPr lang="en-US" altLang="en-US" dirty="0" err="1"/>
              <a:t>etc</a:t>
            </a:r>
            <a:endParaRPr lang="en-US" altLang="en-US" dirty="0"/>
          </a:p>
          <a:p>
            <a:pPr lvl="1"/>
            <a:r>
              <a:rPr lang="en-US" altLang="en-US" dirty="0"/>
              <a:t>Various mouse buttons over objects in the interface cause various actions (provide information, options, execute function, open directory (known as a </a:t>
            </a:r>
            <a:r>
              <a:rPr lang="en-US" altLang="en-US" b="1" dirty="0">
                <a:solidFill>
                  <a:srgbClr val="006699"/>
                </a:solidFill>
              </a:rPr>
              <a:t>folder</a:t>
            </a:r>
            <a:r>
              <a:rPr lang="en-US" altLang="en-US" dirty="0"/>
              <a:t>)</a:t>
            </a:r>
          </a:p>
          <a:p>
            <a:pPr lvl="1"/>
            <a:r>
              <a:rPr lang="en-US" altLang="en-US" dirty="0"/>
              <a:t>Invented at Xerox PARC</a:t>
            </a:r>
          </a:p>
          <a:p>
            <a:r>
              <a:rPr lang="en-US" altLang="en-US" dirty="0"/>
              <a:t>Many systems now include both CLI and GUI interfaces</a:t>
            </a:r>
          </a:p>
          <a:p>
            <a:pPr lvl="1"/>
            <a:r>
              <a:rPr lang="en-US" altLang="en-US" dirty="0"/>
              <a:t>Microsoft Windows is GUI with CLI </a:t>
            </a:r>
            <a:r>
              <a:rPr lang="ja-JP" altLang="en-US" dirty="0"/>
              <a:t>“</a:t>
            </a:r>
            <a:r>
              <a:rPr lang="en-US" altLang="ja-JP" dirty="0"/>
              <a:t>command</a:t>
            </a:r>
            <a:r>
              <a:rPr lang="ja-JP" altLang="en-US" dirty="0"/>
              <a:t>”</a:t>
            </a:r>
            <a:r>
              <a:rPr lang="en-US" altLang="ja-JP" dirty="0"/>
              <a:t> shell</a:t>
            </a:r>
          </a:p>
          <a:p>
            <a:pPr lvl="1"/>
            <a:r>
              <a:rPr lang="en-US" altLang="en-US" dirty="0"/>
              <a:t>Apple Mac OS X is </a:t>
            </a:r>
            <a:r>
              <a:rPr lang="ja-JP" altLang="en-US" dirty="0"/>
              <a:t>“</a:t>
            </a:r>
            <a:r>
              <a:rPr lang="en-US" altLang="ja-JP" dirty="0"/>
              <a:t>Aqua</a:t>
            </a:r>
            <a:r>
              <a:rPr lang="ja-JP" altLang="en-US" dirty="0"/>
              <a:t>”</a:t>
            </a:r>
            <a:r>
              <a:rPr lang="en-US" altLang="ja-JP" dirty="0"/>
              <a:t> GUI interface with UNIX kernel underneath and shells available</a:t>
            </a:r>
          </a:p>
          <a:p>
            <a:pPr lvl="1"/>
            <a:r>
              <a:rPr lang="en-US" altLang="en-US" dirty="0"/>
              <a:t>Unix and Linux have CLI with optional GUI interfaces (CDE, KDE, GNOME)</a:t>
            </a:r>
          </a:p>
          <a:p>
            <a:pPr lvl="1"/>
            <a:endParaRPr lang="en-US" altLang="en-US" dirty="0"/>
          </a:p>
          <a:p>
            <a:pPr marL="0" indent="0">
              <a:buNone/>
            </a:pPr>
            <a:endParaRPr lang="en-US" b="1" dirty="0"/>
          </a:p>
        </p:txBody>
      </p:sp>
    </p:spTree>
    <p:extLst>
      <p:ext uri="{BB962C8B-B14F-4D97-AF65-F5344CB8AC3E}">
        <p14:creationId xmlns:p14="http://schemas.microsoft.com/office/powerpoint/2010/main" val="1091552970"/>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altLang="en-US" dirty="0"/>
              <a:t>Operating System Services</a:t>
            </a:r>
            <a:endParaRPr lang="en-US" dirty="0"/>
          </a:p>
        </p:txBody>
      </p:sp>
      <p:sp>
        <p:nvSpPr>
          <p:cNvPr id="3" name="Content Placeholder 2"/>
          <p:cNvSpPr>
            <a:spLocks noGrp="1"/>
          </p:cNvSpPr>
          <p:nvPr>
            <p:ph idx="1"/>
          </p:nvPr>
        </p:nvSpPr>
        <p:spPr>
          <a:xfrm>
            <a:off x="457200" y="990600"/>
            <a:ext cx="8229600" cy="5135563"/>
          </a:xfrm>
        </p:spPr>
        <p:txBody>
          <a:bodyPr/>
          <a:lstStyle/>
          <a:p>
            <a:pPr marL="0" indent="0">
              <a:buNone/>
            </a:pPr>
            <a:r>
              <a:rPr lang="en-US" altLang="en-US" b="1" dirty="0"/>
              <a:t>Touchscreen Interfaces</a:t>
            </a:r>
          </a:p>
          <a:p>
            <a:pPr>
              <a:defRPr/>
            </a:pPr>
            <a:r>
              <a:rPr lang="en-US" sz="2400" dirty="0">
                <a:ea typeface="ＭＳ Ｐゴシック" charset="-128"/>
              </a:rPr>
              <a:t>Touchscreen devices require new interfaces</a:t>
            </a:r>
          </a:p>
          <a:p>
            <a:pPr lvl="1">
              <a:defRPr/>
            </a:pPr>
            <a:r>
              <a:rPr lang="en-US" sz="2400" dirty="0">
                <a:ea typeface="ＭＳ Ｐゴシック" charset="-128"/>
              </a:rPr>
              <a:t>Mouse not possible or not desired</a:t>
            </a:r>
          </a:p>
          <a:p>
            <a:pPr lvl="1">
              <a:defRPr/>
            </a:pPr>
            <a:r>
              <a:rPr lang="en-US" sz="2400" dirty="0">
                <a:ea typeface="ＭＳ Ｐゴシック" charset="-128"/>
              </a:rPr>
              <a:t>Actions and selection based on gestures</a:t>
            </a:r>
          </a:p>
          <a:p>
            <a:pPr lvl="1">
              <a:defRPr/>
            </a:pPr>
            <a:r>
              <a:rPr lang="en-US" sz="2400" dirty="0">
                <a:ea typeface="ＭＳ Ｐゴシック" charset="-128"/>
              </a:rPr>
              <a:t>Virtual keyboard for text entry</a:t>
            </a:r>
          </a:p>
          <a:p>
            <a:pPr>
              <a:defRPr/>
            </a:pPr>
            <a:r>
              <a:rPr lang="en-US" sz="2400" dirty="0">
                <a:ea typeface="ＭＳ Ｐゴシック" charset="-128"/>
              </a:rPr>
              <a:t>Voice commands</a:t>
            </a:r>
          </a:p>
          <a:p>
            <a:pPr marL="0" indent="0">
              <a:buFont typeface="Monotype Sorts" charset="0"/>
              <a:buNone/>
              <a:defRPr/>
            </a:pPr>
            <a:endParaRPr lang="en-US" dirty="0">
              <a:ea typeface="ＭＳ Ｐゴシック" charset="0"/>
            </a:endParaRPr>
          </a:p>
          <a:p>
            <a:pPr lvl="1">
              <a:buFont typeface="Monotype Sorts" charset="0"/>
              <a:buChar char="l"/>
              <a:defRPr/>
            </a:pPr>
            <a:endParaRPr lang="en-US" dirty="0">
              <a:ea typeface="ＭＳ Ｐゴシック" charset="0"/>
            </a:endParaRPr>
          </a:p>
          <a:p>
            <a:pPr marL="0" indent="0">
              <a:buNone/>
            </a:pPr>
            <a:endParaRPr lang="en-US" b="1" dirty="0"/>
          </a:p>
        </p:txBody>
      </p:sp>
      <p:pic>
        <p:nvPicPr>
          <p:cNvPr id="4" name="Picture 3">
            <a:extLst>
              <a:ext uri="{FF2B5EF4-FFF2-40B4-BE49-F238E27FC236}">
                <a16:creationId xmlns:a16="http://schemas.microsoft.com/office/drawing/2014/main" id="{CCAA7F76-25AE-454A-9EE9-98408A611024}"/>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096000" y="2743200"/>
            <a:ext cx="2767013" cy="3962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2161649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The Mac OS X GUI</a:t>
            </a:r>
            <a:endParaRPr lang="en-US" dirty="0"/>
          </a:p>
        </p:txBody>
      </p:sp>
      <p:pic>
        <p:nvPicPr>
          <p:cNvPr id="4" name="Content Placeholder 3">
            <a:extLst>
              <a:ext uri="{FF2B5EF4-FFF2-40B4-BE49-F238E27FC236}">
                <a16:creationId xmlns:a16="http://schemas.microsoft.com/office/drawing/2014/main" id="{B0B2C641-FBF3-4549-BC82-4C37E0EC98FB}"/>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548645" y="1600200"/>
            <a:ext cx="8046709"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952333085"/>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sp>
        <p:nvSpPr>
          <p:cNvPr id="3" name="Content Placeholder 2"/>
          <p:cNvSpPr>
            <a:spLocks noGrp="1"/>
          </p:cNvSpPr>
          <p:nvPr>
            <p:ph idx="1"/>
          </p:nvPr>
        </p:nvSpPr>
        <p:spPr/>
        <p:txBody>
          <a:bodyPr>
            <a:normAutofit fontScale="55000" lnSpcReduction="20000"/>
          </a:bodyPr>
          <a:lstStyle/>
          <a:p>
            <a:pPr algn="just"/>
            <a:r>
              <a:rPr lang="en-US" b="1" dirty="0"/>
              <a:t>A system call </a:t>
            </a:r>
            <a:r>
              <a:rPr lang="en-US" dirty="0"/>
              <a:t>is a mechanism that allows a program to </a:t>
            </a:r>
            <a:r>
              <a:rPr lang="en-US" b="1" dirty="0"/>
              <a:t>request services from the operating system's kernel. </a:t>
            </a:r>
          </a:p>
          <a:p>
            <a:pPr algn="just"/>
            <a:r>
              <a:rPr lang="en-US" dirty="0"/>
              <a:t>It acts as an interface between user-level applications and the hardware.</a:t>
            </a:r>
          </a:p>
          <a:p>
            <a:pPr algn="just"/>
            <a:r>
              <a:rPr lang="en-US" dirty="0"/>
              <a:t>System calls are essential for performing operations like file handling, memory allocation, process control, and more, which cannot be directly executed by user applications due to their need for privileged access to system resources.</a:t>
            </a:r>
          </a:p>
          <a:p>
            <a:pPr algn="just"/>
            <a:endParaRPr lang="en-US" dirty="0"/>
          </a:p>
          <a:p>
            <a:pPr algn="just"/>
            <a:r>
              <a:rPr lang="en-US" b="1" dirty="0"/>
              <a:t>Types of System Calls:</a:t>
            </a:r>
          </a:p>
          <a:p>
            <a:pPr algn="just">
              <a:buAutoNum type="arabicPeriod"/>
            </a:pPr>
            <a:r>
              <a:rPr lang="en-US" b="1" dirty="0"/>
              <a:t>Process Control: </a:t>
            </a:r>
            <a:r>
              <a:rPr lang="en-US" dirty="0"/>
              <a:t>Used for creating, terminating, or managing processes.</a:t>
            </a:r>
          </a:p>
          <a:p>
            <a:pPr algn="just"/>
            <a:r>
              <a:rPr lang="en-US" b="1" dirty="0"/>
              <a:t>2. File Management: </a:t>
            </a:r>
            <a:r>
              <a:rPr lang="en-US" dirty="0"/>
              <a:t>Involves operations like opening, reading, writing, or closing files.</a:t>
            </a:r>
          </a:p>
          <a:p>
            <a:pPr algn="just"/>
            <a:r>
              <a:rPr lang="en-US" b="1" dirty="0"/>
              <a:t>3. Device Management: </a:t>
            </a:r>
            <a:r>
              <a:rPr lang="en-US" dirty="0"/>
              <a:t>Deals with operations related to devices (e.g., reading from or writing to hardware devices).</a:t>
            </a:r>
          </a:p>
          <a:p>
            <a:pPr algn="just"/>
            <a:r>
              <a:rPr lang="en-US" b="1" dirty="0"/>
              <a:t>4. Information Maintenance</a:t>
            </a:r>
            <a:r>
              <a:rPr lang="en-US" dirty="0"/>
              <a:t>: Retrieves or modifies system information like time or system status.</a:t>
            </a:r>
          </a:p>
          <a:p>
            <a:pPr algn="just"/>
            <a:r>
              <a:rPr lang="en-US" b="1" dirty="0"/>
              <a:t>5. Communication</a:t>
            </a:r>
            <a:r>
              <a:rPr lang="en-US" dirty="0"/>
              <a:t>: Used for inter-process communication (IPC) such as sending signals or data between processes.</a:t>
            </a:r>
          </a:p>
          <a:p>
            <a:endParaRPr lang="en-US" dirty="0"/>
          </a:p>
        </p:txBody>
      </p:sp>
    </p:spTree>
    <p:extLst>
      <p:ext uri="{BB962C8B-B14F-4D97-AF65-F5344CB8AC3E}">
        <p14:creationId xmlns:p14="http://schemas.microsoft.com/office/powerpoint/2010/main" val="315800624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sp>
        <p:nvSpPr>
          <p:cNvPr id="3" name="Content Placeholder 2"/>
          <p:cNvSpPr>
            <a:spLocks noGrp="1"/>
          </p:cNvSpPr>
          <p:nvPr>
            <p:ph idx="1"/>
          </p:nvPr>
        </p:nvSpPr>
        <p:spPr/>
        <p:txBody>
          <a:bodyPr>
            <a:normAutofit fontScale="70000" lnSpcReduction="20000"/>
          </a:bodyPr>
          <a:lstStyle/>
          <a:p>
            <a:pPr marL="0" indent="0" algn="just">
              <a:buNone/>
            </a:pPr>
            <a:r>
              <a:rPr lang="en-US" altLang="en-US" dirty="0"/>
              <a:t>A real-world example of how a system call works can be illustrated with a simple operation, such as opening a file. Let’s imagine you are using a text editor to open a document on your computer. Here's how a system call is involved in this process. </a:t>
            </a:r>
          </a:p>
          <a:p>
            <a:pPr marL="0" indent="0" algn="just">
              <a:buNone/>
            </a:pPr>
            <a:r>
              <a:rPr lang="en-US" altLang="en-US" b="1" dirty="0"/>
              <a:t>Scenario: </a:t>
            </a:r>
            <a:r>
              <a:rPr lang="en-US" altLang="en-US" dirty="0"/>
              <a:t>Opening a File in a Text Editor1. User Action: You click "File" → "Open" in the text editor and select a document (e.g., report.txt).</a:t>
            </a:r>
          </a:p>
          <a:p>
            <a:pPr marL="0" indent="0" algn="just">
              <a:buNone/>
            </a:pPr>
            <a:r>
              <a:rPr lang="en-US" altLang="en-US" b="1" dirty="0"/>
              <a:t>Application Behavior</a:t>
            </a:r>
            <a:r>
              <a:rPr lang="en-US" altLang="en-US" dirty="0"/>
              <a:t>: The text editor program (the user application) requests the operating system (OS) to open the file report.txt so it can read and display its contents. The text editor uses a system call like open() to make this request to the OS. </a:t>
            </a:r>
          </a:p>
          <a:p>
            <a:pPr marL="0" indent="0" algn="just">
              <a:buNone/>
            </a:pPr>
            <a:r>
              <a:rPr lang="en-US" altLang="en-US" b="1" dirty="0"/>
              <a:t>System Call</a:t>
            </a:r>
            <a:r>
              <a:rPr lang="en-US" altLang="en-US" dirty="0"/>
              <a:t>: The text editor (user space) calls the open() system call.</a:t>
            </a:r>
          </a:p>
          <a:p>
            <a:pPr marL="0" indent="0">
              <a:lnSpc>
                <a:spcPct val="90000"/>
              </a:lnSpc>
              <a:buNone/>
            </a:pPr>
            <a:endParaRPr lang="en-US" altLang="en-US" dirty="0"/>
          </a:p>
          <a:p>
            <a:endParaRPr lang="en-US" dirty="0"/>
          </a:p>
        </p:txBody>
      </p:sp>
    </p:spTree>
    <p:extLst>
      <p:ext uri="{BB962C8B-B14F-4D97-AF65-F5344CB8AC3E}">
        <p14:creationId xmlns:p14="http://schemas.microsoft.com/office/powerpoint/2010/main" val="2721647251"/>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call </a:t>
            </a:r>
          </a:p>
        </p:txBody>
      </p:sp>
      <p:sp>
        <p:nvSpPr>
          <p:cNvPr id="3" name="Content Placeholder 2"/>
          <p:cNvSpPr>
            <a:spLocks noGrp="1"/>
          </p:cNvSpPr>
          <p:nvPr>
            <p:ph idx="1"/>
          </p:nvPr>
        </p:nvSpPr>
        <p:spPr/>
        <p:txBody>
          <a:bodyPr>
            <a:normAutofit fontScale="85000" lnSpcReduction="20000"/>
          </a:bodyPr>
          <a:lstStyle/>
          <a:p>
            <a:pPr>
              <a:lnSpc>
                <a:spcPct val="90000"/>
              </a:lnSpc>
            </a:pPr>
            <a:r>
              <a:rPr lang="en-US" altLang="en-US" dirty="0"/>
              <a:t>Programming interface to the services provided by the OS</a:t>
            </a:r>
            <a:endParaRPr lang="en-US" altLang="en-US" sz="1100" dirty="0"/>
          </a:p>
          <a:p>
            <a:pPr>
              <a:lnSpc>
                <a:spcPct val="90000"/>
              </a:lnSpc>
            </a:pPr>
            <a:r>
              <a:rPr lang="en-US" altLang="en-US" dirty="0"/>
              <a:t>Typically written in a high-level language (C or C++)</a:t>
            </a:r>
            <a:endParaRPr lang="en-US" altLang="en-US" sz="1100" dirty="0"/>
          </a:p>
          <a:p>
            <a:pPr>
              <a:lnSpc>
                <a:spcPct val="90000"/>
              </a:lnSpc>
            </a:pPr>
            <a:r>
              <a:rPr lang="en-US" altLang="en-US" dirty="0"/>
              <a:t>Mostly accessed by programs via a high-level </a:t>
            </a:r>
            <a:r>
              <a:rPr lang="en-US" altLang="en-US" sz="4800" b="1" dirty="0">
                <a:solidFill>
                  <a:srgbClr val="006699"/>
                </a:solidFill>
              </a:rPr>
              <a:t>Application</a:t>
            </a:r>
            <a:r>
              <a:rPr lang="en-US" altLang="en-US" b="1" dirty="0">
                <a:solidFill>
                  <a:srgbClr val="3366FF"/>
                </a:solidFill>
              </a:rPr>
              <a:t> </a:t>
            </a:r>
            <a:r>
              <a:rPr lang="en-US" altLang="en-US" sz="4800" b="1" dirty="0">
                <a:solidFill>
                  <a:srgbClr val="006699"/>
                </a:solidFill>
              </a:rPr>
              <a:t>Programming</a:t>
            </a:r>
            <a:r>
              <a:rPr lang="en-US" altLang="en-US" b="1" dirty="0">
                <a:solidFill>
                  <a:srgbClr val="3366FF"/>
                </a:solidFill>
              </a:rPr>
              <a:t> </a:t>
            </a:r>
            <a:r>
              <a:rPr lang="en-US" altLang="en-US" sz="4800" b="1" dirty="0">
                <a:solidFill>
                  <a:srgbClr val="006699"/>
                </a:solidFill>
              </a:rPr>
              <a:t>Interface</a:t>
            </a:r>
            <a:r>
              <a:rPr lang="en-US" altLang="en-US" b="1" dirty="0">
                <a:solidFill>
                  <a:srgbClr val="3366FF"/>
                </a:solidFill>
              </a:rPr>
              <a:t> </a:t>
            </a:r>
            <a:r>
              <a:rPr lang="en-US" altLang="en-US" dirty="0">
                <a:solidFill>
                  <a:srgbClr val="000000"/>
                </a:solidFill>
              </a:rPr>
              <a:t>(</a:t>
            </a:r>
            <a:r>
              <a:rPr lang="en-US" altLang="en-US" sz="4800" b="1" dirty="0">
                <a:solidFill>
                  <a:srgbClr val="006699"/>
                </a:solidFill>
              </a:rPr>
              <a:t>API</a:t>
            </a:r>
            <a:r>
              <a:rPr lang="en-US" altLang="en-US" dirty="0">
                <a:solidFill>
                  <a:srgbClr val="000000"/>
                </a:solidFill>
              </a:rPr>
              <a:t>)</a:t>
            </a:r>
            <a:r>
              <a:rPr lang="en-US" altLang="en-US" dirty="0">
                <a:solidFill>
                  <a:srgbClr val="3366FF"/>
                </a:solidFill>
              </a:rPr>
              <a:t> </a:t>
            </a:r>
            <a:r>
              <a:rPr lang="en-US" altLang="en-US" dirty="0"/>
              <a:t>rather than direct system call use</a:t>
            </a:r>
            <a:endParaRPr lang="en-US" altLang="en-US" sz="1100" dirty="0"/>
          </a:p>
          <a:p>
            <a:pPr>
              <a:lnSpc>
                <a:spcPct val="90000"/>
              </a:lnSpc>
            </a:pPr>
            <a:r>
              <a:rPr lang="en-US" altLang="en-US" dirty="0"/>
              <a:t>Three most common APIs are Win32 API for Windows, POSIX API for POSIX-based systems (including virtually all versions of UNIX, Linux, and Mac OS X), and Java API for the Java virtual machine (JVM)</a:t>
            </a:r>
          </a:p>
          <a:p>
            <a:pPr marL="0" indent="0">
              <a:buNone/>
            </a:pPr>
            <a:r>
              <a:rPr kumimoji="1" lang="en-US" altLang="en-US" b="1" dirty="0">
                <a:solidFill>
                  <a:srgbClr val="FF0000"/>
                </a:solidFill>
              </a:rPr>
              <a:t>Note that the system-call names used throughout this text are generic</a:t>
            </a:r>
          </a:p>
          <a:p>
            <a:endParaRPr lang="en-US" dirty="0"/>
          </a:p>
        </p:txBody>
      </p:sp>
    </p:spTree>
    <p:extLst>
      <p:ext uri="{BB962C8B-B14F-4D97-AF65-F5344CB8AC3E}">
        <p14:creationId xmlns:p14="http://schemas.microsoft.com/office/powerpoint/2010/main" val="417041487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sp>
        <p:nvSpPr>
          <p:cNvPr id="3" name="Content Placeholder 2"/>
          <p:cNvSpPr>
            <a:spLocks noGrp="1"/>
          </p:cNvSpPr>
          <p:nvPr>
            <p:ph idx="1"/>
          </p:nvPr>
        </p:nvSpPr>
        <p:spPr/>
        <p:txBody>
          <a:bodyPr>
            <a:normAutofit/>
          </a:bodyPr>
          <a:lstStyle/>
          <a:p>
            <a:pPr marL="0" indent="0">
              <a:buNone/>
            </a:pPr>
            <a:r>
              <a:rPr lang="en-US" altLang="en-US" sz="2000" dirty="0"/>
              <a:t>Example of System Calls</a:t>
            </a:r>
            <a:endParaRPr lang="en-US" sz="2000" dirty="0"/>
          </a:p>
          <a:p>
            <a:r>
              <a:rPr lang="en-US" altLang="en-US" sz="2000" dirty="0"/>
              <a:t>System call sequence to copy the contents of one file to another file</a:t>
            </a:r>
          </a:p>
          <a:p>
            <a:endParaRPr lang="en-US" sz="2000" dirty="0"/>
          </a:p>
        </p:txBody>
      </p:sp>
      <p:pic>
        <p:nvPicPr>
          <p:cNvPr id="4" name="Picture 3">
            <a:extLst>
              <a:ext uri="{FF2B5EF4-FFF2-40B4-BE49-F238E27FC236}">
                <a16:creationId xmlns:a16="http://schemas.microsoft.com/office/drawing/2014/main" id="{AAE1048A-764C-48F0-A738-BA0A29DCBE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524000" y="2667000"/>
            <a:ext cx="5937250" cy="4017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568584680"/>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sp>
        <p:nvSpPr>
          <p:cNvPr id="3" name="Content Placeholder 2"/>
          <p:cNvSpPr>
            <a:spLocks noGrp="1"/>
          </p:cNvSpPr>
          <p:nvPr>
            <p:ph idx="1"/>
          </p:nvPr>
        </p:nvSpPr>
        <p:spPr/>
        <p:txBody>
          <a:bodyPr/>
          <a:lstStyle/>
          <a:p>
            <a:r>
              <a:rPr lang="en-US" altLang="en-US" dirty="0"/>
              <a:t>Example of Standard API</a:t>
            </a:r>
          </a:p>
          <a:p>
            <a:endParaRPr lang="en-US" dirty="0"/>
          </a:p>
        </p:txBody>
      </p:sp>
      <p:pic>
        <p:nvPicPr>
          <p:cNvPr id="4" name="Picture 3">
            <a:extLst>
              <a:ext uri="{FF2B5EF4-FFF2-40B4-BE49-F238E27FC236}">
                <a16:creationId xmlns:a16="http://schemas.microsoft.com/office/drawing/2014/main" id="{03F4BF88-895B-4F86-8811-FEB2E93B9C4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066800" y="2218944"/>
            <a:ext cx="5638800" cy="463905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2511021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pic>
        <p:nvPicPr>
          <p:cNvPr id="4" name="Content Placeholder 3">
            <a:extLst>
              <a:ext uri="{FF2B5EF4-FFF2-40B4-BE49-F238E27FC236}">
                <a16:creationId xmlns:a16="http://schemas.microsoft.com/office/drawing/2014/main" id="{03F4BF88-895B-4F86-8811-FEB2E93B9C4A}"/>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355907" y="1600200"/>
            <a:ext cx="4432186"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304800" y="1219200"/>
            <a:ext cx="2538837" cy="369332"/>
          </a:xfrm>
          <a:prstGeom prst="rect">
            <a:avLst/>
          </a:prstGeom>
        </p:spPr>
        <p:txBody>
          <a:bodyPr wrap="none">
            <a:spAutoFit/>
          </a:bodyPr>
          <a:lstStyle/>
          <a:p>
            <a:r>
              <a:rPr lang="en-US" altLang="en-US" b="1" dirty="0"/>
              <a:t>Example of Standard API</a:t>
            </a:r>
            <a:endParaRPr lang="en-US" b="1" dirty="0"/>
          </a:p>
        </p:txBody>
      </p:sp>
    </p:spTree>
    <p:extLst>
      <p:ext uri="{BB962C8B-B14F-4D97-AF65-F5344CB8AC3E}">
        <p14:creationId xmlns:p14="http://schemas.microsoft.com/office/powerpoint/2010/main" val="2262815012"/>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86310" y="838200"/>
            <a:ext cx="8229600" cy="1143000"/>
          </a:xfrm>
        </p:spPr>
        <p:txBody>
          <a:bodyPr/>
          <a:lstStyle/>
          <a:p>
            <a:r>
              <a:rPr lang="en-US" dirty="0"/>
              <a:t>Introduction to Operating Systems</a:t>
            </a:r>
          </a:p>
        </p:txBody>
      </p:sp>
      <p:sp>
        <p:nvSpPr>
          <p:cNvPr id="3" name="Content Placeholder 2"/>
          <p:cNvSpPr>
            <a:spLocks noGrp="1"/>
          </p:cNvSpPr>
          <p:nvPr>
            <p:ph idx="1"/>
          </p:nvPr>
        </p:nvSpPr>
        <p:spPr>
          <a:xfrm>
            <a:off x="457200" y="2133600"/>
            <a:ext cx="8229600" cy="4525963"/>
          </a:xfrm>
        </p:spPr>
        <p:txBody>
          <a:bodyPr/>
          <a:lstStyle/>
          <a:p>
            <a:r>
              <a:rPr lang="en-US" b="1" dirty="0"/>
              <a:t>Data Structures in Operating Systems</a:t>
            </a:r>
          </a:p>
          <a:p>
            <a:r>
              <a:rPr lang="en-US" b="1" dirty="0"/>
              <a:t>Purpose:</a:t>
            </a:r>
            <a:endParaRPr lang="en-US" dirty="0"/>
          </a:p>
          <a:p>
            <a:pPr lvl="1"/>
            <a:r>
              <a:rPr lang="en-US" dirty="0"/>
              <a:t>Data structures are used to efficiently manage and organize system resources.</a:t>
            </a:r>
          </a:p>
          <a:p>
            <a:r>
              <a:rPr lang="en-US" b="1" dirty="0"/>
              <a:t>Common Data Structures:</a:t>
            </a:r>
            <a:endParaRPr lang="en-US" dirty="0"/>
          </a:p>
          <a:p>
            <a:pPr lvl="1"/>
            <a:r>
              <a:rPr lang="en-US" dirty="0"/>
              <a:t>Queues, stacks, linked lists, tables, trees, etc.</a:t>
            </a:r>
          </a:p>
          <a:p>
            <a:endParaRPr lang="en-US" dirty="0"/>
          </a:p>
        </p:txBody>
      </p:sp>
    </p:spTree>
    <p:extLst>
      <p:ext uri="{BB962C8B-B14F-4D97-AF65-F5344CB8AC3E}">
        <p14:creationId xmlns:p14="http://schemas.microsoft.com/office/powerpoint/2010/main" val="1482714928"/>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altLang="en-US" b="1" dirty="0"/>
              <a:t>System Call Implementation</a:t>
            </a:r>
          </a:p>
          <a:p>
            <a:r>
              <a:rPr lang="en-US" altLang="en-US" dirty="0"/>
              <a:t>Typically, a number is  associated with each system call</a:t>
            </a:r>
          </a:p>
          <a:p>
            <a:pPr lvl="1"/>
            <a:r>
              <a:rPr lang="en-US" altLang="en-US" b="1" dirty="0">
                <a:solidFill>
                  <a:srgbClr val="006699"/>
                </a:solidFill>
              </a:rPr>
              <a:t>System-call</a:t>
            </a:r>
            <a:r>
              <a:rPr lang="en-US" altLang="en-US" b="1" dirty="0">
                <a:solidFill>
                  <a:srgbClr val="3366FF"/>
                </a:solidFill>
              </a:rPr>
              <a:t> </a:t>
            </a:r>
            <a:r>
              <a:rPr lang="en-US" altLang="en-US" b="1" dirty="0">
                <a:solidFill>
                  <a:srgbClr val="006699"/>
                </a:solidFill>
              </a:rPr>
              <a:t>interface</a:t>
            </a:r>
            <a:r>
              <a:rPr lang="en-US" altLang="en-US" b="1" dirty="0">
                <a:solidFill>
                  <a:srgbClr val="3366FF"/>
                </a:solidFill>
              </a:rPr>
              <a:t> </a:t>
            </a:r>
            <a:r>
              <a:rPr lang="en-US" altLang="en-US" dirty="0"/>
              <a:t>maintains a table indexed according to these numbers</a:t>
            </a:r>
            <a:endParaRPr lang="en-US" altLang="en-US" sz="800" dirty="0"/>
          </a:p>
          <a:p>
            <a:r>
              <a:rPr lang="en-US" altLang="en-US" dirty="0"/>
              <a:t>The system call interface invokes  the intended system call in OS kernel and returns status of the system call and any return values</a:t>
            </a:r>
            <a:endParaRPr lang="en-US" altLang="en-US" sz="800" dirty="0"/>
          </a:p>
          <a:p>
            <a:r>
              <a:rPr lang="en-US" altLang="en-US" dirty="0"/>
              <a:t>The caller need know nothing about how the system call is implemented</a:t>
            </a:r>
          </a:p>
          <a:p>
            <a:pPr lvl="1"/>
            <a:r>
              <a:rPr lang="en-US" altLang="en-US" dirty="0"/>
              <a:t>Just needs to obey API and understand what OS will do as a result call</a:t>
            </a:r>
          </a:p>
          <a:p>
            <a:pPr lvl="1"/>
            <a:r>
              <a:rPr lang="en-US" altLang="en-US" dirty="0"/>
              <a:t>Most details of  OS interface hidden from programmer by API  </a:t>
            </a:r>
          </a:p>
          <a:p>
            <a:pPr lvl="2"/>
            <a:r>
              <a:rPr lang="en-US" altLang="en-US" dirty="0"/>
              <a:t>Managed by run-time support library (set of functions built into libraries included with compiler)</a:t>
            </a:r>
          </a:p>
          <a:p>
            <a:endParaRPr lang="en-US" dirty="0"/>
          </a:p>
        </p:txBody>
      </p:sp>
    </p:spTree>
    <p:extLst>
      <p:ext uri="{BB962C8B-B14F-4D97-AF65-F5344CB8AC3E}">
        <p14:creationId xmlns:p14="http://schemas.microsoft.com/office/powerpoint/2010/main" val="3460798513"/>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pic>
        <p:nvPicPr>
          <p:cNvPr id="4" name="Content Placeholder 3">
            <a:extLst>
              <a:ext uri="{FF2B5EF4-FFF2-40B4-BE49-F238E27FC236}">
                <a16:creationId xmlns:a16="http://schemas.microsoft.com/office/drawing/2014/main" id="{B2409951-BBCF-4A1C-8570-76F67408B3ED}"/>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600200" y="2523584"/>
            <a:ext cx="5638800" cy="32676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609600" y="1828800"/>
            <a:ext cx="3538533" cy="369332"/>
          </a:xfrm>
          <a:prstGeom prst="rect">
            <a:avLst/>
          </a:prstGeom>
        </p:spPr>
        <p:txBody>
          <a:bodyPr wrap="none">
            <a:spAutoFit/>
          </a:bodyPr>
          <a:lstStyle/>
          <a:p>
            <a:r>
              <a:rPr lang="en-US" altLang="en-US" b="1" dirty="0"/>
              <a:t>API – System Call – OS Relationship</a:t>
            </a:r>
            <a:endParaRPr lang="en-US" b="1" dirty="0"/>
          </a:p>
        </p:txBody>
      </p:sp>
    </p:spTree>
    <p:extLst>
      <p:ext uri="{BB962C8B-B14F-4D97-AF65-F5344CB8AC3E}">
        <p14:creationId xmlns:p14="http://schemas.microsoft.com/office/powerpoint/2010/main" val="2066173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b="1" dirty="0"/>
              <a:t>system call</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altLang="en-US" b="1" dirty="0"/>
              <a:t>System Call Parameter Passing</a:t>
            </a:r>
          </a:p>
          <a:p>
            <a:pPr>
              <a:lnSpc>
                <a:spcPct val="90000"/>
              </a:lnSpc>
            </a:pPr>
            <a:r>
              <a:rPr lang="en-US" altLang="en-US" dirty="0"/>
              <a:t>Often, more information is required than simply identity of desired system call</a:t>
            </a:r>
          </a:p>
          <a:p>
            <a:pPr lvl="1">
              <a:lnSpc>
                <a:spcPct val="90000"/>
              </a:lnSpc>
            </a:pPr>
            <a:r>
              <a:rPr lang="en-US" altLang="en-US" dirty="0"/>
              <a:t>Exact type and amount of information vary according to OS and call</a:t>
            </a:r>
            <a:endParaRPr lang="en-US" altLang="en-US" sz="900" dirty="0"/>
          </a:p>
          <a:p>
            <a:pPr>
              <a:lnSpc>
                <a:spcPct val="90000"/>
              </a:lnSpc>
            </a:pPr>
            <a:r>
              <a:rPr lang="en-US" altLang="en-US" dirty="0"/>
              <a:t>Three general methods used to pass parameters to the OS</a:t>
            </a:r>
          </a:p>
          <a:p>
            <a:pPr lvl="1">
              <a:lnSpc>
                <a:spcPct val="90000"/>
              </a:lnSpc>
            </a:pPr>
            <a:r>
              <a:rPr lang="en-US" altLang="en-US" dirty="0"/>
              <a:t>Simplest:  pass the parameters in registers</a:t>
            </a:r>
          </a:p>
          <a:p>
            <a:pPr lvl="2">
              <a:lnSpc>
                <a:spcPct val="90000"/>
              </a:lnSpc>
            </a:pPr>
            <a:r>
              <a:rPr lang="en-US" altLang="en-US" dirty="0"/>
              <a:t> In some cases, may be more parameters than registers</a:t>
            </a:r>
          </a:p>
          <a:p>
            <a:pPr lvl="1">
              <a:lnSpc>
                <a:spcPct val="90000"/>
              </a:lnSpc>
            </a:pPr>
            <a:r>
              <a:rPr lang="en-US" altLang="en-US" dirty="0"/>
              <a:t>Parameters stored in a block</a:t>
            </a:r>
            <a:r>
              <a:rPr lang="en-US" altLang="en-US" i="1" dirty="0"/>
              <a:t>, </a:t>
            </a:r>
            <a:r>
              <a:rPr lang="en-US" altLang="en-US" dirty="0"/>
              <a:t>or table, in memory, and address of block passed as a parameter in a register </a:t>
            </a:r>
          </a:p>
          <a:p>
            <a:pPr lvl="2">
              <a:lnSpc>
                <a:spcPct val="90000"/>
              </a:lnSpc>
            </a:pPr>
            <a:r>
              <a:rPr lang="en-US" altLang="en-US" dirty="0"/>
              <a:t>This approach taken by Linux and Solaris</a:t>
            </a:r>
          </a:p>
          <a:p>
            <a:pPr lvl="1">
              <a:lnSpc>
                <a:spcPct val="90000"/>
              </a:lnSpc>
            </a:pPr>
            <a:r>
              <a:rPr lang="en-US" altLang="en-US" dirty="0"/>
              <a:t>Parameters placed, or </a:t>
            </a:r>
            <a:r>
              <a:rPr lang="en-US" altLang="en-US" b="1" dirty="0">
                <a:solidFill>
                  <a:srgbClr val="006699"/>
                </a:solidFill>
              </a:rPr>
              <a:t>pushed</a:t>
            </a:r>
            <a:r>
              <a:rPr lang="en-US" altLang="en-US" i="1" dirty="0"/>
              <a:t>, </a:t>
            </a:r>
            <a:r>
              <a:rPr lang="en-US" altLang="en-US" dirty="0"/>
              <a:t>onto the </a:t>
            </a:r>
            <a:r>
              <a:rPr lang="en-US" altLang="en-US" b="1" dirty="0">
                <a:solidFill>
                  <a:srgbClr val="006699"/>
                </a:solidFill>
              </a:rPr>
              <a:t>stack</a:t>
            </a:r>
            <a:r>
              <a:rPr lang="en-US" altLang="en-US" i="1" dirty="0"/>
              <a:t> </a:t>
            </a:r>
            <a:r>
              <a:rPr lang="en-US" altLang="en-US" dirty="0"/>
              <a:t>by the program and </a:t>
            </a:r>
            <a:r>
              <a:rPr lang="en-US" altLang="en-US" b="1" dirty="0">
                <a:solidFill>
                  <a:srgbClr val="006699"/>
                </a:solidFill>
              </a:rPr>
              <a:t>popped</a:t>
            </a:r>
            <a:r>
              <a:rPr lang="en-US" altLang="en-US" i="1" dirty="0"/>
              <a:t> </a:t>
            </a:r>
            <a:r>
              <a:rPr lang="en-US" altLang="en-US" dirty="0"/>
              <a:t>off the stack by the operating system</a:t>
            </a:r>
          </a:p>
          <a:p>
            <a:pPr lvl="1">
              <a:lnSpc>
                <a:spcPct val="90000"/>
              </a:lnSpc>
            </a:pPr>
            <a:r>
              <a:rPr lang="en-US" altLang="en-US" dirty="0"/>
              <a:t>Block and stack methods do not limit the number or length of parameters being passed</a:t>
            </a:r>
          </a:p>
          <a:p>
            <a:pPr lvl="1">
              <a:lnSpc>
                <a:spcPct val="90000"/>
              </a:lnSpc>
            </a:pPr>
            <a:endParaRPr lang="en-US" altLang="en-US" dirty="0"/>
          </a:p>
          <a:p>
            <a:pPr marL="0" indent="0">
              <a:buNone/>
            </a:pPr>
            <a:endParaRPr lang="en-US" b="1" dirty="0"/>
          </a:p>
        </p:txBody>
      </p:sp>
    </p:spTree>
    <p:extLst>
      <p:ext uri="{BB962C8B-B14F-4D97-AF65-F5344CB8AC3E}">
        <p14:creationId xmlns:p14="http://schemas.microsoft.com/office/powerpoint/2010/main" val="2398308353"/>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call</a:t>
            </a:r>
          </a:p>
        </p:txBody>
      </p:sp>
      <p:pic>
        <p:nvPicPr>
          <p:cNvPr id="4" name="Content Placeholder 3">
            <a:extLst>
              <a:ext uri="{FF2B5EF4-FFF2-40B4-BE49-F238E27FC236}">
                <a16:creationId xmlns:a16="http://schemas.microsoft.com/office/drawing/2014/main" id="{DF782059-8E55-48AA-A75F-C88C6177726D}"/>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447800" y="2209800"/>
            <a:ext cx="6553200" cy="35813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40793" y="1600200"/>
            <a:ext cx="3902607" cy="461665"/>
          </a:xfrm>
          <a:prstGeom prst="rect">
            <a:avLst/>
          </a:prstGeom>
        </p:spPr>
        <p:txBody>
          <a:bodyPr wrap="square">
            <a:spAutoFit/>
          </a:bodyPr>
          <a:lstStyle/>
          <a:p>
            <a:r>
              <a:rPr lang="en-US" altLang="en-US" sz="2400" b="1" dirty="0"/>
              <a:t>Parameter Passing via Table</a:t>
            </a:r>
            <a:endParaRPr lang="en-US" sz="2400" b="1" dirty="0"/>
          </a:p>
        </p:txBody>
      </p:sp>
    </p:spTree>
    <p:extLst>
      <p:ext uri="{BB962C8B-B14F-4D97-AF65-F5344CB8AC3E}">
        <p14:creationId xmlns:p14="http://schemas.microsoft.com/office/powerpoint/2010/main" val="613907857"/>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Types of System Calls</a:t>
            </a:r>
            <a:endParaRPr lang="en-US" dirty="0"/>
          </a:p>
        </p:txBody>
      </p:sp>
      <p:sp>
        <p:nvSpPr>
          <p:cNvPr id="3" name="Content Placeholder 2"/>
          <p:cNvSpPr>
            <a:spLocks noGrp="1"/>
          </p:cNvSpPr>
          <p:nvPr>
            <p:ph idx="1"/>
          </p:nvPr>
        </p:nvSpPr>
        <p:spPr/>
        <p:txBody>
          <a:bodyPr>
            <a:normAutofit fontScale="85000" lnSpcReduction="20000"/>
          </a:bodyPr>
          <a:lstStyle/>
          <a:p>
            <a:r>
              <a:rPr lang="en-US" altLang="en-US" dirty="0"/>
              <a:t>Process control</a:t>
            </a:r>
          </a:p>
          <a:p>
            <a:pPr lvl="1"/>
            <a:r>
              <a:rPr lang="en-US" altLang="en-US" dirty="0"/>
              <a:t>create process, terminate process</a:t>
            </a:r>
          </a:p>
          <a:p>
            <a:pPr lvl="1"/>
            <a:r>
              <a:rPr lang="en-US" altLang="en-US" dirty="0"/>
              <a:t>end, abort</a:t>
            </a:r>
          </a:p>
          <a:p>
            <a:pPr lvl="1"/>
            <a:r>
              <a:rPr lang="en-US" altLang="en-US" dirty="0"/>
              <a:t>load, execute</a:t>
            </a:r>
          </a:p>
          <a:p>
            <a:pPr lvl="1"/>
            <a:r>
              <a:rPr lang="en-US" altLang="en-US" dirty="0"/>
              <a:t>get process attributes, set process attributes</a:t>
            </a:r>
          </a:p>
          <a:p>
            <a:pPr lvl="1"/>
            <a:r>
              <a:rPr lang="en-US" altLang="en-US" dirty="0"/>
              <a:t>wait for time</a:t>
            </a:r>
          </a:p>
          <a:p>
            <a:pPr lvl="1"/>
            <a:r>
              <a:rPr lang="en-US" altLang="en-US" dirty="0"/>
              <a:t>wait event, signal event</a:t>
            </a:r>
          </a:p>
          <a:p>
            <a:pPr lvl="1"/>
            <a:r>
              <a:rPr lang="en-US" altLang="en-US" dirty="0"/>
              <a:t>allocate and free memory</a:t>
            </a:r>
          </a:p>
          <a:p>
            <a:pPr lvl="1"/>
            <a:r>
              <a:rPr lang="en-US" altLang="en-US" dirty="0"/>
              <a:t>Dump memory if error</a:t>
            </a:r>
          </a:p>
          <a:p>
            <a:pPr lvl="1"/>
            <a:r>
              <a:rPr lang="en-US" altLang="en-US" b="1" dirty="0">
                <a:solidFill>
                  <a:srgbClr val="006699"/>
                </a:solidFill>
              </a:rPr>
              <a:t>Debugger</a:t>
            </a:r>
            <a:r>
              <a:rPr lang="en-US" altLang="en-US" dirty="0"/>
              <a:t> for determining </a:t>
            </a:r>
            <a:r>
              <a:rPr lang="en-US" altLang="en-US" b="1" dirty="0">
                <a:solidFill>
                  <a:srgbClr val="006699"/>
                </a:solidFill>
              </a:rPr>
              <a:t>bugs</a:t>
            </a:r>
            <a:r>
              <a:rPr lang="en-US" altLang="en-US" b="1" dirty="0">
                <a:solidFill>
                  <a:srgbClr val="3366FF"/>
                </a:solidFill>
              </a:rPr>
              <a:t>, </a:t>
            </a:r>
            <a:r>
              <a:rPr lang="en-US" altLang="en-US" b="1" dirty="0">
                <a:solidFill>
                  <a:srgbClr val="006699"/>
                </a:solidFill>
              </a:rPr>
              <a:t>single</a:t>
            </a:r>
            <a:r>
              <a:rPr lang="en-US" altLang="en-US" b="1" dirty="0">
                <a:solidFill>
                  <a:srgbClr val="3366FF"/>
                </a:solidFill>
              </a:rPr>
              <a:t> </a:t>
            </a:r>
            <a:r>
              <a:rPr lang="en-US" altLang="en-US" b="1" dirty="0">
                <a:solidFill>
                  <a:srgbClr val="006699"/>
                </a:solidFill>
              </a:rPr>
              <a:t>step</a:t>
            </a:r>
            <a:r>
              <a:rPr lang="en-US" altLang="en-US" b="1" dirty="0">
                <a:solidFill>
                  <a:srgbClr val="3366FF"/>
                </a:solidFill>
              </a:rPr>
              <a:t> </a:t>
            </a:r>
            <a:r>
              <a:rPr lang="en-US" altLang="en-US" dirty="0"/>
              <a:t>execution</a:t>
            </a:r>
          </a:p>
          <a:p>
            <a:pPr lvl="1"/>
            <a:r>
              <a:rPr lang="en-US" altLang="en-US" b="1" dirty="0">
                <a:solidFill>
                  <a:srgbClr val="006699"/>
                </a:solidFill>
              </a:rPr>
              <a:t>Locks</a:t>
            </a:r>
            <a:r>
              <a:rPr lang="en-US" altLang="en-US" dirty="0"/>
              <a:t> for managing access to shared data between processes</a:t>
            </a:r>
          </a:p>
          <a:p>
            <a:endParaRPr lang="en-US" dirty="0"/>
          </a:p>
        </p:txBody>
      </p:sp>
    </p:spTree>
    <p:extLst>
      <p:ext uri="{BB962C8B-B14F-4D97-AF65-F5344CB8AC3E}">
        <p14:creationId xmlns:p14="http://schemas.microsoft.com/office/powerpoint/2010/main" val="265056173"/>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Types of System Calls (Cont.)</a:t>
            </a:r>
            <a:endParaRPr lang="en-US" dirty="0"/>
          </a:p>
        </p:txBody>
      </p:sp>
      <p:sp>
        <p:nvSpPr>
          <p:cNvPr id="3" name="Content Placeholder 2"/>
          <p:cNvSpPr>
            <a:spLocks noGrp="1"/>
          </p:cNvSpPr>
          <p:nvPr>
            <p:ph idx="1"/>
          </p:nvPr>
        </p:nvSpPr>
        <p:spPr/>
        <p:txBody>
          <a:bodyPr>
            <a:normAutofit fontScale="92500" lnSpcReduction="10000"/>
          </a:bodyPr>
          <a:lstStyle/>
          <a:p>
            <a:r>
              <a:rPr lang="en-US" altLang="en-US" dirty="0"/>
              <a:t>File management</a:t>
            </a:r>
          </a:p>
          <a:p>
            <a:pPr lvl="1"/>
            <a:r>
              <a:rPr lang="en-US" altLang="en-US" dirty="0"/>
              <a:t>create file, delete file</a:t>
            </a:r>
          </a:p>
          <a:p>
            <a:pPr lvl="1"/>
            <a:r>
              <a:rPr lang="en-US" altLang="en-US" dirty="0"/>
              <a:t>open, close file</a:t>
            </a:r>
          </a:p>
          <a:p>
            <a:pPr lvl="1"/>
            <a:r>
              <a:rPr lang="en-US" altLang="en-US" dirty="0"/>
              <a:t>read, write, reposition</a:t>
            </a:r>
          </a:p>
          <a:p>
            <a:pPr lvl="1"/>
            <a:r>
              <a:rPr lang="en-US" altLang="en-US" dirty="0"/>
              <a:t>get and set file attributes</a:t>
            </a:r>
          </a:p>
          <a:p>
            <a:r>
              <a:rPr lang="en-US" altLang="en-US" dirty="0"/>
              <a:t>Device management</a:t>
            </a:r>
          </a:p>
          <a:p>
            <a:pPr lvl="1"/>
            <a:r>
              <a:rPr lang="en-US" altLang="en-US" dirty="0"/>
              <a:t>request device, release device</a:t>
            </a:r>
          </a:p>
          <a:p>
            <a:pPr lvl="1"/>
            <a:r>
              <a:rPr lang="en-US" altLang="en-US" dirty="0"/>
              <a:t>read, write, reposition</a:t>
            </a:r>
          </a:p>
          <a:p>
            <a:pPr lvl="1"/>
            <a:r>
              <a:rPr lang="en-US" altLang="en-US" dirty="0"/>
              <a:t>get device attributes, set device attributes</a:t>
            </a:r>
          </a:p>
          <a:p>
            <a:pPr lvl="1"/>
            <a:r>
              <a:rPr lang="en-US" altLang="en-US" dirty="0"/>
              <a:t>logically attach or detach devices</a:t>
            </a:r>
          </a:p>
          <a:p>
            <a:pPr lvl="1"/>
            <a:endParaRPr lang="en-US" altLang="en-US" dirty="0"/>
          </a:p>
          <a:p>
            <a:endParaRPr lang="en-US" dirty="0"/>
          </a:p>
        </p:txBody>
      </p:sp>
    </p:spTree>
    <p:extLst>
      <p:ext uri="{BB962C8B-B14F-4D97-AF65-F5344CB8AC3E}">
        <p14:creationId xmlns:p14="http://schemas.microsoft.com/office/powerpoint/2010/main" val="2698956342"/>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Types of System Calls (Cont.)</a:t>
            </a:r>
            <a:endParaRPr lang="en-US" dirty="0"/>
          </a:p>
        </p:txBody>
      </p:sp>
      <p:sp>
        <p:nvSpPr>
          <p:cNvPr id="3" name="Content Placeholder 2"/>
          <p:cNvSpPr>
            <a:spLocks noGrp="1"/>
          </p:cNvSpPr>
          <p:nvPr>
            <p:ph idx="1"/>
          </p:nvPr>
        </p:nvSpPr>
        <p:spPr/>
        <p:txBody>
          <a:bodyPr>
            <a:normAutofit fontScale="77500" lnSpcReduction="20000"/>
          </a:bodyPr>
          <a:lstStyle/>
          <a:p>
            <a:r>
              <a:rPr lang="en-US" altLang="en-US" dirty="0"/>
              <a:t>Information maintenance</a:t>
            </a:r>
          </a:p>
          <a:p>
            <a:pPr lvl="1"/>
            <a:r>
              <a:rPr lang="en-US" altLang="en-US" dirty="0"/>
              <a:t>get time or date, set time or date</a:t>
            </a:r>
          </a:p>
          <a:p>
            <a:pPr lvl="1"/>
            <a:r>
              <a:rPr lang="en-US" altLang="en-US" dirty="0"/>
              <a:t>get system data, set system data</a:t>
            </a:r>
          </a:p>
          <a:p>
            <a:pPr lvl="1"/>
            <a:r>
              <a:rPr lang="en-US" altLang="en-US" dirty="0"/>
              <a:t>get and set process, file, or device attributes</a:t>
            </a:r>
          </a:p>
          <a:p>
            <a:r>
              <a:rPr lang="en-US" altLang="en-US" dirty="0"/>
              <a:t>Communications</a:t>
            </a:r>
          </a:p>
          <a:p>
            <a:pPr lvl="1"/>
            <a:r>
              <a:rPr lang="en-US" altLang="en-US" dirty="0"/>
              <a:t>create, delete communication connection</a:t>
            </a:r>
          </a:p>
          <a:p>
            <a:pPr lvl="1"/>
            <a:r>
              <a:rPr lang="en-US" altLang="en-US" dirty="0"/>
              <a:t>send, receive messages if </a:t>
            </a:r>
            <a:r>
              <a:rPr lang="en-US" altLang="en-US" b="1" dirty="0">
                <a:solidFill>
                  <a:srgbClr val="006699"/>
                </a:solidFill>
              </a:rPr>
              <a:t>message</a:t>
            </a:r>
            <a:r>
              <a:rPr lang="en-US" altLang="en-US" b="1" dirty="0">
                <a:solidFill>
                  <a:srgbClr val="3366FF"/>
                </a:solidFill>
              </a:rPr>
              <a:t> </a:t>
            </a:r>
            <a:r>
              <a:rPr lang="en-US" altLang="en-US" b="1" dirty="0">
                <a:solidFill>
                  <a:srgbClr val="006699"/>
                </a:solidFill>
              </a:rPr>
              <a:t>passing</a:t>
            </a:r>
            <a:r>
              <a:rPr lang="en-US" altLang="en-US" b="1" dirty="0">
                <a:solidFill>
                  <a:srgbClr val="3366FF"/>
                </a:solidFill>
              </a:rPr>
              <a:t> </a:t>
            </a:r>
            <a:r>
              <a:rPr lang="en-US" altLang="en-US" b="1" dirty="0">
                <a:solidFill>
                  <a:srgbClr val="006699"/>
                </a:solidFill>
              </a:rPr>
              <a:t>model</a:t>
            </a:r>
            <a:r>
              <a:rPr lang="en-US" altLang="en-US" b="1" dirty="0">
                <a:solidFill>
                  <a:srgbClr val="3366FF"/>
                </a:solidFill>
              </a:rPr>
              <a:t> </a:t>
            </a:r>
            <a:r>
              <a:rPr lang="en-US" altLang="en-US" dirty="0"/>
              <a:t>to </a:t>
            </a:r>
            <a:r>
              <a:rPr lang="en-US" altLang="en-US" b="1" dirty="0">
                <a:solidFill>
                  <a:srgbClr val="006699"/>
                </a:solidFill>
              </a:rPr>
              <a:t>host</a:t>
            </a:r>
            <a:r>
              <a:rPr lang="en-US" altLang="en-US" b="1" dirty="0">
                <a:solidFill>
                  <a:srgbClr val="3366FF"/>
                </a:solidFill>
              </a:rPr>
              <a:t> </a:t>
            </a:r>
            <a:r>
              <a:rPr lang="en-US" altLang="en-US" b="1" dirty="0">
                <a:solidFill>
                  <a:srgbClr val="006699"/>
                </a:solidFill>
              </a:rPr>
              <a:t>name</a:t>
            </a:r>
            <a:r>
              <a:rPr lang="en-US" altLang="en-US" dirty="0"/>
              <a:t> or </a:t>
            </a:r>
            <a:r>
              <a:rPr lang="en-US" altLang="en-US" b="1" dirty="0">
                <a:solidFill>
                  <a:srgbClr val="006699"/>
                </a:solidFill>
              </a:rPr>
              <a:t>process</a:t>
            </a:r>
            <a:r>
              <a:rPr lang="en-US" altLang="en-US" b="1" dirty="0">
                <a:solidFill>
                  <a:srgbClr val="3366FF"/>
                </a:solidFill>
              </a:rPr>
              <a:t> </a:t>
            </a:r>
            <a:r>
              <a:rPr lang="en-US" altLang="en-US" b="1" dirty="0">
                <a:solidFill>
                  <a:srgbClr val="006699"/>
                </a:solidFill>
              </a:rPr>
              <a:t>name</a:t>
            </a:r>
          </a:p>
          <a:p>
            <a:pPr lvl="2"/>
            <a:r>
              <a:rPr lang="en-US" altLang="en-US" dirty="0"/>
              <a:t>From</a:t>
            </a:r>
            <a:r>
              <a:rPr lang="en-US" altLang="en-US" b="1" dirty="0">
                <a:solidFill>
                  <a:srgbClr val="3366FF"/>
                </a:solidFill>
              </a:rPr>
              <a:t> </a:t>
            </a:r>
            <a:r>
              <a:rPr lang="en-US" altLang="en-US" b="1" dirty="0">
                <a:solidFill>
                  <a:srgbClr val="006699"/>
                </a:solidFill>
              </a:rPr>
              <a:t>client</a:t>
            </a:r>
            <a:r>
              <a:rPr lang="en-US" altLang="en-US" b="1" dirty="0">
                <a:solidFill>
                  <a:srgbClr val="3366FF"/>
                </a:solidFill>
              </a:rPr>
              <a:t> </a:t>
            </a:r>
            <a:r>
              <a:rPr lang="en-US" altLang="en-US" dirty="0"/>
              <a:t>to</a:t>
            </a:r>
            <a:r>
              <a:rPr lang="en-US" altLang="en-US" b="1" dirty="0">
                <a:solidFill>
                  <a:srgbClr val="3366FF"/>
                </a:solidFill>
              </a:rPr>
              <a:t> </a:t>
            </a:r>
            <a:r>
              <a:rPr lang="en-US" altLang="en-US" b="1" dirty="0">
                <a:solidFill>
                  <a:srgbClr val="006699"/>
                </a:solidFill>
              </a:rPr>
              <a:t>server</a:t>
            </a:r>
          </a:p>
          <a:p>
            <a:pPr lvl="1"/>
            <a:r>
              <a:rPr lang="en-US" altLang="en-US" b="1" dirty="0">
                <a:solidFill>
                  <a:srgbClr val="006699"/>
                </a:solidFill>
              </a:rPr>
              <a:t>Shared-memory</a:t>
            </a:r>
            <a:r>
              <a:rPr lang="en-US" altLang="en-US" b="1" dirty="0">
                <a:solidFill>
                  <a:srgbClr val="3366FF"/>
                </a:solidFill>
              </a:rPr>
              <a:t> </a:t>
            </a:r>
            <a:r>
              <a:rPr lang="en-US" altLang="en-US" b="1" dirty="0">
                <a:solidFill>
                  <a:srgbClr val="006699"/>
                </a:solidFill>
              </a:rPr>
              <a:t>model</a:t>
            </a:r>
            <a:r>
              <a:rPr lang="en-US" altLang="en-US" b="1" dirty="0">
                <a:solidFill>
                  <a:srgbClr val="3366FF"/>
                </a:solidFill>
              </a:rPr>
              <a:t> </a:t>
            </a:r>
            <a:r>
              <a:rPr lang="en-US" altLang="en-US" dirty="0"/>
              <a:t>create and gain access to memory regions</a:t>
            </a:r>
          </a:p>
          <a:p>
            <a:pPr lvl="1"/>
            <a:r>
              <a:rPr lang="en-US" altLang="en-US" dirty="0"/>
              <a:t>transfer status information</a:t>
            </a:r>
          </a:p>
          <a:p>
            <a:pPr lvl="1"/>
            <a:r>
              <a:rPr lang="en-US" altLang="en-US" dirty="0"/>
              <a:t>attach and detach remote devices</a:t>
            </a:r>
          </a:p>
          <a:p>
            <a:endParaRPr lang="en-US" dirty="0"/>
          </a:p>
        </p:txBody>
      </p:sp>
    </p:spTree>
    <p:extLst>
      <p:ext uri="{BB962C8B-B14F-4D97-AF65-F5344CB8AC3E}">
        <p14:creationId xmlns:p14="http://schemas.microsoft.com/office/powerpoint/2010/main" val="4176663086"/>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Types of System Calls (Cont.)</a:t>
            </a:r>
            <a:endParaRPr lang="en-US" dirty="0"/>
          </a:p>
        </p:txBody>
      </p:sp>
      <p:sp>
        <p:nvSpPr>
          <p:cNvPr id="3" name="Content Placeholder 2"/>
          <p:cNvSpPr>
            <a:spLocks noGrp="1"/>
          </p:cNvSpPr>
          <p:nvPr>
            <p:ph idx="1"/>
          </p:nvPr>
        </p:nvSpPr>
        <p:spPr/>
        <p:txBody>
          <a:bodyPr/>
          <a:lstStyle/>
          <a:p>
            <a:r>
              <a:rPr lang="en-US" altLang="en-US" dirty="0"/>
              <a:t>Protection</a:t>
            </a:r>
          </a:p>
          <a:p>
            <a:pPr lvl="1"/>
            <a:r>
              <a:rPr lang="en-US" altLang="en-US" dirty="0"/>
              <a:t>Control access to resources</a:t>
            </a:r>
          </a:p>
          <a:p>
            <a:pPr lvl="1"/>
            <a:r>
              <a:rPr lang="en-US" altLang="en-US" dirty="0"/>
              <a:t>Get and set permissions</a:t>
            </a:r>
          </a:p>
          <a:p>
            <a:pPr lvl="1"/>
            <a:r>
              <a:rPr lang="en-US" altLang="en-US" dirty="0"/>
              <a:t>Allow and deny user access</a:t>
            </a:r>
          </a:p>
          <a:p>
            <a:pPr lvl="1"/>
            <a:endParaRPr lang="en-US" altLang="en-US" dirty="0"/>
          </a:p>
          <a:p>
            <a:endParaRPr lang="en-US" dirty="0"/>
          </a:p>
        </p:txBody>
      </p:sp>
    </p:spTree>
    <p:extLst>
      <p:ext uri="{BB962C8B-B14F-4D97-AF65-F5344CB8AC3E}">
        <p14:creationId xmlns:p14="http://schemas.microsoft.com/office/powerpoint/2010/main" val="168183948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Examples of Windows and Unix System Calls</a:t>
            </a:r>
            <a:endParaRPr lang="en-US" dirty="0"/>
          </a:p>
        </p:txBody>
      </p:sp>
      <p:pic>
        <p:nvPicPr>
          <p:cNvPr id="4" name="Content Placeholder 3">
            <a:extLst>
              <a:ext uri="{FF2B5EF4-FFF2-40B4-BE49-F238E27FC236}">
                <a16:creationId xmlns:a16="http://schemas.microsoft.com/office/drawing/2014/main" id="{33A2F2E0-9064-41AD-8CF6-9D5D6130BA8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bwMode="auto">
          <a:xfrm>
            <a:off x="2477863" y="1600200"/>
            <a:ext cx="4188274"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27718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lstStyle/>
          <a:p>
            <a:r>
              <a:rPr lang="en-US" altLang="en-US" dirty="0"/>
              <a:t>General-purpose OS is very large program</a:t>
            </a:r>
          </a:p>
          <a:p>
            <a:r>
              <a:rPr lang="en-US" altLang="en-US" dirty="0"/>
              <a:t>Various ways to structure ones</a:t>
            </a:r>
          </a:p>
          <a:p>
            <a:pPr lvl="1"/>
            <a:r>
              <a:rPr lang="en-US" altLang="en-US" dirty="0"/>
              <a:t>Simple structure – MS-DOS</a:t>
            </a:r>
          </a:p>
          <a:p>
            <a:pPr lvl="1"/>
            <a:r>
              <a:rPr lang="en-US" altLang="en-US" dirty="0"/>
              <a:t>More complex – UNIX</a:t>
            </a:r>
          </a:p>
          <a:p>
            <a:pPr lvl="1"/>
            <a:r>
              <a:rPr lang="en-US" altLang="en-US" dirty="0"/>
              <a:t>Layered – an abstraction</a:t>
            </a:r>
          </a:p>
          <a:p>
            <a:pPr lvl="1"/>
            <a:r>
              <a:rPr lang="en-US" altLang="en-US" dirty="0"/>
              <a:t>Microkernel – Mach</a:t>
            </a:r>
          </a:p>
          <a:p>
            <a:endParaRPr lang="en-US" altLang="en-US" dirty="0"/>
          </a:p>
          <a:p>
            <a:endParaRPr lang="en-US" dirty="0"/>
          </a:p>
        </p:txBody>
      </p:sp>
    </p:spTree>
    <p:extLst>
      <p:ext uri="{BB962C8B-B14F-4D97-AF65-F5344CB8AC3E}">
        <p14:creationId xmlns:p14="http://schemas.microsoft.com/office/powerpoint/2010/main" val="646036438"/>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44357" y="990600"/>
            <a:ext cx="8229600" cy="1143000"/>
          </a:xfrm>
        </p:spPr>
        <p:txBody>
          <a:bodyPr/>
          <a:lstStyle/>
          <a:p>
            <a:r>
              <a:rPr lang="en-US" dirty="0"/>
              <a:t>Introduction to Operating Systems</a:t>
            </a:r>
          </a:p>
        </p:txBody>
      </p:sp>
      <p:sp>
        <p:nvSpPr>
          <p:cNvPr id="3" name="Content Placeholder 2"/>
          <p:cNvSpPr>
            <a:spLocks noGrp="1"/>
          </p:cNvSpPr>
          <p:nvPr>
            <p:ph idx="1"/>
          </p:nvPr>
        </p:nvSpPr>
        <p:spPr>
          <a:xfrm>
            <a:off x="472611" y="2332037"/>
            <a:ext cx="8229600" cy="4525963"/>
          </a:xfrm>
        </p:spPr>
        <p:txBody>
          <a:bodyPr/>
          <a:lstStyle/>
          <a:p>
            <a:r>
              <a:rPr lang="en-US" b="1" dirty="0"/>
              <a:t>Computing Environments</a:t>
            </a:r>
          </a:p>
          <a:p>
            <a:r>
              <a:rPr lang="en-US" b="1" dirty="0"/>
              <a:t>Diverse Environments:</a:t>
            </a:r>
            <a:endParaRPr lang="en-US" dirty="0"/>
          </a:p>
          <a:p>
            <a:pPr lvl="1"/>
            <a:r>
              <a:rPr lang="en-US" dirty="0"/>
              <a:t>Desktops, mobile, enterprise systems, and cloud platforms.</a:t>
            </a:r>
          </a:p>
          <a:p>
            <a:r>
              <a:rPr lang="en-US" b="1" dirty="0"/>
              <a:t>Tailored OS Solutions:</a:t>
            </a:r>
            <a:endParaRPr lang="en-US" dirty="0"/>
          </a:p>
          <a:p>
            <a:pPr lvl="1"/>
            <a:r>
              <a:rPr lang="en-US" dirty="0"/>
              <a:t>Different operating systems are designed for specific computing environments</a:t>
            </a:r>
          </a:p>
          <a:p>
            <a:endParaRPr lang="en-US" dirty="0"/>
          </a:p>
        </p:txBody>
      </p:sp>
    </p:spTree>
    <p:extLst>
      <p:ext uri="{BB962C8B-B14F-4D97-AF65-F5344CB8AC3E}">
        <p14:creationId xmlns:p14="http://schemas.microsoft.com/office/powerpoint/2010/main" val="3466492557"/>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normAutofit fontScale="92500" lnSpcReduction="20000"/>
          </a:bodyPr>
          <a:lstStyle/>
          <a:p>
            <a:pPr marL="0" indent="0">
              <a:buNone/>
            </a:pPr>
            <a:r>
              <a:rPr lang="en-US" altLang="en-US" b="1" dirty="0"/>
              <a:t>Monolithic Structure – Original UNIX</a:t>
            </a:r>
          </a:p>
          <a:p>
            <a:r>
              <a:rPr lang="en-US" altLang="en-US" dirty="0"/>
              <a:t>UNIX – limited by hardware functionality, the original UNIX operating system had limited structuring.  </a:t>
            </a:r>
          </a:p>
          <a:p>
            <a:r>
              <a:rPr lang="en-US" altLang="en-US" dirty="0"/>
              <a:t>The UNIX OS consists of two separable parts</a:t>
            </a:r>
          </a:p>
          <a:p>
            <a:pPr lvl="1"/>
            <a:r>
              <a:rPr lang="en-US" altLang="en-US" dirty="0"/>
              <a:t>Systems programs</a:t>
            </a:r>
          </a:p>
          <a:p>
            <a:pPr lvl="1"/>
            <a:r>
              <a:rPr lang="en-US" altLang="en-US" dirty="0"/>
              <a:t>The kernel</a:t>
            </a:r>
          </a:p>
          <a:p>
            <a:pPr lvl="2"/>
            <a:r>
              <a:rPr lang="en-US" altLang="en-US" dirty="0"/>
              <a:t>Consists of everything below the system-call interface and above the physical hardware</a:t>
            </a:r>
          </a:p>
          <a:p>
            <a:pPr lvl="2"/>
            <a:r>
              <a:rPr lang="en-US" altLang="en-US" dirty="0"/>
              <a:t>Provides the file system, CPU scheduling, memory management, and other operating-system functions; a large number of functions for one level</a:t>
            </a:r>
          </a:p>
          <a:p>
            <a:endParaRPr lang="en-US" dirty="0"/>
          </a:p>
        </p:txBody>
      </p:sp>
    </p:spTree>
    <p:extLst>
      <p:ext uri="{BB962C8B-B14F-4D97-AF65-F5344CB8AC3E}">
        <p14:creationId xmlns:p14="http://schemas.microsoft.com/office/powerpoint/2010/main" val="2814598953"/>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lstStyle/>
          <a:p>
            <a:pPr marL="0" indent="0">
              <a:buNone/>
            </a:pPr>
            <a:r>
              <a:rPr lang="en-US" altLang="en-US" b="1" dirty="0"/>
              <a:t>Traditional UNIX System Structure</a:t>
            </a:r>
          </a:p>
          <a:p>
            <a:r>
              <a:rPr lang="en-US" altLang="en-US" sz="2000" dirty="0"/>
              <a:t>Beyond simple but not fully layered</a:t>
            </a:r>
          </a:p>
          <a:p>
            <a:pPr marL="0" indent="0">
              <a:buNone/>
            </a:pPr>
            <a:endParaRPr lang="en-US" b="1" dirty="0"/>
          </a:p>
        </p:txBody>
      </p:sp>
      <p:pic>
        <p:nvPicPr>
          <p:cNvPr id="4" name="Picture 3">
            <a:extLst>
              <a:ext uri="{FF2B5EF4-FFF2-40B4-BE49-F238E27FC236}">
                <a16:creationId xmlns:a16="http://schemas.microsoft.com/office/drawing/2014/main" id="{0AF4FCDF-1BC0-40A0-B88F-416549435D1F}"/>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1367122" y="2514600"/>
            <a:ext cx="6409756" cy="38721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92475615"/>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715962"/>
          </a:xfrm>
        </p:spPr>
        <p:txBody>
          <a:bodyPr>
            <a:normAutofit fontScale="90000"/>
          </a:bodyPr>
          <a:lstStyle/>
          <a:p>
            <a:r>
              <a:rPr lang="en-US" altLang="en-US" dirty="0"/>
              <a:t>Operating System Structure</a:t>
            </a:r>
            <a:endParaRPr lang="en-US" dirty="0"/>
          </a:p>
        </p:txBody>
      </p:sp>
      <p:sp>
        <p:nvSpPr>
          <p:cNvPr id="3" name="Content Placeholder 2"/>
          <p:cNvSpPr>
            <a:spLocks noGrp="1"/>
          </p:cNvSpPr>
          <p:nvPr>
            <p:ph idx="1"/>
          </p:nvPr>
        </p:nvSpPr>
        <p:spPr>
          <a:xfrm>
            <a:off x="457200" y="990600"/>
            <a:ext cx="8229600" cy="5135563"/>
          </a:xfrm>
        </p:spPr>
        <p:txBody>
          <a:bodyPr/>
          <a:lstStyle/>
          <a:p>
            <a:pPr marL="0" indent="0">
              <a:buNone/>
            </a:pPr>
            <a:r>
              <a:rPr lang="en-US" altLang="en-US" b="1" dirty="0"/>
              <a:t>Linux System Structure</a:t>
            </a:r>
          </a:p>
          <a:p>
            <a:pPr marL="0" indent="0">
              <a:buNone/>
            </a:pPr>
            <a:r>
              <a:rPr lang="en-US" altLang="en-US" sz="2800" dirty="0">
                <a:latin typeface="Verdana" panose="020B0604030504040204" pitchFamily="34" charset="0"/>
              </a:rPr>
              <a:t>Monolithic plus modular design</a:t>
            </a:r>
          </a:p>
          <a:p>
            <a:pPr marL="0" indent="0">
              <a:buNone/>
            </a:pPr>
            <a:endParaRPr lang="en-US" b="1" dirty="0"/>
          </a:p>
        </p:txBody>
      </p:sp>
      <p:pic>
        <p:nvPicPr>
          <p:cNvPr id="4" name="Picture 3">
            <a:extLst>
              <a:ext uri="{FF2B5EF4-FFF2-40B4-BE49-F238E27FC236}">
                <a16:creationId xmlns:a16="http://schemas.microsoft.com/office/drawing/2014/main" id="{3916281A-E631-49D0-A316-EE6C756C916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657600" y="2057400"/>
            <a:ext cx="2740269" cy="4233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775067053"/>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a:xfrm>
            <a:off x="457200" y="1600200"/>
            <a:ext cx="3962400" cy="4525963"/>
          </a:xfrm>
        </p:spPr>
        <p:txBody>
          <a:bodyPr>
            <a:normAutofit/>
          </a:bodyPr>
          <a:lstStyle/>
          <a:p>
            <a:r>
              <a:rPr lang="en-US" altLang="en-US" sz="2000" dirty="0"/>
              <a:t>The operating system is divided into a number of layers (levels), each built on top of lower layers.  The bottom layer (layer 0), is the hardware; the highest (layer N) is the user interface.</a:t>
            </a:r>
          </a:p>
          <a:p>
            <a:r>
              <a:rPr lang="en-US" altLang="en-US" sz="2000" dirty="0"/>
              <a:t>With modularity, layers are selected such that each uses functions (operations) and services of only lower-level layers</a:t>
            </a:r>
          </a:p>
          <a:p>
            <a:endParaRPr lang="en-US" sz="2000" dirty="0"/>
          </a:p>
        </p:txBody>
      </p:sp>
      <p:pic>
        <p:nvPicPr>
          <p:cNvPr id="4" name="Picture 3">
            <a:extLst>
              <a:ext uri="{FF2B5EF4-FFF2-40B4-BE49-F238E27FC236}">
                <a16:creationId xmlns:a16="http://schemas.microsoft.com/office/drawing/2014/main" id="{407A23F2-DA55-4CEE-97C1-871903D96380}"/>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4800600" y="1447800"/>
            <a:ext cx="3928958" cy="3657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098295"/>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altLang="en-US" b="1" dirty="0"/>
              <a:t>Microkernels</a:t>
            </a:r>
          </a:p>
          <a:p>
            <a:r>
              <a:rPr lang="en-US" altLang="en-US" dirty="0"/>
              <a:t>Moves as much from the kernel into user space</a:t>
            </a:r>
          </a:p>
          <a:p>
            <a:r>
              <a:rPr lang="en-US" altLang="en-US" b="1" dirty="0">
                <a:solidFill>
                  <a:srgbClr val="006699"/>
                </a:solidFill>
              </a:rPr>
              <a:t>Mach</a:t>
            </a:r>
            <a:r>
              <a:rPr lang="en-US" altLang="en-US" dirty="0"/>
              <a:t> is an example of </a:t>
            </a:r>
            <a:r>
              <a:rPr lang="en-US" altLang="en-US" b="1" dirty="0">
                <a:solidFill>
                  <a:srgbClr val="006699"/>
                </a:solidFill>
              </a:rPr>
              <a:t>microkernel</a:t>
            </a:r>
          </a:p>
          <a:p>
            <a:pPr lvl="1"/>
            <a:r>
              <a:rPr lang="en-US" altLang="en-US" dirty="0"/>
              <a:t>Mac OS X kernel (</a:t>
            </a:r>
            <a:r>
              <a:rPr lang="en-US" altLang="en-US" b="1" dirty="0">
                <a:solidFill>
                  <a:srgbClr val="006699"/>
                </a:solidFill>
              </a:rPr>
              <a:t>Darwin</a:t>
            </a:r>
            <a:r>
              <a:rPr lang="en-US" altLang="en-US" dirty="0"/>
              <a:t>) partly based on Mach</a:t>
            </a:r>
            <a:endParaRPr lang="en-US" altLang="en-US" sz="800" dirty="0"/>
          </a:p>
          <a:p>
            <a:r>
              <a:rPr lang="en-US" altLang="en-US" dirty="0"/>
              <a:t>Communication takes place between user modules using </a:t>
            </a:r>
            <a:r>
              <a:rPr lang="en-US" altLang="en-US" b="1" dirty="0">
                <a:solidFill>
                  <a:srgbClr val="006699"/>
                </a:solidFill>
              </a:rPr>
              <a:t>message</a:t>
            </a:r>
            <a:r>
              <a:rPr lang="en-US" altLang="en-US" b="1" dirty="0">
                <a:solidFill>
                  <a:srgbClr val="3366FF"/>
                </a:solidFill>
              </a:rPr>
              <a:t> </a:t>
            </a:r>
            <a:r>
              <a:rPr lang="en-US" altLang="en-US" b="1" dirty="0">
                <a:solidFill>
                  <a:srgbClr val="006699"/>
                </a:solidFill>
              </a:rPr>
              <a:t>passing</a:t>
            </a:r>
          </a:p>
          <a:p>
            <a:r>
              <a:rPr lang="en-US" altLang="en-US" dirty="0"/>
              <a:t>Benefits:</a:t>
            </a:r>
          </a:p>
          <a:p>
            <a:pPr lvl="1"/>
            <a:r>
              <a:rPr lang="en-US" altLang="en-US" dirty="0"/>
              <a:t>Easier to extend a microkernel</a:t>
            </a:r>
          </a:p>
          <a:p>
            <a:pPr lvl="1"/>
            <a:r>
              <a:rPr lang="en-US" altLang="en-US" dirty="0"/>
              <a:t>Easier to port the operating system to new architectures</a:t>
            </a:r>
          </a:p>
          <a:p>
            <a:pPr lvl="1"/>
            <a:r>
              <a:rPr lang="en-US" altLang="en-US" dirty="0"/>
              <a:t>More reliable (less code is running in kernel mode)</a:t>
            </a:r>
          </a:p>
          <a:p>
            <a:pPr lvl="1"/>
            <a:r>
              <a:rPr lang="en-US" altLang="en-US" dirty="0"/>
              <a:t>More secure</a:t>
            </a:r>
            <a:endParaRPr lang="en-US" altLang="en-US" sz="800" dirty="0"/>
          </a:p>
          <a:p>
            <a:r>
              <a:rPr lang="en-US" altLang="en-US" dirty="0"/>
              <a:t>Detriments:</a:t>
            </a:r>
          </a:p>
          <a:p>
            <a:pPr lvl="1"/>
            <a:r>
              <a:rPr lang="en-US" altLang="en-US" dirty="0"/>
              <a:t>Performance overhead of user space to kernel space communication</a:t>
            </a:r>
          </a:p>
          <a:p>
            <a:endParaRPr lang="en-US" dirty="0"/>
          </a:p>
        </p:txBody>
      </p:sp>
    </p:spTree>
    <p:extLst>
      <p:ext uri="{BB962C8B-B14F-4D97-AF65-F5344CB8AC3E}">
        <p14:creationId xmlns:p14="http://schemas.microsoft.com/office/powerpoint/2010/main" val="3298217527"/>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lstStyle/>
          <a:p>
            <a:pPr marL="0" indent="0">
              <a:buNone/>
            </a:pPr>
            <a:r>
              <a:rPr lang="en-US" altLang="en-US" b="1" dirty="0"/>
              <a:t>Microkernel System Structure</a:t>
            </a:r>
          </a:p>
          <a:p>
            <a:pPr marL="0" indent="0">
              <a:buNone/>
            </a:pPr>
            <a:r>
              <a:rPr lang="en-US" altLang="en-US" b="1" dirty="0"/>
              <a:t> </a:t>
            </a:r>
            <a:endParaRPr lang="en-US" b="1" dirty="0"/>
          </a:p>
        </p:txBody>
      </p:sp>
      <p:pic>
        <p:nvPicPr>
          <p:cNvPr id="4" name="Picture 3">
            <a:extLst>
              <a:ext uri="{FF2B5EF4-FFF2-40B4-BE49-F238E27FC236}">
                <a16:creationId xmlns:a16="http://schemas.microsoft.com/office/drawing/2014/main" id="{25A0E5C8-7A5F-457D-83DE-F96A7C9EEDA7}"/>
              </a:ext>
            </a:extLst>
          </p:cNvPr>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533400" y="2362200"/>
            <a:ext cx="6795238" cy="328380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739100910"/>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normAutofit lnSpcReduction="10000"/>
          </a:bodyPr>
          <a:lstStyle/>
          <a:p>
            <a:pPr marL="0" indent="0">
              <a:buNone/>
            </a:pPr>
            <a:r>
              <a:rPr lang="en-US" altLang="en-US" b="1" dirty="0"/>
              <a:t>Modules</a:t>
            </a:r>
          </a:p>
          <a:p>
            <a:r>
              <a:rPr lang="en-US" altLang="en-US" dirty="0"/>
              <a:t>Many modern operating systems implement </a:t>
            </a:r>
            <a:r>
              <a:rPr lang="en-US" altLang="en-US" b="1" dirty="0">
                <a:solidFill>
                  <a:srgbClr val="006699"/>
                </a:solidFill>
              </a:rPr>
              <a:t>loadable</a:t>
            </a:r>
            <a:r>
              <a:rPr lang="en-US" altLang="en-US" dirty="0"/>
              <a:t> </a:t>
            </a:r>
            <a:r>
              <a:rPr lang="en-US" altLang="en-US" b="1" dirty="0">
                <a:solidFill>
                  <a:srgbClr val="006699"/>
                </a:solidFill>
              </a:rPr>
              <a:t>kernel</a:t>
            </a:r>
            <a:r>
              <a:rPr lang="en-US" altLang="en-US" b="1" dirty="0">
                <a:solidFill>
                  <a:srgbClr val="3366FF"/>
                </a:solidFill>
              </a:rPr>
              <a:t> </a:t>
            </a:r>
            <a:r>
              <a:rPr lang="en-US" altLang="en-US" dirty="0"/>
              <a:t>mo</a:t>
            </a:r>
            <a:r>
              <a:rPr lang="en-US" altLang="en-US" b="1" dirty="0">
                <a:solidFill>
                  <a:srgbClr val="006699"/>
                </a:solidFill>
              </a:rPr>
              <a:t>dules</a:t>
            </a:r>
            <a:r>
              <a:rPr lang="en-US" altLang="en-US" b="1" dirty="0">
                <a:solidFill>
                  <a:srgbClr val="3366FF"/>
                </a:solidFill>
              </a:rPr>
              <a:t> </a:t>
            </a:r>
            <a:r>
              <a:rPr lang="en-US" altLang="en-US" dirty="0"/>
              <a:t>(</a:t>
            </a:r>
            <a:r>
              <a:rPr lang="en-US" altLang="en-US" b="1" dirty="0">
                <a:solidFill>
                  <a:srgbClr val="006699"/>
                </a:solidFill>
              </a:rPr>
              <a:t>LKMs</a:t>
            </a:r>
            <a:r>
              <a:rPr lang="en-US" altLang="en-US" dirty="0"/>
              <a:t>)</a:t>
            </a:r>
          </a:p>
          <a:p>
            <a:pPr lvl="1"/>
            <a:r>
              <a:rPr lang="en-US" altLang="en-US" dirty="0"/>
              <a:t>Uses object-oriented approach</a:t>
            </a:r>
          </a:p>
          <a:p>
            <a:pPr lvl="1"/>
            <a:r>
              <a:rPr lang="en-US" altLang="en-US" dirty="0"/>
              <a:t>Each core component is separate</a:t>
            </a:r>
          </a:p>
          <a:p>
            <a:pPr lvl="1"/>
            <a:r>
              <a:rPr lang="en-US" altLang="en-US" dirty="0"/>
              <a:t>Each talks to the others over known interfaces</a:t>
            </a:r>
          </a:p>
          <a:p>
            <a:pPr lvl="1"/>
            <a:r>
              <a:rPr lang="en-US" altLang="en-US" dirty="0"/>
              <a:t>Each is loadable as needed within the kernel</a:t>
            </a:r>
          </a:p>
          <a:p>
            <a:r>
              <a:rPr lang="en-US" altLang="en-US" dirty="0"/>
              <a:t>Overall, similar to layers but with more flexible</a:t>
            </a:r>
          </a:p>
          <a:p>
            <a:pPr lvl="1"/>
            <a:r>
              <a:rPr lang="en-US" altLang="en-US" dirty="0"/>
              <a:t>Linux, Solaris, etc.</a:t>
            </a:r>
          </a:p>
          <a:p>
            <a:pPr marL="0" indent="0">
              <a:buNone/>
            </a:pPr>
            <a:endParaRPr lang="en-US" b="1" dirty="0"/>
          </a:p>
        </p:txBody>
      </p:sp>
    </p:spTree>
    <p:extLst>
      <p:ext uri="{BB962C8B-B14F-4D97-AF65-F5344CB8AC3E}">
        <p14:creationId xmlns:p14="http://schemas.microsoft.com/office/powerpoint/2010/main" val="4131273932"/>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normAutofit fontScale="77500" lnSpcReduction="20000"/>
          </a:bodyPr>
          <a:lstStyle/>
          <a:p>
            <a:pPr marL="0" indent="0">
              <a:buNone/>
            </a:pPr>
            <a:r>
              <a:rPr lang="en-US" altLang="en-US" b="1" dirty="0"/>
              <a:t>Hybrid Systems</a:t>
            </a:r>
          </a:p>
          <a:p>
            <a:r>
              <a:rPr lang="en-US" altLang="en-US" dirty="0"/>
              <a:t>Most modern operating systems are not one pure model</a:t>
            </a:r>
          </a:p>
          <a:p>
            <a:pPr lvl="1"/>
            <a:r>
              <a:rPr lang="en-US" altLang="en-US" dirty="0"/>
              <a:t>Hybrid combines multiple approaches to address performance, security, usability needs</a:t>
            </a:r>
          </a:p>
          <a:p>
            <a:pPr lvl="1"/>
            <a:r>
              <a:rPr lang="en-US" altLang="en-US" dirty="0"/>
              <a:t>Linux and Solaris kernels in kernel address space, so monolithic, plus modular for dynamic loading of functionality</a:t>
            </a:r>
          </a:p>
          <a:p>
            <a:pPr lvl="1"/>
            <a:r>
              <a:rPr lang="en-US" altLang="en-US" dirty="0"/>
              <a:t>Windows mostly monolithic, plus microkernel for different subsystem </a:t>
            </a:r>
            <a:r>
              <a:rPr lang="en-US" altLang="en-US" b="1" i="1" dirty="0"/>
              <a:t>personalities</a:t>
            </a:r>
          </a:p>
          <a:p>
            <a:r>
              <a:rPr lang="en-US" altLang="en-US" dirty="0"/>
              <a:t>Apple Mac OS X hybrid, layered, </a:t>
            </a:r>
            <a:r>
              <a:rPr lang="en-US" altLang="en-US" b="1" dirty="0">
                <a:solidFill>
                  <a:srgbClr val="006699"/>
                </a:solidFill>
              </a:rPr>
              <a:t>Aqua</a:t>
            </a:r>
            <a:r>
              <a:rPr lang="en-US" altLang="en-US" dirty="0"/>
              <a:t> UI plus </a:t>
            </a:r>
            <a:r>
              <a:rPr lang="en-US" altLang="en-US" b="1" dirty="0">
                <a:solidFill>
                  <a:srgbClr val="006699"/>
                </a:solidFill>
              </a:rPr>
              <a:t>Cocoa</a:t>
            </a:r>
            <a:r>
              <a:rPr lang="en-US" altLang="en-US" dirty="0"/>
              <a:t> programming environment</a:t>
            </a:r>
          </a:p>
          <a:p>
            <a:pPr lvl="1"/>
            <a:r>
              <a:rPr lang="en-US" altLang="en-US" dirty="0"/>
              <a:t>Below is kernel consisting of Mach microkernel and BSD Unix parts, plus I/O kit and dynamically loadable modules (called </a:t>
            </a:r>
            <a:r>
              <a:rPr lang="en-US" altLang="en-US" b="1" dirty="0">
                <a:solidFill>
                  <a:srgbClr val="006699"/>
                </a:solidFill>
              </a:rPr>
              <a:t>kernel</a:t>
            </a:r>
            <a:r>
              <a:rPr lang="en-US" altLang="en-US" b="1" dirty="0">
                <a:solidFill>
                  <a:srgbClr val="3366FF"/>
                </a:solidFill>
              </a:rPr>
              <a:t> </a:t>
            </a:r>
            <a:r>
              <a:rPr lang="en-US" altLang="en-US" b="1" dirty="0">
                <a:solidFill>
                  <a:srgbClr val="006699"/>
                </a:solidFill>
              </a:rPr>
              <a:t>extensions</a:t>
            </a:r>
            <a:r>
              <a:rPr lang="en-US" altLang="en-US" dirty="0"/>
              <a:t>)</a:t>
            </a:r>
          </a:p>
          <a:p>
            <a:pPr marL="0" indent="0">
              <a:buNone/>
            </a:pPr>
            <a:endParaRPr lang="en-US" b="1" dirty="0"/>
          </a:p>
        </p:txBody>
      </p:sp>
    </p:spTree>
    <p:extLst>
      <p:ext uri="{BB962C8B-B14F-4D97-AF65-F5344CB8AC3E}">
        <p14:creationId xmlns:p14="http://schemas.microsoft.com/office/powerpoint/2010/main" val="34649493"/>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lstStyle/>
          <a:p>
            <a:pPr marL="0" indent="0">
              <a:buNone/>
            </a:pPr>
            <a:r>
              <a:rPr lang="en-US" altLang="en-US" b="1" dirty="0" err="1"/>
              <a:t>macOS</a:t>
            </a:r>
            <a:r>
              <a:rPr lang="en-US" altLang="en-US" b="1" dirty="0"/>
              <a:t> and </a:t>
            </a:r>
            <a:r>
              <a:rPr lang="en-US" altLang="en-US" b="1" dirty="0" err="1"/>
              <a:t>iOS</a:t>
            </a:r>
            <a:r>
              <a:rPr lang="en-US" altLang="en-US" b="1" dirty="0"/>
              <a:t> Structure</a:t>
            </a:r>
          </a:p>
          <a:p>
            <a:pPr marL="0" indent="0">
              <a:buNone/>
            </a:pPr>
            <a:endParaRPr lang="en-US" b="1" dirty="0"/>
          </a:p>
        </p:txBody>
      </p:sp>
      <p:pic>
        <p:nvPicPr>
          <p:cNvPr id="4" name="Content Placeholder 4">
            <a:extLst>
              <a:ext uri="{FF2B5EF4-FFF2-40B4-BE49-F238E27FC236}">
                <a16:creationId xmlns:a16="http://schemas.microsoft.com/office/drawing/2014/main" id="{4C8FD787-1D63-4CDB-A6AC-662FE711E4DB}"/>
              </a:ext>
            </a:extLst>
          </p:cNvPr>
          <p:cNvPicPr>
            <a:picLocks noGrp="1"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322512" y="2362200"/>
            <a:ext cx="4498975" cy="3705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485228827"/>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p:txBody>
          <a:bodyPr/>
          <a:lstStyle/>
          <a:p>
            <a:pPr marL="0" indent="0">
              <a:buNone/>
            </a:pPr>
            <a:r>
              <a:rPr lang="en-US" altLang="en-US" b="1" dirty="0"/>
              <a:t>Darwin</a:t>
            </a:r>
          </a:p>
          <a:p>
            <a:pPr marL="0" indent="0">
              <a:buNone/>
            </a:pPr>
            <a:endParaRPr lang="en-US" b="1" dirty="0"/>
          </a:p>
        </p:txBody>
      </p:sp>
      <p:pic>
        <p:nvPicPr>
          <p:cNvPr id="4" name="Content Placeholder 5">
            <a:extLst>
              <a:ext uri="{FF2B5EF4-FFF2-40B4-BE49-F238E27FC236}">
                <a16:creationId xmlns:a16="http://schemas.microsoft.com/office/drawing/2014/main" id="{C076D8A7-0015-48E2-9BB0-037DED9A3FA5}"/>
              </a:ext>
            </a:extLst>
          </p:cNvPr>
          <p:cNvPicPr>
            <a:picLocks noGrp="1"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092450" y="1885950"/>
            <a:ext cx="2959100" cy="3086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72051231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731837"/>
            <a:ext cx="8229600" cy="1143000"/>
          </a:xfrm>
        </p:spPr>
        <p:txBody>
          <a:bodyPr/>
          <a:lstStyle/>
          <a:p>
            <a:r>
              <a:rPr lang="en-US" dirty="0"/>
              <a:t>Introduction to Operating Systems</a:t>
            </a:r>
          </a:p>
        </p:txBody>
      </p:sp>
      <p:sp>
        <p:nvSpPr>
          <p:cNvPr id="3" name="Content Placeholder 2"/>
          <p:cNvSpPr>
            <a:spLocks noGrp="1"/>
          </p:cNvSpPr>
          <p:nvPr>
            <p:ph idx="1"/>
          </p:nvPr>
        </p:nvSpPr>
        <p:spPr/>
        <p:txBody>
          <a:bodyPr/>
          <a:lstStyle/>
          <a:p>
            <a:r>
              <a:rPr lang="en-US" b="1" dirty="0"/>
              <a:t>Open-Source and Free Operating Systems</a:t>
            </a:r>
          </a:p>
          <a:p>
            <a:r>
              <a:rPr lang="en-US" b="1" dirty="0"/>
              <a:t>Open-Source OS:</a:t>
            </a:r>
            <a:endParaRPr lang="en-US" dirty="0"/>
          </a:p>
          <a:p>
            <a:pPr lvl="1"/>
            <a:r>
              <a:rPr lang="en-US" dirty="0"/>
              <a:t>Free software, community-driven development.</a:t>
            </a:r>
          </a:p>
          <a:p>
            <a:pPr lvl="1"/>
            <a:r>
              <a:rPr lang="en-US" dirty="0"/>
              <a:t>Examples: Linux, BSD.</a:t>
            </a:r>
          </a:p>
          <a:p>
            <a:r>
              <a:rPr lang="en-US" b="1" dirty="0"/>
              <a:t>Benefits:</a:t>
            </a:r>
            <a:endParaRPr lang="en-US" dirty="0"/>
          </a:p>
          <a:p>
            <a:pPr lvl="1"/>
            <a:r>
              <a:rPr lang="en-US" dirty="0"/>
              <a:t>Customizable and flexible.</a:t>
            </a:r>
          </a:p>
          <a:p>
            <a:pPr lvl="1"/>
            <a:r>
              <a:rPr lang="en-US" dirty="0"/>
              <a:t>Free to use and distribute.</a:t>
            </a:r>
          </a:p>
          <a:p>
            <a:endParaRPr lang="en-US" dirty="0"/>
          </a:p>
        </p:txBody>
      </p:sp>
    </p:spTree>
    <p:extLst>
      <p:ext uri="{BB962C8B-B14F-4D97-AF65-F5344CB8AC3E}">
        <p14:creationId xmlns:p14="http://schemas.microsoft.com/office/powerpoint/2010/main" val="1674948036"/>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sp>
        <p:nvSpPr>
          <p:cNvPr id="3" name="Content Placeholder 2"/>
          <p:cNvSpPr>
            <a:spLocks noGrp="1"/>
          </p:cNvSpPr>
          <p:nvPr>
            <p:ph idx="1"/>
          </p:nvPr>
        </p:nvSpPr>
        <p:spPr>
          <a:xfrm>
            <a:off x="457200" y="1600200"/>
            <a:ext cx="5181600" cy="4525963"/>
          </a:xfrm>
        </p:spPr>
        <p:txBody>
          <a:bodyPr>
            <a:normAutofit fontScale="70000" lnSpcReduction="20000"/>
          </a:bodyPr>
          <a:lstStyle/>
          <a:p>
            <a:pPr marL="0" indent="0">
              <a:buNone/>
            </a:pPr>
            <a:r>
              <a:rPr lang="en-US" altLang="en-US" sz="4600" b="1" dirty="0" err="1"/>
              <a:t>iOS</a:t>
            </a:r>
            <a:endParaRPr lang="en-US" altLang="en-US" sz="4600" b="1" dirty="0"/>
          </a:p>
          <a:p>
            <a:r>
              <a:rPr lang="en-US" altLang="en-US" dirty="0"/>
              <a:t>Apple mobile OS for </a:t>
            </a:r>
            <a:r>
              <a:rPr lang="en-US" altLang="en-US" b="1" i="1" dirty="0"/>
              <a:t>iPhone</a:t>
            </a:r>
            <a:r>
              <a:rPr lang="en-US" altLang="en-US" dirty="0"/>
              <a:t>, </a:t>
            </a:r>
            <a:r>
              <a:rPr lang="en-US" altLang="en-US" b="1" i="1" dirty="0" err="1"/>
              <a:t>iPad</a:t>
            </a:r>
            <a:endParaRPr lang="en-US" altLang="en-US" dirty="0"/>
          </a:p>
          <a:p>
            <a:pPr lvl="1"/>
            <a:r>
              <a:rPr lang="en-US" altLang="en-US" dirty="0"/>
              <a:t>Structured on Mac OS X, added functionality</a:t>
            </a:r>
          </a:p>
          <a:p>
            <a:pPr lvl="1"/>
            <a:r>
              <a:rPr lang="en-US" altLang="en-US" dirty="0"/>
              <a:t>Does not run OS X applications natively</a:t>
            </a:r>
          </a:p>
          <a:p>
            <a:pPr lvl="2"/>
            <a:r>
              <a:rPr lang="en-US" altLang="en-US" dirty="0"/>
              <a:t>Also runs on different CPU architecture (ARM vs. Intel)</a:t>
            </a:r>
          </a:p>
          <a:p>
            <a:pPr lvl="1"/>
            <a:r>
              <a:rPr lang="en-US" altLang="en-US" b="1" dirty="0">
                <a:solidFill>
                  <a:srgbClr val="006699"/>
                </a:solidFill>
              </a:rPr>
              <a:t>Cocoa</a:t>
            </a:r>
            <a:r>
              <a:rPr lang="en-US" altLang="en-US" b="1" dirty="0">
                <a:solidFill>
                  <a:srgbClr val="3366FF"/>
                </a:solidFill>
              </a:rPr>
              <a:t> </a:t>
            </a:r>
            <a:r>
              <a:rPr lang="en-US" altLang="en-US" b="1" dirty="0">
                <a:solidFill>
                  <a:srgbClr val="006699"/>
                </a:solidFill>
              </a:rPr>
              <a:t>Touch</a:t>
            </a:r>
            <a:r>
              <a:rPr lang="en-US" altLang="en-US" b="1" dirty="0">
                <a:solidFill>
                  <a:srgbClr val="3366FF"/>
                </a:solidFill>
              </a:rPr>
              <a:t> </a:t>
            </a:r>
            <a:r>
              <a:rPr lang="en-US" altLang="en-US" dirty="0"/>
              <a:t>Objective-C API for developing apps</a:t>
            </a:r>
          </a:p>
          <a:p>
            <a:pPr lvl="1"/>
            <a:r>
              <a:rPr lang="en-US" altLang="en-US" b="1" dirty="0">
                <a:solidFill>
                  <a:srgbClr val="006699"/>
                </a:solidFill>
              </a:rPr>
              <a:t>Media</a:t>
            </a:r>
            <a:r>
              <a:rPr lang="en-US" altLang="en-US" b="1" dirty="0">
                <a:solidFill>
                  <a:srgbClr val="3366FF"/>
                </a:solidFill>
              </a:rPr>
              <a:t> </a:t>
            </a:r>
            <a:r>
              <a:rPr lang="en-US" altLang="en-US" b="1" dirty="0">
                <a:solidFill>
                  <a:srgbClr val="006699"/>
                </a:solidFill>
              </a:rPr>
              <a:t>services</a:t>
            </a:r>
            <a:r>
              <a:rPr lang="en-US" altLang="en-US" b="1" dirty="0">
                <a:solidFill>
                  <a:srgbClr val="3366FF"/>
                </a:solidFill>
              </a:rPr>
              <a:t> </a:t>
            </a:r>
            <a:r>
              <a:rPr lang="en-US" altLang="en-US" dirty="0"/>
              <a:t>layer for graphics, audio, video</a:t>
            </a:r>
          </a:p>
          <a:p>
            <a:pPr lvl="1"/>
            <a:r>
              <a:rPr lang="en-US" altLang="en-US" b="1" dirty="0">
                <a:solidFill>
                  <a:srgbClr val="006699"/>
                </a:solidFill>
              </a:rPr>
              <a:t>Core</a:t>
            </a:r>
            <a:r>
              <a:rPr lang="en-US" altLang="en-US" b="1" dirty="0">
                <a:solidFill>
                  <a:srgbClr val="3366FF"/>
                </a:solidFill>
              </a:rPr>
              <a:t> </a:t>
            </a:r>
            <a:r>
              <a:rPr lang="en-US" altLang="en-US" b="1" dirty="0">
                <a:solidFill>
                  <a:srgbClr val="006699"/>
                </a:solidFill>
              </a:rPr>
              <a:t>services</a:t>
            </a:r>
            <a:r>
              <a:rPr lang="en-US" altLang="en-US" b="1" dirty="0">
                <a:solidFill>
                  <a:srgbClr val="3366FF"/>
                </a:solidFill>
              </a:rPr>
              <a:t> </a:t>
            </a:r>
            <a:r>
              <a:rPr lang="en-US" altLang="en-US" dirty="0"/>
              <a:t>provides cloud computing, databases</a:t>
            </a:r>
          </a:p>
          <a:p>
            <a:pPr lvl="1"/>
            <a:r>
              <a:rPr lang="en-US" altLang="en-US" dirty="0"/>
              <a:t>Core operating system, based on Mac OS X kernel</a:t>
            </a:r>
          </a:p>
          <a:p>
            <a:pPr marL="0" indent="0">
              <a:buNone/>
            </a:pPr>
            <a:endParaRPr lang="en-US" dirty="0"/>
          </a:p>
        </p:txBody>
      </p:sp>
      <p:pic>
        <p:nvPicPr>
          <p:cNvPr id="4" name="Picture 3" descr="2_17.pdf">
            <a:extLst>
              <a:ext uri="{FF2B5EF4-FFF2-40B4-BE49-F238E27FC236}">
                <a16:creationId xmlns:a16="http://schemas.microsoft.com/office/drawing/2014/main" id="{2E339495-3C55-43FC-A1DA-C5BF72DE9CC9}"/>
              </a:ext>
            </a:extLst>
          </p:cNvPr>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6172200" y="2209800"/>
            <a:ext cx="1952625" cy="20431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89904499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altLang="en-US" dirty="0"/>
              <a:t>Operating System Structure</a:t>
            </a:r>
            <a:br>
              <a:rPr lang="en-US" altLang="en-US" dirty="0"/>
            </a:br>
            <a:endParaRPr lang="en-US" dirty="0"/>
          </a:p>
        </p:txBody>
      </p:sp>
      <p:sp>
        <p:nvSpPr>
          <p:cNvPr id="3" name="Content Placeholder 2"/>
          <p:cNvSpPr>
            <a:spLocks noGrp="1"/>
          </p:cNvSpPr>
          <p:nvPr>
            <p:ph idx="1"/>
          </p:nvPr>
        </p:nvSpPr>
        <p:spPr/>
        <p:txBody>
          <a:bodyPr>
            <a:normAutofit fontScale="70000" lnSpcReduction="20000"/>
          </a:bodyPr>
          <a:lstStyle/>
          <a:p>
            <a:pPr marL="0" indent="0">
              <a:buNone/>
            </a:pPr>
            <a:r>
              <a:rPr lang="en-US" altLang="en-US" b="1" dirty="0"/>
              <a:t>Android</a:t>
            </a:r>
          </a:p>
          <a:p>
            <a:r>
              <a:rPr lang="en-US" altLang="en-US" dirty="0"/>
              <a:t>Developed by Open Handset Alliance (mostly Google)</a:t>
            </a:r>
          </a:p>
          <a:p>
            <a:pPr lvl="1"/>
            <a:r>
              <a:rPr lang="en-US" altLang="en-US" dirty="0"/>
              <a:t>Open Source</a:t>
            </a:r>
          </a:p>
          <a:p>
            <a:r>
              <a:rPr lang="en-US" altLang="en-US" dirty="0"/>
              <a:t>Similar stack to </a:t>
            </a:r>
            <a:r>
              <a:rPr lang="en-US" altLang="en-US" dirty="0" err="1"/>
              <a:t>iOS</a:t>
            </a:r>
            <a:endParaRPr lang="en-US" altLang="en-US" dirty="0"/>
          </a:p>
          <a:p>
            <a:r>
              <a:rPr lang="en-US" altLang="en-US" dirty="0"/>
              <a:t>Based on Linux kernel but modified</a:t>
            </a:r>
          </a:p>
          <a:p>
            <a:pPr lvl="1"/>
            <a:r>
              <a:rPr lang="en-US" altLang="en-US" dirty="0"/>
              <a:t>Provides process, memory, device-driver management</a:t>
            </a:r>
          </a:p>
          <a:p>
            <a:pPr lvl="1"/>
            <a:r>
              <a:rPr lang="en-US" altLang="en-US" dirty="0"/>
              <a:t>Adds power management </a:t>
            </a:r>
          </a:p>
          <a:p>
            <a:r>
              <a:rPr lang="en-US" altLang="en-US" dirty="0"/>
              <a:t>Runtime environment includes core set of libraries and </a:t>
            </a:r>
            <a:r>
              <a:rPr lang="en-US" altLang="en-US" dirty="0" err="1"/>
              <a:t>Dalvik</a:t>
            </a:r>
            <a:r>
              <a:rPr lang="en-US" altLang="en-US" dirty="0"/>
              <a:t> virtual machine</a:t>
            </a:r>
          </a:p>
          <a:p>
            <a:pPr lvl="1"/>
            <a:r>
              <a:rPr lang="en-US" altLang="en-US" dirty="0"/>
              <a:t>Apps developed in Java plus Android API</a:t>
            </a:r>
          </a:p>
          <a:p>
            <a:pPr lvl="2"/>
            <a:r>
              <a:rPr lang="en-US" altLang="en-US" dirty="0"/>
              <a:t>Java class files compiled to Java </a:t>
            </a:r>
            <a:r>
              <a:rPr lang="en-US" altLang="en-US" dirty="0" err="1"/>
              <a:t>bytecode</a:t>
            </a:r>
            <a:r>
              <a:rPr lang="en-US" altLang="en-US" dirty="0"/>
              <a:t> then translated to executable </a:t>
            </a:r>
            <a:r>
              <a:rPr lang="en-US" altLang="en-US" dirty="0" err="1"/>
              <a:t>thnn</a:t>
            </a:r>
            <a:r>
              <a:rPr lang="en-US" altLang="en-US" dirty="0"/>
              <a:t> runs in </a:t>
            </a:r>
            <a:r>
              <a:rPr lang="en-US" altLang="en-US" dirty="0" err="1"/>
              <a:t>Dalvik</a:t>
            </a:r>
            <a:r>
              <a:rPr lang="en-US" altLang="en-US" dirty="0"/>
              <a:t> VM</a:t>
            </a:r>
          </a:p>
          <a:p>
            <a:r>
              <a:rPr lang="en-US" altLang="en-US" dirty="0"/>
              <a:t>Libraries include frameworks for web browser (</a:t>
            </a:r>
            <a:r>
              <a:rPr lang="en-US" altLang="en-US" dirty="0" err="1"/>
              <a:t>webkit</a:t>
            </a:r>
            <a:r>
              <a:rPr lang="en-US" altLang="en-US" dirty="0"/>
              <a:t>), database (SQLite), multimedia, smaller </a:t>
            </a:r>
            <a:r>
              <a:rPr lang="en-US" altLang="en-US" dirty="0" err="1"/>
              <a:t>libc</a:t>
            </a:r>
            <a:endParaRPr lang="en-US" altLang="en-US" dirty="0"/>
          </a:p>
          <a:p>
            <a:pPr marL="0" indent="0">
              <a:buNone/>
            </a:pPr>
            <a:endParaRPr lang="en-US" b="1" dirty="0"/>
          </a:p>
        </p:txBody>
      </p:sp>
    </p:spTree>
    <p:extLst>
      <p:ext uri="{BB962C8B-B14F-4D97-AF65-F5344CB8AC3E}">
        <p14:creationId xmlns:p14="http://schemas.microsoft.com/office/powerpoint/2010/main" val="2070123955"/>
      </p:ext>
    </p:extLst>
  </p:cSld>
  <p:clrMapOvr>
    <a:masterClrMapping/>
  </p:clrMapOvr>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ltLang="en-US" dirty="0"/>
              <a:t>Operating System Structure</a:t>
            </a:r>
            <a:endParaRPr lang="en-US" dirty="0"/>
          </a:p>
        </p:txBody>
      </p:sp>
      <p:pic>
        <p:nvPicPr>
          <p:cNvPr id="4" name="Content Placeholder 3">
            <a:extLst>
              <a:ext uri="{FF2B5EF4-FFF2-40B4-BE49-F238E27FC236}">
                <a16:creationId xmlns:a16="http://schemas.microsoft.com/office/drawing/2014/main" id="{CE010BEA-C2AD-4086-B512-90CFB1E17135}"/>
              </a:ext>
            </a:extLst>
          </p:cNvPr>
          <p:cNvPicPr>
            <a:picLocks noGrp="1" noChangeAspect="1" noChangeArrowheads="1"/>
          </p:cNvPicPr>
          <p:nvPr>
            <p:ph idx="1"/>
          </p:nvPr>
        </p:nvPicPr>
        <p:blipFill>
          <a:blip r:embed="rId2" cstate="print">
            <a:extLst>
              <a:ext uri="{28A0092B-C50C-407E-A947-70E740481C1C}">
                <a14:useLocalDpi xmlns:a14="http://schemas.microsoft.com/office/drawing/2010/main" val="0"/>
              </a:ext>
            </a:extLst>
          </a:blip>
          <a:srcRect/>
          <a:stretch>
            <a:fillRect/>
          </a:stretch>
        </p:blipFill>
        <p:spPr bwMode="auto">
          <a:xfrm>
            <a:off x="1981200" y="2209800"/>
            <a:ext cx="4800600" cy="435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 name="Rectangle 4"/>
          <p:cNvSpPr/>
          <p:nvPr/>
        </p:nvSpPr>
        <p:spPr>
          <a:xfrm>
            <a:off x="457200" y="1524000"/>
            <a:ext cx="3313536" cy="523220"/>
          </a:xfrm>
          <a:prstGeom prst="rect">
            <a:avLst/>
          </a:prstGeom>
        </p:spPr>
        <p:txBody>
          <a:bodyPr wrap="none">
            <a:spAutoFit/>
          </a:bodyPr>
          <a:lstStyle/>
          <a:p>
            <a:r>
              <a:rPr lang="en-US" altLang="en-US" sz="2800" b="1" dirty="0"/>
              <a:t>Android Architecture</a:t>
            </a:r>
            <a:endParaRPr lang="en-US" sz="2800" b="1" dirty="0"/>
          </a:p>
        </p:txBody>
      </p:sp>
    </p:spTree>
    <p:extLst>
      <p:ext uri="{BB962C8B-B14F-4D97-AF65-F5344CB8AC3E}">
        <p14:creationId xmlns:p14="http://schemas.microsoft.com/office/powerpoint/2010/main" val="4045229567"/>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boot </a:t>
            </a:r>
          </a:p>
        </p:txBody>
      </p:sp>
      <p:sp>
        <p:nvSpPr>
          <p:cNvPr id="3" name="Content Placeholder 2"/>
          <p:cNvSpPr>
            <a:spLocks noGrp="1"/>
          </p:cNvSpPr>
          <p:nvPr>
            <p:ph idx="1"/>
          </p:nvPr>
        </p:nvSpPr>
        <p:spPr/>
        <p:txBody>
          <a:bodyPr>
            <a:normAutofit fontScale="85000" lnSpcReduction="20000"/>
          </a:bodyPr>
          <a:lstStyle/>
          <a:p>
            <a:pPr marL="0" indent="0">
              <a:buNone/>
            </a:pPr>
            <a:r>
              <a:rPr lang="en-US" altLang="en-US" b="1" dirty="0"/>
              <a:t>Building and Booting an Operating System</a:t>
            </a:r>
          </a:p>
          <a:p>
            <a:r>
              <a:rPr lang="en-US" altLang="en-US" dirty="0"/>
              <a:t>Operating systems generally designed to run on a class of systems with variety of peripherals</a:t>
            </a:r>
          </a:p>
          <a:p>
            <a:r>
              <a:rPr lang="en-US" altLang="en-US" dirty="0"/>
              <a:t>Commonly, operating system already installed on purchased computer</a:t>
            </a:r>
          </a:p>
          <a:p>
            <a:pPr lvl="1"/>
            <a:r>
              <a:rPr lang="en-US" altLang="en-US" dirty="0"/>
              <a:t>But can build and install some other operating systems</a:t>
            </a:r>
          </a:p>
          <a:p>
            <a:pPr lvl="1"/>
            <a:r>
              <a:rPr lang="en-US" altLang="en-US" dirty="0"/>
              <a:t>If generating an operating system from scratch</a:t>
            </a:r>
          </a:p>
          <a:p>
            <a:pPr lvl="2"/>
            <a:r>
              <a:rPr lang="en-US" altLang="en-US" dirty="0"/>
              <a:t>Write the operating system source code</a:t>
            </a:r>
          </a:p>
          <a:p>
            <a:pPr lvl="2"/>
            <a:r>
              <a:rPr lang="en-US" altLang="en-US" dirty="0"/>
              <a:t>Configure the operating system for the system on which it will run</a:t>
            </a:r>
          </a:p>
          <a:p>
            <a:pPr lvl="2"/>
            <a:r>
              <a:rPr lang="en-US" altLang="en-US" dirty="0"/>
              <a:t>Compile the operating system</a:t>
            </a:r>
          </a:p>
          <a:p>
            <a:pPr lvl="2"/>
            <a:r>
              <a:rPr lang="en-US" altLang="en-US" dirty="0"/>
              <a:t>Install the operating system</a:t>
            </a:r>
          </a:p>
          <a:p>
            <a:pPr lvl="2"/>
            <a:r>
              <a:rPr lang="en-US" altLang="en-US" dirty="0"/>
              <a:t>Boot the computer and its new operating system</a:t>
            </a:r>
          </a:p>
          <a:p>
            <a:pPr marL="0" indent="0">
              <a:buNone/>
            </a:pPr>
            <a:endParaRPr lang="en-US" b="1" dirty="0"/>
          </a:p>
        </p:txBody>
      </p:sp>
    </p:spTree>
    <p:extLst>
      <p:ext uri="{BB962C8B-B14F-4D97-AF65-F5344CB8AC3E}">
        <p14:creationId xmlns:p14="http://schemas.microsoft.com/office/powerpoint/2010/main" val="249453891"/>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boot </a:t>
            </a:r>
          </a:p>
        </p:txBody>
      </p:sp>
      <p:sp>
        <p:nvSpPr>
          <p:cNvPr id="3" name="Content Placeholder 2"/>
          <p:cNvSpPr>
            <a:spLocks noGrp="1"/>
          </p:cNvSpPr>
          <p:nvPr>
            <p:ph idx="1"/>
          </p:nvPr>
        </p:nvSpPr>
        <p:spPr/>
        <p:txBody>
          <a:bodyPr>
            <a:normAutofit fontScale="92500" lnSpcReduction="20000"/>
          </a:bodyPr>
          <a:lstStyle/>
          <a:p>
            <a:pPr marL="0" indent="0">
              <a:buNone/>
            </a:pPr>
            <a:r>
              <a:rPr lang="en-US" altLang="en-US" b="1" dirty="0"/>
              <a:t>Building and Booting Linux</a:t>
            </a:r>
          </a:p>
          <a:p>
            <a:r>
              <a:rPr lang="en-US" altLang="en-US" dirty="0"/>
              <a:t>Download Linux source code (</a:t>
            </a:r>
            <a:r>
              <a:rPr lang="en-US" altLang="en-US" dirty="0">
                <a:solidFill>
                  <a:srgbClr val="996600"/>
                </a:solidFill>
              </a:rPr>
              <a:t>http://www.kernel.org</a:t>
            </a:r>
            <a:r>
              <a:rPr lang="en-US" altLang="en-US" dirty="0"/>
              <a:t>)</a:t>
            </a:r>
          </a:p>
          <a:p>
            <a:r>
              <a:rPr lang="en-US" altLang="en-US" dirty="0"/>
              <a:t>Configure kernel via “</a:t>
            </a:r>
            <a:r>
              <a:rPr lang="en-US" altLang="en-US" sz="2000" dirty="0">
                <a:latin typeface="Courier New" panose="02070309020205020404" pitchFamily="49" charset="0"/>
                <a:cs typeface="Courier New" panose="02070309020205020404" pitchFamily="49" charset="0"/>
              </a:rPr>
              <a:t>make </a:t>
            </a:r>
            <a:r>
              <a:rPr lang="en-US" altLang="en-US" sz="2000" dirty="0" err="1">
                <a:latin typeface="Courier New" panose="02070309020205020404" pitchFamily="49" charset="0"/>
                <a:cs typeface="Courier New" panose="02070309020205020404" pitchFamily="49" charset="0"/>
              </a:rPr>
              <a:t>menuconfig</a:t>
            </a:r>
            <a:r>
              <a:rPr lang="en-US" altLang="en-US" dirty="0"/>
              <a:t>”</a:t>
            </a:r>
          </a:p>
          <a:p>
            <a:r>
              <a:rPr lang="en-US" altLang="en-US" dirty="0"/>
              <a:t>Compile the kernel using “</a:t>
            </a:r>
            <a:r>
              <a:rPr lang="en-US" altLang="en-US" dirty="0">
                <a:latin typeface="Courier New" panose="02070309020205020404" pitchFamily="49" charset="0"/>
                <a:cs typeface="Courier New" panose="02070309020205020404" pitchFamily="49" charset="0"/>
              </a:rPr>
              <a:t>make</a:t>
            </a:r>
            <a:r>
              <a:rPr lang="en-US" altLang="en-US" dirty="0"/>
              <a:t>”</a:t>
            </a:r>
          </a:p>
          <a:p>
            <a:pPr lvl="1"/>
            <a:r>
              <a:rPr lang="en-US" altLang="en-US" dirty="0"/>
              <a:t>Produces </a:t>
            </a:r>
            <a:r>
              <a:rPr lang="en-US" altLang="en-US" dirty="0" err="1">
                <a:latin typeface="Courier New" panose="02070309020205020404" pitchFamily="49" charset="0"/>
                <a:cs typeface="Courier New" panose="02070309020205020404" pitchFamily="49" charset="0"/>
              </a:rPr>
              <a:t>vmlinuz</a:t>
            </a:r>
            <a:r>
              <a:rPr lang="en-US" altLang="en-US" dirty="0"/>
              <a:t>, the kernel image</a:t>
            </a:r>
          </a:p>
          <a:p>
            <a:pPr lvl="1"/>
            <a:r>
              <a:rPr lang="en-US" altLang="en-US" dirty="0"/>
              <a:t>Compile kernel modules via “</a:t>
            </a:r>
            <a:r>
              <a:rPr lang="en-US" altLang="en-US" dirty="0">
                <a:latin typeface="Courier New" panose="02070309020205020404" pitchFamily="49" charset="0"/>
                <a:cs typeface="Courier New" panose="02070309020205020404" pitchFamily="49" charset="0"/>
              </a:rPr>
              <a:t>make modules</a:t>
            </a:r>
            <a:r>
              <a:rPr lang="en-US" altLang="en-US" dirty="0"/>
              <a:t>”</a:t>
            </a:r>
          </a:p>
          <a:p>
            <a:pPr lvl="1"/>
            <a:r>
              <a:rPr lang="en-US" altLang="en-US" dirty="0"/>
              <a:t>Install kernel modules into </a:t>
            </a:r>
            <a:r>
              <a:rPr lang="en-US" altLang="en-US" dirty="0" err="1">
                <a:latin typeface="Courier New" panose="02070309020205020404" pitchFamily="49" charset="0"/>
                <a:cs typeface="Courier New" panose="02070309020205020404" pitchFamily="49" charset="0"/>
              </a:rPr>
              <a:t>vmlinuz</a:t>
            </a:r>
            <a:r>
              <a:rPr lang="en-US" altLang="en-US" dirty="0"/>
              <a:t> via “</a:t>
            </a:r>
            <a:r>
              <a:rPr lang="en-US" altLang="en-US" dirty="0">
                <a:latin typeface="Courier New" panose="02070309020205020404" pitchFamily="49" charset="0"/>
                <a:cs typeface="Courier New" panose="02070309020205020404" pitchFamily="49" charset="0"/>
              </a:rPr>
              <a:t>make </a:t>
            </a:r>
            <a:r>
              <a:rPr lang="en-US" altLang="en-US" dirty="0" err="1">
                <a:latin typeface="Courier New" panose="02070309020205020404" pitchFamily="49" charset="0"/>
                <a:cs typeface="Courier New" panose="02070309020205020404" pitchFamily="49" charset="0"/>
              </a:rPr>
              <a:t>modules_install</a:t>
            </a:r>
            <a:r>
              <a:rPr lang="en-US" altLang="en-US" dirty="0"/>
              <a:t>”</a:t>
            </a:r>
          </a:p>
          <a:p>
            <a:pPr lvl="1"/>
            <a:r>
              <a:rPr lang="en-US" altLang="en-US" dirty="0"/>
              <a:t>Install new kernel on the system via “</a:t>
            </a:r>
            <a:r>
              <a:rPr lang="en-US" altLang="en-US" dirty="0">
                <a:latin typeface="Courier New" panose="02070309020205020404" pitchFamily="49" charset="0"/>
                <a:cs typeface="Courier New" panose="02070309020205020404" pitchFamily="49" charset="0"/>
              </a:rPr>
              <a:t>make install</a:t>
            </a:r>
            <a:r>
              <a:rPr lang="en-US" altLang="en-US" dirty="0"/>
              <a:t>”</a:t>
            </a:r>
          </a:p>
          <a:p>
            <a:endParaRPr lang="en-US" altLang="en-US" dirty="0"/>
          </a:p>
          <a:p>
            <a:pPr marL="0" indent="0">
              <a:buNone/>
            </a:pPr>
            <a:endParaRPr lang="en-US" b="1" dirty="0"/>
          </a:p>
        </p:txBody>
      </p:sp>
    </p:spTree>
    <p:extLst>
      <p:ext uri="{BB962C8B-B14F-4D97-AF65-F5344CB8AC3E}">
        <p14:creationId xmlns:p14="http://schemas.microsoft.com/office/powerpoint/2010/main" val="3828872189"/>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System boot </a:t>
            </a:r>
          </a:p>
        </p:txBody>
      </p:sp>
      <p:sp>
        <p:nvSpPr>
          <p:cNvPr id="3" name="Content Placeholder 2"/>
          <p:cNvSpPr>
            <a:spLocks noGrp="1"/>
          </p:cNvSpPr>
          <p:nvPr>
            <p:ph idx="1"/>
          </p:nvPr>
        </p:nvSpPr>
        <p:spPr/>
        <p:txBody>
          <a:bodyPr>
            <a:normAutofit fontScale="70000" lnSpcReduction="20000"/>
          </a:bodyPr>
          <a:lstStyle/>
          <a:p>
            <a:r>
              <a:rPr lang="en-US" altLang="en-US" dirty="0"/>
              <a:t>When power initialized on system, execution starts at a fixed memory location</a:t>
            </a:r>
          </a:p>
          <a:p>
            <a:r>
              <a:rPr lang="en-US" altLang="en-US" dirty="0"/>
              <a:t>Operating system must be made available to hardware so hardware can start it</a:t>
            </a:r>
          </a:p>
          <a:p>
            <a:pPr lvl="1"/>
            <a:r>
              <a:rPr lang="en-US" altLang="en-US" dirty="0"/>
              <a:t>Small piece of code – </a:t>
            </a:r>
            <a:r>
              <a:rPr lang="en-US" altLang="en-US" b="1" dirty="0">
                <a:solidFill>
                  <a:srgbClr val="006699"/>
                </a:solidFill>
              </a:rPr>
              <a:t>bootstrap</a:t>
            </a:r>
            <a:r>
              <a:rPr lang="en-US" altLang="en-US" b="1" dirty="0">
                <a:solidFill>
                  <a:srgbClr val="3366FF"/>
                </a:solidFill>
              </a:rPr>
              <a:t> </a:t>
            </a:r>
            <a:r>
              <a:rPr lang="en-US" altLang="en-US" b="1" dirty="0">
                <a:solidFill>
                  <a:srgbClr val="006699"/>
                </a:solidFill>
              </a:rPr>
              <a:t>loader</a:t>
            </a:r>
            <a:r>
              <a:rPr lang="en-US" altLang="en-US" dirty="0"/>
              <a:t>, </a:t>
            </a:r>
            <a:r>
              <a:rPr lang="en-US" altLang="en-US" b="1" dirty="0">
                <a:solidFill>
                  <a:srgbClr val="006699"/>
                </a:solidFill>
              </a:rPr>
              <a:t>BIOS</a:t>
            </a:r>
            <a:r>
              <a:rPr lang="en-US" altLang="en-US" dirty="0"/>
              <a:t>, stored in </a:t>
            </a:r>
            <a:r>
              <a:rPr lang="en-US" altLang="en-US" b="1" dirty="0">
                <a:solidFill>
                  <a:srgbClr val="006699"/>
                </a:solidFill>
              </a:rPr>
              <a:t>ROM</a:t>
            </a:r>
            <a:r>
              <a:rPr lang="en-US" altLang="en-US" dirty="0"/>
              <a:t> or </a:t>
            </a:r>
            <a:r>
              <a:rPr lang="en-US" altLang="en-US" b="1" dirty="0">
                <a:solidFill>
                  <a:srgbClr val="006699"/>
                </a:solidFill>
              </a:rPr>
              <a:t>EEPROM</a:t>
            </a:r>
            <a:r>
              <a:rPr lang="en-US" altLang="en-US" dirty="0"/>
              <a:t> locates the kernel, loads it into memory, and starts it</a:t>
            </a:r>
          </a:p>
          <a:p>
            <a:pPr lvl="1"/>
            <a:r>
              <a:rPr lang="en-US" altLang="en-US" dirty="0"/>
              <a:t>Sometimes two-step process where </a:t>
            </a:r>
            <a:r>
              <a:rPr lang="en-US" altLang="en-US" b="1" dirty="0">
                <a:solidFill>
                  <a:srgbClr val="006699"/>
                </a:solidFill>
              </a:rPr>
              <a:t>boot</a:t>
            </a:r>
            <a:r>
              <a:rPr lang="en-US" altLang="en-US" b="1" dirty="0">
                <a:solidFill>
                  <a:srgbClr val="3366FF"/>
                </a:solidFill>
              </a:rPr>
              <a:t> </a:t>
            </a:r>
            <a:r>
              <a:rPr lang="en-US" altLang="en-US" b="1" dirty="0">
                <a:solidFill>
                  <a:srgbClr val="006699"/>
                </a:solidFill>
              </a:rPr>
              <a:t>block</a:t>
            </a:r>
            <a:r>
              <a:rPr lang="en-US" altLang="en-US" b="1" dirty="0">
                <a:solidFill>
                  <a:srgbClr val="3366FF"/>
                </a:solidFill>
              </a:rPr>
              <a:t> </a:t>
            </a:r>
            <a:r>
              <a:rPr lang="en-US" altLang="en-US" dirty="0"/>
              <a:t>at fixed location loaded by ROM code, which loads bootstrap loader from disk</a:t>
            </a:r>
          </a:p>
          <a:p>
            <a:pPr lvl="1"/>
            <a:r>
              <a:rPr lang="en-US" altLang="en-US" dirty="0"/>
              <a:t>Modern systems replace BIOS with </a:t>
            </a:r>
            <a:r>
              <a:rPr lang="en-US" altLang="en-US" b="1" dirty="0">
                <a:solidFill>
                  <a:srgbClr val="006699"/>
                </a:solidFill>
              </a:rPr>
              <a:t>Unified</a:t>
            </a:r>
            <a:r>
              <a:rPr lang="en-US" altLang="en-US" b="1" dirty="0">
                <a:solidFill>
                  <a:srgbClr val="3366FF"/>
                </a:solidFill>
              </a:rPr>
              <a:t> </a:t>
            </a:r>
            <a:r>
              <a:rPr lang="en-US" altLang="en-US" b="1" dirty="0">
                <a:solidFill>
                  <a:srgbClr val="006699"/>
                </a:solidFill>
              </a:rPr>
              <a:t>Extensible</a:t>
            </a:r>
            <a:r>
              <a:rPr lang="en-US" altLang="en-US" b="1" dirty="0">
                <a:solidFill>
                  <a:srgbClr val="3366FF"/>
                </a:solidFill>
              </a:rPr>
              <a:t> </a:t>
            </a:r>
            <a:r>
              <a:rPr lang="en-US" altLang="en-US" b="1" dirty="0">
                <a:solidFill>
                  <a:srgbClr val="006699"/>
                </a:solidFill>
              </a:rPr>
              <a:t>Firmware</a:t>
            </a:r>
            <a:r>
              <a:rPr lang="en-US" altLang="en-US" b="1" dirty="0">
                <a:solidFill>
                  <a:srgbClr val="3366FF"/>
                </a:solidFill>
              </a:rPr>
              <a:t> </a:t>
            </a:r>
            <a:r>
              <a:rPr lang="en-US" altLang="en-US" b="1" dirty="0">
                <a:solidFill>
                  <a:srgbClr val="006699"/>
                </a:solidFill>
              </a:rPr>
              <a:t>Interface</a:t>
            </a:r>
            <a:r>
              <a:rPr lang="en-US" altLang="en-US" b="1" dirty="0">
                <a:solidFill>
                  <a:srgbClr val="3366FF"/>
                </a:solidFill>
              </a:rPr>
              <a:t> </a:t>
            </a:r>
            <a:r>
              <a:rPr lang="en-US" altLang="en-US" dirty="0"/>
              <a:t>(</a:t>
            </a:r>
            <a:r>
              <a:rPr lang="en-US" altLang="en-US" b="1" dirty="0">
                <a:solidFill>
                  <a:srgbClr val="006699"/>
                </a:solidFill>
              </a:rPr>
              <a:t>UEFI</a:t>
            </a:r>
            <a:r>
              <a:rPr lang="en-US" altLang="en-US" dirty="0"/>
              <a:t>)</a:t>
            </a:r>
          </a:p>
          <a:p>
            <a:r>
              <a:rPr lang="en-US" altLang="en-US" dirty="0"/>
              <a:t>Common bootstrap loader, </a:t>
            </a:r>
            <a:r>
              <a:rPr lang="en-US" altLang="en-US" b="1" dirty="0">
                <a:solidFill>
                  <a:srgbClr val="006699"/>
                </a:solidFill>
              </a:rPr>
              <a:t>GRUB</a:t>
            </a:r>
            <a:r>
              <a:rPr lang="en-US" altLang="en-US" dirty="0"/>
              <a:t>, allows selection of kernel from multiple disks, versions, kernel options</a:t>
            </a:r>
          </a:p>
          <a:p>
            <a:r>
              <a:rPr lang="en-US" altLang="en-US" dirty="0"/>
              <a:t>Kernel loads and system is then </a:t>
            </a:r>
            <a:r>
              <a:rPr lang="en-US" altLang="en-US" b="1" dirty="0">
                <a:solidFill>
                  <a:srgbClr val="006699"/>
                </a:solidFill>
              </a:rPr>
              <a:t>running</a:t>
            </a:r>
          </a:p>
          <a:p>
            <a:r>
              <a:rPr lang="en-US" altLang="en-US" dirty="0"/>
              <a:t>Boot loaders frequently allow various boot states, such as single user mode</a:t>
            </a:r>
          </a:p>
          <a:p>
            <a:endParaRPr lang="en-US" dirty="0"/>
          </a:p>
        </p:txBody>
      </p:sp>
    </p:spTree>
    <p:extLst>
      <p:ext uri="{BB962C8B-B14F-4D97-AF65-F5344CB8AC3E}">
        <p14:creationId xmlns:p14="http://schemas.microsoft.com/office/powerpoint/2010/main" val="2149223686"/>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834</TotalTime>
  <Words>7244</Words>
  <Application>Microsoft Office PowerPoint</Application>
  <PresentationFormat>On-screen Show (4:3)</PresentationFormat>
  <Paragraphs>634</Paragraphs>
  <Slides>95</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95</vt:i4>
      </vt:variant>
    </vt:vector>
  </HeadingPairs>
  <TitlesOfParts>
    <vt:vector size="102" baseType="lpstr">
      <vt:lpstr>ＭＳ Ｐゴシック</vt:lpstr>
      <vt:lpstr>Arial</vt:lpstr>
      <vt:lpstr>Calibri</vt:lpstr>
      <vt:lpstr>Courier New</vt:lpstr>
      <vt:lpstr>Monotype Sorts</vt:lpstr>
      <vt:lpstr>Verdana</vt:lpstr>
      <vt:lpstr>Office Theme</vt:lpstr>
      <vt:lpstr>OPERATING SYSTEMS </vt:lpstr>
      <vt:lpstr>Module­ 1</vt:lpstr>
      <vt:lpstr>Introduction to Operating Systems</vt:lpstr>
      <vt:lpstr>Introduction to Operating Systems</vt:lpstr>
      <vt:lpstr>Introduction to Operating Systems</vt:lpstr>
      <vt:lpstr>Introduction to Operating Systems</vt:lpstr>
      <vt:lpstr>Introduction to Operating Systems</vt:lpstr>
      <vt:lpstr>Introduction to Operating Systems</vt:lpstr>
      <vt:lpstr>Introduction to Operating Systems</vt:lpstr>
      <vt:lpstr>Computer System Structure</vt:lpstr>
      <vt:lpstr>Computer System Structure</vt:lpstr>
      <vt:lpstr>What operating systems do</vt:lpstr>
      <vt:lpstr>What operating systems do</vt:lpstr>
      <vt:lpstr>What operating systems do</vt:lpstr>
      <vt:lpstr>Overview of Computer System Structure  </vt:lpstr>
      <vt:lpstr>Overview of Computer System Structure  </vt:lpstr>
      <vt:lpstr>Computer System Organization</vt:lpstr>
      <vt:lpstr>Computer-System Operation</vt:lpstr>
      <vt:lpstr>INTERRUPT</vt:lpstr>
      <vt:lpstr>INTERRUPT</vt:lpstr>
      <vt:lpstr>Common Functions of Interrupts</vt:lpstr>
      <vt:lpstr>Interrupt Timeline</vt:lpstr>
      <vt:lpstr>Interrupt Handling</vt:lpstr>
      <vt:lpstr>Computing Environments</vt:lpstr>
      <vt:lpstr> </vt:lpstr>
      <vt:lpstr>How OS are used in variety of Computing Environment</vt:lpstr>
      <vt:lpstr>Types of Computing Environments? </vt:lpstr>
      <vt:lpstr>Traditional Computing </vt:lpstr>
      <vt:lpstr>How Things Have Changed: Modern Office Computing</vt:lpstr>
      <vt:lpstr>Mobile Computing </vt:lpstr>
      <vt:lpstr>Mobile Computing </vt:lpstr>
      <vt:lpstr>Mobile Devices vs. Traditional Computers </vt:lpstr>
      <vt:lpstr>Operating Systems for Mobile Devices</vt:lpstr>
      <vt:lpstr>Summary</vt:lpstr>
      <vt:lpstr>Client-Server Computing</vt:lpstr>
      <vt:lpstr>Client-Server Computing</vt:lpstr>
      <vt:lpstr>PowerPoint Presentation</vt:lpstr>
      <vt:lpstr>Remember</vt:lpstr>
      <vt:lpstr>Peer-to-Peer (P2P) Computing</vt:lpstr>
      <vt:lpstr>decentralized system</vt:lpstr>
      <vt:lpstr>Peer-to-Peer (P2P) Computing</vt:lpstr>
      <vt:lpstr>PowerPoint Presentation</vt:lpstr>
      <vt:lpstr>Cloud Computing </vt:lpstr>
      <vt:lpstr>Cloud Computing </vt:lpstr>
      <vt:lpstr>Cloud Computing </vt:lpstr>
      <vt:lpstr>Cloud Computing </vt:lpstr>
      <vt:lpstr>PowerPoint Presentation</vt:lpstr>
      <vt:lpstr>PowerPoint Presentation</vt:lpstr>
      <vt:lpstr>Embedded Systems</vt:lpstr>
      <vt:lpstr>PowerPoint Presentation</vt:lpstr>
      <vt:lpstr>PowerPoint Presentation</vt:lpstr>
      <vt:lpstr>PowerPoint Presentation</vt:lpstr>
      <vt:lpstr>PowerPoint Presentation</vt:lpstr>
      <vt:lpstr>PowerPoint Presentation</vt:lpstr>
      <vt:lpstr>Operating System Services</vt:lpstr>
      <vt:lpstr>PowerPoint Presentation</vt:lpstr>
      <vt:lpstr>PowerPoint Presentation</vt:lpstr>
      <vt:lpstr>PowerPoint Presentation</vt:lpstr>
      <vt:lpstr>Operating System Services</vt:lpstr>
      <vt:lpstr>Operating System Services</vt:lpstr>
      <vt:lpstr>Operating System Services</vt:lpstr>
      <vt:lpstr>Operating System Services</vt:lpstr>
      <vt:lpstr>The Mac OS X GUI</vt:lpstr>
      <vt:lpstr>system call</vt:lpstr>
      <vt:lpstr>system call</vt:lpstr>
      <vt:lpstr>System call </vt:lpstr>
      <vt:lpstr>system call</vt:lpstr>
      <vt:lpstr>system call</vt:lpstr>
      <vt:lpstr>system call</vt:lpstr>
      <vt:lpstr>system call</vt:lpstr>
      <vt:lpstr>system call</vt:lpstr>
      <vt:lpstr>system call</vt:lpstr>
      <vt:lpstr>System call</vt:lpstr>
      <vt:lpstr>Types of System Calls</vt:lpstr>
      <vt:lpstr>Types of System Calls (Cont.)</vt:lpstr>
      <vt:lpstr>Types of System Calls (Cont.)</vt:lpstr>
      <vt:lpstr>Types of System Calls (Cont.)</vt:lpstr>
      <vt:lpstr>Examples of Windows and Unix System Calls</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vt:lpstr>
      <vt:lpstr>Operating System Structure </vt:lpstr>
      <vt:lpstr>Operating System Structure</vt:lpstr>
      <vt:lpstr>System boot </vt:lpstr>
      <vt:lpstr>System boot </vt:lpstr>
      <vt:lpstr>System boot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OPERATING SYSTEMS</dc:title>
  <dc:creator>Windows User</dc:creator>
  <cp:lastModifiedBy>Gowtham M</cp:lastModifiedBy>
  <cp:revision>53</cp:revision>
  <dcterms:created xsi:type="dcterms:W3CDTF">2025-01-05T04:21:17Z</dcterms:created>
  <dcterms:modified xsi:type="dcterms:W3CDTF">2025-05-08T05:03:30Z</dcterms:modified>
</cp:coreProperties>
</file>