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5"/>
  </p:notesMasterIdLst>
  <p:sldIdLst>
    <p:sldId id="314" r:id="rId2"/>
    <p:sldId id="257" r:id="rId3"/>
    <p:sldId id="258" r:id="rId4"/>
    <p:sldId id="259" r:id="rId5"/>
    <p:sldId id="260" r:id="rId6"/>
    <p:sldId id="262" r:id="rId7"/>
    <p:sldId id="261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81" r:id="rId19"/>
    <p:sldId id="275" r:id="rId20"/>
    <p:sldId id="273" r:id="rId21"/>
    <p:sldId id="274" r:id="rId22"/>
    <p:sldId id="276" r:id="rId23"/>
    <p:sldId id="282" r:id="rId24"/>
    <p:sldId id="277" r:id="rId25"/>
    <p:sldId id="278" r:id="rId26"/>
    <p:sldId id="279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4" r:id="rId46"/>
    <p:sldId id="311" r:id="rId47"/>
    <p:sldId id="306" r:id="rId48"/>
    <p:sldId id="307" r:id="rId49"/>
    <p:sldId id="308" r:id="rId50"/>
    <p:sldId id="309" r:id="rId51"/>
    <p:sldId id="310" r:id="rId52"/>
    <p:sldId id="312" r:id="rId53"/>
    <p:sldId id="313" r:id="rId54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9C11C0C-C963-4125-9717-7D5997F277C7}" type="datetimeFigureOut">
              <a:rPr lang="en-IN" smtClean="0"/>
              <a:t>08-05-2025</a:t>
            </a:fld>
            <a:endParaRPr lang="en-IN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IN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I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I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3EF96AA-1B00-4873-8449-8992C2A8E256}" type="slidenum">
              <a:rPr lang="en-IN" smtClean="0"/>
              <a:t>‹#›</a:t>
            </a:fld>
            <a:endParaRPr lang="en-IN"/>
          </a:p>
        </p:txBody>
      </p:sp>
    </p:spTree>
    <p:extLst>
      <p:ext uri="{BB962C8B-B14F-4D97-AF65-F5344CB8AC3E}">
        <p14:creationId xmlns:p14="http://schemas.microsoft.com/office/powerpoint/2010/main" val="34117045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  <p:pic>
        <p:nvPicPr>
          <p:cNvPr id="7" name="Picture 2">
            <a:extLst>
              <a:ext uri="{FF2B5EF4-FFF2-40B4-BE49-F238E27FC236}">
                <a16:creationId xmlns:a16="http://schemas.microsoft.com/office/drawing/2014/main" id="{84DE9218-EA9A-13E8-3430-E6BBFFB83000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7" y="34636"/>
            <a:ext cx="9137073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7EC750B7-F792-9888-5698-6D0D77C91002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8575" y="0"/>
            <a:ext cx="9137073" cy="866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7454361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794192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10806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A37764-C580-FDD5-89D8-C05A0852F09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6900" y="25401"/>
            <a:ext cx="5410200" cy="5829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52346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0532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59325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8768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6028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8874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37920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54888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82BD6B-0E54-4657-B570-F55532C8F976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174C133-A750-48E9-9A27-AE66C663395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8670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1">
            <a:extLst>
              <a:ext uri="{FF2B5EF4-FFF2-40B4-BE49-F238E27FC236}">
                <a16:creationId xmlns:a16="http://schemas.microsoft.com/office/drawing/2014/main" id="{5973A972-D1D4-B55D-9CD4-59C284B86C62}"/>
              </a:ext>
            </a:extLst>
          </p:cNvPr>
          <p:cNvSpPr txBox="1">
            <a:spLocks/>
          </p:cNvSpPr>
          <p:nvPr/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/>
              <a:t>OPERATING SYSTEMS</a:t>
            </a:r>
            <a:br>
              <a:rPr lang="en-US" dirty="0"/>
            </a:br>
            <a:r>
              <a:rPr lang="en-US" dirty="0"/>
              <a:t>MODULE 3 </a:t>
            </a:r>
          </a:p>
        </p:txBody>
      </p:sp>
      <p:sp>
        <p:nvSpPr>
          <p:cNvPr id="7" name="Subtitle 2">
            <a:extLst>
              <a:ext uri="{FF2B5EF4-FFF2-40B4-BE49-F238E27FC236}">
                <a16:creationId xmlns:a16="http://schemas.microsoft.com/office/drawing/2014/main" id="{ECA23A74-47E9-7DEA-799E-D91AFD8B2C20}"/>
              </a:ext>
            </a:extLst>
          </p:cNvPr>
          <p:cNvSpPr txBox="1">
            <a:spLocks/>
          </p:cNvSpPr>
          <p:nvPr/>
        </p:nvSpPr>
        <p:spPr>
          <a:xfrm>
            <a:off x="2590800" y="403860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/>
              <a:t>Tanya R,</a:t>
            </a:r>
          </a:p>
          <a:p>
            <a:pPr marL="0" indent="0">
              <a:buNone/>
            </a:pPr>
            <a:r>
              <a:rPr lang="en-US" dirty="0"/>
              <a:t>Assistant Professor [ATMECE]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4183618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Many </a:t>
            </a:r>
            <a:r>
              <a:rPr lang="en-US" b="1" dirty="0"/>
              <a:t>students (readers)</a:t>
            </a:r>
            <a:r>
              <a:rPr lang="en-US" dirty="0"/>
              <a:t> can read books at the same time without a problem.</a:t>
            </a:r>
          </a:p>
          <a:p>
            <a:endParaRPr lang="en-US" dirty="0"/>
          </a:p>
          <a:p>
            <a:r>
              <a:rPr lang="en-US" dirty="0"/>
              <a:t>But when a </a:t>
            </a:r>
            <a:r>
              <a:rPr lang="en-US" b="1" dirty="0"/>
              <a:t>librarian (writer)</a:t>
            </a:r>
            <a:r>
              <a:rPr lang="en-US" dirty="0"/>
              <a:t> updates the catalog, all students must wait.</a:t>
            </a:r>
          </a:p>
        </p:txBody>
      </p:sp>
    </p:spTree>
    <p:extLst>
      <p:ext uri="{BB962C8B-B14F-4D97-AF65-F5344CB8AC3E}">
        <p14:creationId xmlns:p14="http://schemas.microsoft.com/office/powerpoint/2010/main" val="319647204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The Two Variations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First Readers-Writers Problem (Readers have priority)</a:t>
            </a:r>
          </a:p>
          <a:p>
            <a:r>
              <a:rPr lang="en-US" dirty="0"/>
              <a:t>Second Readers-Writers Problem (Writers have priority)</a:t>
            </a:r>
          </a:p>
        </p:txBody>
      </p:sp>
    </p:spTree>
    <p:extLst>
      <p:ext uri="{BB962C8B-B14F-4D97-AF65-F5344CB8AC3E}">
        <p14:creationId xmlns:p14="http://schemas.microsoft.com/office/powerpoint/2010/main" val="358680005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First Readers-Writers Problem (Readers have priority)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85653"/>
            <a:ext cx="8229600" cy="45259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Rule: Readers should not wait unless a writer is already writing.</a:t>
            </a:r>
          </a:p>
          <a:p>
            <a:pPr marL="0" indent="0">
              <a:buNone/>
            </a:pPr>
            <a:r>
              <a:rPr lang="en-US" b="1" dirty="0"/>
              <a:t>What does this mean?</a:t>
            </a:r>
            <a:endParaRPr lang="en-US" dirty="0"/>
          </a:p>
          <a:p>
            <a:r>
              <a:rPr lang="en-US" dirty="0"/>
              <a:t>If a reader arrives and there is no writer, the reader </a:t>
            </a:r>
            <a:r>
              <a:rPr lang="en-US" b="1" dirty="0"/>
              <a:t>immediately</a:t>
            </a:r>
            <a:r>
              <a:rPr lang="en-US" dirty="0"/>
              <a:t> starts reading.</a:t>
            </a:r>
          </a:p>
          <a:p>
            <a:r>
              <a:rPr lang="en-US" dirty="0"/>
              <a:t>Multiple readers can read </a:t>
            </a:r>
            <a:r>
              <a:rPr lang="en-US" b="1" dirty="0"/>
              <a:t>at the same time</a:t>
            </a:r>
            <a:r>
              <a:rPr lang="en-US" dirty="0"/>
              <a:t> without any issue.</a:t>
            </a:r>
          </a:p>
          <a:p>
            <a:r>
              <a:rPr lang="en-US" dirty="0"/>
              <a:t>A writer </a:t>
            </a:r>
            <a:r>
              <a:rPr lang="en-US" b="1" dirty="0"/>
              <a:t>must wait</a:t>
            </a:r>
            <a:r>
              <a:rPr lang="en-US" dirty="0"/>
              <a:t> until all readers finish.</a:t>
            </a:r>
          </a:p>
          <a:p>
            <a:r>
              <a:rPr lang="en-US" b="1" dirty="0"/>
              <a:t>Problem?</a:t>
            </a:r>
            <a:r>
              <a:rPr lang="en-US" dirty="0"/>
              <a:t> Writers might </a:t>
            </a:r>
            <a:r>
              <a:rPr lang="en-US" b="1" dirty="0"/>
              <a:t>starve</a:t>
            </a:r>
            <a:r>
              <a:rPr lang="en-US" dirty="0"/>
              <a:t> if readers keep coming continuously.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0510590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b="1" dirty="0"/>
              <a:t>Example: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br>
              <a:rPr lang="en-US" dirty="0"/>
            </a:br>
            <a:r>
              <a:rPr lang="en-US" dirty="0"/>
              <a:t>Imagine a </a:t>
            </a:r>
            <a:r>
              <a:rPr lang="en-US" b="1" dirty="0"/>
              <a:t>library</a:t>
            </a:r>
            <a:r>
              <a:rPr lang="en-US" dirty="0"/>
              <a:t> where multiple students (readers) are reading books.</a:t>
            </a:r>
          </a:p>
          <a:p>
            <a:r>
              <a:rPr lang="en-US" dirty="0"/>
              <a:t>Students (readers) </a:t>
            </a:r>
            <a:r>
              <a:rPr lang="en-US" b="1" dirty="0"/>
              <a:t>can enter freely</a:t>
            </a:r>
            <a:r>
              <a:rPr lang="en-US" dirty="0"/>
              <a:t> as long as no librarian (writer) is updating the book records.</a:t>
            </a:r>
          </a:p>
          <a:p>
            <a:r>
              <a:rPr lang="en-US" dirty="0"/>
              <a:t>The librarian (writer) </a:t>
            </a:r>
            <a:r>
              <a:rPr lang="en-US" b="1" dirty="0"/>
              <a:t>must wait</a:t>
            </a:r>
            <a:r>
              <a:rPr lang="en-US" dirty="0"/>
              <a:t> until all students leave before they can update the records.</a:t>
            </a:r>
          </a:p>
          <a:p>
            <a:r>
              <a:rPr lang="en-US" b="1" dirty="0"/>
              <a:t>Problem?</a:t>
            </a:r>
            <a:r>
              <a:rPr lang="en-US" dirty="0"/>
              <a:t> If students keep entering one after another, the librarian may </a:t>
            </a:r>
            <a:r>
              <a:rPr lang="en-US" b="1" dirty="0"/>
              <a:t>never</a:t>
            </a:r>
            <a:r>
              <a:rPr lang="en-US" dirty="0"/>
              <a:t> get a chance to update the records.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3346031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br>
              <a:rPr lang="en-US" b="1" dirty="0"/>
            </a:br>
            <a:br>
              <a:rPr lang="en-US" b="1" dirty="0"/>
            </a:br>
            <a:r>
              <a:rPr lang="en-US" b="1" dirty="0"/>
              <a:t>Second Readers-Writers Problem (Writers have priority)</a:t>
            </a:r>
            <a:br>
              <a:rPr lang="en-US" b="1" dirty="0"/>
            </a:b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en-US" b="1" dirty="0"/>
              <a:t>Rule: If a writer is waiting, no new readers should start.</a:t>
            </a:r>
          </a:p>
          <a:p>
            <a:r>
              <a:rPr lang="en-US" b="1" dirty="0"/>
              <a:t>What does this mean?</a:t>
            </a:r>
            <a:endParaRPr lang="en-US" dirty="0"/>
          </a:p>
          <a:p>
            <a:r>
              <a:rPr lang="en-US" dirty="0"/>
              <a:t>If a reader is already reading, the writer </a:t>
            </a:r>
            <a:r>
              <a:rPr lang="en-US" b="1" dirty="0"/>
              <a:t>must wait</a:t>
            </a:r>
            <a:r>
              <a:rPr lang="en-US" dirty="0"/>
              <a:t>.</a:t>
            </a:r>
          </a:p>
          <a:p>
            <a:r>
              <a:rPr lang="en-US" dirty="0"/>
              <a:t>But if a writer is </a:t>
            </a:r>
            <a:r>
              <a:rPr lang="en-US" b="1" dirty="0"/>
              <a:t>waiting</a:t>
            </a:r>
            <a:r>
              <a:rPr lang="en-US" dirty="0"/>
              <a:t>, no new reader is allowed to start reading.</a:t>
            </a:r>
          </a:p>
          <a:p>
            <a:r>
              <a:rPr lang="en-US" dirty="0"/>
              <a:t>Once a writer gets access, it completes the update before allowing new readers.</a:t>
            </a:r>
          </a:p>
          <a:p>
            <a:r>
              <a:rPr lang="en-US" b="1" dirty="0"/>
              <a:t>Problem?</a:t>
            </a:r>
            <a:r>
              <a:rPr lang="en-US" dirty="0"/>
              <a:t> Readers might </a:t>
            </a:r>
            <a:r>
              <a:rPr lang="en-US" b="1" dirty="0"/>
              <a:t>starve</a:t>
            </a:r>
            <a:r>
              <a:rPr lang="en-US" dirty="0"/>
              <a:t> if writers keep coming continuously.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5773566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1207" y="685800"/>
            <a:ext cx="8229600" cy="1143000"/>
          </a:xfrm>
        </p:spPr>
        <p:txBody>
          <a:bodyPr/>
          <a:lstStyle/>
          <a:p>
            <a:r>
              <a:rPr lang="en-US" b="1" dirty="0"/>
              <a:t>Example: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br>
              <a:rPr lang="en-US" dirty="0"/>
            </a:br>
            <a:r>
              <a:rPr lang="en-US" dirty="0"/>
              <a:t>Imagine an </a:t>
            </a:r>
            <a:r>
              <a:rPr lang="en-US" b="1" dirty="0"/>
              <a:t>ATM system</a:t>
            </a:r>
            <a:r>
              <a:rPr lang="en-US" dirty="0"/>
              <a:t> where customers (readers) can check their balance, and the bank (writer) updates account details.</a:t>
            </a:r>
          </a:p>
          <a:p>
            <a:r>
              <a:rPr lang="en-US" dirty="0"/>
              <a:t>If a customer is checking their balance, the bank </a:t>
            </a:r>
            <a:r>
              <a:rPr lang="en-US" b="1" dirty="0"/>
              <a:t>must wait</a:t>
            </a:r>
            <a:r>
              <a:rPr lang="en-US" dirty="0"/>
              <a:t> to update the records.</a:t>
            </a:r>
          </a:p>
          <a:p>
            <a:r>
              <a:rPr lang="en-US" dirty="0"/>
              <a:t>But if the bank </a:t>
            </a:r>
            <a:r>
              <a:rPr lang="en-US" b="1" dirty="0"/>
              <a:t>wants to update</a:t>
            </a:r>
            <a:r>
              <a:rPr lang="en-US" dirty="0"/>
              <a:t> the account, it blocks </a:t>
            </a:r>
            <a:r>
              <a:rPr lang="en-US" b="1" dirty="0"/>
              <a:t>new customers</a:t>
            </a:r>
            <a:r>
              <a:rPr lang="en-US" dirty="0"/>
              <a:t> from checking their balance until the update is done.</a:t>
            </a:r>
          </a:p>
          <a:p>
            <a:r>
              <a:rPr lang="en-US" b="1" dirty="0"/>
              <a:t>Problem?</a:t>
            </a:r>
            <a:r>
              <a:rPr lang="en-US" dirty="0"/>
              <a:t> If updates (writers) keep coming, customers </a:t>
            </a:r>
            <a:r>
              <a:rPr lang="en-US" b="1" dirty="0"/>
              <a:t>may never</a:t>
            </a:r>
            <a:r>
              <a:rPr lang="en-US" dirty="0"/>
              <a:t> get a chance to check their balance.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97068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990600"/>
            <a:ext cx="8229600" cy="1143000"/>
          </a:xfrm>
        </p:spPr>
        <p:txBody>
          <a:bodyPr/>
          <a:lstStyle/>
          <a:p>
            <a:r>
              <a:rPr lang="en-US" dirty="0"/>
              <a:t>Quick Table</a:t>
            </a:r>
          </a:p>
        </p:txBody>
      </p:sp>
      <p:graphicFrame>
        <p:nvGraphicFramePr>
          <p:cNvPr id="7" name="Content Placeholder 6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568990448"/>
              </p:ext>
            </p:extLst>
          </p:nvPr>
        </p:nvGraphicFramePr>
        <p:xfrm>
          <a:off x="427234" y="2603500"/>
          <a:ext cx="8229600" cy="1651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43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7432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PROBLEM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WHO HAS PRIORITY ?</a:t>
                      </a: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WHO MIGHT STARVE?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First readers writers problem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Readers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Writers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Second readers writers problem</a:t>
                      </a:r>
                      <a:r>
                        <a:rPr lang="en-US" baseline="0" dirty="0"/>
                        <a:t> 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Writers 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Readers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9506413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1524000"/>
            <a:ext cx="8229600" cy="51355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semaphore </a:t>
            </a:r>
            <a:r>
              <a:rPr lang="en-US" dirty="0" err="1"/>
              <a:t>rw_mutex</a:t>
            </a:r>
            <a:r>
              <a:rPr lang="en-US" dirty="0"/>
              <a:t> = 1; // Controls access for writers</a:t>
            </a:r>
          </a:p>
          <a:p>
            <a:pPr marL="0" indent="0">
              <a:buNone/>
            </a:pPr>
            <a:r>
              <a:rPr lang="en-US" dirty="0"/>
              <a:t>semaphore </a:t>
            </a:r>
            <a:r>
              <a:rPr lang="en-US" dirty="0" err="1"/>
              <a:t>mutex</a:t>
            </a:r>
            <a:r>
              <a:rPr lang="en-US" dirty="0"/>
              <a:t> = 1;    // Protects </a:t>
            </a:r>
            <a:r>
              <a:rPr lang="en-US" dirty="0" err="1"/>
              <a:t>read_count</a:t>
            </a:r>
            <a:r>
              <a:rPr lang="en-US" dirty="0"/>
              <a:t> update</a:t>
            </a:r>
          </a:p>
          <a:p>
            <a:pPr marL="0" indent="0">
              <a:buNone/>
            </a:pPr>
            <a:r>
              <a:rPr lang="en-US" dirty="0" err="1"/>
              <a:t>int</a:t>
            </a:r>
            <a:r>
              <a:rPr lang="en-US" dirty="0"/>
              <a:t> </a:t>
            </a:r>
            <a:r>
              <a:rPr lang="en-US" dirty="0" err="1"/>
              <a:t>read_count</a:t>
            </a:r>
            <a:r>
              <a:rPr lang="en-US" dirty="0"/>
              <a:t> = 0;     // Number of active readers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70C0"/>
                </a:solidFill>
              </a:rPr>
              <a:t>rw_mutex</a:t>
            </a:r>
            <a:r>
              <a:rPr lang="en-US" sz="1800" b="1" dirty="0">
                <a:solidFill>
                  <a:srgbClr val="0070C0"/>
                </a:solidFill>
              </a:rPr>
              <a:t>: Ensures only one writer or multiple readers can access the resource.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70C0"/>
                </a:solidFill>
              </a:rPr>
              <a:t>mutex</a:t>
            </a:r>
            <a:r>
              <a:rPr lang="en-US" sz="1800" b="1" dirty="0">
                <a:solidFill>
                  <a:srgbClr val="0070C0"/>
                </a:solidFill>
              </a:rPr>
              <a:t>: Prevents race conditions when updating </a:t>
            </a:r>
            <a:r>
              <a:rPr lang="en-US" sz="1800" b="1" dirty="0" err="1">
                <a:solidFill>
                  <a:srgbClr val="0070C0"/>
                </a:solidFill>
              </a:rPr>
              <a:t>read_count</a:t>
            </a:r>
            <a:r>
              <a:rPr lang="en-US" sz="1800" b="1" dirty="0">
                <a:solidFill>
                  <a:srgbClr val="0070C0"/>
                </a:solidFill>
              </a:rPr>
              <a:t>.</a:t>
            </a:r>
          </a:p>
          <a:p>
            <a:pPr marL="0" indent="0">
              <a:buNone/>
            </a:pPr>
            <a:r>
              <a:rPr lang="en-US" sz="1800" b="1" dirty="0" err="1">
                <a:solidFill>
                  <a:srgbClr val="0070C0"/>
                </a:solidFill>
              </a:rPr>
              <a:t>read_count</a:t>
            </a:r>
            <a:r>
              <a:rPr lang="en-US" sz="1800" b="1" dirty="0">
                <a:solidFill>
                  <a:srgbClr val="0070C0"/>
                </a:solidFill>
              </a:rPr>
              <a:t>: Keeps track of how many readers are reading.</a:t>
            </a:r>
          </a:p>
        </p:txBody>
      </p:sp>
      <p:sp>
        <p:nvSpPr>
          <p:cNvPr id="4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Data Structures (Shared Variables)</a:t>
            </a:r>
          </a:p>
        </p:txBody>
      </p:sp>
    </p:spTree>
    <p:extLst>
      <p:ext uri="{BB962C8B-B14F-4D97-AF65-F5344CB8AC3E}">
        <p14:creationId xmlns:p14="http://schemas.microsoft.com/office/powerpoint/2010/main" val="4231152424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4906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Writer Process (Needs Exclusive Access)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4384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while (true) {</a:t>
            </a:r>
          </a:p>
          <a:p>
            <a:pPr marL="0" indent="0">
              <a:buNone/>
            </a:pPr>
            <a:r>
              <a:rPr lang="en-US" dirty="0"/>
              <a:t>    wait(</a:t>
            </a:r>
            <a:r>
              <a:rPr lang="en-US" dirty="0" err="1"/>
              <a:t>rw_mutex</a:t>
            </a:r>
            <a:r>
              <a:rPr lang="en-US" dirty="0"/>
              <a:t>);  </a:t>
            </a:r>
            <a:r>
              <a:rPr lang="en-US" dirty="0">
                <a:solidFill>
                  <a:srgbClr val="FF0000"/>
                </a:solidFill>
              </a:rPr>
              <a:t>// Lock access for writing</a:t>
            </a:r>
          </a:p>
          <a:p>
            <a:pPr marL="0" indent="0">
              <a:buNone/>
            </a:pPr>
            <a:r>
              <a:rPr lang="en-US" dirty="0">
                <a:solidFill>
                  <a:srgbClr val="FF0000"/>
                </a:solidFill>
              </a:rPr>
              <a:t>    /* Writing is performed */</a:t>
            </a:r>
          </a:p>
          <a:p>
            <a:pPr marL="0" indent="0">
              <a:buNone/>
            </a:pPr>
            <a:r>
              <a:rPr lang="en-US" dirty="0"/>
              <a:t>    signal(</a:t>
            </a:r>
            <a:r>
              <a:rPr lang="en-US" dirty="0" err="1"/>
              <a:t>rw_mutex</a:t>
            </a:r>
            <a:r>
              <a:rPr lang="en-US" dirty="0"/>
              <a:t>); </a:t>
            </a:r>
            <a:r>
              <a:rPr lang="en-US" dirty="0">
                <a:solidFill>
                  <a:srgbClr val="FF0000"/>
                </a:solidFill>
              </a:rPr>
              <a:t>// Release access after writing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95430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2029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Why </a:t>
            </a:r>
            <a:r>
              <a:rPr lang="en-US" dirty="0" err="1"/>
              <a:t>read_count</a:t>
            </a:r>
            <a:r>
              <a:rPr lang="en-US" dirty="0"/>
              <a:t>++ at the Start and </a:t>
            </a:r>
            <a:r>
              <a:rPr lang="en-US" dirty="0" err="1"/>
              <a:t>read_count</a:t>
            </a:r>
            <a:r>
              <a:rPr lang="en-US" dirty="0"/>
              <a:t>-- at the End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2029" y="2065105"/>
            <a:ext cx="8229600" cy="4525963"/>
          </a:xfrm>
        </p:spPr>
        <p:txBody>
          <a:bodyPr>
            <a:normAutofit fontScale="77500" lnSpcReduction="20000"/>
          </a:bodyPr>
          <a:lstStyle/>
          <a:p>
            <a:r>
              <a:rPr lang="en-US" b="1" dirty="0"/>
              <a:t>What Happens at the Start?</a:t>
            </a:r>
          </a:p>
          <a:p>
            <a:r>
              <a:rPr lang="en-US" dirty="0"/>
              <a:t> </a:t>
            </a:r>
            <a:r>
              <a:rPr lang="en-US" b="1" dirty="0"/>
              <a:t>When a reader enters</a:t>
            </a:r>
            <a:r>
              <a:rPr lang="en-US" dirty="0"/>
              <a:t>, we </a:t>
            </a:r>
            <a:r>
              <a:rPr lang="en-US" b="1" dirty="0"/>
              <a:t>increase</a:t>
            </a:r>
            <a:r>
              <a:rPr lang="en-US" dirty="0"/>
              <a:t> </a:t>
            </a:r>
            <a:r>
              <a:rPr lang="en-US" dirty="0" err="1"/>
              <a:t>read_count</a:t>
            </a:r>
            <a:r>
              <a:rPr lang="en-US" dirty="0"/>
              <a:t> (</a:t>
            </a:r>
            <a:r>
              <a:rPr lang="en-US" dirty="0" err="1"/>
              <a:t>read_count</a:t>
            </a:r>
            <a:r>
              <a:rPr lang="en-US" dirty="0"/>
              <a:t>++).</a:t>
            </a:r>
          </a:p>
          <a:p>
            <a:r>
              <a:rPr lang="en-US" dirty="0"/>
              <a:t> </a:t>
            </a:r>
            <a:r>
              <a:rPr lang="en-US" b="1" dirty="0"/>
              <a:t>If it’s the first reader (</a:t>
            </a:r>
            <a:r>
              <a:rPr lang="en-US" b="1" dirty="0" err="1"/>
              <a:t>read_count</a:t>
            </a:r>
            <a:r>
              <a:rPr lang="en-US" b="1" dirty="0"/>
              <a:t> == 1)</a:t>
            </a:r>
            <a:r>
              <a:rPr lang="en-US" dirty="0"/>
              <a:t>, it </a:t>
            </a:r>
            <a:r>
              <a:rPr lang="en-US" b="1" dirty="0"/>
              <a:t>locks </a:t>
            </a:r>
            <a:r>
              <a:rPr lang="en-US" b="1" dirty="0" err="1"/>
              <a:t>rw_mutex</a:t>
            </a:r>
            <a:r>
              <a:rPr lang="en-US" dirty="0"/>
              <a:t> to block writers.</a:t>
            </a:r>
          </a:p>
          <a:p>
            <a:r>
              <a:rPr lang="en-US" dirty="0"/>
              <a:t>This ensures </a:t>
            </a:r>
            <a:r>
              <a:rPr lang="en-US" b="1" dirty="0"/>
              <a:t>writers can’t write</a:t>
            </a:r>
            <a:r>
              <a:rPr lang="en-US" dirty="0"/>
              <a:t> while readers are reading.</a:t>
            </a:r>
          </a:p>
          <a:p>
            <a:r>
              <a:rPr lang="en-US" b="1" dirty="0"/>
              <a:t>What Happens at the End?</a:t>
            </a:r>
          </a:p>
          <a:p>
            <a:r>
              <a:rPr lang="en-US" b="1" dirty="0"/>
              <a:t>When a reader finishes reading</a:t>
            </a:r>
            <a:r>
              <a:rPr lang="en-US" dirty="0"/>
              <a:t>, we </a:t>
            </a:r>
            <a:r>
              <a:rPr lang="en-US" b="1" dirty="0"/>
              <a:t>decrease</a:t>
            </a:r>
            <a:r>
              <a:rPr lang="en-US" dirty="0"/>
              <a:t> </a:t>
            </a:r>
            <a:r>
              <a:rPr lang="en-US" dirty="0" err="1"/>
              <a:t>read_count</a:t>
            </a:r>
            <a:r>
              <a:rPr lang="en-US" dirty="0"/>
              <a:t> (</a:t>
            </a:r>
            <a:r>
              <a:rPr lang="en-US" dirty="0" err="1"/>
              <a:t>read_count</a:t>
            </a:r>
            <a:r>
              <a:rPr lang="en-US" dirty="0"/>
              <a:t>--).</a:t>
            </a:r>
          </a:p>
          <a:p>
            <a:r>
              <a:rPr lang="en-US" b="1" dirty="0"/>
              <a:t>If it’s the last reader (</a:t>
            </a:r>
            <a:r>
              <a:rPr lang="en-US" b="1" dirty="0" err="1"/>
              <a:t>read_count</a:t>
            </a:r>
            <a:r>
              <a:rPr lang="en-US" b="1" dirty="0"/>
              <a:t> == 0)</a:t>
            </a:r>
            <a:r>
              <a:rPr lang="en-US" dirty="0"/>
              <a:t>, it </a:t>
            </a:r>
            <a:r>
              <a:rPr lang="en-US" b="1" dirty="0"/>
              <a:t>unlocks </a:t>
            </a:r>
            <a:r>
              <a:rPr lang="en-US" b="1" dirty="0" err="1"/>
              <a:t>rw_mutex</a:t>
            </a:r>
            <a:r>
              <a:rPr lang="en-US" dirty="0"/>
              <a:t> to allow writers to proceed.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461698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1066800"/>
            <a:ext cx="8229600" cy="1143000"/>
          </a:xfrm>
        </p:spPr>
        <p:txBody>
          <a:bodyPr/>
          <a:lstStyle/>
          <a:p>
            <a:r>
              <a:rPr lang="en-US" dirty="0"/>
              <a:t>The Producer-Consumer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50017"/>
            <a:ext cx="8229600" cy="4525963"/>
          </a:xfrm>
        </p:spPr>
        <p:txBody>
          <a:bodyPr/>
          <a:lstStyle/>
          <a:p>
            <a:r>
              <a:rPr lang="en-US" dirty="0"/>
              <a:t>This is a classic synchronization problem where:</a:t>
            </a:r>
          </a:p>
          <a:p>
            <a:r>
              <a:rPr lang="en-US" dirty="0"/>
              <a:t>A </a:t>
            </a:r>
            <a:r>
              <a:rPr lang="en-US" b="1" dirty="0"/>
              <a:t>producer</a:t>
            </a:r>
            <a:r>
              <a:rPr lang="en-US" dirty="0"/>
              <a:t> generates data </a:t>
            </a:r>
          </a:p>
          <a:p>
            <a:r>
              <a:rPr lang="en-US" dirty="0"/>
              <a:t>A </a:t>
            </a:r>
            <a:r>
              <a:rPr lang="en-US" b="1" dirty="0"/>
              <a:t>consumer</a:t>
            </a:r>
            <a:r>
              <a:rPr lang="en-US" dirty="0"/>
              <a:t> uses the data </a:t>
            </a:r>
          </a:p>
          <a:p>
            <a:r>
              <a:rPr lang="en-US" dirty="0"/>
              <a:t>The data is stored in a </a:t>
            </a:r>
            <a:r>
              <a:rPr lang="en-US" b="1" dirty="0"/>
              <a:t>buffer.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9196414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Reader Process (Multiple Readers Allowed)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2900" y="1981200"/>
            <a:ext cx="8458200" cy="5105400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US" dirty="0"/>
              <a:t>while (true) {</a:t>
            </a:r>
          </a:p>
          <a:p>
            <a:pPr marL="0" indent="0">
              <a:buNone/>
            </a:pPr>
            <a:r>
              <a:rPr lang="en-US" dirty="0"/>
              <a:t>    wait(</a:t>
            </a:r>
            <a:r>
              <a:rPr lang="en-US" dirty="0" err="1"/>
              <a:t>mutex</a:t>
            </a:r>
            <a:r>
              <a:rPr lang="en-US" dirty="0"/>
              <a:t>);  // </a:t>
            </a:r>
            <a:r>
              <a:rPr lang="en-US" dirty="0">
                <a:solidFill>
                  <a:srgbClr val="FF0000"/>
                </a:solidFill>
              </a:rPr>
              <a:t>Lock before updating </a:t>
            </a:r>
            <a:r>
              <a:rPr lang="en-US" dirty="0" err="1">
                <a:solidFill>
                  <a:srgbClr val="FF0000"/>
                </a:solidFill>
              </a:rPr>
              <a:t>read_count</a:t>
            </a:r>
            <a:r>
              <a:rPr lang="en-US" dirty="0">
                <a:solidFill>
                  <a:srgbClr val="FF0000"/>
                </a:solidFill>
              </a:rPr>
              <a:t>. </a:t>
            </a:r>
            <a:r>
              <a:rPr lang="en-US" dirty="0" err="1">
                <a:solidFill>
                  <a:srgbClr val="FF0000"/>
                </a:solidFill>
              </a:rPr>
              <a:t>read_count</a:t>
            </a:r>
            <a:r>
              <a:rPr lang="en-US" dirty="0">
                <a:solidFill>
                  <a:srgbClr val="FF0000"/>
                </a:solidFill>
              </a:rPr>
              <a:t> keeps track of how 		               many readers are currently reading. Since multiple readers can come        	               </a:t>
            </a:r>
            <a:r>
              <a:rPr lang="en-US" b="1" dirty="0">
                <a:solidFill>
                  <a:srgbClr val="FF0000"/>
                </a:solidFill>
              </a:rPr>
              <a:t>at the same time</a:t>
            </a:r>
            <a:r>
              <a:rPr lang="en-US" dirty="0">
                <a:solidFill>
                  <a:srgbClr val="FF0000"/>
                </a:solidFill>
              </a:rPr>
              <a:t>, we </a:t>
            </a:r>
            <a:r>
              <a:rPr lang="en-US" b="1" dirty="0">
                <a:solidFill>
                  <a:srgbClr val="FF0000"/>
                </a:solidFill>
              </a:rPr>
              <a:t>lock (wait(</a:t>
            </a:r>
            <a:r>
              <a:rPr lang="en-US" b="1" dirty="0" err="1">
                <a:solidFill>
                  <a:srgbClr val="FF0000"/>
                </a:solidFill>
              </a:rPr>
              <a:t>mutex</a:t>
            </a:r>
            <a:r>
              <a:rPr lang="en-US" b="1" dirty="0">
                <a:solidFill>
                  <a:srgbClr val="FF0000"/>
                </a:solidFill>
              </a:rPr>
              <a:t>)) before updating it</a:t>
            </a:r>
            <a:r>
              <a:rPr lang="en-US" dirty="0">
                <a:solidFill>
                  <a:srgbClr val="FF0000"/>
                </a:solidFill>
              </a:rPr>
              <a:t> to prevent 	               </a:t>
            </a:r>
            <a:r>
              <a:rPr lang="en-US" b="1" dirty="0">
                <a:solidFill>
                  <a:srgbClr val="FF0000"/>
                </a:solidFill>
              </a:rPr>
              <a:t>wrong counting</a:t>
            </a:r>
            <a:r>
              <a:rPr lang="en-US" dirty="0">
                <a:solidFill>
                  <a:srgbClr val="FF0000"/>
                </a:solidFill>
              </a:rPr>
              <a:t> (race conditions).</a:t>
            </a: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dirty="0" err="1"/>
              <a:t>read_count</a:t>
            </a:r>
            <a:r>
              <a:rPr lang="en-US" dirty="0"/>
              <a:t>++;</a:t>
            </a:r>
          </a:p>
          <a:p>
            <a:pPr marL="0" indent="0">
              <a:buNone/>
            </a:pPr>
            <a:r>
              <a:rPr lang="en-US" dirty="0"/>
              <a:t>    if (</a:t>
            </a:r>
            <a:r>
              <a:rPr lang="en-US" dirty="0" err="1"/>
              <a:t>read_count</a:t>
            </a:r>
            <a:r>
              <a:rPr lang="en-US" dirty="0"/>
              <a:t> == 1)</a:t>
            </a:r>
          </a:p>
          <a:p>
            <a:pPr marL="0" indent="0">
              <a:buNone/>
            </a:pPr>
            <a:r>
              <a:rPr lang="en-US" dirty="0"/>
              <a:t>        wait(</a:t>
            </a:r>
            <a:r>
              <a:rPr lang="en-US" dirty="0" err="1"/>
              <a:t>rw_mutex</a:t>
            </a:r>
            <a:r>
              <a:rPr lang="en-US" dirty="0"/>
              <a:t>);  </a:t>
            </a:r>
            <a:r>
              <a:rPr lang="en-US" dirty="0">
                <a:solidFill>
                  <a:srgbClr val="FF0000"/>
                </a:solidFill>
              </a:rPr>
              <a:t>// First reader locks the writer</a:t>
            </a:r>
          </a:p>
          <a:p>
            <a:pPr marL="0" indent="0">
              <a:buNone/>
            </a:pPr>
            <a:r>
              <a:rPr lang="en-US" dirty="0"/>
              <a:t>    signal(</a:t>
            </a:r>
            <a:r>
              <a:rPr lang="en-US" dirty="0" err="1"/>
              <a:t>mutex</a:t>
            </a:r>
            <a:r>
              <a:rPr lang="en-US" dirty="0"/>
              <a:t>); </a:t>
            </a:r>
            <a:r>
              <a:rPr lang="en-US" dirty="0">
                <a:solidFill>
                  <a:srgbClr val="FF0000"/>
                </a:solidFill>
              </a:rPr>
              <a:t>// Unlock </a:t>
            </a:r>
            <a:r>
              <a:rPr lang="en-US" dirty="0" err="1">
                <a:solidFill>
                  <a:srgbClr val="FF0000"/>
                </a:solidFill>
              </a:rPr>
              <a:t>read_count</a:t>
            </a:r>
            <a:r>
              <a:rPr lang="en-US" dirty="0">
                <a:solidFill>
                  <a:srgbClr val="FF0000"/>
                </a:solidFill>
              </a:rPr>
              <a:t> update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dirty="0">
                <a:solidFill>
                  <a:srgbClr val="FF0000"/>
                </a:solidFill>
              </a:rPr>
              <a:t>/* Reading is performed */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 wait(</a:t>
            </a:r>
            <a:r>
              <a:rPr lang="en-US" dirty="0" err="1"/>
              <a:t>mutex</a:t>
            </a:r>
            <a:r>
              <a:rPr lang="en-US" dirty="0"/>
              <a:t>);  </a:t>
            </a:r>
            <a:r>
              <a:rPr lang="en-US" dirty="0">
                <a:solidFill>
                  <a:srgbClr val="FF0000"/>
                </a:solidFill>
              </a:rPr>
              <a:t>// Lock before updating </a:t>
            </a:r>
            <a:r>
              <a:rPr lang="en-US" dirty="0" err="1">
                <a:solidFill>
                  <a:srgbClr val="FF0000"/>
                </a:solidFill>
              </a:rPr>
              <a:t>read_count</a:t>
            </a: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    </a:t>
            </a:r>
            <a:r>
              <a:rPr lang="en-US" dirty="0" err="1"/>
              <a:t>read_count</a:t>
            </a:r>
            <a:r>
              <a:rPr lang="en-US" dirty="0"/>
              <a:t>--;</a:t>
            </a:r>
          </a:p>
          <a:p>
            <a:pPr marL="0" indent="0">
              <a:buNone/>
            </a:pPr>
            <a:r>
              <a:rPr lang="en-US" dirty="0"/>
              <a:t>    if (</a:t>
            </a:r>
            <a:r>
              <a:rPr lang="en-US" dirty="0" err="1"/>
              <a:t>read_count</a:t>
            </a:r>
            <a:r>
              <a:rPr lang="en-US" dirty="0"/>
              <a:t> == 0)</a:t>
            </a:r>
          </a:p>
          <a:p>
            <a:pPr marL="0" indent="0">
              <a:buNone/>
            </a:pPr>
            <a:r>
              <a:rPr lang="en-US" dirty="0"/>
              <a:t>        signal(</a:t>
            </a:r>
            <a:r>
              <a:rPr lang="en-US" dirty="0" err="1"/>
              <a:t>rw_mutex</a:t>
            </a:r>
            <a:r>
              <a:rPr lang="en-US" dirty="0"/>
              <a:t>);  </a:t>
            </a:r>
            <a:r>
              <a:rPr lang="en-US" dirty="0">
                <a:solidFill>
                  <a:srgbClr val="FF0000"/>
                </a:solidFill>
              </a:rPr>
              <a:t>// Last reader unlocks writer</a:t>
            </a:r>
          </a:p>
          <a:p>
            <a:pPr marL="0" indent="0">
              <a:buNone/>
            </a:pPr>
            <a:r>
              <a:rPr lang="en-US" dirty="0"/>
              <a:t>    signal(</a:t>
            </a:r>
            <a:r>
              <a:rPr lang="en-US" dirty="0" err="1"/>
              <a:t>mutex</a:t>
            </a:r>
            <a:r>
              <a:rPr lang="en-US" dirty="0"/>
              <a:t>); </a:t>
            </a:r>
            <a:r>
              <a:rPr lang="en-US" dirty="0">
                <a:solidFill>
                  <a:srgbClr val="FF0000"/>
                </a:solidFill>
              </a:rPr>
              <a:t>// Unlock </a:t>
            </a:r>
            <a:r>
              <a:rPr lang="en-US" dirty="0" err="1">
                <a:solidFill>
                  <a:srgbClr val="FF0000"/>
                </a:solidFill>
              </a:rPr>
              <a:t>read_count</a:t>
            </a:r>
            <a:r>
              <a:rPr lang="en-US" dirty="0">
                <a:solidFill>
                  <a:srgbClr val="FF0000"/>
                </a:solidFill>
              </a:rPr>
              <a:t> update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856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Readers can read together, but writers need exclusive access. </a:t>
            </a:r>
          </a:p>
          <a:p>
            <a:r>
              <a:rPr lang="en-US" dirty="0"/>
              <a:t>First reader locks the writer; last reader unlocks it.</a:t>
            </a:r>
          </a:p>
          <a:p>
            <a:r>
              <a:rPr lang="en-US" dirty="0"/>
              <a:t>Writers may starve in the first solution, and readers may starve in the second.</a:t>
            </a:r>
          </a:p>
          <a:p>
            <a:r>
              <a:rPr lang="en-US" dirty="0"/>
              <a:t>Reader-Writer Locks can optimize performance in read-heavy applications.</a:t>
            </a:r>
          </a:p>
        </p:txBody>
      </p:sp>
    </p:spTree>
    <p:extLst>
      <p:ext uri="{BB962C8B-B14F-4D97-AF65-F5344CB8AC3E}">
        <p14:creationId xmlns:p14="http://schemas.microsoft.com/office/powerpoint/2010/main" val="5560510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Dining Philosophers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/>
              <a:t>Five philosophers sit around a circular table, spending time either </a:t>
            </a:r>
            <a:r>
              <a:rPr lang="en-US" b="1" dirty="0"/>
              <a:t>thinking</a:t>
            </a:r>
            <a:r>
              <a:rPr lang="en-US" dirty="0"/>
              <a:t> or </a:t>
            </a:r>
            <a:r>
              <a:rPr lang="en-US" b="1" dirty="0"/>
              <a:t>eating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To eat, a philosopher needs </a:t>
            </a:r>
            <a:r>
              <a:rPr lang="en-US" b="1" dirty="0"/>
              <a:t>two chopsticks</a:t>
            </a:r>
            <a:r>
              <a:rPr lang="en-US" dirty="0"/>
              <a:t>—one from the left and one from the right.</a:t>
            </a:r>
            <a:br>
              <a:rPr lang="en-US" dirty="0"/>
            </a:br>
            <a:r>
              <a:rPr lang="en-US" dirty="0"/>
              <a:t>Each philosopher picks up one chopstick </a:t>
            </a:r>
            <a:r>
              <a:rPr lang="en-US" b="1" dirty="0"/>
              <a:t>at a time</a:t>
            </a:r>
            <a:r>
              <a:rPr lang="en-US" dirty="0"/>
              <a:t>, but a chopstick </a:t>
            </a:r>
            <a:r>
              <a:rPr lang="en-US" b="1" dirty="0"/>
              <a:t>cannot be taken</a:t>
            </a:r>
            <a:r>
              <a:rPr lang="en-US" dirty="0"/>
              <a:t> if a neighbor is using it.</a:t>
            </a:r>
          </a:p>
          <a:p>
            <a:r>
              <a:rPr lang="en-US" b="1" dirty="0"/>
              <a:t>Challenge:</a:t>
            </a:r>
            <a:r>
              <a:rPr lang="en-US" dirty="0"/>
              <a:t> Ensure that philosophers can eat without running into </a:t>
            </a:r>
            <a:r>
              <a:rPr lang="en-US" b="1" dirty="0"/>
              <a:t>deadlock</a:t>
            </a:r>
            <a:r>
              <a:rPr lang="en-US" dirty="0"/>
              <a:t> (everyone waiting forever) or </a:t>
            </a:r>
            <a:r>
              <a:rPr lang="en-US" b="1" dirty="0"/>
              <a:t>starvation</a:t>
            </a:r>
            <a:r>
              <a:rPr lang="en-US" dirty="0"/>
              <a:t> (some never eating).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59132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4800" y="1066800"/>
            <a:ext cx="8610600" cy="5486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97051075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Imagine five friends at a dinner table with only five chopsticks.</a:t>
            </a:r>
          </a:p>
          <a:p>
            <a:r>
              <a:rPr lang="en-US" dirty="0"/>
              <a:t>If each friend picks up one chopstick first and waits for the second, </a:t>
            </a:r>
            <a:r>
              <a:rPr lang="en-US" b="1" dirty="0"/>
              <a:t>no one can eat</a:t>
            </a:r>
            <a:r>
              <a:rPr lang="en-US" dirty="0"/>
              <a:t> because all chopsticks are held!</a:t>
            </a:r>
          </a:p>
          <a:p>
            <a:r>
              <a:rPr lang="en-US" dirty="0"/>
              <a:t>This leads to a </a:t>
            </a:r>
            <a:r>
              <a:rPr lang="en-US" b="1" dirty="0"/>
              <a:t>deadlock</a:t>
            </a:r>
            <a:r>
              <a:rPr lang="en-US" dirty="0"/>
              <a:t>—a situation where everyone is stuck waiting.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795194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31837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How is Deadlock Possible?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Each philosopher </a:t>
            </a:r>
            <a:r>
              <a:rPr lang="en-US" b="1" dirty="0"/>
              <a:t>picks up the left chopstick</a:t>
            </a:r>
            <a:r>
              <a:rPr lang="en-US" dirty="0"/>
              <a:t>.</a:t>
            </a:r>
          </a:p>
          <a:p>
            <a:r>
              <a:rPr lang="en-US" dirty="0"/>
              <a:t>All chopsticks are now held, and no philosopher has two chopsticks.</a:t>
            </a:r>
          </a:p>
          <a:p>
            <a:r>
              <a:rPr lang="en-US" dirty="0"/>
              <a:t>Each philosopher </a:t>
            </a:r>
            <a:r>
              <a:rPr lang="en-US" b="1" dirty="0"/>
              <a:t>waits for the right chopstick</a:t>
            </a:r>
            <a:r>
              <a:rPr lang="en-US" dirty="0"/>
              <a:t>, but no one can proceed.</a:t>
            </a:r>
          </a:p>
          <a:p>
            <a:r>
              <a:rPr lang="en-US" dirty="0"/>
              <a:t>Everyone </a:t>
            </a:r>
            <a:r>
              <a:rPr lang="en-US" b="1" dirty="0"/>
              <a:t>waits forever</a:t>
            </a:r>
            <a:r>
              <a:rPr lang="en-US" dirty="0"/>
              <a:t>—this is deadlock!</a:t>
            </a:r>
          </a:p>
        </p:txBody>
      </p:sp>
    </p:spTree>
    <p:extLst>
      <p:ext uri="{BB962C8B-B14F-4D97-AF65-F5344CB8AC3E}">
        <p14:creationId xmlns:p14="http://schemas.microsoft.com/office/powerpoint/2010/main" val="258819322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Possible Solutions to Avoid Deadlock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b="1" dirty="0"/>
              <a:t>Solution 1:</a:t>
            </a:r>
            <a:r>
              <a:rPr lang="en-US" dirty="0"/>
              <a:t> </a:t>
            </a:r>
            <a:r>
              <a:rPr lang="en-US" b="1" dirty="0"/>
              <a:t>Allow at most 4 philosophers to sit</a:t>
            </a:r>
            <a:r>
              <a:rPr lang="en-US" dirty="0"/>
              <a:t> at the same time.</a:t>
            </a:r>
            <a:br>
              <a:rPr lang="en-US" dirty="0"/>
            </a:br>
            <a:r>
              <a:rPr lang="en-US" dirty="0"/>
              <a:t> -This ensures that at least one philosopher always has access to both chopsticks.</a:t>
            </a:r>
          </a:p>
          <a:p>
            <a:r>
              <a:rPr lang="en-US" b="1" dirty="0"/>
              <a:t>Solution 2:</a:t>
            </a:r>
            <a:r>
              <a:rPr lang="en-US" dirty="0"/>
              <a:t> </a:t>
            </a:r>
            <a:r>
              <a:rPr lang="en-US" b="1" dirty="0"/>
              <a:t>Pick up both chopsticks at the same time</a:t>
            </a:r>
            <a:r>
              <a:rPr lang="en-US" dirty="0"/>
              <a:t> (only if both are available).</a:t>
            </a:r>
            <a:br>
              <a:rPr lang="en-US" dirty="0"/>
            </a:br>
            <a:r>
              <a:rPr lang="en-US" dirty="0"/>
              <a:t>-This prevents the situation where everyone holds just one chopstick.</a:t>
            </a:r>
          </a:p>
          <a:p>
            <a:r>
              <a:rPr lang="en-US" b="1" dirty="0"/>
              <a:t>Solution 3:</a:t>
            </a:r>
            <a:r>
              <a:rPr lang="en-US" dirty="0"/>
              <a:t> </a:t>
            </a:r>
            <a:r>
              <a:rPr lang="en-US" b="1" dirty="0"/>
              <a:t>Asymmetric Strategy</a:t>
            </a:r>
            <a:endParaRPr lang="en-US" dirty="0"/>
          </a:p>
          <a:p>
            <a:r>
              <a:rPr lang="en-US" dirty="0"/>
              <a:t>Odd-numbered philosophers pick up </a:t>
            </a:r>
            <a:r>
              <a:rPr lang="en-US" b="1" dirty="0"/>
              <a:t>left chopstick first, then right</a:t>
            </a:r>
            <a:r>
              <a:rPr lang="en-US" dirty="0"/>
              <a:t>.</a:t>
            </a:r>
          </a:p>
          <a:p>
            <a:r>
              <a:rPr lang="en-US" dirty="0"/>
              <a:t>Even-numbered philosophers pick up </a:t>
            </a:r>
            <a:r>
              <a:rPr lang="en-US" b="1" dirty="0"/>
              <a:t>right chopstick first, then left</a:t>
            </a:r>
            <a:r>
              <a:rPr lang="en-US" dirty="0"/>
              <a:t>.</a:t>
            </a:r>
            <a:br>
              <a:rPr lang="en-US" dirty="0"/>
            </a:br>
            <a:r>
              <a:rPr lang="en-US" dirty="0"/>
              <a:t>-This prevents circular waiting, which is a cause of deadlock.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2052909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Conclusion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Dining Philosophers Problem</a:t>
            </a:r>
            <a:r>
              <a:rPr lang="en-US" dirty="0"/>
              <a:t> does have solutions, but achieving a perfect solution (one that is deadlock-free, starvation-free, and maximally concurrent) is challenging. The problem arises from the need for philosophers to acquire two shared resources (chopsticks) to proceed, leading to potential </a:t>
            </a:r>
            <a:r>
              <a:rPr lang="en-US" b="1" dirty="0"/>
              <a:t>deadlock</a:t>
            </a:r>
            <a:r>
              <a:rPr lang="en-US" dirty="0"/>
              <a:t> and </a:t>
            </a:r>
            <a:r>
              <a:rPr lang="en-US" b="1" dirty="0"/>
              <a:t>starvation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35123919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System Model</a:t>
            </a:r>
            <a:endParaRPr lang="en-US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b="1" dirty="0"/>
              <a:t>Resources and Threads:</a:t>
            </a:r>
          </a:p>
          <a:p>
            <a:r>
              <a:rPr lang="en-US" dirty="0"/>
              <a:t>The system has a </a:t>
            </a:r>
            <a:r>
              <a:rPr lang="en-US" b="1" dirty="0"/>
              <a:t>limited number of resources</a:t>
            </a:r>
            <a:r>
              <a:rPr lang="en-US" dirty="0"/>
              <a:t>, such as CPUs, network interfaces, files, and I/O devices.</a:t>
            </a:r>
          </a:p>
          <a:p>
            <a:r>
              <a:rPr lang="en-US" dirty="0"/>
              <a:t>These resources are grouped into </a:t>
            </a:r>
            <a:r>
              <a:rPr lang="en-US" b="1" dirty="0"/>
              <a:t>types (or classes)</a:t>
            </a:r>
            <a:r>
              <a:rPr lang="en-US" dirty="0"/>
              <a:t> based on functionality (e.g., CPU, disk, memory).</a:t>
            </a:r>
          </a:p>
          <a:p>
            <a:r>
              <a:rPr lang="en-US" dirty="0"/>
              <a:t>Threads compete for these resources to perform their tasks.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49334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Three-Step Resource Utilization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To prevent conflicts, a thread follows a strict sequence when using a resource:</a:t>
            </a:r>
          </a:p>
          <a:p>
            <a:pPr marL="514350" indent="-514350">
              <a:buFont typeface="+mj-lt"/>
              <a:buAutoNum type="arabicPeriod"/>
            </a:pPr>
            <a:r>
              <a:rPr lang="en-US" b="1" dirty="0"/>
              <a:t>Request:</a:t>
            </a:r>
            <a:endParaRPr lang="en-US" dirty="0"/>
          </a:p>
          <a:p>
            <a:pPr lvl="1"/>
            <a:r>
              <a:rPr lang="en-US" dirty="0"/>
              <a:t>A thread asks for a resource before using it.</a:t>
            </a:r>
          </a:p>
          <a:p>
            <a:pPr lvl="1"/>
            <a:r>
              <a:rPr lang="en-US" dirty="0"/>
              <a:t>If the resource is available, the system grants access immediately.</a:t>
            </a:r>
          </a:p>
          <a:p>
            <a:pPr lvl="1"/>
            <a:r>
              <a:rPr lang="en-US" dirty="0"/>
              <a:t>If the resource is already in use (e.g., a </a:t>
            </a:r>
            <a:r>
              <a:rPr lang="en-US" dirty="0" err="1"/>
              <a:t>mutex</a:t>
            </a:r>
            <a:r>
              <a:rPr lang="en-US" dirty="0"/>
              <a:t> lock held by another thread), the thread must </a:t>
            </a:r>
            <a:r>
              <a:rPr lang="en-US" b="1" dirty="0"/>
              <a:t>wait</a:t>
            </a:r>
            <a:r>
              <a:rPr lang="en-US" dirty="0"/>
              <a:t> until it becomes available.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3483492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513556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Using Semaphores</a:t>
            </a:r>
          </a:p>
          <a:p>
            <a:r>
              <a:rPr lang="en-US" b="1" dirty="0"/>
              <a:t>empty</a:t>
            </a:r>
            <a:r>
              <a:rPr lang="en-US" dirty="0"/>
              <a:t>: Tracks empty slots in the buffer.</a:t>
            </a:r>
          </a:p>
          <a:p>
            <a:r>
              <a:rPr lang="en-US" b="1" dirty="0"/>
              <a:t>full</a:t>
            </a:r>
            <a:r>
              <a:rPr lang="en-US" dirty="0"/>
              <a:t>: Tracks filled slots in the buffer.</a:t>
            </a:r>
          </a:p>
          <a:p>
            <a:r>
              <a:rPr lang="en-US" b="1" dirty="0" err="1"/>
              <a:t>mutex</a:t>
            </a:r>
            <a:r>
              <a:rPr lang="en-US" dirty="0"/>
              <a:t>: Ensures only one process accesses the buffer at a time.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7122060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8382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Three-Step Resource Utilization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2209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b="1" dirty="0"/>
              <a:t>  2. Use:</a:t>
            </a:r>
            <a:endParaRPr lang="en-US" dirty="0"/>
          </a:p>
          <a:p>
            <a:r>
              <a:rPr lang="en-US" dirty="0"/>
              <a:t>Once allocated, the thread can operate on the resource.</a:t>
            </a:r>
          </a:p>
          <a:p>
            <a:r>
              <a:rPr lang="en-US" dirty="0"/>
              <a:t>Example: If the resource is a </a:t>
            </a:r>
            <a:r>
              <a:rPr lang="en-US" b="1" dirty="0" err="1"/>
              <a:t>mutex</a:t>
            </a:r>
            <a:r>
              <a:rPr lang="en-US" b="1" dirty="0"/>
              <a:t> lock</a:t>
            </a:r>
            <a:r>
              <a:rPr lang="en-US" dirty="0"/>
              <a:t>, the thread can enter the </a:t>
            </a:r>
            <a:r>
              <a:rPr lang="en-US" b="1" dirty="0"/>
              <a:t>critical section</a:t>
            </a:r>
            <a:r>
              <a:rPr lang="en-US" dirty="0"/>
              <a:t> to safely modify shared data.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3934954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3400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The Three-Step Resource Utilization Process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2332037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3. Release:</a:t>
            </a:r>
          </a:p>
          <a:p>
            <a:r>
              <a:rPr lang="en-US" dirty="0"/>
              <a:t>After using the resource, the thread must </a:t>
            </a:r>
            <a:r>
              <a:rPr lang="en-US" b="1" dirty="0"/>
              <a:t>release</a:t>
            </a:r>
            <a:r>
              <a:rPr lang="en-US" dirty="0"/>
              <a:t> it.</a:t>
            </a:r>
          </a:p>
          <a:p>
            <a:r>
              <a:rPr lang="en-US" dirty="0"/>
              <a:t>This allows other threads to request and use the resource</a:t>
            </a:r>
          </a:p>
        </p:txBody>
      </p:sp>
    </p:spTree>
    <p:extLst>
      <p:ext uri="{BB962C8B-B14F-4D97-AF65-F5344CB8AC3E}">
        <p14:creationId xmlns:p14="http://schemas.microsoft.com/office/powerpoint/2010/main" val="298997743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Importance of This Model: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05000"/>
            <a:ext cx="8229600" cy="4525963"/>
          </a:xfrm>
        </p:spPr>
        <p:txBody>
          <a:bodyPr/>
          <a:lstStyle/>
          <a:p>
            <a:r>
              <a:rPr lang="en-US" dirty="0"/>
              <a:t>Prevents </a:t>
            </a:r>
            <a:r>
              <a:rPr lang="en-US" b="1" dirty="0"/>
              <a:t>deadlocks</a:t>
            </a:r>
            <a:r>
              <a:rPr lang="en-US" dirty="0"/>
              <a:t> by ensuring resources are requested and released in a controlled manner.</a:t>
            </a:r>
          </a:p>
          <a:p>
            <a:r>
              <a:rPr lang="en-US" dirty="0"/>
              <a:t>Maximizes </a:t>
            </a:r>
            <a:r>
              <a:rPr lang="en-US" b="1" dirty="0"/>
              <a:t>efficiency</a:t>
            </a:r>
            <a:r>
              <a:rPr lang="en-US" dirty="0"/>
              <a:t> by ensuring resources are not held longer than necessary.</a:t>
            </a:r>
          </a:p>
          <a:p>
            <a:r>
              <a:rPr lang="en-US" dirty="0"/>
              <a:t>Avoids </a:t>
            </a:r>
            <a:r>
              <a:rPr lang="en-US" b="1" dirty="0"/>
              <a:t>resource starvation</a:t>
            </a:r>
            <a:r>
              <a:rPr lang="en-US" dirty="0"/>
              <a:t>, where some threads are blocked indefinitely.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61516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Scenario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Imagine a system with </a:t>
            </a:r>
            <a:r>
              <a:rPr lang="en-US" b="1" dirty="0"/>
              <a:t>two printers</a:t>
            </a:r>
            <a:r>
              <a:rPr lang="en-US" dirty="0"/>
              <a:t> and </a:t>
            </a:r>
            <a:r>
              <a:rPr lang="en-US" b="1" dirty="0"/>
              <a:t>three threads</a:t>
            </a:r>
            <a:r>
              <a:rPr lang="en-US" dirty="0"/>
              <a:t> needing to print documents.</a:t>
            </a:r>
          </a:p>
          <a:p>
            <a:r>
              <a:rPr lang="en-US" b="1" dirty="0"/>
              <a:t>Thread A requests a printer.</a:t>
            </a:r>
            <a:r>
              <a:rPr lang="en-US" dirty="0"/>
              <a:t> If one is available, it gets access.</a:t>
            </a:r>
          </a:p>
          <a:p>
            <a:r>
              <a:rPr lang="en-US" b="1" dirty="0"/>
              <a:t>Thread A prints its document.</a:t>
            </a:r>
            <a:r>
              <a:rPr lang="en-US" dirty="0"/>
              <a:t> The printer is in use.</a:t>
            </a:r>
          </a:p>
          <a:p>
            <a:r>
              <a:rPr lang="en-US" b="1" dirty="0"/>
              <a:t>Thread A releases the printer.</a:t>
            </a:r>
            <a:r>
              <a:rPr lang="en-US" dirty="0"/>
              <a:t> Now, Thread B or C can use it.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4362993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Deadlock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A </a:t>
            </a:r>
            <a:r>
              <a:rPr lang="en-US" b="1" dirty="0"/>
              <a:t>deadlock</a:t>
            </a:r>
            <a:r>
              <a:rPr lang="en-US" dirty="0"/>
              <a:t> happens when two or more threads are </a:t>
            </a:r>
            <a:r>
              <a:rPr lang="en-US" b="1" dirty="0"/>
              <a:t>stuck waiting</a:t>
            </a:r>
            <a:r>
              <a:rPr lang="en-US" dirty="0"/>
              <a:t> for resources </a:t>
            </a:r>
            <a:r>
              <a:rPr lang="en-US" b="1" dirty="0"/>
              <a:t>held by each other</a:t>
            </a:r>
            <a:r>
              <a:rPr lang="en-US" dirty="0"/>
              <a:t>, creating a </a:t>
            </a:r>
            <a:r>
              <a:rPr lang="en-US" b="1" dirty="0"/>
              <a:t>cycle</a:t>
            </a:r>
            <a:r>
              <a:rPr lang="en-US" dirty="0"/>
              <a:t> where no thread can continue execution.</a:t>
            </a:r>
          </a:p>
        </p:txBody>
      </p:sp>
    </p:spTree>
    <p:extLst>
      <p:ext uri="{BB962C8B-B14F-4D97-AF65-F5344CB8AC3E}">
        <p14:creationId xmlns:p14="http://schemas.microsoft.com/office/powerpoint/2010/main" val="212424919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2000"/>
            <a:ext cx="8229600" cy="655638"/>
          </a:xfrm>
        </p:spPr>
        <p:txBody>
          <a:bodyPr>
            <a:normAutofit fontScale="90000"/>
          </a:bodyPr>
          <a:lstStyle/>
          <a:p>
            <a:r>
              <a:rPr lang="en-US" dirty="0"/>
              <a:t>Case 1: No Deadlock (Sequential Execution)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5029200"/>
          </a:xfrm>
        </p:spPr>
        <p:txBody>
          <a:bodyPr>
            <a:normAutofit fontScale="85000" lnSpcReduction="20000"/>
          </a:bodyPr>
          <a:lstStyle/>
          <a:p>
            <a:r>
              <a:rPr lang="en-US" dirty="0"/>
              <a:t>If </a:t>
            </a:r>
            <a:r>
              <a:rPr lang="en-US" b="1" dirty="0"/>
              <a:t>T1 and T2 request resources one after another</a:t>
            </a:r>
            <a:r>
              <a:rPr lang="en-US" dirty="0"/>
              <a:t>, there is no deadlock, and execution proceeds smoothly.</a:t>
            </a:r>
          </a:p>
          <a:p>
            <a:r>
              <a:rPr lang="en-US" b="1" dirty="0"/>
              <a:t>T1 requests R1</a:t>
            </a:r>
            <a:r>
              <a:rPr lang="en-US" dirty="0"/>
              <a:t> → Gets it immediately.</a:t>
            </a:r>
          </a:p>
          <a:p>
            <a:r>
              <a:rPr lang="en-US" b="1" dirty="0"/>
              <a:t>T1 finishes using R1</a:t>
            </a:r>
            <a:r>
              <a:rPr lang="en-US" dirty="0"/>
              <a:t> → Releases R1.</a:t>
            </a:r>
          </a:p>
          <a:p>
            <a:r>
              <a:rPr lang="en-US" b="1" dirty="0"/>
              <a:t>T2 requests R2</a:t>
            </a:r>
            <a:r>
              <a:rPr lang="en-US" dirty="0"/>
              <a:t> → Gets it immediately.</a:t>
            </a:r>
          </a:p>
          <a:p>
            <a:r>
              <a:rPr lang="en-US" b="1" dirty="0"/>
              <a:t>T2 finishes using R2</a:t>
            </a:r>
            <a:r>
              <a:rPr lang="en-US" dirty="0"/>
              <a:t> → Releases R2.</a:t>
            </a:r>
          </a:p>
          <a:p>
            <a:r>
              <a:rPr lang="en-US" b="1" dirty="0"/>
              <a:t>T1 now requests R2</a:t>
            </a:r>
            <a:r>
              <a:rPr lang="en-US" dirty="0"/>
              <a:t> → Since T2 has released it, T1 gets R2 and continues.</a:t>
            </a:r>
          </a:p>
          <a:p>
            <a:r>
              <a:rPr lang="en-US" b="1" dirty="0"/>
              <a:t>T2 now requests R1</a:t>
            </a:r>
            <a:r>
              <a:rPr lang="en-US" dirty="0"/>
              <a:t> → Since T1 has released it, T2 gets R1 and continues.</a:t>
            </a:r>
          </a:p>
          <a:p>
            <a:r>
              <a:rPr lang="en-US" dirty="0"/>
              <a:t> </a:t>
            </a:r>
            <a:r>
              <a:rPr lang="en-US" b="1" dirty="0"/>
              <a:t>No waiting queue needed because resources are available when requested.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2022534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0933" y="609600"/>
            <a:ext cx="8229600" cy="1341438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Case 2: Deadlock (Simultaneous Requests)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46070" y="2218165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If </a:t>
            </a:r>
            <a:r>
              <a:rPr lang="en-US" b="1" dirty="0"/>
              <a:t>T1 and T2 request resources at the same time</a:t>
            </a:r>
            <a:r>
              <a:rPr lang="en-US" dirty="0"/>
              <a:t>, a </a:t>
            </a:r>
            <a:r>
              <a:rPr lang="en-US" b="1" dirty="0"/>
              <a:t>deadlock</a:t>
            </a:r>
            <a:r>
              <a:rPr lang="en-US" dirty="0"/>
              <a:t> can occur.</a:t>
            </a:r>
          </a:p>
          <a:p>
            <a:r>
              <a:rPr lang="en-US" b="1" dirty="0"/>
              <a:t>T1 requests R1</a:t>
            </a:r>
            <a:r>
              <a:rPr lang="en-US" dirty="0"/>
              <a:t> → Gets it.</a:t>
            </a:r>
          </a:p>
          <a:p>
            <a:r>
              <a:rPr lang="en-US" b="1" dirty="0"/>
              <a:t>T2 requests R2</a:t>
            </a:r>
            <a:r>
              <a:rPr lang="en-US" dirty="0"/>
              <a:t> → Gets it.</a:t>
            </a:r>
          </a:p>
          <a:p>
            <a:r>
              <a:rPr lang="en-US" b="1" dirty="0"/>
              <a:t>T1 now requests R2</a:t>
            </a:r>
            <a:r>
              <a:rPr lang="en-US" dirty="0"/>
              <a:t> → But R2 is held by T2, so </a:t>
            </a:r>
            <a:r>
              <a:rPr lang="en-US" b="1" dirty="0"/>
              <a:t>T1 enters the waiting queue</a:t>
            </a:r>
            <a:r>
              <a:rPr lang="en-US" dirty="0"/>
              <a:t>.</a:t>
            </a:r>
          </a:p>
          <a:p>
            <a:r>
              <a:rPr lang="en-US" b="1" dirty="0"/>
              <a:t>T2 now requests R1</a:t>
            </a:r>
            <a:r>
              <a:rPr lang="en-US" dirty="0"/>
              <a:t> → But R1 is held by T1, so </a:t>
            </a:r>
            <a:r>
              <a:rPr lang="en-US" b="1" dirty="0"/>
              <a:t>T2 enters the waiting queue</a:t>
            </a:r>
            <a:r>
              <a:rPr lang="en-US" dirty="0"/>
              <a:t>.</a:t>
            </a:r>
          </a:p>
          <a:p>
            <a:r>
              <a:rPr lang="en-US" b="1" dirty="0"/>
              <a:t>Now, both threads are waiting indefinitely for each other’s resource, causing a deadlock.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8131942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7234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b="1" dirty="0"/>
              <a:t>Circular Wait</a:t>
            </a:r>
            <a:br>
              <a:rPr lang="en-US" b="1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32037"/>
            <a:ext cx="8229600" cy="4525963"/>
          </a:xfrm>
        </p:spPr>
        <p:txBody>
          <a:bodyPr/>
          <a:lstStyle/>
          <a:p>
            <a:r>
              <a:rPr lang="en-US" dirty="0"/>
              <a:t>A </a:t>
            </a:r>
            <a:r>
              <a:rPr lang="en-US" b="1" dirty="0"/>
              <a:t>cycle</a:t>
            </a:r>
            <a:r>
              <a:rPr lang="en-US" dirty="0"/>
              <a:t> forms where each thread is </a:t>
            </a:r>
            <a:r>
              <a:rPr lang="en-US" b="1" dirty="0"/>
              <a:t>waiting on a resource</a:t>
            </a:r>
            <a:r>
              <a:rPr lang="en-US" dirty="0"/>
              <a:t> that another thread is holding, making forward progress </a:t>
            </a:r>
            <a:r>
              <a:rPr lang="en-US" b="1" dirty="0"/>
              <a:t>impossible</a:t>
            </a:r>
            <a:r>
              <a:rPr lang="en-US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03837429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Characterization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US" altLang="en-US" dirty="0"/>
              <a:t>Deadlock can arise if four conditions hold simultaneously</a:t>
            </a:r>
          </a:p>
          <a:p>
            <a:r>
              <a:rPr lang="en-US" altLang="en-US" sz="3800" b="1" dirty="0"/>
              <a:t>Mutual exclusion:</a:t>
            </a:r>
            <a:r>
              <a:rPr lang="en-US" altLang="en-US" sz="3800" dirty="0"/>
              <a:t>  only one thread at a time can use a resource</a:t>
            </a:r>
          </a:p>
          <a:p>
            <a:r>
              <a:rPr lang="en-US" altLang="en-US" sz="3800" b="1" dirty="0"/>
              <a:t>Hold and wait:</a:t>
            </a:r>
            <a:r>
              <a:rPr lang="en-US" altLang="en-US" sz="3800" dirty="0"/>
              <a:t>  a thread holding at least one resource is waiting to acquire additional resources held by other threads</a:t>
            </a:r>
          </a:p>
          <a:p>
            <a:r>
              <a:rPr lang="en-US" altLang="en-US" sz="3800" b="1" dirty="0"/>
              <a:t>No preemption:</a:t>
            </a:r>
            <a:r>
              <a:rPr lang="en-US" altLang="en-US" sz="3800" dirty="0"/>
              <a:t>  a resource can be released only voluntarily by the thread holding it, after that thread has completed its task</a:t>
            </a:r>
          </a:p>
          <a:p>
            <a:r>
              <a:rPr lang="en-US" altLang="en-US" sz="3800" b="1" dirty="0"/>
              <a:t>Circular wait:</a:t>
            </a:r>
            <a:r>
              <a:rPr lang="en-US" altLang="en-US" sz="3800" dirty="0"/>
              <a:t>  there exists a set {</a:t>
            </a:r>
            <a:r>
              <a:rPr lang="en-US" altLang="en-US" sz="3800" i="1" dirty="0"/>
              <a:t>T</a:t>
            </a:r>
            <a:r>
              <a:rPr lang="en-US" altLang="en-US" sz="3800" baseline="-25000" dirty="0"/>
              <a:t>0</a:t>
            </a:r>
            <a:r>
              <a:rPr lang="en-US" altLang="en-US" sz="3800" dirty="0"/>
              <a:t>, </a:t>
            </a:r>
            <a:r>
              <a:rPr lang="en-US" altLang="en-US" sz="3800" i="1" dirty="0"/>
              <a:t>T</a:t>
            </a:r>
            <a:r>
              <a:rPr lang="en-US" altLang="en-US" sz="3800" baseline="-25000" dirty="0"/>
              <a:t>1</a:t>
            </a:r>
            <a:r>
              <a:rPr lang="en-US" altLang="en-US" sz="3800" dirty="0"/>
              <a:t>, …, </a:t>
            </a:r>
            <a:r>
              <a:rPr lang="en-US" altLang="en-US" sz="3800" i="1" dirty="0" err="1"/>
              <a:t>T</a:t>
            </a:r>
            <a:r>
              <a:rPr lang="en-US" altLang="en-US" sz="3800" baseline="-25000" dirty="0" err="1"/>
              <a:t>n</a:t>
            </a:r>
            <a:r>
              <a:rPr lang="en-US" altLang="en-US" sz="3800" dirty="0"/>
              <a:t>} of waiting threads such that </a:t>
            </a:r>
            <a:r>
              <a:rPr lang="en-US" altLang="en-US" sz="3800" i="1" dirty="0"/>
              <a:t>T</a:t>
            </a:r>
            <a:r>
              <a:rPr lang="en-US" altLang="en-US" sz="3800" baseline="-25000" dirty="0"/>
              <a:t>0  </a:t>
            </a:r>
            <a:r>
              <a:rPr lang="en-US" altLang="en-US" sz="3800" dirty="0"/>
              <a:t>is waiting for a resource that is held by </a:t>
            </a:r>
            <a:r>
              <a:rPr lang="en-US" altLang="en-US" sz="3800" i="1" dirty="0"/>
              <a:t>T</a:t>
            </a:r>
            <a:r>
              <a:rPr lang="en-US" altLang="en-US" sz="3800" baseline="-25000" dirty="0"/>
              <a:t>1</a:t>
            </a:r>
            <a:r>
              <a:rPr lang="en-US" altLang="en-US" sz="3800" dirty="0"/>
              <a:t>, </a:t>
            </a:r>
            <a:r>
              <a:rPr lang="en-US" altLang="en-US" sz="3800" i="1" dirty="0"/>
              <a:t>T</a:t>
            </a:r>
            <a:r>
              <a:rPr lang="en-US" altLang="en-US" sz="3800" baseline="-25000" dirty="0"/>
              <a:t>1</a:t>
            </a:r>
            <a:r>
              <a:rPr lang="en-US" altLang="en-US" sz="3800" dirty="0"/>
              <a:t> is waiting for a resource that is held by </a:t>
            </a:r>
            <a:r>
              <a:rPr lang="en-US" altLang="en-US" sz="3800" i="1" dirty="0"/>
              <a:t>T</a:t>
            </a:r>
            <a:r>
              <a:rPr lang="en-US" altLang="en-US" sz="3800" baseline="-25000" dirty="0"/>
              <a:t>2</a:t>
            </a:r>
            <a:r>
              <a:rPr lang="en-US" altLang="en-US" sz="3800" dirty="0"/>
              <a:t>, …, </a:t>
            </a:r>
            <a:r>
              <a:rPr lang="en-US" altLang="en-US" sz="3800" i="1" dirty="0" err="1"/>
              <a:t>T</a:t>
            </a:r>
            <a:r>
              <a:rPr lang="en-US" altLang="en-US" sz="3800" i="1" baseline="-25000" dirty="0" err="1"/>
              <a:t>n</a:t>
            </a:r>
            <a:r>
              <a:rPr lang="en-US" altLang="en-US" sz="3800" baseline="-25000" dirty="0"/>
              <a:t>–1</a:t>
            </a:r>
            <a:r>
              <a:rPr lang="en-US" altLang="en-US" sz="3800" dirty="0"/>
              <a:t> is waiting for a resource that is held by </a:t>
            </a:r>
            <a:r>
              <a:rPr lang="en-US" altLang="en-US" sz="3800" i="1" dirty="0" err="1"/>
              <a:t>T</a:t>
            </a:r>
            <a:r>
              <a:rPr lang="en-US" altLang="en-US" sz="3800" baseline="-25000" dirty="0" err="1"/>
              <a:t>n</a:t>
            </a:r>
            <a:r>
              <a:rPr lang="en-US" altLang="en-US" sz="3800" dirty="0"/>
              <a:t>, and </a:t>
            </a:r>
            <a:r>
              <a:rPr lang="en-US" altLang="en-US" sz="3800" i="1" dirty="0" err="1"/>
              <a:t>T</a:t>
            </a:r>
            <a:r>
              <a:rPr lang="en-US" altLang="en-US" sz="3800" baseline="-25000" dirty="0" err="1"/>
              <a:t>n</a:t>
            </a:r>
            <a:r>
              <a:rPr lang="en-US" altLang="en-US" sz="3800" dirty="0"/>
              <a:t> is waiting for a resource that is held by </a:t>
            </a:r>
            <a:r>
              <a:rPr lang="en-US" altLang="en-US" sz="3800" i="1" dirty="0"/>
              <a:t>T</a:t>
            </a:r>
            <a:r>
              <a:rPr lang="en-US" altLang="en-US" sz="3800" baseline="-25000" dirty="0"/>
              <a:t>0</a:t>
            </a:r>
            <a:r>
              <a:rPr lang="en-US" altLang="en-US" sz="3800" dirty="0"/>
              <a:t>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822061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Resource-Allocation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en-US" dirty="0"/>
              <a:t>A set of vertices </a:t>
            </a:r>
            <a:r>
              <a:rPr lang="en-US" altLang="en-US" i="1" dirty="0"/>
              <a:t>V</a:t>
            </a:r>
            <a:r>
              <a:rPr lang="en-US" altLang="en-US" dirty="0"/>
              <a:t> and a set of edges </a:t>
            </a:r>
            <a:r>
              <a:rPr lang="en-US" altLang="en-US" i="1" dirty="0"/>
              <a:t>E</a:t>
            </a:r>
            <a:r>
              <a:rPr lang="en-US" altLang="en-US" dirty="0"/>
              <a:t>.</a:t>
            </a:r>
          </a:p>
          <a:p>
            <a:r>
              <a:rPr lang="en-US" altLang="en-US" dirty="0"/>
              <a:t>V is partitioned into two types:</a:t>
            </a:r>
          </a:p>
          <a:p>
            <a:pPr lvl="1"/>
            <a:r>
              <a:rPr lang="en-US" altLang="en-US" i="1" dirty="0"/>
              <a:t>T</a:t>
            </a:r>
            <a:r>
              <a:rPr lang="en-US" altLang="en-US" dirty="0"/>
              <a:t> = {</a:t>
            </a:r>
            <a:r>
              <a:rPr lang="en-US" altLang="en-US" i="1" dirty="0"/>
              <a:t>T</a:t>
            </a:r>
            <a:r>
              <a:rPr lang="en-US" altLang="en-US" baseline="-25000" dirty="0"/>
              <a:t>1</a:t>
            </a:r>
            <a:r>
              <a:rPr lang="en-US" altLang="en-US" dirty="0"/>
              <a:t>, </a:t>
            </a:r>
            <a:r>
              <a:rPr lang="en-US" altLang="en-US" i="1" dirty="0"/>
              <a:t>T</a:t>
            </a:r>
            <a:r>
              <a:rPr lang="en-US" altLang="en-US" baseline="-25000" dirty="0"/>
              <a:t>2</a:t>
            </a:r>
            <a:r>
              <a:rPr lang="en-US" altLang="en-US" dirty="0"/>
              <a:t>, …, </a:t>
            </a:r>
            <a:r>
              <a:rPr lang="en-US" altLang="en-US" i="1" dirty="0" err="1"/>
              <a:t>T</a:t>
            </a:r>
            <a:r>
              <a:rPr lang="en-US" altLang="en-US" i="1" baseline="-25000" dirty="0" err="1"/>
              <a:t>n</a:t>
            </a:r>
            <a:r>
              <a:rPr lang="en-US" altLang="en-US" dirty="0"/>
              <a:t>}, the set consisting of all the threads in the system.</a:t>
            </a:r>
            <a:br>
              <a:rPr lang="en-US" altLang="en-US" dirty="0"/>
            </a:br>
            <a:endParaRPr lang="en-US" altLang="en-US" dirty="0"/>
          </a:p>
          <a:p>
            <a:pPr lvl="1"/>
            <a:r>
              <a:rPr lang="en-US" altLang="en-US" i="1" dirty="0"/>
              <a:t>R</a:t>
            </a:r>
            <a:r>
              <a:rPr lang="en-US" altLang="en-US" dirty="0"/>
              <a:t> = {</a:t>
            </a:r>
            <a:r>
              <a:rPr lang="en-US" altLang="en-US" i="1" dirty="0"/>
              <a:t>R</a:t>
            </a:r>
            <a:r>
              <a:rPr lang="en-US" altLang="en-US" baseline="-25000" dirty="0"/>
              <a:t>1</a:t>
            </a:r>
            <a:r>
              <a:rPr lang="en-US" altLang="en-US" dirty="0"/>
              <a:t>, </a:t>
            </a:r>
            <a:r>
              <a:rPr lang="en-US" altLang="en-US" i="1" dirty="0"/>
              <a:t>R</a:t>
            </a:r>
            <a:r>
              <a:rPr lang="en-US" altLang="en-US" baseline="-25000" dirty="0"/>
              <a:t>2</a:t>
            </a:r>
            <a:r>
              <a:rPr lang="en-US" altLang="en-US" dirty="0"/>
              <a:t>, …, </a:t>
            </a:r>
            <a:r>
              <a:rPr lang="en-US" altLang="en-US" i="1" dirty="0" err="1"/>
              <a:t>R</a:t>
            </a:r>
            <a:r>
              <a:rPr lang="en-US" altLang="en-US" i="1" baseline="-25000" dirty="0" err="1"/>
              <a:t>m</a:t>
            </a:r>
            <a:r>
              <a:rPr lang="en-US" altLang="en-US" dirty="0"/>
              <a:t>}, the set consisting of all resource types in the system</a:t>
            </a:r>
          </a:p>
          <a:p>
            <a:pPr lvl="1"/>
            <a:endParaRPr lang="en-US" altLang="en-US" sz="900" dirty="0"/>
          </a:p>
          <a:p>
            <a:r>
              <a:rPr lang="en-US" altLang="en-US" b="1" dirty="0"/>
              <a:t>request edge </a:t>
            </a:r>
            <a:r>
              <a:rPr lang="en-US" altLang="en-US" dirty="0"/>
              <a:t>– directed edge </a:t>
            </a:r>
            <a:r>
              <a:rPr lang="en-US" altLang="en-US" i="1" dirty="0"/>
              <a:t>T</a:t>
            </a:r>
            <a:r>
              <a:rPr lang="en-US" altLang="en-US" i="1" baseline="-25000" dirty="0"/>
              <a:t>i </a:t>
            </a:r>
            <a:r>
              <a:rPr lang="en-US" altLang="en-US" dirty="0">
                <a:sym typeface="Symbol" panose="05050102010706020507" pitchFamily="18" charset="2"/>
              </a:rPr>
              <a:t> </a:t>
            </a:r>
            <a:r>
              <a:rPr lang="en-US" altLang="en-US" i="1" dirty="0" err="1">
                <a:sym typeface="Symbol" panose="05050102010706020507" pitchFamily="18" charset="2"/>
              </a:rPr>
              <a:t>R</a:t>
            </a:r>
            <a:r>
              <a:rPr lang="en-US" altLang="en-US" i="1" baseline="-25000" dirty="0" err="1">
                <a:sym typeface="Symbol" panose="05050102010706020507" pitchFamily="18" charset="2"/>
              </a:rPr>
              <a:t>j</a:t>
            </a:r>
            <a:endParaRPr lang="en-US" altLang="en-US" i="1" baseline="-25000" dirty="0">
              <a:sym typeface="Symbol" panose="05050102010706020507" pitchFamily="18" charset="2"/>
            </a:endParaRPr>
          </a:p>
          <a:p>
            <a:endParaRPr lang="en-US" altLang="en-US" sz="800" i="1" baseline="-25000" dirty="0">
              <a:sym typeface="Symbol" panose="05050102010706020507" pitchFamily="18" charset="2"/>
            </a:endParaRPr>
          </a:p>
          <a:p>
            <a:r>
              <a:rPr lang="en-US" altLang="en-US" b="1" dirty="0">
                <a:sym typeface="Symbol" panose="05050102010706020507" pitchFamily="18" charset="2"/>
              </a:rPr>
              <a:t>assignment edge </a:t>
            </a:r>
            <a:r>
              <a:rPr lang="en-US" altLang="en-US" dirty="0"/>
              <a:t>– directed edge </a:t>
            </a:r>
            <a:r>
              <a:rPr lang="en-US" altLang="en-US" i="1" dirty="0" err="1"/>
              <a:t>R</a:t>
            </a:r>
            <a:r>
              <a:rPr lang="en-US" altLang="en-US" i="1" baseline="-25000" dirty="0" err="1"/>
              <a:t>j</a:t>
            </a:r>
            <a:r>
              <a:rPr lang="en-US" altLang="en-US" i="1" dirty="0"/>
              <a:t> </a:t>
            </a:r>
            <a:r>
              <a:rPr lang="en-US" altLang="en-US" dirty="0">
                <a:sym typeface="Symbol" panose="05050102010706020507" pitchFamily="18" charset="2"/>
              </a:rPr>
              <a:t> </a:t>
            </a:r>
            <a:r>
              <a:rPr lang="en-US" altLang="en-US" i="1" dirty="0">
                <a:sym typeface="Symbol" panose="05050102010706020507" pitchFamily="18" charset="2"/>
              </a:rPr>
              <a:t>T</a:t>
            </a:r>
            <a:r>
              <a:rPr lang="en-US" altLang="en-US" i="1" baseline="-25000" dirty="0">
                <a:sym typeface="Symbol" panose="05050102010706020507" pitchFamily="18" charset="2"/>
              </a:rPr>
              <a:t>i</a:t>
            </a:r>
            <a:endParaRPr lang="en-US" altLang="en-US" dirty="0">
              <a:sym typeface="Symbol" panose="05050102010706020507" pitchFamily="18" charset="2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1668461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Producer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dirty="0"/>
              <a:t>while (true) {</a:t>
            </a: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/* Produce an item (e.g., make a pizza) */</a:t>
            </a:r>
          </a:p>
          <a:p>
            <a:pPr marL="0" indent="0">
              <a:buNone/>
            </a:pPr>
            <a:r>
              <a:rPr lang="en-US" dirty="0"/>
              <a:t>   wait(empty);  </a:t>
            </a:r>
            <a:r>
              <a:rPr lang="en-US" dirty="0">
                <a:solidFill>
                  <a:srgbClr val="FF0000"/>
                </a:solidFill>
              </a:rPr>
              <a:t>// Wait for an empty slot</a:t>
            </a:r>
          </a:p>
          <a:p>
            <a:pPr marL="0" indent="0">
              <a:buNone/>
            </a:pPr>
            <a:r>
              <a:rPr lang="en-US" dirty="0"/>
              <a:t>   wait(</a:t>
            </a:r>
            <a:r>
              <a:rPr lang="en-US" dirty="0" err="1"/>
              <a:t>mutex</a:t>
            </a:r>
            <a:r>
              <a:rPr lang="en-US" dirty="0"/>
              <a:t>);  </a:t>
            </a:r>
            <a:r>
              <a:rPr lang="en-US" dirty="0">
                <a:solidFill>
                  <a:srgbClr val="FF0000"/>
                </a:solidFill>
              </a:rPr>
              <a:t>// Lock access to the buffer</a:t>
            </a:r>
          </a:p>
          <a:p>
            <a:pPr marL="0" indent="0">
              <a:buNone/>
            </a:pPr>
            <a:endParaRPr lang="en-US" dirty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/>
              <a:t>   </a:t>
            </a:r>
            <a:r>
              <a:rPr lang="en-US" dirty="0">
                <a:solidFill>
                  <a:srgbClr val="FF0000"/>
                </a:solidFill>
              </a:rPr>
              <a:t>/* Add the item to the buffer (place pizza on the counter) */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signal(</a:t>
            </a:r>
            <a:r>
              <a:rPr lang="en-US" dirty="0" err="1"/>
              <a:t>mutex</a:t>
            </a:r>
            <a:r>
              <a:rPr lang="en-US" dirty="0"/>
              <a:t>);  </a:t>
            </a:r>
            <a:r>
              <a:rPr lang="en-US" dirty="0">
                <a:solidFill>
                  <a:srgbClr val="FF0000"/>
                </a:solidFill>
              </a:rPr>
              <a:t>// Release buffer access</a:t>
            </a:r>
          </a:p>
          <a:p>
            <a:pPr marL="0" indent="0">
              <a:buNone/>
            </a:pPr>
            <a:r>
              <a:rPr lang="en-US" dirty="0"/>
              <a:t>   signal(full);   </a:t>
            </a:r>
            <a:r>
              <a:rPr lang="en-US" dirty="0">
                <a:solidFill>
                  <a:srgbClr val="FF0000"/>
                </a:solidFill>
              </a:rPr>
              <a:t>// Increase count of available items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790964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Resource-Allocation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4800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altLang="en-US" dirty="0"/>
              <a:t>One instance of R</a:t>
            </a:r>
            <a:r>
              <a:rPr lang="en-US" altLang="en-US" baseline="-25000" dirty="0"/>
              <a:t>1</a:t>
            </a:r>
          </a:p>
          <a:p>
            <a:r>
              <a:rPr lang="en-US" altLang="en-US" dirty="0"/>
              <a:t>Two instances of R</a:t>
            </a:r>
            <a:r>
              <a:rPr lang="en-US" altLang="en-US" baseline="-25000" dirty="0"/>
              <a:t>2</a:t>
            </a:r>
          </a:p>
          <a:p>
            <a:r>
              <a:rPr lang="en-US" altLang="en-US" dirty="0"/>
              <a:t>One instance of R</a:t>
            </a:r>
            <a:r>
              <a:rPr lang="en-US" altLang="en-US" baseline="-25000" dirty="0"/>
              <a:t>3</a:t>
            </a:r>
          </a:p>
          <a:p>
            <a:r>
              <a:rPr lang="en-US" altLang="en-US" dirty="0"/>
              <a:t>Three instance of R</a:t>
            </a:r>
            <a:r>
              <a:rPr lang="en-US" altLang="en-US" baseline="-25000" dirty="0"/>
              <a:t>4</a:t>
            </a:r>
          </a:p>
          <a:p>
            <a:r>
              <a:rPr lang="en-US" altLang="en-US" dirty="0"/>
              <a:t>T</a:t>
            </a:r>
            <a:r>
              <a:rPr lang="en-US" altLang="en-US" baseline="-25000" dirty="0"/>
              <a:t>1</a:t>
            </a:r>
            <a:r>
              <a:rPr lang="en-US" altLang="en-US" dirty="0"/>
              <a:t> holds one instance of R</a:t>
            </a:r>
            <a:r>
              <a:rPr lang="en-US" altLang="en-US" baseline="-25000" dirty="0"/>
              <a:t>2</a:t>
            </a:r>
            <a:r>
              <a:rPr lang="en-US" altLang="en-US" dirty="0"/>
              <a:t> and is waiting for an instance of R</a:t>
            </a:r>
            <a:r>
              <a:rPr lang="en-US" altLang="en-US" baseline="-25000" dirty="0"/>
              <a:t>1</a:t>
            </a:r>
          </a:p>
          <a:p>
            <a:r>
              <a:rPr lang="en-US" altLang="en-US" dirty="0"/>
              <a:t>T</a:t>
            </a:r>
            <a:r>
              <a:rPr lang="en-US" altLang="en-US" baseline="-25000" dirty="0"/>
              <a:t>2</a:t>
            </a:r>
            <a:r>
              <a:rPr lang="en-US" altLang="en-US" dirty="0"/>
              <a:t> holds one instance of R</a:t>
            </a:r>
            <a:r>
              <a:rPr lang="en-US" altLang="en-US" baseline="-25000" dirty="0"/>
              <a:t>1</a:t>
            </a:r>
            <a:r>
              <a:rPr lang="en-US" altLang="en-US" dirty="0"/>
              <a:t>, one instance of R</a:t>
            </a:r>
            <a:r>
              <a:rPr lang="en-US" altLang="en-US" baseline="-25000" dirty="0"/>
              <a:t>2</a:t>
            </a:r>
            <a:r>
              <a:rPr lang="en-US" altLang="en-US" dirty="0"/>
              <a:t>, and is waiting for an instance of R</a:t>
            </a:r>
            <a:r>
              <a:rPr lang="en-US" altLang="en-US" baseline="-25000" dirty="0"/>
              <a:t>3</a:t>
            </a:r>
          </a:p>
          <a:p>
            <a:r>
              <a:rPr lang="en-US" altLang="en-US" dirty="0"/>
              <a:t>T</a:t>
            </a:r>
            <a:r>
              <a:rPr lang="en-US" altLang="en-US" baseline="-25000" dirty="0"/>
              <a:t>3</a:t>
            </a:r>
            <a:r>
              <a:rPr lang="en-US" altLang="en-US" dirty="0"/>
              <a:t> is holds one instance of R</a:t>
            </a:r>
            <a:r>
              <a:rPr lang="en-US" altLang="en-US" baseline="-25000" dirty="0"/>
              <a:t>3</a:t>
            </a:r>
          </a:p>
          <a:p>
            <a:endParaRPr lang="en-US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4B3F1686-A558-47EE-B9D9-DBE933ACC3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72163" y="1500188"/>
            <a:ext cx="2497137" cy="406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602441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Resource-Allocation Graph</a:t>
            </a:r>
            <a:endParaRPr lang="en-US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6DC2929A-0DEC-4DB0-815C-C96B1DCBCDC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2514599"/>
            <a:ext cx="4114800" cy="36917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">
            <a:extLst>
              <a:ext uri="{FF2B5EF4-FFF2-40B4-BE49-F238E27FC236}">
                <a16:creationId xmlns:a16="http://schemas.microsoft.com/office/drawing/2014/main" id="{CC72185A-FCE6-4038-BA8E-B2DF5B5E46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95532" y="2057400"/>
            <a:ext cx="3248633" cy="4148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9815937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Resource-Allocation Graph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en-US" dirty="0"/>
              <a:t>BASIC FACTS</a:t>
            </a:r>
          </a:p>
          <a:p>
            <a:r>
              <a:rPr lang="en-US" altLang="en-US" dirty="0"/>
              <a:t>If graph contains no cycles </a:t>
            </a:r>
            <a:r>
              <a:rPr lang="en-US" altLang="en-US" dirty="0">
                <a:sym typeface="Symbol" panose="05050102010706020507" pitchFamily="18" charset="2"/>
              </a:rPr>
              <a:t> no deadlock</a:t>
            </a:r>
          </a:p>
          <a:p>
            <a:r>
              <a:rPr lang="en-US" altLang="en-US" dirty="0">
                <a:sym typeface="Symbol" panose="05050102010706020507" pitchFamily="18" charset="2"/>
              </a:rPr>
              <a:t>If graph contains a cycle </a:t>
            </a:r>
          </a:p>
          <a:p>
            <a:pPr lvl="1"/>
            <a:r>
              <a:rPr lang="en-US" altLang="en-US" dirty="0">
                <a:sym typeface="Symbol" panose="05050102010706020507" pitchFamily="18" charset="2"/>
              </a:rPr>
              <a:t>if only one instance per resource type, then deadlock</a:t>
            </a:r>
          </a:p>
          <a:p>
            <a:pPr lvl="1"/>
            <a:r>
              <a:rPr lang="en-US" altLang="en-US" dirty="0">
                <a:sym typeface="Symbol" panose="05050102010706020507" pitchFamily="18" charset="2"/>
              </a:rPr>
              <a:t>if several instances per resource type, possibility of deadlock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90024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Methods for Handling Deadlocks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Ensure that the system will </a:t>
            </a:r>
            <a:r>
              <a:rPr lang="en-US" altLang="en-US" b="1" dirty="0">
                <a:solidFill>
                  <a:srgbClr val="006699"/>
                </a:solidFill>
              </a:rPr>
              <a:t>never</a:t>
            </a:r>
            <a:r>
              <a:rPr lang="en-US" altLang="en-US" dirty="0"/>
              <a:t> enter a deadlock state:</a:t>
            </a:r>
          </a:p>
          <a:p>
            <a:pPr lvl="1"/>
            <a:r>
              <a:rPr lang="en-US" altLang="en-US" dirty="0"/>
              <a:t>Deadlock prevention</a:t>
            </a:r>
          </a:p>
          <a:p>
            <a:pPr lvl="1"/>
            <a:r>
              <a:rPr lang="en-US" altLang="en-US" dirty="0"/>
              <a:t>Deadlock avoidance</a:t>
            </a:r>
          </a:p>
          <a:p>
            <a:r>
              <a:rPr lang="en-US" altLang="en-US" dirty="0"/>
              <a:t>Allow the system to enter a deadlock state and then recover</a:t>
            </a:r>
          </a:p>
          <a:p>
            <a:r>
              <a:rPr lang="en-US" altLang="en-US" dirty="0"/>
              <a:t>Ignore the problem and pretend that deadlocks never occur in the system.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3632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en-US" dirty="0"/>
              <a:t>Invalidate one of the four necessary conditions for deadlock:</a:t>
            </a:r>
          </a:p>
          <a:p>
            <a:r>
              <a:rPr lang="en-US" altLang="en-US" b="1" dirty="0"/>
              <a:t>Mutual Exclusion</a:t>
            </a:r>
            <a:r>
              <a:rPr lang="en-US" altLang="en-US" dirty="0"/>
              <a:t> – not required for sharable resources (e.g., read-only files); must hold for non-sharable resources</a:t>
            </a:r>
          </a:p>
          <a:p>
            <a:r>
              <a:rPr lang="en-US" altLang="en-US" b="1" dirty="0"/>
              <a:t>Hold and Wait</a:t>
            </a:r>
            <a:r>
              <a:rPr lang="en-US" altLang="en-US" dirty="0"/>
              <a:t> – must guarantee that whenever a thread requests a resource, it does not hold any other resources</a:t>
            </a:r>
          </a:p>
          <a:p>
            <a:pPr lvl="1"/>
            <a:r>
              <a:rPr lang="en-US" altLang="en-US" dirty="0"/>
              <a:t>Require threads to request and be allocated all its resources </a:t>
            </a:r>
            <a:r>
              <a:rPr lang="en-US" altLang="en-US" b="1" dirty="0"/>
              <a:t>before it begins execution </a:t>
            </a:r>
            <a:r>
              <a:rPr lang="en-US" altLang="en-US" dirty="0"/>
              <a:t>or allow thread to request resources </a:t>
            </a:r>
            <a:r>
              <a:rPr lang="en-US" altLang="en-US" b="1" dirty="0"/>
              <a:t>only when the thread has none allocated to it</a:t>
            </a:r>
            <a:r>
              <a:rPr lang="en-US" altLang="en-US" dirty="0"/>
              <a:t>.</a:t>
            </a:r>
          </a:p>
          <a:p>
            <a:pPr lvl="1"/>
            <a:r>
              <a:rPr lang="en-US" altLang="en-US" dirty="0"/>
              <a:t>Low resource utilization; starvation possible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968449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19200"/>
            <a:ext cx="8229600" cy="5334000"/>
          </a:xfrm>
        </p:spPr>
        <p:txBody>
          <a:bodyPr>
            <a:normAutofit fontScale="62500" lnSpcReduction="20000"/>
          </a:bodyPr>
          <a:lstStyle/>
          <a:p>
            <a:pPr marL="0" indent="0">
              <a:buNone/>
            </a:pPr>
            <a:r>
              <a:rPr lang="en-US" altLang="en-US" sz="4500" b="1" dirty="0"/>
              <a:t>No Preemption</a:t>
            </a:r>
            <a:endParaRPr lang="en-US" altLang="en-US" sz="4500" dirty="0"/>
          </a:p>
          <a:p>
            <a:r>
              <a:rPr lang="en-US" b="1" dirty="0"/>
              <a:t>What It Means</a:t>
            </a:r>
            <a:r>
              <a:rPr lang="en-US" dirty="0"/>
              <a:t>:</a:t>
            </a:r>
          </a:p>
          <a:p>
            <a:r>
              <a:rPr lang="en-US" dirty="0"/>
              <a:t>If a process is holding some resources and requests new ones that aren’t available, it must release all the resources it currently holds.</a:t>
            </a:r>
          </a:p>
          <a:p>
            <a:r>
              <a:rPr lang="en-US" dirty="0"/>
              <a:t>It then waits until all the needed resources (old and new) are available again before restarting.</a:t>
            </a:r>
          </a:p>
          <a:p>
            <a:r>
              <a:rPr lang="en-US" b="1" dirty="0"/>
              <a:t>Why It Helps Prevent Deadlock</a:t>
            </a:r>
            <a:r>
              <a:rPr lang="en-US" dirty="0"/>
              <a:t>:</a:t>
            </a:r>
          </a:p>
          <a:p>
            <a:r>
              <a:rPr lang="en-US" dirty="0"/>
              <a:t>Deadlocks happen when processes hold some resources while waiting for others.</a:t>
            </a:r>
          </a:p>
          <a:p>
            <a:r>
              <a:rPr lang="en-US" dirty="0"/>
              <a:t>By forcing processes to release resources if they can’t get what they need, the system prevents circular waiting (a key cause of deadlocks).</a:t>
            </a:r>
          </a:p>
          <a:p>
            <a:r>
              <a:rPr lang="en-US" b="1" dirty="0"/>
              <a:t>Example </a:t>
            </a:r>
            <a:r>
              <a:rPr lang="en-US" dirty="0"/>
              <a:t>:</a:t>
            </a:r>
            <a:br>
              <a:rPr lang="en-US" dirty="0"/>
            </a:br>
            <a:r>
              <a:rPr lang="en-US" dirty="0"/>
              <a:t>Imagine you’re at a restaurant with a limited number of tables.</a:t>
            </a:r>
          </a:p>
          <a:p>
            <a:r>
              <a:rPr lang="en-US" dirty="0"/>
              <a:t>You take one table and want another, but none are free.</a:t>
            </a:r>
          </a:p>
          <a:p>
            <a:r>
              <a:rPr lang="en-US" dirty="0"/>
              <a:t>Instead of waiting indefinitely, you give up your current table and wait until two tables are available together.</a:t>
            </a:r>
          </a:p>
          <a:p>
            <a:r>
              <a:rPr lang="en-US" dirty="0"/>
              <a:t>This ensures no one permanently blocks others from getting tables.</a:t>
            </a:r>
          </a:p>
          <a:p>
            <a:pPr lvl="1"/>
            <a:endParaRPr lang="en-US" alt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405894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Prevention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Deadlocks occur when a cycle is formed where multiple processes are waiting for resources held by others.</a:t>
            </a:r>
          </a:p>
          <a:p>
            <a:r>
              <a:rPr lang="en-US" dirty="0"/>
              <a:t>To prevent this, we impose an </a:t>
            </a:r>
            <a:r>
              <a:rPr lang="en-US" b="1" dirty="0"/>
              <a:t>order</a:t>
            </a:r>
            <a:r>
              <a:rPr lang="en-US" dirty="0"/>
              <a:t> on resource requests.</a:t>
            </a:r>
          </a:p>
          <a:p>
            <a:r>
              <a:rPr lang="en-US" dirty="0"/>
              <a:t>Each resource is assigned a unique number, and a process can only request resources in </a:t>
            </a:r>
            <a:r>
              <a:rPr lang="en-US" b="1" dirty="0"/>
              <a:t>increasing order</a:t>
            </a:r>
            <a:r>
              <a:rPr lang="en-US" dirty="0"/>
              <a:t> of these numbers.</a:t>
            </a:r>
          </a:p>
        </p:txBody>
      </p:sp>
    </p:spTree>
    <p:extLst>
      <p:ext uri="{BB962C8B-B14F-4D97-AF65-F5344CB8AC3E}">
        <p14:creationId xmlns:p14="http://schemas.microsoft.com/office/powerpoint/2010/main" val="2574317641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Avoidance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altLang="en-US" dirty="0"/>
              <a:t>Requires that the system has some additional </a:t>
            </a:r>
            <a:r>
              <a:rPr lang="en-US" altLang="en-US" b="1" i="1" dirty="0"/>
              <a:t>a priori </a:t>
            </a:r>
            <a:r>
              <a:rPr lang="en-US" altLang="en-US"/>
              <a:t>information available</a:t>
            </a:r>
            <a:endParaRPr lang="en-US" altLang="en-US" dirty="0"/>
          </a:p>
          <a:p>
            <a:r>
              <a:rPr lang="en-US" altLang="en-US" dirty="0"/>
              <a:t>Simplest and most useful model requires that each thread declare the </a:t>
            </a:r>
            <a:r>
              <a:rPr lang="en-US" altLang="en-US" b="1" i="1" dirty="0"/>
              <a:t>maximum number</a:t>
            </a:r>
            <a:r>
              <a:rPr lang="en-US" altLang="en-US" b="1" dirty="0"/>
              <a:t> </a:t>
            </a:r>
            <a:r>
              <a:rPr lang="en-US" altLang="en-US" dirty="0"/>
              <a:t>of resources of each type that it may need</a:t>
            </a:r>
          </a:p>
          <a:p>
            <a:r>
              <a:rPr lang="en-US" altLang="en-US" dirty="0"/>
              <a:t>The deadlock-avoidance algorithm dynamically examines the resource-allocation state to ensure that there can never be a circular-wait condition</a:t>
            </a:r>
          </a:p>
          <a:p>
            <a:r>
              <a:rPr lang="en-US" altLang="en-US" dirty="0"/>
              <a:t>Resource-allocation </a:t>
            </a:r>
            <a:r>
              <a:rPr lang="en-US" altLang="en-US" i="1" dirty="0"/>
              <a:t>state</a:t>
            </a:r>
            <a:r>
              <a:rPr lang="en-US" altLang="en-US" dirty="0"/>
              <a:t> is defined by the number of available and allocated resources, and the maximum demands of the processes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430673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Avoidance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en-US" altLang="en-US" dirty="0"/>
              <a:t>Requires that the system has some additional </a:t>
            </a:r>
            <a:r>
              <a:rPr lang="en-US" altLang="en-US" b="1" i="1" dirty="0"/>
              <a:t>a priori </a:t>
            </a:r>
            <a:r>
              <a:rPr lang="en-US" altLang="en-US" dirty="0"/>
              <a:t>information </a:t>
            </a:r>
            <a:br>
              <a:rPr lang="en-US" altLang="en-US" dirty="0"/>
            </a:br>
            <a:r>
              <a:rPr lang="en-US" altLang="en-US" dirty="0"/>
              <a:t>available</a:t>
            </a:r>
          </a:p>
          <a:p>
            <a:r>
              <a:rPr lang="en-US" altLang="en-US" dirty="0"/>
              <a:t>Simplest and most useful model requires that each thread declare the </a:t>
            </a:r>
            <a:r>
              <a:rPr lang="en-US" altLang="en-US" b="1" i="1" dirty="0"/>
              <a:t>maximum number</a:t>
            </a:r>
            <a:r>
              <a:rPr lang="en-US" altLang="en-US" b="1" dirty="0"/>
              <a:t> </a:t>
            </a:r>
            <a:r>
              <a:rPr lang="en-US" altLang="en-US" dirty="0"/>
              <a:t>of resources of each type that it may need</a:t>
            </a:r>
          </a:p>
          <a:p>
            <a:r>
              <a:rPr lang="en-US" altLang="en-US" dirty="0"/>
              <a:t>The deadlock-avoidance algorithm dynamically examines the resource-allocation state to ensure that there can never be a circular-wait condition</a:t>
            </a:r>
          </a:p>
          <a:p>
            <a:r>
              <a:rPr lang="en-US" altLang="en-US" dirty="0"/>
              <a:t>Resource-allocation </a:t>
            </a:r>
            <a:r>
              <a:rPr lang="en-US" altLang="en-US" i="1" dirty="0"/>
              <a:t>state</a:t>
            </a:r>
            <a:r>
              <a:rPr lang="en-US" altLang="en-US" dirty="0"/>
              <a:t> is defined by the number of available and allocated resources, and the maximum demands of the processes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803150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Avoidance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US" altLang="en-US" dirty="0"/>
              <a:t>Safe State</a:t>
            </a:r>
          </a:p>
          <a:p>
            <a:r>
              <a:rPr lang="en-US" altLang="en-US" dirty="0"/>
              <a:t>When a thread requests an available resource, system must decide if immediate allocation leaves the system in a safe state</a:t>
            </a:r>
          </a:p>
          <a:p>
            <a:r>
              <a:rPr lang="en-US" altLang="en-US" dirty="0"/>
              <a:t>System is in </a:t>
            </a:r>
            <a:r>
              <a:rPr lang="en-US" altLang="en-US" b="1" dirty="0">
                <a:solidFill>
                  <a:srgbClr val="006699"/>
                </a:solidFill>
              </a:rPr>
              <a:t>safe state </a:t>
            </a:r>
            <a:r>
              <a:rPr lang="en-US" altLang="en-US" dirty="0"/>
              <a:t>if there exists a sequence &lt;</a:t>
            </a:r>
            <a:r>
              <a:rPr lang="en-US" altLang="en-US" i="1" dirty="0"/>
              <a:t>T</a:t>
            </a:r>
            <a:r>
              <a:rPr lang="en-US" altLang="en-US" i="1" baseline="-25000" dirty="0"/>
              <a:t>1</a:t>
            </a:r>
            <a:r>
              <a:rPr lang="en-US" altLang="en-US" i="1" dirty="0"/>
              <a:t>, T</a:t>
            </a:r>
            <a:r>
              <a:rPr lang="en-US" altLang="en-US" i="1" baseline="-25000" dirty="0"/>
              <a:t>2</a:t>
            </a:r>
            <a:r>
              <a:rPr lang="en-US" altLang="en-US" i="1" dirty="0"/>
              <a:t>, …, </a:t>
            </a:r>
            <a:r>
              <a:rPr lang="en-US" altLang="en-US" i="1" dirty="0" err="1"/>
              <a:t>T</a:t>
            </a:r>
            <a:r>
              <a:rPr lang="en-US" altLang="en-US" i="1" baseline="-25000" dirty="0" err="1"/>
              <a:t>n</a:t>
            </a:r>
            <a:r>
              <a:rPr lang="en-US" altLang="en-US" dirty="0"/>
              <a:t>&gt; of ALL the threads  in the systems such that  for each T</a:t>
            </a:r>
            <a:r>
              <a:rPr lang="en-US" altLang="en-US" baseline="-25000" dirty="0"/>
              <a:t>i</a:t>
            </a:r>
            <a:r>
              <a:rPr lang="en-US" altLang="en-US" dirty="0"/>
              <a:t>, the resources that T</a:t>
            </a:r>
            <a:r>
              <a:rPr lang="en-US" altLang="en-US" baseline="-25000" dirty="0"/>
              <a:t>i </a:t>
            </a:r>
            <a:r>
              <a:rPr lang="en-US" altLang="en-US" dirty="0"/>
              <a:t>can still request can be satisfied by currently available resources + resources held by all the </a:t>
            </a:r>
            <a:r>
              <a:rPr lang="en-US" altLang="en-US" i="1" dirty="0" err="1"/>
              <a:t>T</a:t>
            </a:r>
            <a:r>
              <a:rPr lang="en-US" altLang="en-US" i="1" baseline="-25000" dirty="0" err="1"/>
              <a:t>j</a:t>
            </a:r>
            <a:r>
              <a:rPr lang="en-US" altLang="en-US" dirty="0"/>
              <a:t>, with</a:t>
            </a:r>
            <a:r>
              <a:rPr lang="en-US" altLang="en-US" i="1" dirty="0"/>
              <a:t> j </a:t>
            </a:r>
            <a:r>
              <a:rPr lang="en-US" altLang="en-US" dirty="0"/>
              <a:t>&lt; </a:t>
            </a:r>
            <a:r>
              <a:rPr lang="en-US" altLang="en-US" i="1" dirty="0"/>
              <a:t>I</a:t>
            </a:r>
            <a:endParaRPr lang="en-US" altLang="en-US" dirty="0"/>
          </a:p>
          <a:p>
            <a:r>
              <a:rPr lang="en-US" altLang="en-US" dirty="0"/>
              <a:t>That is:</a:t>
            </a:r>
          </a:p>
          <a:p>
            <a:pPr lvl="1"/>
            <a:r>
              <a:rPr lang="en-US" altLang="en-US" dirty="0"/>
              <a:t>If T</a:t>
            </a:r>
            <a:r>
              <a:rPr lang="en-US" altLang="en-US" baseline="-25000" dirty="0"/>
              <a:t>i</a:t>
            </a:r>
            <a:r>
              <a:rPr lang="en-US" altLang="en-US" dirty="0"/>
              <a:t> resource needs are not immediately available, then </a:t>
            </a:r>
            <a:r>
              <a:rPr lang="en-US" altLang="en-US" i="1" dirty="0"/>
              <a:t>T</a:t>
            </a:r>
            <a:r>
              <a:rPr lang="en-US" altLang="en-US" i="1" baseline="-25000" dirty="0"/>
              <a:t>i</a:t>
            </a:r>
            <a:r>
              <a:rPr lang="en-US" altLang="en-US" dirty="0"/>
              <a:t> can wait until all </a:t>
            </a:r>
            <a:r>
              <a:rPr lang="en-US" altLang="en-US" i="1" dirty="0" err="1"/>
              <a:t>T</a:t>
            </a:r>
            <a:r>
              <a:rPr lang="en-US" altLang="en-US" i="1" baseline="-25000" dirty="0" err="1"/>
              <a:t>j</a:t>
            </a:r>
            <a:r>
              <a:rPr lang="en-US" altLang="en-US" i="1" dirty="0"/>
              <a:t> </a:t>
            </a:r>
            <a:r>
              <a:rPr lang="en-US" altLang="en-US" dirty="0"/>
              <a:t>have finished</a:t>
            </a:r>
          </a:p>
          <a:p>
            <a:pPr lvl="1"/>
            <a:r>
              <a:rPr lang="en-US" altLang="en-US" dirty="0"/>
              <a:t>When </a:t>
            </a:r>
            <a:r>
              <a:rPr lang="en-US" altLang="en-US" i="1" dirty="0" err="1"/>
              <a:t>T</a:t>
            </a:r>
            <a:r>
              <a:rPr lang="en-US" altLang="en-US" i="1" baseline="-25000" dirty="0" err="1"/>
              <a:t>j</a:t>
            </a:r>
            <a:r>
              <a:rPr lang="en-US" altLang="en-US" dirty="0"/>
              <a:t> is finished, </a:t>
            </a:r>
            <a:r>
              <a:rPr lang="en-US" altLang="en-US" i="1" dirty="0"/>
              <a:t>T</a:t>
            </a:r>
            <a:r>
              <a:rPr lang="en-US" altLang="en-US" i="1" baseline="-25000" dirty="0"/>
              <a:t>i</a:t>
            </a:r>
            <a:r>
              <a:rPr lang="en-US" altLang="en-US" dirty="0"/>
              <a:t> can obtain needed resources, execute, return allocated resources, and terminate</a:t>
            </a:r>
          </a:p>
          <a:p>
            <a:pPr lvl="1"/>
            <a:r>
              <a:rPr lang="en-US" altLang="en-US" dirty="0"/>
              <a:t>When </a:t>
            </a:r>
            <a:r>
              <a:rPr lang="en-US" altLang="en-US" i="1" dirty="0"/>
              <a:t>T</a:t>
            </a:r>
            <a:r>
              <a:rPr lang="en-US" altLang="en-US" i="1" baseline="-25000" dirty="0"/>
              <a:t>i</a:t>
            </a:r>
            <a:r>
              <a:rPr lang="en-US" altLang="en-US" dirty="0"/>
              <a:t> terminates, </a:t>
            </a:r>
            <a:r>
              <a:rPr lang="en-US" altLang="en-US" i="1" dirty="0"/>
              <a:t>T</a:t>
            </a:r>
            <a:r>
              <a:rPr lang="en-US" altLang="en-US" i="1" baseline="-25000" dirty="0"/>
              <a:t>i </a:t>
            </a:r>
            <a:r>
              <a:rPr lang="en-US" altLang="en-US" baseline="-25000" dirty="0"/>
              <a:t>+1</a:t>
            </a:r>
            <a:r>
              <a:rPr lang="en-US" altLang="en-US" dirty="0"/>
              <a:t> can obtain its needed resources, and so 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673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b="1" dirty="0"/>
              <a:t>Consumer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dirty="0"/>
              <a:t>while (true) {</a:t>
            </a:r>
          </a:p>
          <a:p>
            <a:pPr marL="0" indent="0">
              <a:buNone/>
            </a:pPr>
            <a:r>
              <a:rPr lang="en-US" dirty="0"/>
              <a:t>   wait(full);   // Wait for a pizza to be available</a:t>
            </a:r>
          </a:p>
          <a:p>
            <a:pPr marL="0" indent="0">
              <a:buNone/>
            </a:pPr>
            <a:r>
              <a:rPr lang="en-US" dirty="0"/>
              <a:t>   wait(</a:t>
            </a:r>
            <a:r>
              <a:rPr lang="en-US" dirty="0" err="1"/>
              <a:t>mutex</a:t>
            </a:r>
            <a:r>
              <a:rPr lang="en-US" dirty="0"/>
              <a:t>);  // Lock access to the buffer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/* Remove the item from the buffer (take a pizza) */</a:t>
            </a:r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/>
              <a:t>   signal(</a:t>
            </a:r>
            <a:r>
              <a:rPr lang="en-US" dirty="0" err="1"/>
              <a:t>mutex</a:t>
            </a:r>
            <a:r>
              <a:rPr lang="en-US" dirty="0"/>
              <a:t>);  // Release buffer access</a:t>
            </a:r>
          </a:p>
          <a:p>
            <a:pPr marL="0" indent="0">
              <a:buNone/>
            </a:pPr>
            <a:r>
              <a:rPr lang="en-US" dirty="0"/>
              <a:t>   signal(empty);  // Increase count of empty slots</a:t>
            </a:r>
          </a:p>
          <a:p>
            <a:pPr marL="0" indent="0">
              <a:buNone/>
            </a:pPr>
            <a:r>
              <a:rPr lang="en-US" dirty="0"/>
              <a:t>}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77323202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Avoidance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en-US" dirty="0"/>
              <a:t>Basic Facts</a:t>
            </a:r>
          </a:p>
          <a:p>
            <a:r>
              <a:rPr lang="en-US" altLang="en-US" dirty="0"/>
              <a:t>If a system is in safe state </a:t>
            </a:r>
            <a:r>
              <a:rPr lang="en-US" altLang="en-US" dirty="0">
                <a:sym typeface="Symbol" panose="05050102010706020507" pitchFamily="18" charset="2"/>
              </a:rPr>
              <a:t> no deadlocks</a:t>
            </a:r>
            <a:br>
              <a:rPr lang="en-US" altLang="en-US" dirty="0">
                <a:sym typeface="Symbol" panose="05050102010706020507" pitchFamily="18" charset="2"/>
              </a:rPr>
            </a:br>
            <a:endParaRPr lang="en-US" altLang="en-US" dirty="0">
              <a:sym typeface="Symbol" panose="05050102010706020507" pitchFamily="18" charset="2"/>
            </a:endParaRPr>
          </a:p>
          <a:p>
            <a:r>
              <a:rPr lang="en-US" altLang="en-US" dirty="0">
                <a:sym typeface="Symbol" panose="05050102010706020507" pitchFamily="18" charset="2"/>
              </a:rPr>
              <a:t>If a system is in unsafe state  possibility of deadlock</a:t>
            </a:r>
            <a:br>
              <a:rPr lang="en-US" altLang="en-US" dirty="0">
                <a:sym typeface="Symbol" panose="05050102010706020507" pitchFamily="18" charset="2"/>
              </a:rPr>
            </a:br>
            <a:endParaRPr lang="en-US" altLang="en-US" dirty="0">
              <a:sym typeface="Symbol" panose="05050102010706020507" pitchFamily="18" charset="2"/>
            </a:endParaRPr>
          </a:p>
          <a:p>
            <a:r>
              <a:rPr lang="en-US" altLang="en-US" dirty="0">
                <a:sym typeface="Symbol" panose="05050102010706020507" pitchFamily="18" charset="2"/>
              </a:rPr>
              <a:t>Avoidance  ensure that a system will never enter an unsafe state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5294074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en-US" dirty="0"/>
              <a:t>Deadlock Avoidance</a:t>
            </a:r>
            <a:endParaRPr lang="en-US" dirty="0"/>
          </a:p>
        </p:txBody>
      </p:sp>
      <p:pic>
        <p:nvPicPr>
          <p:cNvPr id="4" name="Picture 1">
            <a:extLst>
              <a:ext uri="{FF2B5EF4-FFF2-40B4-BE49-F238E27FC236}">
                <a16:creationId xmlns:a16="http://schemas.microsoft.com/office/drawing/2014/main" id="{138FEED4-3700-4E13-BB16-66A99CC6BD1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00200" y="1524000"/>
            <a:ext cx="44958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11664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5214" y="9906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Recovery from Deadlock:  Process Termination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8916639-ABF6-4FC4-8E81-7F4537AFC987}"/>
              </a:ext>
            </a:extLst>
          </p:cNvPr>
          <p:cNvSpPr>
            <a:spLocks noGrp="1" noChangeArrowheads="1"/>
          </p:cNvSpPr>
          <p:nvPr>
            <p:ph idx="1"/>
          </p:nvPr>
        </p:nvSpPr>
        <p:spPr>
          <a:xfrm>
            <a:off x="463193" y="2057399"/>
            <a:ext cx="8229600" cy="4525963"/>
          </a:xfrm>
        </p:spPr>
        <p:txBody>
          <a:bodyPr>
            <a:normAutofit fontScale="92500" lnSpcReduction="20000"/>
          </a:bodyPr>
          <a:lstStyle/>
          <a:p>
            <a:r>
              <a:rPr lang="en-US" altLang="en-US" dirty="0"/>
              <a:t>Abort all deadlocked threads</a:t>
            </a:r>
          </a:p>
          <a:p>
            <a:r>
              <a:rPr lang="en-US" altLang="en-US" dirty="0"/>
              <a:t>Abort one process at a time until the deadlock cycle is eliminated</a:t>
            </a:r>
          </a:p>
          <a:p>
            <a:r>
              <a:rPr lang="en-US" altLang="en-US" dirty="0"/>
              <a:t>In which order should we choose to abort?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r>
              <a:rPr lang="en-US" altLang="en-US" dirty="0"/>
              <a:t>Priority of the thread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r>
              <a:rPr lang="en-US" altLang="en-US" dirty="0"/>
              <a:t>How long has the thread computed, and how much longer to completion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r>
              <a:rPr lang="en-US" altLang="en-US" dirty="0"/>
              <a:t>Resources that the thread has used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r>
              <a:rPr lang="en-US" altLang="en-US" dirty="0"/>
              <a:t>Resources that the thread needs to complete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r>
              <a:rPr lang="en-US" altLang="en-US" dirty="0"/>
              <a:t>How many threads will need to be terminated</a:t>
            </a:r>
          </a:p>
          <a:p>
            <a:pPr marL="800100" lvl="1" indent="-342900">
              <a:buFont typeface="Arial" panose="020B0604020202020204" pitchFamily="34" charset="0"/>
              <a:buAutoNum type="arabicPeriod"/>
            </a:pPr>
            <a:r>
              <a:rPr lang="en-US" altLang="en-US" dirty="0"/>
              <a:t>Is the thread interactive or batch?</a:t>
            </a:r>
          </a:p>
        </p:txBody>
      </p:sp>
    </p:spTree>
    <p:extLst>
      <p:ext uri="{BB962C8B-B14F-4D97-AF65-F5344CB8AC3E}">
        <p14:creationId xmlns:p14="http://schemas.microsoft.com/office/powerpoint/2010/main" val="2017209810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85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altLang="en-US" dirty="0"/>
              <a:t>Recovery from Deadlock:  Process Termination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3400" y="2360291"/>
            <a:ext cx="8229600" cy="4525963"/>
          </a:xfrm>
        </p:spPr>
        <p:txBody>
          <a:bodyPr/>
          <a:lstStyle/>
          <a:p>
            <a:r>
              <a:rPr lang="en-US" altLang="en-US" b="1" dirty="0"/>
              <a:t>Selecting a victim </a:t>
            </a:r>
            <a:r>
              <a:rPr lang="en-US" altLang="en-US" dirty="0"/>
              <a:t>– minimize cost</a:t>
            </a:r>
          </a:p>
          <a:p>
            <a:r>
              <a:rPr lang="en-US" altLang="en-US" b="1" dirty="0"/>
              <a:t>Rollback</a:t>
            </a:r>
            <a:r>
              <a:rPr lang="en-US" altLang="en-US" dirty="0"/>
              <a:t> – return to some safe state, restart the thread for that state</a:t>
            </a:r>
          </a:p>
          <a:p>
            <a:r>
              <a:rPr lang="en-US" altLang="en-US" b="1" dirty="0"/>
              <a:t>Starvation</a:t>
            </a:r>
            <a:r>
              <a:rPr lang="en-US" altLang="en-US" dirty="0"/>
              <a:t> –  same thread may always be picked as victim, include number of rollback in cost factor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30055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838200"/>
            <a:ext cx="7620000" cy="579438"/>
          </a:xfrm>
        </p:spPr>
        <p:txBody>
          <a:bodyPr>
            <a:normAutofit fontScale="90000"/>
          </a:bodyPr>
          <a:lstStyle/>
          <a:p>
            <a:r>
              <a:rPr lang="en-US" dirty="0"/>
              <a:t>Alternative Synchronization with </a:t>
            </a:r>
            <a:r>
              <a:rPr lang="en-US" dirty="0" err="1"/>
              <a:t>Mutex</a:t>
            </a:r>
            <a:r>
              <a:rPr lang="en-US" dirty="0"/>
              <a:t> Locks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err="1"/>
              <a:t>Mutex</a:t>
            </a:r>
            <a:r>
              <a:rPr lang="en-US" dirty="0"/>
              <a:t> ensures that only </a:t>
            </a:r>
            <a:r>
              <a:rPr lang="en-US" b="1" dirty="0"/>
              <a:t>one thread</a:t>
            </a:r>
            <a:r>
              <a:rPr lang="en-US" dirty="0"/>
              <a:t> modifies the buffer at a time.</a:t>
            </a:r>
          </a:p>
          <a:p>
            <a:pPr marL="0" indent="0">
              <a:buNone/>
            </a:pPr>
            <a:r>
              <a:rPr lang="en-US" dirty="0" err="1"/>
              <a:t>pthread_mutex_lock</a:t>
            </a:r>
            <a:r>
              <a:rPr lang="en-US" dirty="0"/>
              <a:t>(&amp;</a:t>
            </a:r>
            <a:r>
              <a:rPr lang="en-US" dirty="0" err="1"/>
              <a:t>mutex</a:t>
            </a:r>
            <a:r>
              <a:rPr lang="en-US" dirty="0"/>
              <a:t>);</a:t>
            </a:r>
          </a:p>
          <a:p>
            <a:pPr marL="0" indent="0">
              <a:buNone/>
            </a:pPr>
            <a:r>
              <a:rPr lang="en-US" dirty="0"/>
              <a:t>/* Critical section (modify buffer) */</a:t>
            </a:r>
          </a:p>
          <a:p>
            <a:pPr marL="0" indent="0">
              <a:buNone/>
            </a:pPr>
            <a:r>
              <a:rPr lang="en-US" dirty="0" err="1"/>
              <a:t>pthread_mutex_unlock</a:t>
            </a:r>
            <a:r>
              <a:rPr lang="en-US" dirty="0"/>
              <a:t>(&amp;</a:t>
            </a:r>
            <a:r>
              <a:rPr lang="en-US" dirty="0" err="1"/>
              <a:t>mutex</a:t>
            </a:r>
            <a:r>
              <a:rPr lang="en-US" dirty="0"/>
              <a:t>);</a:t>
            </a:r>
          </a:p>
          <a:p>
            <a:pPr marL="0" indent="0">
              <a:buNone/>
            </a:pPr>
            <a:endParaRPr lang="en-US" dirty="0"/>
          </a:p>
          <a:p>
            <a:r>
              <a:rPr lang="en-US" sz="1600" dirty="0">
                <a:solidFill>
                  <a:srgbClr val="0070C0"/>
                </a:solidFill>
              </a:rPr>
              <a:t>The </a:t>
            </a:r>
            <a:r>
              <a:rPr lang="en-US" sz="1600" b="1" dirty="0">
                <a:solidFill>
                  <a:srgbClr val="0070C0"/>
                </a:solidFill>
              </a:rPr>
              <a:t>&amp;</a:t>
            </a:r>
            <a:r>
              <a:rPr lang="en-US" sz="1600" b="1" dirty="0" err="1">
                <a:solidFill>
                  <a:srgbClr val="0070C0"/>
                </a:solidFill>
              </a:rPr>
              <a:t>mutex</a:t>
            </a:r>
            <a:r>
              <a:rPr lang="en-US" sz="1600" dirty="0">
                <a:solidFill>
                  <a:srgbClr val="0070C0"/>
                </a:solidFill>
              </a:rPr>
              <a:t> refers to the </a:t>
            </a:r>
            <a:r>
              <a:rPr lang="en-US" sz="1600" b="1" dirty="0">
                <a:solidFill>
                  <a:srgbClr val="0070C0"/>
                </a:solidFill>
              </a:rPr>
              <a:t>address of the </a:t>
            </a:r>
            <a:r>
              <a:rPr lang="en-US" sz="1600" b="1" dirty="0" err="1">
                <a:solidFill>
                  <a:srgbClr val="0070C0"/>
                </a:solidFill>
              </a:rPr>
              <a:t>mutex</a:t>
            </a:r>
            <a:r>
              <a:rPr lang="en-US" sz="1600" b="1" dirty="0">
                <a:solidFill>
                  <a:srgbClr val="0070C0"/>
                </a:solidFill>
              </a:rPr>
              <a:t> variable</a:t>
            </a:r>
          </a:p>
          <a:p>
            <a:r>
              <a:rPr lang="en-US" sz="1600" dirty="0" err="1">
                <a:solidFill>
                  <a:srgbClr val="0070C0"/>
                </a:solidFill>
              </a:rPr>
              <a:t>mutex</a:t>
            </a:r>
            <a:r>
              <a:rPr lang="en-US" sz="1600" dirty="0">
                <a:solidFill>
                  <a:srgbClr val="0070C0"/>
                </a:solidFill>
              </a:rPr>
              <a:t> is a </a:t>
            </a:r>
            <a:r>
              <a:rPr lang="en-US" sz="1600" b="1" dirty="0" err="1">
                <a:solidFill>
                  <a:srgbClr val="0070C0"/>
                </a:solidFill>
              </a:rPr>
              <a:t>pthread_mutex_t</a:t>
            </a:r>
            <a:r>
              <a:rPr lang="en-US" sz="1600" b="1" dirty="0">
                <a:solidFill>
                  <a:srgbClr val="0070C0"/>
                </a:solidFill>
              </a:rPr>
              <a:t> variable</a:t>
            </a:r>
            <a:r>
              <a:rPr lang="en-US" sz="1600" dirty="0">
                <a:solidFill>
                  <a:srgbClr val="0070C0"/>
                </a:solidFill>
              </a:rPr>
              <a:t> that represents a </a:t>
            </a:r>
            <a:r>
              <a:rPr lang="en-US" sz="1600" b="1" dirty="0" err="1">
                <a:solidFill>
                  <a:srgbClr val="0070C0"/>
                </a:solidFill>
              </a:rPr>
              <a:t>mutex</a:t>
            </a:r>
            <a:r>
              <a:rPr lang="en-US" sz="1600" dirty="0">
                <a:solidFill>
                  <a:srgbClr val="0070C0"/>
                </a:solidFill>
              </a:rPr>
              <a:t>(mutual exclusion lock)</a:t>
            </a:r>
          </a:p>
          <a:p>
            <a:r>
              <a:rPr lang="en-US" sz="1600" b="1" dirty="0" err="1">
                <a:solidFill>
                  <a:srgbClr val="0070C0"/>
                </a:solidFill>
              </a:rPr>
              <a:t>pthread_mutex_lock</a:t>
            </a:r>
            <a:r>
              <a:rPr lang="en-US" sz="1600" b="1" dirty="0">
                <a:solidFill>
                  <a:srgbClr val="0070C0"/>
                </a:solidFill>
              </a:rPr>
              <a:t>(&amp;</a:t>
            </a:r>
            <a:r>
              <a:rPr lang="en-US" sz="1600" b="1" dirty="0" err="1">
                <a:solidFill>
                  <a:srgbClr val="0070C0"/>
                </a:solidFill>
              </a:rPr>
              <a:t>mutex</a:t>
            </a:r>
            <a:r>
              <a:rPr lang="en-US" sz="1600" b="1" dirty="0">
                <a:solidFill>
                  <a:srgbClr val="0070C0"/>
                </a:solidFill>
              </a:rPr>
              <a:t>);</a:t>
            </a:r>
            <a:r>
              <a:rPr lang="en-US" sz="1600" dirty="0">
                <a:solidFill>
                  <a:srgbClr val="0070C0"/>
                </a:solidFill>
              </a:rPr>
              <a:t> means we are passing the </a:t>
            </a:r>
            <a:r>
              <a:rPr lang="en-US" sz="1600" b="1" dirty="0">
                <a:solidFill>
                  <a:srgbClr val="0070C0"/>
                </a:solidFill>
              </a:rPr>
              <a:t>address</a:t>
            </a:r>
            <a:r>
              <a:rPr lang="en-US" sz="1600" dirty="0">
                <a:solidFill>
                  <a:srgbClr val="0070C0"/>
                </a:solidFill>
              </a:rPr>
              <a:t> of </a:t>
            </a:r>
            <a:r>
              <a:rPr lang="en-US" sz="1600" dirty="0" err="1">
                <a:solidFill>
                  <a:srgbClr val="0070C0"/>
                </a:solidFill>
              </a:rPr>
              <a:t>mutex</a:t>
            </a:r>
            <a:r>
              <a:rPr lang="en-US" sz="1600" dirty="0">
                <a:solidFill>
                  <a:srgbClr val="0070C0"/>
                </a:solidFill>
              </a:rPr>
              <a:t> to the function.</a:t>
            </a:r>
          </a:p>
          <a:p>
            <a:r>
              <a:rPr lang="en-US" sz="1600" dirty="0">
                <a:solidFill>
                  <a:srgbClr val="0070C0"/>
                </a:solidFill>
              </a:rPr>
              <a:t>This is necessary because </a:t>
            </a:r>
            <a:r>
              <a:rPr lang="en-US" sz="1600" dirty="0" err="1">
                <a:solidFill>
                  <a:srgbClr val="0070C0"/>
                </a:solidFill>
              </a:rPr>
              <a:t>pthread_mutex_lock</a:t>
            </a:r>
            <a:r>
              <a:rPr lang="en-US" sz="1600" dirty="0">
                <a:solidFill>
                  <a:srgbClr val="0070C0"/>
                </a:solidFill>
              </a:rPr>
              <a:t>() expects a </a:t>
            </a:r>
            <a:r>
              <a:rPr lang="en-US" sz="1600" b="1" dirty="0">
                <a:solidFill>
                  <a:srgbClr val="0070C0"/>
                </a:solidFill>
              </a:rPr>
              <a:t>pointer</a:t>
            </a:r>
            <a:r>
              <a:rPr lang="en-US" sz="1600" dirty="0">
                <a:solidFill>
                  <a:srgbClr val="0070C0"/>
                </a:solidFill>
              </a:rPr>
              <a:t> to a </a:t>
            </a:r>
            <a:r>
              <a:rPr lang="en-US" sz="1600" dirty="0" err="1">
                <a:solidFill>
                  <a:srgbClr val="0070C0"/>
                </a:solidFill>
              </a:rPr>
              <a:t>pthread_mutex_t</a:t>
            </a:r>
            <a:r>
              <a:rPr lang="en-US" sz="1600" dirty="0">
                <a:solidFill>
                  <a:srgbClr val="0070C0"/>
                </a:solidFill>
              </a:rPr>
              <a:t> variable.</a:t>
            </a:r>
          </a:p>
        </p:txBody>
      </p:sp>
    </p:spTree>
    <p:extLst>
      <p:ext uri="{BB962C8B-B14F-4D97-AF65-F5344CB8AC3E}">
        <p14:creationId xmlns:p14="http://schemas.microsoft.com/office/powerpoint/2010/main" val="1591664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57200"/>
            <a:ext cx="8229600" cy="1143000"/>
          </a:xfrm>
        </p:spPr>
        <p:txBody>
          <a:bodyPr/>
          <a:lstStyle/>
          <a:p>
            <a:r>
              <a:rPr lang="en-US" dirty="0"/>
              <a:t>Why This Matters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These problems are fundamental in </a:t>
            </a:r>
            <a:r>
              <a:rPr lang="en-US" b="1" dirty="0"/>
              <a:t>operating systems, databases, and concurrent programming</a:t>
            </a:r>
            <a:r>
              <a:rPr lang="en-US" dirty="0"/>
              <a:t>. Understanding them helps students write efficient, </a:t>
            </a:r>
            <a:r>
              <a:rPr lang="en-US" b="1" dirty="0"/>
              <a:t>thread-safe</a:t>
            </a:r>
            <a:r>
              <a:rPr lang="en-US" dirty="0"/>
              <a:t> programs.</a:t>
            </a:r>
          </a:p>
        </p:txBody>
      </p:sp>
    </p:spTree>
    <p:extLst>
      <p:ext uri="{BB962C8B-B14F-4D97-AF65-F5344CB8AC3E}">
        <p14:creationId xmlns:p14="http://schemas.microsoft.com/office/powerpoint/2010/main" val="11494124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378" y="494872"/>
            <a:ext cx="8229600" cy="1143000"/>
          </a:xfrm>
        </p:spPr>
        <p:txBody>
          <a:bodyPr/>
          <a:lstStyle/>
          <a:p>
            <a:r>
              <a:rPr lang="en-US" dirty="0"/>
              <a:t>Readers-Writers Problem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 </a:t>
            </a:r>
            <a:r>
              <a:rPr lang="en-US" b="1" dirty="0"/>
              <a:t>Readers-Writers Problem</a:t>
            </a:r>
            <a:r>
              <a:rPr lang="en-US" dirty="0"/>
              <a:t> occurs when multiple processes access a shared resource (like a database).</a:t>
            </a:r>
          </a:p>
          <a:p>
            <a:r>
              <a:rPr lang="en-US" b="1" dirty="0"/>
              <a:t>Readers</a:t>
            </a:r>
            <a:r>
              <a:rPr lang="en-US" dirty="0"/>
              <a:t> only read the data and do not modify it.</a:t>
            </a:r>
          </a:p>
          <a:p>
            <a:r>
              <a:rPr lang="en-US" b="1" dirty="0"/>
              <a:t>Writers</a:t>
            </a:r>
            <a:r>
              <a:rPr lang="en-US" dirty="0"/>
              <a:t> read and modify the data.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10645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609600"/>
            <a:ext cx="8229600" cy="1143000"/>
          </a:xfrm>
        </p:spPr>
        <p:txBody>
          <a:bodyPr/>
          <a:lstStyle/>
          <a:p>
            <a:r>
              <a:rPr lang="en-US" dirty="0"/>
              <a:t>Challenge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Multiple </a:t>
            </a:r>
            <a:r>
              <a:rPr lang="en-US" b="1" dirty="0"/>
              <a:t>readers</a:t>
            </a:r>
            <a:r>
              <a:rPr lang="en-US" dirty="0"/>
              <a:t> can read at the same time since they don’t change anything.</a:t>
            </a:r>
          </a:p>
          <a:p>
            <a:r>
              <a:rPr lang="en-US" dirty="0"/>
              <a:t>A </a:t>
            </a:r>
            <a:r>
              <a:rPr lang="en-US" b="1" dirty="0"/>
              <a:t>writer</a:t>
            </a:r>
            <a:r>
              <a:rPr lang="en-US" dirty="0"/>
              <a:t> needs </a:t>
            </a:r>
            <a:r>
              <a:rPr lang="en-US" b="1" dirty="0"/>
              <a:t>exclusive</a:t>
            </a:r>
            <a:r>
              <a:rPr lang="en-US" dirty="0"/>
              <a:t> access because modifications should not happen while others are reading or writing.</a:t>
            </a:r>
          </a:p>
          <a:p>
            <a:r>
              <a:rPr lang="en-US" dirty="0"/>
              <a:t>If not managed properly, we can have </a:t>
            </a:r>
            <a:r>
              <a:rPr lang="en-US" b="1" dirty="0"/>
              <a:t>data inconsistency</a:t>
            </a:r>
            <a:r>
              <a:rPr lang="en-US" dirty="0"/>
              <a:t> or </a:t>
            </a:r>
            <a:r>
              <a:rPr lang="en-US" b="1" dirty="0"/>
              <a:t>deadlocks</a:t>
            </a:r>
            <a:r>
              <a:rPr lang="en-US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7830151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680</TotalTime>
  <Words>3314</Words>
  <Application>Microsoft Office PowerPoint</Application>
  <PresentationFormat>On-screen Show (4:3)</PresentationFormat>
  <Paragraphs>300</Paragraphs>
  <Slides>53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53</vt:i4>
      </vt:variant>
    </vt:vector>
  </HeadingPairs>
  <TitlesOfParts>
    <vt:vector size="57" baseType="lpstr">
      <vt:lpstr>Arial</vt:lpstr>
      <vt:lpstr>Calibri</vt:lpstr>
      <vt:lpstr>Symbol</vt:lpstr>
      <vt:lpstr>Office Theme</vt:lpstr>
      <vt:lpstr>PowerPoint Presentation</vt:lpstr>
      <vt:lpstr>The Producer-Consumer Problem</vt:lpstr>
      <vt:lpstr>PowerPoint Presentation</vt:lpstr>
      <vt:lpstr>Producer</vt:lpstr>
      <vt:lpstr>Consumer</vt:lpstr>
      <vt:lpstr>Alternative Synchronization with Mutex Locks</vt:lpstr>
      <vt:lpstr>Why This Matters</vt:lpstr>
      <vt:lpstr>Readers-Writers Problem</vt:lpstr>
      <vt:lpstr>Challenge</vt:lpstr>
      <vt:lpstr>Example</vt:lpstr>
      <vt:lpstr>The Two Variations</vt:lpstr>
      <vt:lpstr>First Readers-Writers Problem (Readers have priority)</vt:lpstr>
      <vt:lpstr>Example:</vt:lpstr>
      <vt:lpstr>  Second Readers-Writers Problem (Writers have priority)  </vt:lpstr>
      <vt:lpstr>Example:</vt:lpstr>
      <vt:lpstr>Quick Table</vt:lpstr>
      <vt:lpstr>Data Structures (Shared Variables)</vt:lpstr>
      <vt:lpstr>Writer Process (Needs Exclusive Access)</vt:lpstr>
      <vt:lpstr>Why read_count++ at the Start and read_count-- at the End</vt:lpstr>
      <vt:lpstr>Reader Process (Multiple Readers Allowed)</vt:lpstr>
      <vt:lpstr>Summary </vt:lpstr>
      <vt:lpstr>Dining Philosophers Problem</vt:lpstr>
      <vt:lpstr>PowerPoint Presentation</vt:lpstr>
      <vt:lpstr>Example</vt:lpstr>
      <vt:lpstr>How is Deadlock Possible? </vt:lpstr>
      <vt:lpstr>Possible Solutions to Avoid Deadlock</vt:lpstr>
      <vt:lpstr>Conclusion </vt:lpstr>
      <vt:lpstr>System Model</vt:lpstr>
      <vt:lpstr>The Three-Step Resource Utilization Process</vt:lpstr>
      <vt:lpstr>The Three-Step Resource Utilization Process</vt:lpstr>
      <vt:lpstr>The Three-Step Resource Utilization Process</vt:lpstr>
      <vt:lpstr>Importance of This Model: </vt:lpstr>
      <vt:lpstr>Example Scenario</vt:lpstr>
      <vt:lpstr>Deadlock</vt:lpstr>
      <vt:lpstr>Case 1: No Deadlock (Sequential Execution)</vt:lpstr>
      <vt:lpstr>Case 2: Deadlock (Simultaneous Requests)</vt:lpstr>
      <vt:lpstr>Circular Wait </vt:lpstr>
      <vt:lpstr>Deadlock Characterization</vt:lpstr>
      <vt:lpstr>Resource-Allocation Graph</vt:lpstr>
      <vt:lpstr>Resource-Allocation Graph</vt:lpstr>
      <vt:lpstr>Resource-Allocation Graph</vt:lpstr>
      <vt:lpstr>Resource-Allocation Graph</vt:lpstr>
      <vt:lpstr>Methods for Handling Deadlocks</vt:lpstr>
      <vt:lpstr>Deadlock Prevention</vt:lpstr>
      <vt:lpstr>Deadlock Prevention</vt:lpstr>
      <vt:lpstr>Deadlock Prevention</vt:lpstr>
      <vt:lpstr>Deadlock Avoidance</vt:lpstr>
      <vt:lpstr>Deadlock Avoidance</vt:lpstr>
      <vt:lpstr>Deadlock Avoidance</vt:lpstr>
      <vt:lpstr>Deadlock Avoidance</vt:lpstr>
      <vt:lpstr>Deadlock Avoidance</vt:lpstr>
      <vt:lpstr>Recovery from Deadlock:  Process Termination</vt:lpstr>
      <vt:lpstr>Recovery from Deadlock:  Process Termination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Classic Problems of Synchronization</dc:title>
  <dc:creator>Windows User</dc:creator>
  <cp:lastModifiedBy>Gowtham M</cp:lastModifiedBy>
  <cp:revision>30</cp:revision>
  <dcterms:created xsi:type="dcterms:W3CDTF">2025-02-15T08:31:38Z</dcterms:created>
  <dcterms:modified xsi:type="dcterms:W3CDTF">2025-05-08T05:15:23Z</dcterms:modified>
</cp:coreProperties>
</file>