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256" r:id="rId2"/>
    <p:sldId id="257" r:id="rId3"/>
    <p:sldId id="258" r:id="rId4"/>
    <p:sldId id="261" r:id="rId5"/>
    <p:sldId id="262" r:id="rId6"/>
    <p:sldId id="259" r:id="rId7"/>
    <p:sldId id="260" r:id="rId8"/>
    <p:sldId id="263" r:id="rId9"/>
    <p:sldId id="269" r:id="rId10"/>
    <p:sldId id="268" r:id="rId11"/>
    <p:sldId id="264" r:id="rId12"/>
    <p:sldId id="265" r:id="rId13"/>
    <p:sldId id="266" r:id="rId14"/>
    <p:sldId id="279" r:id="rId15"/>
    <p:sldId id="267" r:id="rId16"/>
    <p:sldId id="270" r:id="rId17"/>
    <p:sldId id="280" r:id="rId18"/>
    <p:sldId id="281" r:id="rId19"/>
    <p:sldId id="282" r:id="rId20"/>
    <p:sldId id="271" r:id="rId21"/>
    <p:sldId id="272" r:id="rId22"/>
    <p:sldId id="273" r:id="rId23"/>
    <p:sldId id="275" r:id="rId24"/>
    <p:sldId id="276" r:id="rId25"/>
    <p:sldId id="277" r:id="rId26"/>
    <p:sldId id="278" r:id="rId2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909812D-C2FD-46A9-876C-BED7E9E4112D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3265C5B-1233-4FC6-9475-28A15DC9F2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28397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3265C5B-1233-4FC6-9475-28A15DC9F200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85534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FF95-52FB-400B-9B86-8E08D8BB71BF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4942-AC6D-4C4C-8649-03B11DCA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292917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FF95-52FB-400B-9B86-8E08D8BB71BF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4942-AC6D-4C4C-8649-03B11DCA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04961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FF95-52FB-400B-9B86-8E08D8BB71BF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4942-AC6D-4C4C-8649-03B11DCA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1400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FF95-52FB-400B-9B86-8E08D8BB71BF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4942-AC6D-4C4C-8649-03B11DCA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3465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FF95-52FB-400B-9B86-8E08D8BB71BF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4942-AC6D-4C4C-8649-03B11DCA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0454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FF95-52FB-400B-9B86-8E08D8BB71BF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4942-AC6D-4C4C-8649-03B11DCA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91478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FF95-52FB-400B-9B86-8E08D8BB71BF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4942-AC6D-4C4C-8649-03B11DCA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56864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FF95-52FB-400B-9B86-8E08D8BB71BF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4942-AC6D-4C4C-8649-03B11DCA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12676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FF95-52FB-400B-9B86-8E08D8BB71BF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4942-AC6D-4C4C-8649-03B11DCA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178482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FF95-52FB-400B-9B86-8E08D8BB71BF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4942-AC6D-4C4C-8649-03B11DCA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83055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0D9FF95-52FB-400B-9B86-8E08D8BB71BF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5E4942-AC6D-4C4C-8649-03B11DCAC13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28177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D9FF95-52FB-400B-9B86-8E08D8BB71BF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5E4942-AC6D-4C4C-8649-03B11DCAC13B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A9F6EE99-3ED8-9F00-D569-3518CDA8B321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4600" y="0"/>
            <a:ext cx="4343400" cy="65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97406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Module 4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895600" y="4191000"/>
            <a:ext cx="6400800" cy="1752600"/>
          </a:xfrm>
        </p:spPr>
        <p:txBody>
          <a:bodyPr>
            <a:normAutofit/>
          </a:bodyPr>
          <a:lstStyle/>
          <a:p>
            <a:r>
              <a:rPr lang="en-US" sz="1600" dirty="0"/>
              <a:t>TANYA R </a:t>
            </a:r>
            <a:br>
              <a:rPr lang="en-US" sz="1600" dirty="0"/>
            </a:br>
            <a:r>
              <a:rPr lang="en-US" sz="1600" dirty="0"/>
              <a:t>Assistant Professor,</a:t>
            </a:r>
            <a:br>
              <a:rPr lang="en-US" sz="1600" dirty="0"/>
            </a:br>
            <a:r>
              <a:rPr lang="en-US" sz="1600" dirty="0"/>
              <a:t>Department of MCA</a:t>
            </a:r>
          </a:p>
        </p:txBody>
      </p:sp>
    </p:spTree>
    <p:extLst>
      <p:ext uri="{BB962C8B-B14F-4D97-AF65-F5344CB8AC3E}">
        <p14:creationId xmlns:p14="http://schemas.microsoft.com/office/powerpoint/2010/main" val="75753326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dministrator\Downloads\WhatsApp Image 2025-03-10 at 11.02.44 AM.jpe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" y="838200"/>
            <a:ext cx="7848600" cy="541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676400" y="5791200"/>
            <a:ext cx="56388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simple </a:t>
            </a:r>
            <a:r>
              <a:rPr lang="en-US" b="1" dirty="0"/>
              <a:t>diagram of swapping</a:t>
            </a:r>
            <a:r>
              <a:rPr lang="en-US" dirty="0"/>
              <a:t> where a process moves between </a:t>
            </a:r>
            <a:r>
              <a:rPr lang="en-US" b="1" dirty="0"/>
              <a:t>RAM and disk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816523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Swapping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105400"/>
          </a:xfrm>
        </p:spPr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en-US" b="1" dirty="0"/>
              <a:t>Standard Swapping</a:t>
            </a:r>
          </a:p>
          <a:p>
            <a:r>
              <a:rPr lang="en-US" dirty="0"/>
              <a:t>A </a:t>
            </a:r>
            <a:r>
              <a:rPr lang="en-US" b="1" dirty="0"/>
              <a:t>process is swapped out</a:t>
            </a:r>
            <a:r>
              <a:rPr lang="en-US" dirty="0"/>
              <a:t> (moved from RAM to disk) when memory is needed for another process.</a:t>
            </a:r>
          </a:p>
          <a:p>
            <a:r>
              <a:rPr lang="en-US" dirty="0"/>
              <a:t>When needed again, the process is </a:t>
            </a:r>
            <a:r>
              <a:rPr lang="en-US" b="1" dirty="0"/>
              <a:t>swapped back in</a:t>
            </a:r>
            <a:r>
              <a:rPr lang="en-US" dirty="0"/>
              <a:t> from the disk to RAM.</a:t>
            </a:r>
          </a:p>
          <a:p>
            <a:r>
              <a:rPr lang="en-US" b="1" dirty="0"/>
              <a:t>Advantage:</a:t>
            </a:r>
            <a:r>
              <a:rPr lang="en-US" dirty="0"/>
              <a:t> Increases the number of processes that can run simultaneously.</a:t>
            </a:r>
          </a:p>
          <a:p>
            <a:r>
              <a:rPr lang="en-US" b="1" dirty="0"/>
              <a:t>Disadvantage:</a:t>
            </a:r>
            <a:r>
              <a:rPr lang="en-US" dirty="0"/>
              <a:t>  </a:t>
            </a:r>
            <a:r>
              <a:rPr lang="en-US" b="1" dirty="0"/>
              <a:t>Swapping is slow</a:t>
            </a:r>
            <a:r>
              <a:rPr lang="en-US" dirty="0"/>
              <a:t> because disk access is much slower than RAM.</a:t>
            </a:r>
          </a:p>
          <a:p>
            <a:r>
              <a:rPr lang="en-US" dirty="0"/>
              <a:t>Imagine a classroom where </a:t>
            </a:r>
            <a:r>
              <a:rPr lang="en-US" b="1" dirty="0"/>
              <a:t>only 10 students can sit at a time</a:t>
            </a:r>
            <a:r>
              <a:rPr lang="en-US" dirty="0"/>
              <a:t>, but 20 students need to attend class. The teacher asks some students to </a:t>
            </a:r>
            <a:r>
              <a:rPr lang="en-US" b="1" dirty="0"/>
              <a:t>wait outside (swapped out)</a:t>
            </a:r>
            <a:r>
              <a:rPr lang="en-US" dirty="0"/>
              <a:t> while others learn. When it’s their turn, they </a:t>
            </a:r>
            <a:r>
              <a:rPr lang="en-US" b="1" dirty="0"/>
              <a:t>come inside (swapped in)</a:t>
            </a:r>
            <a:r>
              <a:rPr lang="en-US" dirty="0"/>
              <a:t> while others go out.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09595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Swapping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Swapping with Paging</a:t>
            </a:r>
          </a:p>
          <a:p>
            <a:r>
              <a:rPr lang="en-US" dirty="0"/>
              <a:t>Instead of moving the </a:t>
            </a:r>
            <a:r>
              <a:rPr lang="en-US" b="1" dirty="0"/>
              <a:t>entire process</a:t>
            </a:r>
            <a:r>
              <a:rPr lang="en-US" dirty="0"/>
              <a:t>, the OS swaps </a:t>
            </a:r>
            <a:r>
              <a:rPr lang="en-US" b="1" dirty="0"/>
              <a:t>only the required pages</a:t>
            </a:r>
            <a:r>
              <a:rPr lang="en-US" dirty="0"/>
              <a:t>.</a:t>
            </a:r>
          </a:p>
          <a:p>
            <a:r>
              <a:rPr lang="en-US" b="1" dirty="0"/>
              <a:t>Advantage:</a:t>
            </a:r>
            <a:r>
              <a:rPr lang="en-US" dirty="0"/>
              <a:t> Reduces swapping overhead and improves efficiency.</a:t>
            </a:r>
          </a:p>
          <a:p>
            <a:r>
              <a:rPr lang="en-US" b="1" dirty="0"/>
              <a:t>Disadvantage:</a:t>
            </a:r>
            <a:r>
              <a:rPr lang="en-US" dirty="0"/>
              <a:t> Still causes delays if pages are frequently swapped​.</a:t>
            </a:r>
          </a:p>
          <a:p>
            <a:r>
              <a:rPr lang="en-US" b="1" dirty="0"/>
              <a:t>Example:</a:t>
            </a:r>
            <a:br>
              <a:rPr lang="en-US" dirty="0"/>
            </a:br>
            <a:r>
              <a:rPr lang="en-US" dirty="0"/>
              <a:t>Instead of </a:t>
            </a:r>
            <a:r>
              <a:rPr lang="en-US" b="1" dirty="0"/>
              <a:t>moving an entire book</a:t>
            </a:r>
            <a:r>
              <a:rPr lang="en-US" dirty="0"/>
              <a:t>, you </a:t>
            </a:r>
            <a:r>
              <a:rPr lang="en-US" b="1" dirty="0"/>
              <a:t>only take the pages you need</a:t>
            </a:r>
            <a:r>
              <a:rPr lang="en-US" dirty="0"/>
              <a:t> to study, reducing effort and time.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3534347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Swapping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Swapping in Mobile Systems</a:t>
            </a:r>
          </a:p>
          <a:p>
            <a:r>
              <a:rPr lang="en-US" b="1" dirty="0"/>
              <a:t>Most mobile devices do not use swapping</a:t>
            </a:r>
            <a:r>
              <a:rPr lang="en-US" dirty="0"/>
              <a:t> because: </a:t>
            </a:r>
          </a:p>
          <a:p>
            <a:pPr lvl="1"/>
            <a:r>
              <a:rPr lang="en-US" b="1" dirty="0"/>
              <a:t>Low storage capacity</a:t>
            </a:r>
            <a:r>
              <a:rPr lang="en-US" dirty="0"/>
              <a:t> compared to computers.</a:t>
            </a:r>
          </a:p>
          <a:p>
            <a:r>
              <a:rPr lang="en-US" dirty="0"/>
              <a:t>Instead of swapping, mobile OS like </a:t>
            </a:r>
            <a:r>
              <a:rPr lang="en-US" b="1" dirty="0" err="1"/>
              <a:t>iOS</a:t>
            </a:r>
            <a:r>
              <a:rPr lang="en-US" b="1" dirty="0"/>
              <a:t> and Android</a:t>
            </a:r>
            <a:r>
              <a:rPr lang="en-US" dirty="0"/>
              <a:t> free up memory by </a:t>
            </a:r>
            <a:r>
              <a:rPr lang="en-US" b="1" dirty="0"/>
              <a:t>closing background apps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80305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Fragmentation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6019800"/>
          </a:xfrm>
        </p:spPr>
        <p:txBody>
          <a:bodyPr>
            <a:normAutofit fontScale="47500" lnSpcReduction="20000"/>
          </a:bodyPr>
          <a:lstStyle/>
          <a:p>
            <a:pPr marL="0" indent="0">
              <a:buNone/>
            </a:pPr>
            <a:r>
              <a:rPr lang="en-US" b="1" dirty="0"/>
              <a:t>Fragmentation in Memory Management</a:t>
            </a:r>
          </a:p>
          <a:p>
            <a:pPr marL="0" indent="0">
              <a:buNone/>
            </a:pPr>
            <a:r>
              <a:rPr lang="en-US" b="1" dirty="0"/>
              <a:t>Definition:</a:t>
            </a:r>
            <a:br>
              <a:rPr lang="en-US" dirty="0"/>
            </a:br>
            <a:r>
              <a:rPr lang="en-US" dirty="0"/>
              <a:t>Fragmentation occurs when free memory is </a:t>
            </a:r>
            <a:r>
              <a:rPr lang="en-US" b="1" dirty="0"/>
              <a:t>broken into small, unusable chunks</a:t>
            </a:r>
            <a:r>
              <a:rPr lang="en-US" dirty="0"/>
              <a:t>, preventing efficient allocation to processes. It reduces system performance and memory utilization.</a:t>
            </a:r>
          </a:p>
          <a:p>
            <a:pPr marL="0" indent="0">
              <a:buNone/>
            </a:pPr>
            <a:r>
              <a:rPr lang="en-US" b="1" dirty="0"/>
              <a:t>Types of Fragmentation</a:t>
            </a:r>
          </a:p>
          <a:p>
            <a:pPr marL="0" indent="0">
              <a:buNone/>
            </a:pPr>
            <a:r>
              <a:rPr lang="en-US" b="1" dirty="0"/>
              <a:t>a) Internal Fragmentation</a:t>
            </a:r>
          </a:p>
          <a:p>
            <a:pPr marL="0" indent="0">
              <a:buNone/>
            </a:pPr>
            <a:r>
              <a:rPr lang="en-US" dirty="0"/>
              <a:t>Happens when allocated memory </a:t>
            </a:r>
            <a:r>
              <a:rPr lang="en-US" b="1" dirty="0"/>
              <a:t>is larger than needed</a:t>
            </a:r>
            <a:r>
              <a:rPr lang="en-US" dirty="0"/>
              <a:t>, leaving unused space inside a block.</a:t>
            </a:r>
          </a:p>
          <a:p>
            <a:pPr marL="0" indent="0">
              <a:buNone/>
            </a:pPr>
            <a:r>
              <a:rPr lang="en-US" dirty="0"/>
              <a:t> </a:t>
            </a:r>
            <a:r>
              <a:rPr lang="en-US" b="1" dirty="0"/>
              <a:t>Example: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If a process needs </a:t>
            </a:r>
            <a:r>
              <a:rPr lang="en-US" b="1" dirty="0"/>
              <a:t>28 KB</a:t>
            </a:r>
            <a:r>
              <a:rPr lang="en-US" dirty="0"/>
              <a:t>, but the OS allocates a </a:t>
            </a:r>
            <a:r>
              <a:rPr lang="en-US" b="1" dirty="0"/>
              <a:t>32 KB block</a:t>
            </a:r>
            <a:r>
              <a:rPr lang="en-US" dirty="0"/>
              <a:t>, </a:t>
            </a:r>
            <a:r>
              <a:rPr lang="en-US" b="1" dirty="0"/>
              <a:t>4 KB is wasted (internal fragmentation).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Solution: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Use </a:t>
            </a:r>
            <a:r>
              <a:rPr lang="en-US" b="1" dirty="0"/>
              <a:t>paging</a:t>
            </a:r>
            <a:r>
              <a:rPr lang="en-US" dirty="0"/>
              <a:t> to allocate fixed-size blocks, reducing waste.</a:t>
            </a:r>
          </a:p>
          <a:p>
            <a:pPr marL="0" indent="0">
              <a:buNone/>
            </a:pPr>
            <a:r>
              <a:rPr lang="en-US" b="1" dirty="0"/>
              <a:t>b) External Fragmentation</a:t>
            </a:r>
          </a:p>
          <a:p>
            <a:pPr marL="0" indent="0">
              <a:buNone/>
            </a:pPr>
            <a:r>
              <a:rPr lang="en-US" dirty="0"/>
              <a:t> Happens when </a:t>
            </a:r>
            <a:r>
              <a:rPr lang="en-US" b="1" dirty="0"/>
              <a:t>free memory is available but scattered</a:t>
            </a:r>
            <a:r>
              <a:rPr lang="en-US" dirty="0"/>
              <a:t>, making it impossible to allocate a large process.</a:t>
            </a:r>
          </a:p>
          <a:p>
            <a:pPr marL="0" indent="0">
              <a:buNone/>
            </a:pPr>
            <a:r>
              <a:rPr lang="en-US" b="1" dirty="0"/>
              <a:t>Example:</a:t>
            </a:r>
            <a:endParaRPr lang="en-US" dirty="0"/>
          </a:p>
          <a:p>
            <a:pPr marL="0" indent="0">
              <a:buNone/>
            </a:pPr>
            <a:r>
              <a:rPr lang="en-US" dirty="0"/>
              <a:t>Memory has </a:t>
            </a:r>
            <a:r>
              <a:rPr lang="en-US" b="1" dirty="0"/>
              <a:t>small free gaps</a:t>
            </a:r>
            <a:r>
              <a:rPr lang="en-US" dirty="0"/>
              <a:t> (10 KB, 15 KB, 5 KB), but a process needs </a:t>
            </a:r>
            <a:r>
              <a:rPr lang="en-US" b="1" dirty="0"/>
              <a:t>25 KB</a:t>
            </a:r>
            <a:r>
              <a:rPr lang="en-US" dirty="0"/>
              <a:t> → No single block is large enough.</a:t>
            </a:r>
          </a:p>
          <a:p>
            <a:pPr marL="0" indent="0">
              <a:buNone/>
            </a:pPr>
            <a:r>
              <a:rPr lang="en-US" b="1" dirty="0"/>
              <a:t>Solution:</a:t>
            </a:r>
            <a:endParaRPr lang="en-US" dirty="0"/>
          </a:p>
          <a:p>
            <a:pPr marL="0" indent="0">
              <a:buNone/>
            </a:pPr>
            <a:r>
              <a:rPr lang="en-US" b="1" dirty="0"/>
              <a:t>Compaction:</a:t>
            </a:r>
            <a:r>
              <a:rPr lang="en-US" dirty="0"/>
              <a:t> Shift processes to merge free spaces.</a:t>
            </a:r>
          </a:p>
          <a:p>
            <a:pPr marL="0" indent="0">
              <a:buNone/>
            </a:pPr>
            <a:r>
              <a:rPr lang="en-US" b="1" dirty="0"/>
              <a:t>Paging/Segmentation:</a:t>
            </a:r>
            <a:r>
              <a:rPr lang="en-US" dirty="0"/>
              <a:t> Avoids external fragmentation by breaking memory into </a:t>
            </a:r>
            <a:r>
              <a:rPr lang="en-US" b="1" dirty="0"/>
              <a:t>fixed pages or logical segments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556283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en-US" dirty="0"/>
              <a:t>Contiguous memory allocation is a memory management technique where </a:t>
            </a:r>
            <a:r>
              <a:rPr lang="en-US" b="1" dirty="0"/>
              <a:t>each process is assigned a single, continuous block of memory</a:t>
            </a:r>
            <a:r>
              <a:rPr lang="en-US" dirty="0"/>
              <a:t> in the main memory.</a:t>
            </a:r>
          </a:p>
          <a:p>
            <a:r>
              <a:rPr lang="en-US" b="1" dirty="0"/>
              <a:t>Key Concepts:</a:t>
            </a:r>
          </a:p>
          <a:p>
            <a:r>
              <a:rPr lang="en-US" b="1" dirty="0"/>
              <a:t>Fixed-size Partitioning</a:t>
            </a:r>
            <a:endParaRPr lang="en-US" dirty="0"/>
          </a:p>
          <a:p>
            <a:pPr lvl="1"/>
            <a:r>
              <a:rPr lang="en-US" dirty="0"/>
              <a:t>Memory is divided into fixed-size partitions.</a:t>
            </a:r>
          </a:p>
          <a:p>
            <a:pPr lvl="1"/>
            <a:r>
              <a:rPr lang="en-US" dirty="0"/>
              <a:t>A process is assigned to a partition that best fits its size.</a:t>
            </a:r>
          </a:p>
          <a:p>
            <a:pPr lvl="1"/>
            <a:r>
              <a:rPr lang="en-US" b="1" dirty="0"/>
              <a:t>Issue:</a:t>
            </a:r>
            <a:r>
              <a:rPr lang="en-US" dirty="0"/>
              <a:t> Some partitions may remain </a:t>
            </a:r>
            <a:r>
              <a:rPr lang="en-US" b="1" dirty="0"/>
              <a:t>unused</a:t>
            </a:r>
            <a:r>
              <a:rPr lang="en-US" dirty="0"/>
              <a:t> (internal fragmentation).</a:t>
            </a:r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Contiguous Memory Allocation</a:t>
            </a:r>
          </a:p>
        </p:txBody>
      </p:sp>
    </p:spTree>
    <p:extLst>
      <p:ext uri="{BB962C8B-B14F-4D97-AF65-F5344CB8AC3E}">
        <p14:creationId xmlns:p14="http://schemas.microsoft.com/office/powerpoint/2010/main" val="3046928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Contiguous Memory Allocation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/>
              <a:t>Variable-size Partitioning</a:t>
            </a:r>
            <a:endParaRPr lang="en-US" dirty="0"/>
          </a:p>
          <a:p>
            <a:pPr lvl="1"/>
            <a:r>
              <a:rPr lang="en-US" dirty="0"/>
              <a:t>Memory is dynamically allocated as per process needs.</a:t>
            </a:r>
          </a:p>
          <a:p>
            <a:pPr lvl="1"/>
            <a:r>
              <a:rPr lang="en-US" dirty="0"/>
              <a:t>When a process finishes, memory is freed for other processes.</a:t>
            </a:r>
          </a:p>
          <a:p>
            <a:pPr lvl="1"/>
            <a:r>
              <a:rPr lang="en-US" b="1" dirty="0"/>
              <a:t>Issue:</a:t>
            </a:r>
            <a:r>
              <a:rPr lang="en-US" dirty="0"/>
              <a:t> Leads to </a:t>
            </a:r>
            <a:r>
              <a:rPr lang="en-US" b="1" dirty="0"/>
              <a:t>external fragmentation</a:t>
            </a:r>
            <a:r>
              <a:rPr lang="en-US" dirty="0"/>
              <a:t> (small free memory gaps).</a:t>
            </a:r>
          </a:p>
          <a:p>
            <a:r>
              <a:rPr lang="en-US" b="1" dirty="0"/>
              <a:t>Allocation Strategies:</a:t>
            </a:r>
            <a:endParaRPr lang="en-US" dirty="0"/>
          </a:p>
          <a:p>
            <a:pPr lvl="1"/>
            <a:r>
              <a:rPr lang="en-US" b="1" dirty="0"/>
              <a:t>First-Fit:</a:t>
            </a:r>
            <a:r>
              <a:rPr lang="en-US" dirty="0"/>
              <a:t> Allocates the first available block that is large enough.</a:t>
            </a:r>
          </a:p>
          <a:p>
            <a:pPr lvl="1"/>
            <a:r>
              <a:rPr lang="en-US" b="1" dirty="0"/>
              <a:t>Best-Fit:</a:t>
            </a:r>
            <a:r>
              <a:rPr lang="en-US" dirty="0"/>
              <a:t> Allocates the smallest block that is big enough, minimizing waste.</a:t>
            </a:r>
          </a:p>
          <a:p>
            <a:pPr lvl="1"/>
            <a:r>
              <a:rPr lang="en-US" b="1" dirty="0"/>
              <a:t>Worst-Fit:</a:t>
            </a:r>
            <a:r>
              <a:rPr lang="en-US" dirty="0"/>
              <a:t> Allocates the largest available block, leaving the biggest free space.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306538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762000"/>
            <a:ext cx="8229600" cy="5973763"/>
          </a:xfrm>
        </p:spPr>
        <p:txBody>
          <a:bodyPr>
            <a:normAutofit fontScale="70000" lnSpcReduction="20000"/>
          </a:bodyPr>
          <a:lstStyle/>
          <a:p>
            <a:pPr marL="0" indent="0">
              <a:buNone/>
            </a:pPr>
            <a:r>
              <a:rPr lang="en-US" b="1" dirty="0"/>
              <a:t>Memory Allocation Strategies</a:t>
            </a:r>
          </a:p>
          <a:p>
            <a:r>
              <a:rPr lang="en-US" dirty="0"/>
              <a:t>When a process requests memory, the OS uses different strategies to allocate available memory blocks. Here’s what </a:t>
            </a:r>
            <a:r>
              <a:rPr lang="en-US" b="1" dirty="0"/>
              <a:t>First-Fit, Best-Fit, and Worst-Fit</a:t>
            </a:r>
            <a:r>
              <a:rPr lang="en-US" dirty="0"/>
              <a:t> mean: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First-Fit</a:t>
            </a:r>
          </a:p>
          <a:p>
            <a:r>
              <a:rPr lang="en-US" dirty="0"/>
              <a:t>Finds the </a:t>
            </a:r>
            <a:r>
              <a:rPr lang="en-US" b="1" dirty="0"/>
              <a:t>first available</a:t>
            </a:r>
            <a:r>
              <a:rPr lang="en-US" dirty="0"/>
              <a:t> memory block </a:t>
            </a:r>
            <a:r>
              <a:rPr lang="en-US" b="1" dirty="0"/>
              <a:t>big enough</a:t>
            </a:r>
            <a:r>
              <a:rPr lang="en-US" dirty="0"/>
              <a:t> for the process and allocates it.</a:t>
            </a:r>
          </a:p>
          <a:p>
            <a:pPr marL="0" indent="0">
              <a:buNone/>
            </a:pPr>
            <a:r>
              <a:rPr lang="en-US" b="1" dirty="0"/>
              <a:t>Example:</a:t>
            </a:r>
            <a:endParaRPr lang="en-US" dirty="0"/>
          </a:p>
          <a:p>
            <a:r>
              <a:rPr lang="en-US" dirty="0"/>
              <a:t>Free memory: </a:t>
            </a:r>
            <a:r>
              <a:rPr lang="en-US" b="1" dirty="0"/>
              <a:t>10 KB, 20 KB, 30 KB, 50 KB</a:t>
            </a:r>
            <a:endParaRPr lang="en-US" dirty="0"/>
          </a:p>
          <a:p>
            <a:r>
              <a:rPr lang="en-US" dirty="0"/>
              <a:t>Process size: </a:t>
            </a:r>
            <a:r>
              <a:rPr lang="en-US" b="1" dirty="0"/>
              <a:t>18 KB</a:t>
            </a:r>
            <a:endParaRPr lang="en-US" dirty="0"/>
          </a:p>
          <a:p>
            <a:r>
              <a:rPr lang="en-US" dirty="0"/>
              <a:t>First-fit allocates the </a:t>
            </a:r>
            <a:r>
              <a:rPr lang="en-US" b="1" dirty="0"/>
              <a:t>20 KB block</a:t>
            </a:r>
            <a:r>
              <a:rPr lang="en-US" dirty="0"/>
              <a:t> since it’s the first one that fits.(because it's the first big enough block found)</a:t>
            </a:r>
          </a:p>
          <a:p>
            <a:pPr marL="0" indent="0">
              <a:buNone/>
            </a:pPr>
            <a:r>
              <a:rPr lang="en-US" b="1" dirty="0"/>
              <a:t>Advantage:</a:t>
            </a:r>
            <a:endParaRPr lang="en-US" dirty="0"/>
          </a:p>
          <a:p>
            <a:r>
              <a:rPr lang="en-US" b="1" dirty="0"/>
              <a:t>Fast allocation</a:t>
            </a:r>
            <a:r>
              <a:rPr lang="en-US" dirty="0"/>
              <a:t> (search stops at the first suitable block).</a:t>
            </a:r>
          </a:p>
          <a:p>
            <a:pPr marL="0" indent="0">
              <a:buNone/>
            </a:pPr>
            <a:r>
              <a:rPr lang="en-US" b="1" dirty="0"/>
              <a:t>Disadvantage:</a:t>
            </a:r>
            <a:endParaRPr lang="en-US" dirty="0"/>
          </a:p>
          <a:p>
            <a:r>
              <a:rPr lang="en-US" dirty="0"/>
              <a:t>Can cause </a:t>
            </a:r>
            <a:r>
              <a:rPr lang="en-US" b="1" dirty="0"/>
              <a:t>external fragmentation</a:t>
            </a:r>
            <a:r>
              <a:rPr lang="en-US" dirty="0"/>
              <a:t> (unused small gaps in memory).</a:t>
            </a:r>
          </a:p>
        </p:txBody>
      </p:sp>
    </p:spTree>
    <p:extLst>
      <p:ext uri="{BB962C8B-B14F-4D97-AF65-F5344CB8AC3E}">
        <p14:creationId xmlns:p14="http://schemas.microsoft.com/office/powerpoint/2010/main" val="30613576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381000"/>
            <a:ext cx="8458200" cy="63246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sz="4500" b="1" dirty="0"/>
              <a:t>2. Best-Fit</a:t>
            </a:r>
          </a:p>
          <a:p>
            <a:pPr marL="0" indent="0">
              <a:buNone/>
            </a:pPr>
            <a:r>
              <a:rPr lang="en-US" sz="4500" b="1" dirty="0"/>
              <a:t>How it Works:</a:t>
            </a:r>
            <a:endParaRPr lang="en-US" sz="4500" dirty="0"/>
          </a:p>
          <a:p>
            <a:r>
              <a:rPr lang="en-US" sz="4500" dirty="0"/>
              <a:t>Finds the </a:t>
            </a:r>
            <a:r>
              <a:rPr lang="en-US" sz="4500" b="1" dirty="0"/>
              <a:t>smallest block</a:t>
            </a:r>
            <a:r>
              <a:rPr lang="en-US" sz="4500" dirty="0"/>
              <a:t> that fits the process, leaving the least unused space.</a:t>
            </a:r>
          </a:p>
          <a:p>
            <a:pPr marL="0" indent="0">
              <a:buNone/>
            </a:pPr>
            <a:r>
              <a:rPr lang="en-US" sz="4500" b="1" dirty="0"/>
              <a:t>Example:</a:t>
            </a:r>
            <a:endParaRPr lang="en-US" sz="4500" dirty="0"/>
          </a:p>
          <a:p>
            <a:r>
              <a:rPr lang="en-US" sz="4500" dirty="0"/>
              <a:t>Free memory: </a:t>
            </a:r>
            <a:r>
              <a:rPr lang="en-US" sz="4500" b="1" dirty="0"/>
              <a:t>10 KB, 20 KB, 30 KB, 50 KB</a:t>
            </a:r>
            <a:endParaRPr lang="en-US" sz="4500" dirty="0"/>
          </a:p>
          <a:p>
            <a:r>
              <a:rPr lang="en-US" sz="4500" dirty="0"/>
              <a:t>Process size: </a:t>
            </a:r>
            <a:r>
              <a:rPr lang="en-US" sz="4500" b="1" dirty="0"/>
              <a:t>18 KB</a:t>
            </a:r>
            <a:endParaRPr lang="en-US" sz="4500" dirty="0"/>
          </a:p>
          <a:p>
            <a:r>
              <a:rPr lang="en-US" sz="4500" dirty="0"/>
              <a:t>Best-fit chooses </a:t>
            </a:r>
            <a:r>
              <a:rPr lang="en-US" sz="4500" b="1" dirty="0"/>
              <a:t>20 KB</a:t>
            </a:r>
            <a:r>
              <a:rPr lang="en-US" sz="4500" dirty="0"/>
              <a:t> (smallest available that fits)(</a:t>
            </a:r>
            <a:r>
              <a:rPr lang="en-US" sz="3600" dirty="0"/>
              <a:t>because it's the smallest block that fits exactly)</a:t>
            </a:r>
            <a:r>
              <a:rPr lang="en-US" sz="4500" dirty="0"/>
              <a:t>.</a:t>
            </a:r>
          </a:p>
          <a:p>
            <a:pPr marL="0" indent="0">
              <a:buNone/>
            </a:pPr>
            <a:r>
              <a:rPr lang="en-US" sz="4500" b="1" dirty="0"/>
              <a:t>Advantage:</a:t>
            </a:r>
            <a:endParaRPr lang="en-US" sz="4500" dirty="0"/>
          </a:p>
          <a:p>
            <a:r>
              <a:rPr lang="en-US" sz="4500" dirty="0"/>
              <a:t>Reduces </a:t>
            </a:r>
            <a:r>
              <a:rPr lang="en-US" sz="4500" b="1" dirty="0"/>
              <a:t>wasted space</a:t>
            </a:r>
            <a:r>
              <a:rPr lang="en-US" sz="4500" dirty="0"/>
              <a:t>.</a:t>
            </a:r>
          </a:p>
          <a:p>
            <a:pPr marL="0" indent="0">
              <a:buNone/>
            </a:pPr>
            <a:r>
              <a:rPr lang="en-US" sz="4500" b="1" dirty="0"/>
              <a:t>Disadvantage:</a:t>
            </a:r>
            <a:endParaRPr lang="en-US" sz="4500" dirty="0"/>
          </a:p>
          <a:p>
            <a:r>
              <a:rPr lang="en-US" sz="4500" b="1" dirty="0"/>
              <a:t>Slower search time</a:t>
            </a:r>
            <a:r>
              <a:rPr lang="en-US" sz="4500" dirty="0"/>
              <a:t> (must check all available blocks).</a:t>
            </a:r>
          </a:p>
          <a:p>
            <a:r>
              <a:rPr lang="en-US" sz="4500" dirty="0"/>
              <a:t>May still cause </a:t>
            </a:r>
            <a:r>
              <a:rPr lang="en-US" sz="4500" b="1" dirty="0"/>
              <a:t>external fragmentation</a:t>
            </a:r>
            <a:r>
              <a:rPr lang="en-US" sz="4500" dirty="0"/>
              <a:t> (small leftover spaces).</a:t>
            </a:r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8642621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685800"/>
            <a:ext cx="8229600" cy="54403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3 Worst-Fit</a:t>
            </a:r>
          </a:p>
          <a:p>
            <a:pPr marL="0" indent="0">
              <a:buNone/>
            </a:pPr>
            <a:r>
              <a:rPr lang="en-US" b="1" dirty="0"/>
              <a:t>How it Works:</a:t>
            </a:r>
            <a:endParaRPr lang="en-US" dirty="0"/>
          </a:p>
          <a:p>
            <a:r>
              <a:rPr lang="en-US" dirty="0"/>
              <a:t>Allocates the </a:t>
            </a:r>
            <a:r>
              <a:rPr lang="en-US" b="1" dirty="0"/>
              <a:t>largest available block</a:t>
            </a:r>
            <a:r>
              <a:rPr lang="en-US" dirty="0"/>
              <a:t> to leave the biggest possible free space.</a:t>
            </a:r>
          </a:p>
          <a:p>
            <a:pPr marL="0" indent="0">
              <a:buNone/>
            </a:pPr>
            <a:r>
              <a:rPr lang="en-US" b="1" dirty="0"/>
              <a:t>Example:</a:t>
            </a:r>
            <a:endParaRPr lang="en-US" dirty="0"/>
          </a:p>
          <a:p>
            <a:r>
              <a:rPr lang="en-US" dirty="0"/>
              <a:t>Free memory: </a:t>
            </a:r>
            <a:r>
              <a:rPr lang="en-US" b="1" dirty="0"/>
              <a:t>10 KB, 20 KB, 30 KB, 50 KB</a:t>
            </a:r>
            <a:endParaRPr lang="en-US" dirty="0"/>
          </a:p>
          <a:p>
            <a:r>
              <a:rPr lang="en-US" dirty="0"/>
              <a:t>Process size: </a:t>
            </a:r>
            <a:r>
              <a:rPr lang="en-US" b="1" dirty="0"/>
              <a:t>18 KB</a:t>
            </a:r>
            <a:endParaRPr lang="en-US" dirty="0"/>
          </a:p>
          <a:p>
            <a:r>
              <a:rPr lang="en-US" dirty="0"/>
              <a:t>Worst-fit allocates </a:t>
            </a:r>
            <a:r>
              <a:rPr lang="en-US" b="1" dirty="0"/>
              <a:t>50 KB</a:t>
            </a:r>
            <a:r>
              <a:rPr lang="en-US" dirty="0"/>
              <a:t>, leaving </a:t>
            </a:r>
            <a:r>
              <a:rPr lang="en-US" b="1" dirty="0"/>
              <a:t>32 KB free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b="1" dirty="0"/>
              <a:t>Advantage:</a:t>
            </a:r>
            <a:endParaRPr lang="en-US" dirty="0"/>
          </a:p>
          <a:p>
            <a:r>
              <a:rPr lang="en-US" dirty="0"/>
              <a:t>Can create </a:t>
            </a:r>
            <a:r>
              <a:rPr lang="en-US" b="1" dirty="0"/>
              <a:t>large free spaces</a:t>
            </a:r>
            <a:r>
              <a:rPr lang="en-US" dirty="0"/>
              <a:t> for future processes.</a:t>
            </a:r>
          </a:p>
          <a:p>
            <a:pPr marL="0" indent="0">
              <a:buNone/>
            </a:pPr>
            <a:r>
              <a:rPr lang="en-US" b="1" dirty="0"/>
              <a:t>Disadvantage:</a:t>
            </a:r>
            <a:endParaRPr lang="en-US" dirty="0"/>
          </a:p>
          <a:p>
            <a:r>
              <a:rPr lang="en-US" dirty="0"/>
              <a:t>Wastes memory, leading to </a:t>
            </a:r>
            <a:r>
              <a:rPr lang="en-US" b="1" dirty="0"/>
              <a:t>inefficient usage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1627447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Memory Management in Operating Systems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1240" y="2514600"/>
            <a:ext cx="8229600" cy="4525963"/>
          </a:xfrm>
        </p:spPr>
        <p:txBody>
          <a:bodyPr/>
          <a:lstStyle/>
          <a:p>
            <a:r>
              <a:rPr lang="en-US" dirty="0"/>
              <a:t>Memory management is a crucial function of the operating system that ensures efficient allocation, use, and retrieval of memory resources. It helps in </a:t>
            </a:r>
            <a:r>
              <a:rPr lang="en-US" b="1" dirty="0"/>
              <a:t>process execution, multitasking, and memory protection</a:t>
            </a:r>
            <a:r>
              <a:rPr lang="en-US" dirty="0"/>
              <a:t>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81259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685800"/>
            <a:ext cx="8229600" cy="1143000"/>
          </a:xfrm>
        </p:spPr>
        <p:txBody>
          <a:bodyPr/>
          <a:lstStyle/>
          <a:p>
            <a:r>
              <a:rPr lang="en-US" dirty="0"/>
              <a:t>Contiguous Memory Allocation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b="1" dirty="0"/>
              <a:t>Advantages:</a:t>
            </a:r>
          </a:p>
          <a:p>
            <a:r>
              <a:rPr lang="en-US" dirty="0"/>
              <a:t> Simple to implement</a:t>
            </a:r>
          </a:p>
          <a:p>
            <a:r>
              <a:rPr lang="en-US" dirty="0"/>
              <a:t>Fast access since processes are stored in continuous memory</a:t>
            </a:r>
          </a:p>
          <a:p>
            <a:r>
              <a:rPr lang="en-US" b="1" dirty="0"/>
              <a:t>Disadvantages:</a:t>
            </a:r>
          </a:p>
          <a:p>
            <a:r>
              <a:rPr lang="en-US" dirty="0"/>
              <a:t>Causes </a:t>
            </a:r>
            <a:r>
              <a:rPr lang="en-US" b="1" dirty="0"/>
              <a:t>fragmentation</a:t>
            </a:r>
            <a:r>
              <a:rPr lang="en-US" dirty="0"/>
              <a:t> (either internal or external)</a:t>
            </a:r>
          </a:p>
          <a:p>
            <a:r>
              <a:rPr lang="en-US" dirty="0"/>
              <a:t>Harder to accommodate new processes if memory is fragmented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194798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Contiguous Memory Allocation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/>
              <a:t>Example:</a:t>
            </a:r>
            <a:r>
              <a:rPr lang="en-US" dirty="0"/>
              <a:t> Imagine a bookshelf  with fixed slots, where each book must fit in one continuous space. If the slots are too small, a big book won’t fit (just like a process in memory). If books are removed randomly, gaps appear (like fragmentation in memory).</a:t>
            </a:r>
          </a:p>
        </p:txBody>
      </p:sp>
    </p:spTree>
    <p:extLst>
      <p:ext uri="{BB962C8B-B14F-4D97-AF65-F5344CB8AC3E}">
        <p14:creationId xmlns:p14="http://schemas.microsoft.com/office/powerpoint/2010/main" val="686676659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Contiguous Memory Allocation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dirty="0"/>
              <a:t>Before allocation:</a:t>
            </a:r>
          </a:p>
          <a:p>
            <a:pPr marL="0" indent="0">
              <a:buNone/>
            </a:pPr>
            <a:r>
              <a:rPr lang="en-US" dirty="0"/>
              <a:t>-----------------------------------------------------------</a:t>
            </a:r>
          </a:p>
          <a:p>
            <a:pPr marL="0" indent="0">
              <a:buNone/>
            </a:pPr>
            <a:r>
              <a:rPr lang="en-US" dirty="0"/>
              <a:t>| Free  | Free  | Free  | Free  | Free  | Free  |</a:t>
            </a:r>
          </a:p>
          <a:p>
            <a:pPr marL="0" indent="0">
              <a:buNone/>
            </a:pPr>
            <a:r>
              <a:rPr lang="en-US" dirty="0"/>
              <a:t>------------------------------------------------------------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After allocating 3 processes:</a:t>
            </a:r>
          </a:p>
          <a:p>
            <a:pPr marL="0" indent="0">
              <a:buNone/>
            </a:pPr>
            <a:r>
              <a:rPr lang="en-US" dirty="0"/>
              <a:t>-----------------------------------------------------</a:t>
            </a:r>
          </a:p>
          <a:p>
            <a:pPr marL="0" indent="0">
              <a:buNone/>
            </a:pPr>
            <a:r>
              <a:rPr lang="en-US" dirty="0"/>
              <a:t>| P1    | P1    | P2    | P2    | P2    | P3    |</a:t>
            </a:r>
          </a:p>
          <a:p>
            <a:pPr marL="0" indent="0">
              <a:buNone/>
            </a:pPr>
            <a:r>
              <a:rPr lang="en-US" dirty="0"/>
              <a:t>------------------------------------------------------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After removing P2 (external fragmentation):</a:t>
            </a:r>
          </a:p>
          <a:p>
            <a:pPr marL="0" indent="0">
              <a:buNone/>
            </a:pPr>
            <a:r>
              <a:rPr lang="en-US" dirty="0"/>
              <a:t>--------------------------------------------------------</a:t>
            </a:r>
          </a:p>
          <a:p>
            <a:pPr marL="0" indent="0">
              <a:buNone/>
            </a:pPr>
            <a:r>
              <a:rPr lang="en-US" dirty="0"/>
              <a:t>| P1    | P1    | Free  | Free  | Free  | P3    |</a:t>
            </a:r>
          </a:p>
          <a:p>
            <a:pPr marL="0" indent="0">
              <a:buNone/>
            </a:pPr>
            <a:r>
              <a:rPr lang="en-US" dirty="0"/>
              <a:t>--------------------------------------------------------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0631348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Contiguous Memory Allocation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Internal Fragmentation:</a:t>
            </a:r>
            <a:r>
              <a:rPr lang="en-US" dirty="0"/>
              <a:t> Extra space wasted inside allocated blocks.</a:t>
            </a:r>
            <a:br>
              <a:rPr lang="en-US" dirty="0"/>
            </a:br>
            <a:r>
              <a:rPr lang="en-US" b="1" dirty="0"/>
              <a:t>External Fragmentation:</a:t>
            </a:r>
            <a:r>
              <a:rPr lang="en-US" dirty="0"/>
              <a:t> Small free gaps between processes, making it hard to fit new processes.</a:t>
            </a:r>
          </a:p>
          <a:p>
            <a:r>
              <a:rPr lang="en-US" b="1" dirty="0"/>
              <a:t>Solution:</a:t>
            </a:r>
            <a:r>
              <a:rPr lang="en-US" dirty="0"/>
              <a:t> Introduce </a:t>
            </a:r>
            <a:r>
              <a:rPr lang="en-US" b="1" dirty="0"/>
              <a:t>compaction</a:t>
            </a:r>
            <a:r>
              <a:rPr lang="en-US" dirty="0"/>
              <a:t>, where the OS shifts processes to remove gaps.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68235477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Segmentation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5181600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Definition:</a:t>
            </a:r>
            <a:br>
              <a:rPr lang="en-US" dirty="0"/>
            </a:br>
            <a:r>
              <a:rPr lang="en-US" dirty="0"/>
              <a:t>Segmentation is a memory management scheme that </a:t>
            </a:r>
            <a:r>
              <a:rPr lang="en-US" b="1" dirty="0"/>
              <a:t>divides a process into multiple segments</a:t>
            </a:r>
            <a:r>
              <a:rPr lang="en-US" dirty="0"/>
              <a:t> of different sizes, rather than fixed-size pages (as in paging). Each segment represents a </a:t>
            </a:r>
            <a:r>
              <a:rPr lang="en-US" b="1" dirty="0"/>
              <a:t>logical division</a:t>
            </a:r>
            <a:r>
              <a:rPr lang="en-US" dirty="0"/>
              <a:t> of the program, such as:</a:t>
            </a:r>
          </a:p>
          <a:p>
            <a:r>
              <a:rPr lang="en-US" b="1" dirty="0"/>
              <a:t>Code Segment</a:t>
            </a:r>
            <a:r>
              <a:rPr lang="en-US" dirty="0"/>
              <a:t> (program instructions)</a:t>
            </a:r>
          </a:p>
          <a:p>
            <a:r>
              <a:rPr lang="en-US" b="1" dirty="0"/>
              <a:t>Data Segment</a:t>
            </a:r>
            <a:r>
              <a:rPr lang="en-US" dirty="0"/>
              <a:t> (variables, arrays)</a:t>
            </a:r>
          </a:p>
          <a:p>
            <a:r>
              <a:rPr lang="en-US" b="1" dirty="0"/>
              <a:t>Stack Segment</a:t>
            </a:r>
            <a:r>
              <a:rPr lang="en-US" dirty="0"/>
              <a:t> (function calls, local variables)</a:t>
            </a:r>
          </a:p>
          <a:p>
            <a:r>
              <a:rPr lang="en-US" dirty="0"/>
              <a:t>Unlike paging, segmentation keeps </a:t>
            </a:r>
            <a:r>
              <a:rPr lang="en-US" b="1" dirty="0"/>
              <a:t>related data together</a:t>
            </a:r>
            <a:r>
              <a:rPr lang="en-US" dirty="0"/>
              <a:t>, which improves </a:t>
            </a:r>
            <a:r>
              <a:rPr lang="en-US" b="1" dirty="0"/>
              <a:t>logical organization</a:t>
            </a:r>
            <a:r>
              <a:rPr lang="en-US" dirty="0"/>
              <a:t> but may cause </a:t>
            </a:r>
            <a:r>
              <a:rPr lang="en-US" b="1" dirty="0"/>
              <a:t>external fragmentation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9101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Segmentation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b="1" dirty="0"/>
              <a:t>How Segmentation Works</a:t>
            </a:r>
          </a:p>
          <a:p>
            <a:r>
              <a:rPr lang="en-US" b="1" dirty="0"/>
              <a:t>Each segment has a base (starting address) and a limit (size).</a:t>
            </a:r>
            <a:endParaRPr lang="en-US" dirty="0"/>
          </a:p>
          <a:p>
            <a:r>
              <a:rPr lang="en-US" b="1" dirty="0"/>
              <a:t>Logical addresses</a:t>
            </a:r>
            <a:r>
              <a:rPr lang="en-US" dirty="0"/>
              <a:t> consist of:</a:t>
            </a:r>
          </a:p>
          <a:p>
            <a:r>
              <a:rPr lang="en-US" b="1" dirty="0"/>
              <a:t>Segment Number</a:t>
            </a:r>
            <a:endParaRPr lang="en-US" dirty="0"/>
          </a:p>
          <a:p>
            <a:r>
              <a:rPr lang="en-US" b="1" dirty="0"/>
              <a:t>Offset (distance from base)</a:t>
            </a:r>
            <a:endParaRPr lang="en-US" dirty="0"/>
          </a:p>
          <a:p>
            <a:r>
              <a:rPr lang="en-US" dirty="0"/>
              <a:t> The OS uses a </a:t>
            </a:r>
            <a:r>
              <a:rPr lang="en-US" b="1" dirty="0"/>
              <a:t>Segment Table</a:t>
            </a:r>
            <a:r>
              <a:rPr lang="en-US" dirty="0"/>
              <a:t> to translate logical addresses to physical addresses.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5135062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Segmentation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b="1" dirty="0"/>
              <a:t>Advantages &amp; Disadvantages</a:t>
            </a:r>
          </a:p>
          <a:p>
            <a:pPr marL="0" indent="0">
              <a:buNone/>
            </a:pPr>
            <a:r>
              <a:rPr lang="en-US" b="1" dirty="0"/>
              <a:t>Advantages:</a:t>
            </a:r>
          </a:p>
          <a:p>
            <a:r>
              <a:rPr lang="en-US" dirty="0"/>
              <a:t>Logical division improves </a:t>
            </a:r>
            <a:r>
              <a:rPr lang="en-US" b="1" dirty="0"/>
              <a:t>modularity</a:t>
            </a:r>
            <a:r>
              <a:rPr lang="en-US" dirty="0"/>
              <a:t> (better program organization).</a:t>
            </a:r>
          </a:p>
          <a:p>
            <a:r>
              <a:rPr lang="en-US" dirty="0"/>
              <a:t>Easy to </a:t>
            </a:r>
            <a:r>
              <a:rPr lang="en-US" b="1" dirty="0"/>
              <a:t>share</a:t>
            </a:r>
            <a:r>
              <a:rPr lang="en-US" dirty="0"/>
              <a:t> segments between processes (e.g., shared libraries).</a:t>
            </a:r>
          </a:p>
          <a:p>
            <a:r>
              <a:rPr lang="en-US" dirty="0"/>
              <a:t>No </a:t>
            </a:r>
            <a:r>
              <a:rPr lang="en-US" b="1" dirty="0"/>
              <a:t>internal fragmentation</a:t>
            </a:r>
            <a:r>
              <a:rPr lang="en-US" dirty="0"/>
              <a:t> (unlike paging).</a:t>
            </a:r>
          </a:p>
          <a:p>
            <a:pPr marL="0" indent="0">
              <a:buNone/>
            </a:pPr>
            <a:r>
              <a:rPr lang="en-US" b="1" dirty="0"/>
              <a:t>Disadvantages:</a:t>
            </a:r>
            <a:endParaRPr lang="en-US" dirty="0"/>
          </a:p>
          <a:p>
            <a:r>
              <a:rPr lang="en-US" dirty="0"/>
              <a:t>Can lead to </a:t>
            </a:r>
            <a:r>
              <a:rPr lang="en-US" b="1" dirty="0"/>
              <a:t>external fragmentation</a:t>
            </a:r>
            <a:r>
              <a:rPr lang="en-US" dirty="0"/>
              <a:t> (gaps in memory).</a:t>
            </a:r>
          </a:p>
          <a:p>
            <a:r>
              <a:rPr lang="en-US" dirty="0"/>
              <a:t>Requires </a:t>
            </a:r>
            <a:r>
              <a:rPr lang="en-US" b="1" dirty="0"/>
              <a:t>complex memory management</a:t>
            </a:r>
            <a:r>
              <a:rPr lang="en-US" dirty="0"/>
              <a:t> (segment table, address translation).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15301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Hierarchy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25780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Computers have a </a:t>
            </a:r>
            <a:r>
              <a:rPr lang="en-US" b="1" dirty="0"/>
              <a:t>hierarchical memory structure</a:t>
            </a:r>
            <a:r>
              <a:rPr lang="en-US" dirty="0"/>
              <a:t>, balancing </a:t>
            </a:r>
            <a:r>
              <a:rPr lang="en-US" b="1" dirty="0"/>
              <a:t>speed, size, and cost</a:t>
            </a:r>
            <a:r>
              <a:rPr lang="en-US" dirty="0"/>
              <a:t>:</a:t>
            </a:r>
          </a:p>
          <a:p>
            <a:r>
              <a:rPr lang="en-US" b="1" dirty="0"/>
              <a:t>Registers</a:t>
            </a:r>
            <a:r>
              <a:rPr lang="en-US" dirty="0"/>
              <a:t> (Fastest, smallest) – Inside the CPU.</a:t>
            </a:r>
          </a:p>
          <a:p>
            <a:r>
              <a:rPr lang="en-US" b="1" dirty="0"/>
              <a:t>Cache Memory</a:t>
            </a:r>
            <a:r>
              <a:rPr lang="en-US" dirty="0"/>
              <a:t> – Speeds up access to frequently used data.(Cache memory is a temporary storage space in a computer that stores frequently used data and instructions)</a:t>
            </a:r>
          </a:p>
          <a:p>
            <a:r>
              <a:rPr lang="en-US" b="1" dirty="0"/>
              <a:t>RAM (Main Memory)</a:t>
            </a:r>
            <a:r>
              <a:rPr lang="en-US" dirty="0"/>
              <a:t> – Stores actively running processes.</a:t>
            </a:r>
          </a:p>
          <a:p>
            <a:r>
              <a:rPr lang="en-US" b="1" dirty="0"/>
              <a:t>Secondary Storage</a:t>
            </a:r>
            <a:r>
              <a:rPr lang="en-US" dirty="0"/>
              <a:t> – Hard disks, SSDs for long-term storage.</a:t>
            </a:r>
          </a:p>
          <a:p>
            <a:r>
              <a:rPr lang="en-US" b="1" dirty="0"/>
              <a:t>Tertiary Storage</a:t>
            </a:r>
            <a:r>
              <a:rPr lang="en-US" dirty="0"/>
              <a:t> – External drives, tapes for backup.</a:t>
            </a:r>
          </a:p>
          <a:p>
            <a:r>
              <a:rPr lang="en-US" b="1" dirty="0"/>
              <a:t>NOTE: </a:t>
            </a:r>
            <a:r>
              <a:rPr lang="en-US" dirty="0"/>
              <a:t>SSD stands for Solid-State Drive. It's a type of computer storage device that uses integrated circuits to store data. SSDs are faster and more durable than traditional hard disk drives (HDDs)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823220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Registers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/>
              <a:t>In an </a:t>
            </a:r>
            <a:r>
              <a:rPr lang="en-US" b="1" dirty="0"/>
              <a:t>Operating System (OS)</a:t>
            </a:r>
            <a:r>
              <a:rPr lang="en-US" dirty="0"/>
              <a:t>, </a:t>
            </a:r>
            <a:r>
              <a:rPr lang="en-US" b="1" dirty="0"/>
              <a:t>registers</a:t>
            </a:r>
            <a:r>
              <a:rPr lang="en-US" dirty="0"/>
              <a:t> refer to small, high-speed storage locations within the </a:t>
            </a:r>
            <a:r>
              <a:rPr lang="en-US" b="1" dirty="0"/>
              <a:t>CPU (Central Processing Unit)</a:t>
            </a:r>
            <a:r>
              <a:rPr lang="en-US" dirty="0"/>
              <a:t>. They store data temporarily and help in executing instructions quickly.</a:t>
            </a:r>
          </a:p>
          <a:p>
            <a:r>
              <a:rPr lang="en-US" b="1" dirty="0"/>
              <a:t>Types of Registers in OS:</a:t>
            </a:r>
          </a:p>
          <a:p>
            <a:r>
              <a:rPr lang="en-US" b="1" dirty="0"/>
              <a:t>General-Purpose Registers (GPRs):</a:t>
            </a:r>
            <a:r>
              <a:rPr lang="en-US" dirty="0"/>
              <a:t> Used for arithmetic and logical operations.</a:t>
            </a:r>
          </a:p>
          <a:p>
            <a:r>
              <a:rPr lang="en-US" b="1" dirty="0"/>
              <a:t>Special-Purpose Registers:</a:t>
            </a:r>
            <a:r>
              <a:rPr lang="en-US" dirty="0"/>
              <a:t> Serve specific functions, such as:</a:t>
            </a:r>
          </a:p>
          <a:p>
            <a:pPr lvl="1"/>
            <a:r>
              <a:rPr lang="en-US" b="1" dirty="0"/>
              <a:t>Program Counter (PC):</a:t>
            </a:r>
            <a:r>
              <a:rPr lang="en-US" dirty="0"/>
              <a:t> Holds the address of the next instruction.</a:t>
            </a:r>
          </a:p>
          <a:p>
            <a:pPr lvl="1"/>
            <a:r>
              <a:rPr lang="en-US" b="1" dirty="0"/>
              <a:t>Instruction Register (IR):</a:t>
            </a:r>
            <a:r>
              <a:rPr lang="en-US" dirty="0"/>
              <a:t> Stores the currently executing instruction.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420403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Registers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lvl="1"/>
            <a:r>
              <a:rPr lang="en-US" b="1" dirty="0"/>
              <a:t>Stack Pointer (SP):</a:t>
            </a:r>
            <a:r>
              <a:rPr lang="en-US" dirty="0"/>
              <a:t> Points to the top of the stack in memory.</a:t>
            </a:r>
          </a:p>
          <a:p>
            <a:pPr lvl="1"/>
            <a:r>
              <a:rPr lang="en-US" b="1" dirty="0"/>
              <a:t>Status Register (SR) / Flags Register:</a:t>
            </a:r>
            <a:r>
              <a:rPr lang="en-US" dirty="0"/>
              <a:t> Holds condition flags (e.g., Zero flag, Carry flag) used in decision-making.</a:t>
            </a:r>
          </a:p>
          <a:p>
            <a:pPr lvl="1"/>
            <a:r>
              <a:rPr lang="en-US" b="1" dirty="0"/>
              <a:t>Base and Limit Registers:</a:t>
            </a:r>
            <a:r>
              <a:rPr lang="en-US" dirty="0"/>
              <a:t> Used in memory management to define process address space.</a:t>
            </a:r>
          </a:p>
          <a:p>
            <a:r>
              <a:rPr lang="en-US" b="1" dirty="0"/>
              <a:t>Role of Registers in OS:</a:t>
            </a:r>
          </a:p>
          <a:p>
            <a:r>
              <a:rPr lang="en-US" dirty="0"/>
              <a:t>Store intermediate computation results.</a:t>
            </a:r>
          </a:p>
          <a:p>
            <a:r>
              <a:rPr lang="en-US" dirty="0"/>
              <a:t>Speed up instruction execution.</a:t>
            </a:r>
          </a:p>
          <a:p>
            <a:r>
              <a:rPr lang="en-US" dirty="0"/>
              <a:t>Facilitate process control and context switching.</a:t>
            </a:r>
          </a:p>
          <a:p>
            <a:r>
              <a:rPr lang="en-US" dirty="0"/>
              <a:t>Registers play a crucial role in making the OS efficient by enabling fast access to critical data. </a:t>
            </a:r>
          </a:p>
          <a:p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4839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Memory Management Techniques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389888"/>
            <a:ext cx="8229600" cy="5486400"/>
          </a:xfrm>
        </p:spPr>
        <p:txBody>
          <a:bodyPr>
            <a:normAutofit fontScale="70000" lnSpcReduction="20000"/>
          </a:bodyPr>
          <a:lstStyle/>
          <a:p>
            <a:r>
              <a:rPr lang="en-US" dirty="0"/>
              <a:t>The OS uses different techniques to manage memory efficiently.</a:t>
            </a:r>
          </a:p>
          <a:p>
            <a:pPr marL="514350" indent="-514350">
              <a:buFont typeface="+mj-lt"/>
              <a:buAutoNum type="arabicPeriod"/>
            </a:pPr>
            <a:r>
              <a:rPr lang="en-US" sz="3400" b="1" dirty="0"/>
              <a:t>Contiguous Memory Allocation</a:t>
            </a:r>
          </a:p>
          <a:p>
            <a:r>
              <a:rPr lang="en-US" b="1" dirty="0"/>
              <a:t>Definition:</a:t>
            </a:r>
            <a:r>
              <a:rPr lang="en-US" dirty="0"/>
              <a:t> Assigns each process a single, contiguous section of memory. </a:t>
            </a:r>
          </a:p>
          <a:p>
            <a:pPr marL="0" indent="0">
              <a:buNone/>
            </a:pPr>
            <a:r>
              <a:rPr lang="en-US" b="1" dirty="0"/>
              <a:t>Methods for allocation:</a:t>
            </a:r>
            <a:r>
              <a:rPr lang="en-US" dirty="0"/>
              <a:t> </a:t>
            </a:r>
          </a:p>
          <a:p>
            <a:r>
              <a:rPr lang="en-US" b="1" dirty="0"/>
              <a:t>First Fit:</a:t>
            </a:r>
            <a:r>
              <a:rPr lang="en-US" dirty="0"/>
              <a:t> Allocates the first hole that is big enough.(a </a:t>
            </a:r>
            <a:r>
              <a:rPr lang="en-US" b="1" dirty="0"/>
              <a:t>hole</a:t>
            </a:r>
            <a:r>
              <a:rPr lang="en-US" dirty="0"/>
              <a:t> refers to a </a:t>
            </a:r>
            <a:r>
              <a:rPr lang="en-US" b="1" dirty="0"/>
              <a:t>free block of memory) </a:t>
            </a:r>
          </a:p>
          <a:p>
            <a:r>
              <a:rPr lang="en-US" b="1" dirty="0"/>
              <a:t>Best Fit:</a:t>
            </a:r>
            <a:r>
              <a:rPr lang="en-US" dirty="0"/>
              <a:t> Allocates the smallest hole that is big enough, reducing wasted space.</a:t>
            </a:r>
          </a:p>
          <a:p>
            <a:r>
              <a:rPr lang="en-US" b="1" dirty="0"/>
              <a:t>Worst Fit:</a:t>
            </a:r>
            <a:r>
              <a:rPr lang="en-US" dirty="0"/>
              <a:t> Allocates the largest hole, leaving a bigger free block behind.</a:t>
            </a:r>
          </a:p>
          <a:p>
            <a:r>
              <a:rPr lang="en-US" b="1" dirty="0"/>
              <a:t>Issues:</a:t>
            </a:r>
            <a:r>
              <a:rPr lang="en-US" dirty="0"/>
              <a:t> </a:t>
            </a:r>
            <a:r>
              <a:rPr lang="en-US" b="1" dirty="0"/>
              <a:t>External fragmentation:</a:t>
            </a:r>
            <a:r>
              <a:rPr lang="en-US" dirty="0"/>
              <a:t> Free memory is scattered, making allocation inefficient.</a:t>
            </a:r>
          </a:p>
          <a:p>
            <a:r>
              <a:rPr lang="en-US" b="1" dirty="0"/>
              <a:t>Compaction:</a:t>
            </a:r>
            <a:r>
              <a:rPr lang="en-US" dirty="0"/>
              <a:t> Rearranging processes to reduce fragmentation</a:t>
            </a:r>
          </a:p>
        </p:txBody>
      </p:sp>
    </p:spTree>
    <p:extLst>
      <p:ext uri="{BB962C8B-B14F-4D97-AF65-F5344CB8AC3E}">
        <p14:creationId xmlns:p14="http://schemas.microsoft.com/office/powerpoint/2010/main" val="35149177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/>
          <a:lstStyle/>
          <a:p>
            <a:r>
              <a:rPr lang="en-US" b="1" dirty="0"/>
              <a:t>basic hardware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057399"/>
            <a:ext cx="8229600" cy="4525963"/>
          </a:xfrm>
        </p:spPr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basic hardware</a:t>
            </a:r>
            <a:r>
              <a:rPr lang="en-US" dirty="0"/>
              <a:t> components in an operating system include the </a:t>
            </a:r>
            <a:r>
              <a:rPr lang="en-US" b="1" dirty="0"/>
              <a:t>CPU, memory, storage, I/O devices, and buses</a:t>
            </a:r>
            <a:r>
              <a:rPr lang="en-US" dirty="0"/>
              <a:t>. These elements work together to execute instructions and manage system resources efficiently.</a:t>
            </a:r>
          </a:p>
        </p:txBody>
      </p:sp>
    </p:spTree>
    <p:extLst>
      <p:ext uri="{BB962C8B-B14F-4D97-AF65-F5344CB8AC3E}">
        <p14:creationId xmlns:p14="http://schemas.microsoft.com/office/powerpoint/2010/main" val="285551464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2987" y="762000"/>
            <a:ext cx="8229600" cy="1143000"/>
          </a:xfrm>
        </p:spPr>
        <p:txBody>
          <a:bodyPr/>
          <a:lstStyle/>
          <a:p>
            <a:r>
              <a:rPr lang="en-US" b="1" dirty="0"/>
              <a:t>Swapping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131691"/>
            <a:ext cx="8229600" cy="4525963"/>
          </a:xfrm>
        </p:spPr>
        <p:txBody>
          <a:bodyPr/>
          <a:lstStyle/>
          <a:p>
            <a:r>
              <a:rPr lang="en-US" dirty="0"/>
              <a:t>Swapping is a </a:t>
            </a:r>
            <a:r>
              <a:rPr lang="en-US" b="1" dirty="0"/>
              <a:t>memory management technique</a:t>
            </a:r>
            <a:r>
              <a:rPr lang="en-US" dirty="0"/>
              <a:t> that moves processes </a:t>
            </a:r>
            <a:r>
              <a:rPr lang="en-US" b="1" dirty="0"/>
              <a:t>in and out of main memory</a:t>
            </a:r>
            <a:r>
              <a:rPr lang="en-US" dirty="0"/>
              <a:t> to allow more processes to execute than available physical memory. It increases </a:t>
            </a:r>
            <a:r>
              <a:rPr lang="en-US" b="1" dirty="0"/>
              <a:t>multiprogramming</a:t>
            </a:r>
            <a:r>
              <a:rPr lang="en-US" dirty="0"/>
              <a:t> by utilizing a </a:t>
            </a:r>
            <a:r>
              <a:rPr lang="en-US" b="1" dirty="0"/>
              <a:t>backing store</a:t>
            </a:r>
            <a:r>
              <a:rPr lang="en-US" dirty="0"/>
              <a:t> (usually disk storage) to temporarily store processes​.</a:t>
            </a:r>
          </a:p>
        </p:txBody>
      </p:sp>
    </p:spTree>
    <p:extLst>
      <p:ext uri="{BB962C8B-B14F-4D97-AF65-F5344CB8AC3E}">
        <p14:creationId xmlns:p14="http://schemas.microsoft.com/office/powerpoint/2010/main" val="372075403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Backing Store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610600" cy="5181600"/>
          </a:xfrm>
        </p:spPr>
        <p:txBody>
          <a:bodyPr>
            <a:normAutofit fontScale="77500" lnSpcReduction="20000"/>
          </a:bodyPr>
          <a:lstStyle/>
          <a:p>
            <a:r>
              <a:rPr lang="en-US" dirty="0"/>
              <a:t>A </a:t>
            </a:r>
            <a:r>
              <a:rPr lang="en-US" b="1" dirty="0"/>
              <a:t>backing store</a:t>
            </a:r>
            <a:r>
              <a:rPr lang="en-US" dirty="0"/>
              <a:t> is a type of secondary storage (usually a </a:t>
            </a:r>
            <a:r>
              <a:rPr lang="en-US" b="1" dirty="0"/>
              <a:t>hard disk or SSD</a:t>
            </a:r>
            <a:r>
              <a:rPr lang="en-US" dirty="0"/>
              <a:t>) used to temporarily hold data that is not currently in main memory (RAM). It is essential for </a:t>
            </a:r>
            <a:r>
              <a:rPr lang="en-US" b="1" dirty="0"/>
              <a:t>swapping</a:t>
            </a:r>
            <a:r>
              <a:rPr lang="en-US" dirty="0"/>
              <a:t> in operating systems, where processes are moved between RAM and the backing store to optimize memory usage and enable </a:t>
            </a:r>
            <a:r>
              <a:rPr lang="en-US" b="1" dirty="0"/>
              <a:t>multiprogramming</a:t>
            </a:r>
            <a:r>
              <a:rPr lang="en-US" dirty="0"/>
              <a:t>.</a:t>
            </a:r>
          </a:p>
          <a:p>
            <a:pPr marL="0" indent="0">
              <a:buNone/>
            </a:pPr>
            <a:r>
              <a:rPr lang="en-US" b="1" dirty="0"/>
              <a:t>How Backing Store Works in Swapping:</a:t>
            </a:r>
          </a:p>
          <a:p>
            <a:r>
              <a:rPr lang="en-US" dirty="0"/>
              <a:t>When RAM is </a:t>
            </a:r>
            <a:r>
              <a:rPr lang="en-US" b="1" dirty="0"/>
              <a:t>full</a:t>
            </a:r>
            <a:r>
              <a:rPr lang="en-US" dirty="0"/>
              <a:t>, the OS moves some </a:t>
            </a:r>
            <a:r>
              <a:rPr lang="en-US" b="1" dirty="0"/>
              <a:t>inactive</a:t>
            </a:r>
            <a:r>
              <a:rPr lang="en-US" dirty="0"/>
              <a:t> processes to the </a:t>
            </a:r>
            <a:r>
              <a:rPr lang="en-US" b="1" dirty="0"/>
              <a:t>backing store</a:t>
            </a:r>
            <a:r>
              <a:rPr lang="en-US" dirty="0"/>
              <a:t>.</a:t>
            </a:r>
          </a:p>
          <a:p>
            <a:r>
              <a:rPr lang="en-US" dirty="0"/>
              <a:t>When a process is needed again, it is </a:t>
            </a:r>
            <a:r>
              <a:rPr lang="en-US" b="1" dirty="0"/>
              <a:t>swapped back</a:t>
            </a:r>
            <a:r>
              <a:rPr lang="en-US" dirty="0"/>
              <a:t> into RAM.</a:t>
            </a:r>
          </a:p>
          <a:p>
            <a:r>
              <a:rPr lang="en-US" dirty="0"/>
              <a:t>This allows more processes to run than the available </a:t>
            </a:r>
            <a:r>
              <a:rPr lang="en-US" b="1" dirty="0"/>
              <a:t>physical memory (RAM)</a:t>
            </a:r>
            <a:r>
              <a:rPr lang="en-US" dirty="0"/>
              <a:t> can hold.</a:t>
            </a:r>
          </a:p>
          <a:p>
            <a:r>
              <a:rPr lang="en-US" b="1" dirty="0"/>
              <a:t>Example:</a:t>
            </a:r>
            <a:r>
              <a:rPr lang="en-US" dirty="0"/>
              <a:t> If a system has 4GB RAM but needs to run multiple applications, inactive processes are stored in the </a:t>
            </a:r>
            <a:r>
              <a:rPr lang="en-US" b="1" dirty="0"/>
              <a:t>backing store</a:t>
            </a:r>
            <a:r>
              <a:rPr lang="en-US" dirty="0"/>
              <a:t> (hard drive or SSD) and brought back when required.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815283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1222</TotalTime>
  <Words>1934</Words>
  <Application>Microsoft Office PowerPoint</Application>
  <PresentationFormat>On-screen Show (4:3)</PresentationFormat>
  <Paragraphs>186</Paragraphs>
  <Slides>26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size="29" baseType="lpstr">
      <vt:lpstr>Arial</vt:lpstr>
      <vt:lpstr>Calibri</vt:lpstr>
      <vt:lpstr>Office Theme</vt:lpstr>
      <vt:lpstr>Module 4</vt:lpstr>
      <vt:lpstr>Memory Management in Operating Systems</vt:lpstr>
      <vt:lpstr>Memory Hierarchy</vt:lpstr>
      <vt:lpstr>Registers</vt:lpstr>
      <vt:lpstr>Registers</vt:lpstr>
      <vt:lpstr>Memory Management Techniques</vt:lpstr>
      <vt:lpstr>basic hardware</vt:lpstr>
      <vt:lpstr>Swapping</vt:lpstr>
      <vt:lpstr>Backing Store</vt:lpstr>
      <vt:lpstr>PowerPoint Presentation</vt:lpstr>
      <vt:lpstr>Swapping</vt:lpstr>
      <vt:lpstr>Swapping</vt:lpstr>
      <vt:lpstr>Swapping</vt:lpstr>
      <vt:lpstr>Fragmentation</vt:lpstr>
      <vt:lpstr>Contiguous Memory Allocation</vt:lpstr>
      <vt:lpstr>Contiguous Memory Allocation</vt:lpstr>
      <vt:lpstr>PowerPoint Presentation</vt:lpstr>
      <vt:lpstr>PowerPoint Presentation</vt:lpstr>
      <vt:lpstr>PowerPoint Presentation</vt:lpstr>
      <vt:lpstr>Contiguous Memory Allocation</vt:lpstr>
      <vt:lpstr>Contiguous Memory Allocation</vt:lpstr>
      <vt:lpstr>Contiguous Memory Allocation</vt:lpstr>
      <vt:lpstr>Contiguous Memory Allocation</vt:lpstr>
      <vt:lpstr>Segmentation</vt:lpstr>
      <vt:lpstr>Segmentation</vt:lpstr>
      <vt:lpstr>Segmentation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Module 4</dc:title>
  <dc:creator>Windows User</dc:creator>
  <cp:lastModifiedBy>Gowtham M</cp:lastModifiedBy>
  <cp:revision>28</cp:revision>
  <dcterms:created xsi:type="dcterms:W3CDTF">2025-03-10T03:51:19Z</dcterms:created>
  <dcterms:modified xsi:type="dcterms:W3CDTF">2025-05-08T05:18:48Z</dcterms:modified>
</cp:coreProperties>
</file>