
<file path=[Content_Types].xml><?xml version="1.0" encoding="utf-8"?>
<Types xmlns="http://schemas.openxmlformats.org/package/2006/content-types">
  <Default Extension="fntdata" ContentType="application/x-fontdata"/>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notesMasterIdLst>
    <p:notesMasterId r:id="rId12"/>
  </p:notesMasterIdLst>
  <p:sldSz cx="14630400" cy="8229600"/>
  <p:notesSz cx="8229600" cy="14630400"/>
  <p:embeddedFontLst>
    <p:embeddedFont>
      <p:font typeface="Gelasio"/>
      <p:regular r:id="rId17"/>
    </p:embeddedFont>
    <p:embeddedFont>
      <p:font typeface="Gelasio"/>
      <p:regular r:id="rId18"/>
    </p:embeddedFont>
    <p:embeddedFont>
      <p:font typeface="Gelasio"/>
      <p:regular r:id="rId19"/>
    </p:embeddedFont>
    <p:embeddedFont>
      <p:font typeface="Gelasio"/>
      <p:regular r:id="rId20"/>
    </p:embeddedFont>
    <p:embeddedFont>
      <p:font typeface="Gelasio"/>
      <p:regular r:id="rId21"/>
    </p:embeddedFont>
    <p:embeddedFont>
      <p:font typeface="Gelasio"/>
      <p:regular r:id="rId22"/>
    </p:embeddedFont>
    <p:embeddedFont>
      <p:font typeface="Gelasio"/>
      <p:regular r:id="rId23"/>
    </p:embeddedFont>
    <p:embeddedFont>
      <p:font typeface="Gelasio"/>
      <p:regular r:id="rId24"/>
    </p:embeddedFont>
  </p:embeddedFontLst>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7" Type="http://schemas.openxmlformats.org/officeDocument/2006/relationships/font" Target="fonts/font1.fntdata"/><Relationship Id="rId18" Type="http://schemas.openxmlformats.org/officeDocument/2006/relationships/font" Target="fonts/font2.fntdata"/><Relationship Id="rId19" Type="http://schemas.openxmlformats.org/officeDocument/2006/relationships/font" Target="fonts/font3.fntdata"/><Relationship Id="rId20" Type="http://schemas.openxmlformats.org/officeDocument/2006/relationships/font" Target="fonts/font4.fntdata"/><Relationship Id="rId21" Type="http://schemas.openxmlformats.org/officeDocument/2006/relationships/font" Target="fonts/font5.fntdata"/><Relationship Id="rId22" Type="http://schemas.openxmlformats.org/officeDocument/2006/relationships/font" Target="fonts/font6.fntdata"/><Relationship Id="rId23" Type="http://schemas.openxmlformats.org/officeDocument/2006/relationships/font" Target="fonts/font7.fntdata"/><Relationship Id="rId24" Type="http://schemas.openxmlformats.org/officeDocument/2006/relationships/font" Target="fonts/font8.fntdata"/></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0-1.png"/><Relationship Id="rId3"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1-1.png"/><Relationship Id="rId3"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2-1.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3-1.png"/><Relationship Id="rId3"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4-1.png"/><Relationship Id="rId3"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5-1.png"/><Relationship Id="rId3"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6-1.png"/><Relationship Id="rId3"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7-1.png"/><Relationship Id="rId3"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8-1.png"/><Relationship Id="rId3"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9-1.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sp>
      <p:sp>
        <p:nvSpPr>
          <p:cNvPr id="3" name="Shape 1"/>
          <p:cNvSpPr/>
          <p:nvPr/>
        </p:nvSpPr>
        <p:spPr>
          <a:xfrm>
            <a:off x="0" y="0"/>
            <a:ext cx="14630400" cy="8229600"/>
          </a:xfrm>
          <a:prstGeom prst="rect">
            <a:avLst/>
          </a:prstGeom>
          <a:solidFill>
            <a:srgbClr val="F9F6F0"/>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lide 10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sp>
      <p:sp>
        <p:nvSpPr>
          <p:cNvPr id="3" name="Shape 1"/>
          <p:cNvSpPr/>
          <p:nvPr/>
        </p:nvSpPr>
        <p:spPr>
          <a:xfrm>
            <a:off x="0" y="0"/>
            <a:ext cx="14630400" cy="8229600"/>
          </a:xfrm>
          <a:prstGeom prst="rect">
            <a:avLst/>
          </a:prstGeom>
          <a:solidFill>
            <a:srgbClr val="F9F6F0"/>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sp>
      <p:sp>
        <p:nvSpPr>
          <p:cNvPr id="3" name="Shape 1"/>
          <p:cNvSpPr/>
          <p:nvPr/>
        </p:nvSpPr>
        <p:spPr>
          <a:xfrm>
            <a:off x="0" y="0"/>
            <a:ext cx="14630400" cy="8229600"/>
          </a:xfrm>
          <a:prstGeom prst="rect">
            <a:avLst/>
          </a:prstGeom>
          <a:solidFill>
            <a:srgbClr val="F9F6F0"/>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sp>
      <p:sp>
        <p:nvSpPr>
          <p:cNvPr id="3" name="Shape 1"/>
          <p:cNvSpPr/>
          <p:nvPr/>
        </p:nvSpPr>
        <p:spPr>
          <a:xfrm>
            <a:off x="0" y="0"/>
            <a:ext cx="14630400" cy="8229600"/>
          </a:xfrm>
          <a:prstGeom prst="rect">
            <a:avLst/>
          </a:prstGeom>
          <a:solidFill>
            <a:srgbClr val="F9F6F0"/>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sp>
      <p:sp>
        <p:nvSpPr>
          <p:cNvPr id="3" name="Shape 1"/>
          <p:cNvSpPr/>
          <p:nvPr/>
        </p:nvSpPr>
        <p:spPr>
          <a:xfrm>
            <a:off x="0" y="0"/>
            <a:ext cx="14630400" cy="8229600"/>
          </a:xfrm>
          <a:prstGeom prst="rect">
            <a:avLst/>
          </a:prstGeom>
          <a:solidFill>
            <a:srgbClr val="F9F6F0"/>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sp>
      <p:sp>
        <p:nvSpPr>
          <p:cNvPr id="3" name="Shape 1"/>
          <p:cNvSpPr/>
          <p:nvPr/>
        </p:nvSpPr>
        <p:spPr>
          <a:xfrm>
            <a:off x="0" y="0"/>
            <a:ext cx="14630400" cy="8229600"/>
          </a:xfrm>
          <a:prstGeom prst="rect">
            <a:avLst/>
          </a:prstGeom>
          <a:solidFill>
            <a:srgbClr val="F9F6F0"/>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sp>
      <p:sp>
        <p:nvSpPr>
          <p:cNvPr id="3" name="Shape 1"/>
          <p:cNvSpPr/>
          <p:nvPr/>
        </p:nvSpPr>
        <p:spPr>
          <a:xfrm>
            <a:off x="0" y="0"/>
            <a:ext cx="14630400" cy="8229600"/>
          </a:xfrm>
          <a:prstGeom prst="rect">
            <a:avLst/>
          </a:prstGeom>
          <a:solidFill>
            <a:srgbClr val="F9F6F0"/>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sp>
      <p:sp>
        <p:nvSpPr>
          <p:cNvPr id="3" name="Shape 1"/>
          <p:cNvSpPr/>
          <p:nvPr/>
        </p:nvSpPr>
        <p:spPr>
          <a:xfrm>
            <a:off x="0" y="0"/>
            <a:ext cx="14630400" cy="8229600"/>
          </a:xfrm>
          <a:prstGeom prst="rect">
            <a:avLst/>
          </a:prstGeom>
          <a:solidFill>
            <a:srgbClr val="F9F6F0"/>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sp>
      <p:sp>
        <p:nvSpPr>
          <p:cNvPr id="3" name="Shape 1"/>
          <p:cNvSpPr/>
          <p:nvPr/>
        </p:nvSpPr>
        <p:spPr>
          <a:xfrm>
            <a:off x="0" y="0"/>
            <a:ext cx="14630400" cy="8229600"/>
          </a:xfrm>
          <a:prstGeom prst="rect">
            <a:avLst/>
          </a:prstGeom>
          <a:solidFill>
            <a:srgbClr val="F9F6F0"/>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DCFBB"/>
          </a:solidFill>
          <a:ln/>
        </p:spPr>
      </p:sp>
      <p:sp>
        <p:nvSpPr>
          <p:cNvPr id="3" name="Shape 1"/>
          <p:cNvSpPr/>
          <p:nvPr/>
        </p:nvSpPr>
        <p:spPr>
          <a:xfrm>
            <a:off x="0" y="0"/>
            <a:ext cx="14630400" cy="8229600"/>
          </a:xfrm>
          <a:prstGeom prst="rect">
            <a:avLst/>
          </a:prstGeom>
          <a:solidFill>
            <a:srgbClr val="F9F6F0"/>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1.png"/><Relationship Id="rId2" Type="http://schemas.openxmlformats.org/officeDocument/2006/relationships/image" Target="../media/image-1-2.png"/><Relationship Id="rId3" Type="http://schemas.openxmlformats.org/officeDocument/2006/relationships/image" Target="../media/image-1-3.png"/><Relationship Id="rId4" Type="http://schemas.openxmlformats.org/officeDocument/2006/relationships/slideLayout" Target="../slideLayouts/slideLayout2.xml"/><Relationship Id="rId5"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image" Target="../media/image-10-1.png"/><Relationship Id="rId2" Type="http://schemas.openxmlformats.org/officeDocument/2006/relationships/image" Target="../media/image-10-2.png"/><Relationship Id="rId3" Type="http://schemas.openxmlformats.org/officeDocument/2006/relationships/slideLayout" Target="../slideLayouts/slideLayout11.xml"/><Relationship Id="rId4"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image" Target="../media/image-4-1.png"/><Relationship Id="rId2" Type="http://schemas.openxmlformats.org/officeDocument/2006/relationships/image" Target="../media/image-4-2.png"/><Relationship Id="rId3" Type="http://schemas.openxmlformats.org/officeDocument/2006/relationships/slideLayout" Target="../slideLayouts/slideLayout5.xml"/><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image" Target="../media/image-5-2.png"/><Relationship Id="rId3" Type="http://schemas.openxmlformats.org/officeDocument/2006/relationships/slideLayout" Target="../slideLayouts/slideLayout6.xml"/><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image" Target="../media/image-6-1.png"/><Relationship Id="rId2" Type="http://schemas.openxmlformats.org/officeDocument/2006/relationships/image" Target="../media/image-6-2.png"/><Relationship Id="rId3" Type="http://schemas.openxmlformats.org/officeDocument/2006/relationships/slideLayout" Target="../slideLayouts/slideLayout7.xml"/><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image" Target="../media/image-7-1.png"/><Relationship Id="rId2" Type="http://schemas.openxmlformats.org/officeDocument/2006/relationships/image" Target="../media/image-7-2.png"/><Relationship Id="rId3" Type="http://schemas.openxmlformats.org/officeDocument/2006/relationships/image" Target="../media/image-7-3.png"/><Relationship Id="rId4" Type="http://schemas.openxmlformats.org/officeDocument/2006/relationships/image" Target="../media/image-7-4.png"/><Relationship Id="rId5" Type="http://schemas.openxmlformats.org/officeDocument/2006/relationships/image" Target="../media/image-7-5.png"/><Relationship Id="rId6" Type="http://schemas.openxmlformats.org/officeDocument/2006/relationships/slideLayout" Target="../slideLayouts/slideLayout8.xml"/><Relationship Id="rId7"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image" Target="../media/image-8-1.png"/><Relationship Id="rId2" Type="http://schemas.openxmlformats.org/officeDocument/2006/relationships/image" Target="../media/image-8-2.png"/><Relationship Id="rId3" Type="http://schemas.openxmlformats.org/officeDocument/2006/relationships/slideLayout" Target="../slideLayouts/slideLayout9.xml"/><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image" Target="../media/image-9-1.png"/><Relationship Id="rId2" Type="http://schemas.openxmlformats.org/officeDocument/2006/relationships/image" Target="../media/image-9-2.png"/><Relationship Id="rId3" Type="http://schemas.openxmlformats.org/officeDocument/2006/relationships/image" Target="../media/image-9-3.png"/><Relationship Id="rId4" Type="http://schemas.openxmlformats.org/officeDocument/2006/relationships/image" Target="../media/image-9-4.png"/><Relationship Id="rId5" Type="http://schemas.openxmlformats.org/officeDocument/2006/relationships/image" Target="../media/image-9-5.png"/><Relationship Id="rId6" Type="http://schemas.openxmlformats.org/officeDocument/2006/relationships/image" Target="../media/image-9-6.png"/><Relationship Id="rId7" Type="http://schemas.openxmlformats.org/officeDocument/2006/relationships/slideLayout" Target="../slideLayouts/slideLayout10.xml"/><Relationship Id="rId8"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pic>
        <p:nvPicPr>
          <p:cNvPr id="3" name="Image 1" descr="preencoded.png">    </p:cNvPr>
          <p:cNvPicPr>
            <a:picLocks noChangeAspect="1"/>
          </p:cNvPicPr>
          <p:nvPr/>
        </p:nvPicPr>
        <p:blipFill>
          <a:blip r:embed="rId2"/>
          <a:stretch>
            <a:fillRect/>
          </a:stretch>
        </p:blipFill>
        <p:spPr>
          <a:xfrm>
            <a:off x="9420344" y="2328386"/>
            <a:ext cx="4933593" cy="3572828"/>
          </a:xfrm>
          <a:prstGeom prst="rect">
            <a:avLst/>
          </a:prstGeom>
        </p:spPr>
      </p:pic>
      <p:sp>
        <p:nvSpPr>
          <p:cNvPr id="4" name="Text 0"/>
          <p:cNvSpPr/>
          <p:nvPr/>
        </p:nvSpPr>
        <p:spPr>
          <a:xfrm>
            <a:off x="773787" y="609243"/>
            <a:ext cx="7596426" cy="2860358"/>
          </a:xfrm>
          <a:prstGeom prst="rect">
            <a:avLst/>
          </a:prstGeom>
          <a:noFill/>
          <a:ln/>
        </p:spPr>
        <p:txBody>
          <a:bodyPr wrap="square" lIns="0" tIns="0" rIns="0" bIns="0" rtlCol="0" anchor="t"/>
          <a:lstStyle/>
          <a:p>
            <a:pPr indent="0" marL="0">
              <a:lnSpc>
                <a:spcPts val="7500"/>
              </a:lnSpc>
              <a:buNone/>
            </a:pPr>
            <a:r>
              <a:rPr lang="en-US" sz="6000" dirty="0">
                <a:solidFill>
                  <a:srgbClr val="484237"/>
                </a:solidFill>
                <a:latin typeface="Gelasio" pitchFamily="34" charset="0"/>
                <a:ea typeface="Gelasio" pitchFamily="34" charset="-122"/>
                <a:cs typeface="Gelasio" pitchFamily="34" charset="-120"/>
              </a:rPr>
              <a:t>Ecosystems: Exploring Our Living World</a:t>
            </a:r>
            <a:endParaRPr lang="en-US" sz="6000" dirty="0"/>
          </a:p>
        </p:txBody>
      </p:sp>
      <p:sp>
        <p:nvSpPr>
          <p:cNvPr id="5" name="Text 1"/>
          <p:cNvSpPr/>
          <p:nvPr/>
        </p:nvSpPr>
        <p:spPr>
          <a:xfrm>
            <a:off x="773787" y="3801189"/>
            <a:ext cx="7596426" cy="3183612"/>
          </a:xfrm>
          <a:prstGeom prst="rect">
            <a:avLst/>
          </a:prstGeom>
          <a:noFill/>
          <a:ln/>
        </p:spPr>
        <p:txBody>
          <a:bodyPr wrap="square" lIns="0" tIns="0" rIns="0" bIns="0" rtlCol="0" anchor="t"/>
          <a:lstStyle/>
          <a:p>
            <a:pPr indent="0" marL="0">
              <a:lnSpc>
                <a:spcPts val="2750"/>
              </a:lnSpc>
              <a:buNone/>
            </a:pPr>
            <a:r>
              <a:rPr lang="en-US" sz="1700" dirty="0">
                <a:solidFill>
                  <a:srgbClr val="746558"/>
                </a:solidFill>
                <a:latin typeface="Gelasio" pitchFamily="34" charset="0"/>
                <a:ea typeface="Gelasio" pitchFamily="34" charset="-122"/>
                <a:cs typeface="Gelasio" pitchFamily="34" charset="-120"/>
              </a:rPr>
              <a:t>Ecosystems are intricate networks of living organisms and their physical environment. They encompass a wide array of habitats, from lush forests and scorching deserts to tranquil wetlands and vast oceans. These complex systems are interconnected, with each component playing a vital role in maintaining the delicate balance of life on Earth. Exploring the structure and function of ecosystems allows us to gain a deeper understanding of the intricate relationships between living organisms and their surrounding environment. We can learn about the processes that drive these systems, the challenges they face, and the crucial role they play in sustaining life.</a:t>
            </a:r>
            <a:endParaRPr lang="en-US" sz="1700" dirty="0"/>
          </a:p>
        </p:txBody>
      </p:sp>
      <p:sp>
        <p:nvSpPr>
          <p:cNvPr id="6" name="Shape 2"/>
          <p:cNvSpPr/>
          <p:nvPr/>
        </p:nvSpPr>
        <p:spPr>
          <a:xfrm>
            <a:off x="773787" y="7250073"/>
            <a:ext cx="353735" cy="353735"/>
          </a:xfrm>
          <a:prstGeom prst="roundRect">
            <a:avLst>
              <a:gd name="adj" fmla="val 25847274"/>
            </a:avLst>
          </a:prstGeom>
          <a:noFill/>
          <a:ln w="7620">
            <a:solidFill>
              <a:srgbClr val="FFFFFF"/>
            </a:solidFill>
            <a:prstDash val="solid"/>
          </a:ln>
        </p:spPr>
      </p:sp>
      <p:pic>
        <p:nvPicPr>
          <p:cNvPr id="7" name="Image 2" descr="preencoded.png">    </p:cNvPr>
          <p:cNvPicPr>
            <a:picLocks noChangeAspect="1"/>
          </p:cNvPicPr>
          <p:nvPr/>
        </p:nvPicPr>
        <p:blipFill>
          <a:blip r:embed="rId3"/>
          <a:stretch>
            <a:fillRect/>
          </a:stretch>
        </p:blipFill>
        <p:spPr>
          <a:xfrm>
            <a:off x="781407" y="7257693"/>
            <a:ext cx="338495" cy="338495"/>
          </a:xfrm>
          <a:prstGeom prst="rect">
            <a:avLst/>
          </a:prstGeom>
        </p:spPr>
      </p:pic>
      <p:sp>
        <p:nvSpPr>
          <p:cNvPr id="8" name="Text 3"/>
          <p:cNvSpPr/>
          <p:nvPr/>
        </p:nvSpPr>
        <p:spPr>
          <a:xfrm>
            <a:off x="1238012" y="7233523"/>
            <a:ext cx="1791533" cy="386834"/>
          </a:xfrm>
          <a:prstGeom prst="rect">
            <a:avLst/>
          </a:prstGeom>
          <a:noFill/>
          <a:ln/>
        </p:spPr>
        <p:txBody>
          <a:bodyPr wrap="none" lIns="0" tIns="0" rIns="0" bIns="0" rtlCol="0" anchor="t"/>
          <a:lstStyle/>
          <a:p>
            <a:pPr algn="l" indent="0" marL="0">
              <a:lnSpc>
                <a:spcPts val="3000"/>
              </a:lnSpc>
              <a:buNone/>
            </a:pPr>
            <a:r>
              <a:rPr lang="en-US" sz="2150" b="1" dirty="0">
                <a:solidFill>
                  <a:srgbClr val="746558"/>
                </a:solidFill>
                <a:latin typeface="Gelasio" pitchFamily="34" charset="0"/>
                <a:ea typeface="Gelasio" pitchFamily="34" charset="-122"/>
                <a:cs typeface="Gelasio" pitchFamily="34" charset="-120"/>
              </a:rPr>
              <a:t>by Ganesh H</a:t>
            </a:r>
            <a:endParaRPr lang="en-US" sz="215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2335649"/>
          </a:xfrm>
          <a:prstGeom prst="rect">
            <a:avLst/>
          </a:prstGeom>
        </p:spPr>
      </p:pic>
      <p:pic>
        <p:nvPicPr>
          <p:cNvPr id="3" name="Image 1" descr="preencoded.png">    </p:cNvPr>
          <p:cNvPicPr>
            <a:picLocks noChangeAspect="1"/>
          </p:cNvPicPr>
          <p:nvPr/>
        </p:nvPicPr>
        <p:blipFill>
          <a:blip r:embed="rId2"/>
          <a:stretch>
            <a:fillRect/>
          </a:stretch>
        </p:blipFill>
        <p:spPr>
          <a:xfrm>
            <a:off x="6024205" y="233482"/>
            <a:ext cx="2581870" cy="1868686"/>
          </a:xfrm>
          <a:prstGeom prst="rect">
            <a:avLst/>
          </a:prstGeom>
        </p:spPr>
      </p:pic>
      <p:sp>
        <p:nvSpPr>
          <p:cNvPr id="4" name="Text 0"/>
          <p:cNvSpPr/>
          <p:nvPr/>
        </p:nvSpPr>
        <p:spPr>
          <a:xfrm>
            <a:off x="653891" y="2947511"/>
            <a:ext cx="11555135" cy="584002"/>
          </a:xfrm>
          <a:prstGeom prst="rect">
            <a:avLst/>
          </a:prstGeom>
          <a:noFill/>
          <a:ln/>
        </p:spPr>
        <p:txBody>
          <a:bodyPr wrap="none" lIns="0" tIns="0" rIns="0" bIns="0" rtlCol="0" anchor="t"/>
          <a:lstStyle/>
          <a:p>
            <a:pPr indent="0" marL="0">
              <a:lnSpc>
                <a:spcPts val="4550"/>
              </a:lnSpc>
              <a:buNone/>
            </a:pPr>
            <a:r>
              <a:rPr lang="en-US" sz="3650" dirty="0">
                <a:solidFill>
                  <a:srgbClr val="484237"/>
                </a:solidFill>
                <a:latin typeface="Gelasio" pitchFamily="34" charset="0"/>
                <a:ea typeface="Gelasio" pitchFamily="34" charset="-122"/>
                <a:cs typeface="Gelasio" pitchFamily="34" charset="-120"/>
              </a:rPr>
              <a:t>Capacity Development for Sustainable Ecosystems</a:t>
            </a:r>
            <a:endParaRPr lang="en-US" sz="3650" dirty="0"/>
          </a:p>
        </p:txBody>
      </p:sp>
      <p:sp>
        <p:nvSpPr>
          <p:cNvPr id="5" name="Shape 1"/>
          <p:cNvSpPr/>
          <p:nvPr/>
        </p:nvSpPr>
        <p:spPr>
          <a:xfrm>
            <a:off x="653891" y="4021931"/>
            <a:ext cx="420410" cy="420410"/>
          </a:xfrm>
          <a:prstGeom prst="roundRect">
            <a:avLst>
              <a:gd name="adj" fmla="val 6667"/>
            </a:avLst>
          </a:prstGeom>
          <a:solidFill>
            <a:srgbClr val="EEE8DD"/>
          </a:solidFill>
          <a:ln/>
        </p:spPr>
      </p:sp>
      <p:sp>
        <p:nvSpPr>
          <p:cNvPr id="6" name="Text 2"/>
          <p:cNvSpPr/>
          <p:nvPr/>
        </p:nvSpPr>
        <p:spPr>
          <a:xfrm>
            <a:off x="797957" y="4091940"/>
            <a:ext cx="132159" cy="280273"/>
          </a:xfrm>
          <a:prstGeom prst="rect">
            <a:avLst/>
          </a:prstGeom>
          <a:noFill/>
          <a:ln/>
        </p:spPr>
        <p:txBody>
          <a:bodyPr wrap="none" lIns="0" tIns="0" rIns="0" bIns="0" rtlCol="0" anchor="t"/>
          <a:lstStyle/>
          <a:p>
            <a:pPr algn="ctr" indent="0" marL="0">
              <a:lnSpc>
                <a:spcPts val="2200"/>
              </a:lnSpc>
              <a:buNone/>
            </a:pPr>
            <a:r>
              <a:rPr lang="en-US" sz="2200" dirty="0">
                <a:solidFill>
                  <a:srgbClr val="746558"/>
                </a:solidFill>
                <a:latin typeface="Gelasio" pitchFamily="34" charset="0"/>
                <a:ea typeface="Gelasio" pitchFamily="34" charset="-122"/>
                <a:cs typeface="Gelasio" pitchFamily="34" charset="-120"/>
              </a:rPr>
              <a:t>1</a:t>
            </a:r>
            <a:endParaRPr lang="en-US" sz="2200" dirty="0"/>
          </a:p>
        </p:txBody>
      </p:sp>
      <p:sp>
        <p:nvSpPr>
          <p:cNvPr id="7" name="Text 3"/>
          <p:cNvSpPr/>
          <p:nvPr/>
        </p:nvSpPr>
        <p:spPr>
          <a:xfrm>
            <a:off x="1261110" y="4021931"/>
            <a:ext cx="2724388" cy="291941"/>
          </a:xfrm>
          <a:prstGeom prst="rect">
            <a:avLst/>
          </a:prstGeom>
          <a:noFill/>
          <a:ln/>
        </p:spPr>
        <p:txBody>
          <a:bodyPr wrap="none" lIns="0" tIns="0" rIns="0" bIns="0" rtlCol="0" anchor="t"/>
          <a:lstStyle/>
          <a:p>
            <a:pPr indent="0" marL="0">
              <a:lnSpc>
                <a:spcPts val="2250"/>
              </a:lnSpc>
              <a:buNone/>
            </a:pPr>
            <a:r>
              <a:rPr lang="en-US" sz="1800" dirty="0">
                <a:solidFill>
                  <a:srgbClr val="746558"/>
                </a:solidFill>
                <a:latin typeface="Gelasio" pitchFamily="34" charset="0"/>
                <a:ea typeface="Gelasio" pitchFamily="34" charset="-122"/>
                <a:cs typeface="Gelasio" pitchFamily="34" charset="-120"/>
              </a:rPr>
              <a:t>Education and Training</a:t>
            </a:r>
            <a:endParaRPr lang="en-US" sz="1800" dirty="0"/>
          </a:p>
        </p:txBody>
      </p:sp>
      <p:sp>
        <p:nvSpPr>
          <p:cNvPr id="8" name="Text 4"/>
          <p:cNvSpPr/>
          <p:nvPr/>
        </p:nvSpPr>
        <p:spPr>
          <a:xfrm>
            <a:off x="1261110" y="4425910"/>
            <a:ext cx="5960745" cy="1195388"/>
          </a:xfrm>
          <a:prstGeom prst="rect">
            <a:avLst/>
          </a:prstGeom>
          <a:noFill/>
          <a:ln/>
        </p:spPr>
        <p:txBody>
          <a:bodyPr wrap="square" lIns="0" tIns="0" rIns="0" bIns="0" rtlCol="0" anchor="t"/>
          <a:lstStyle/>
          <a:p>
            <a:pPr indent="0" marL="0">
              <a:lnSpc>
                <a:spcPts val="2350"/>
              </a:lnSpc>
              <a:buNone/>
            </a:pPr>
            <a:r>
              <a:rPr lang="en-US" sz="1450" dirty="0">
                <a:solidFill>
                  <a:srgbClr val="746558"/>
                </a:solidFill>
                <a:latin typeface="Gelasio" pitchFamily="34" charset="0"/>
                <a:ea typeface="Gelasio" pitchFamily="34" charset="-122"/>
                <a:cs typeface="Gelasio" pitchFamily="34" charset="-120"/>
              </a:rPr>
              <a:t>Investing in education and training programs focused on sustainable ecosystem management is crucial for equipping individuals with the knowledge, skills, and attitudes needed to protect and restore ecosystems.</a:t>
            </a:r>
            <a:endParaRPr lang="en-US" sz="1450" dirty="0"/>
          </a:p>
        </p:txBody>
      </p:sp>
      <p:sp>
        <p:nvSpPr>
          <p:cNvPr id="9" name="Shape 5"/>
          <p:cNvSpPr/>
          <p:nvPr/>
        </p:nvSpPr>
        <p:spPr>
          <a:xfrm>
            <a:off x="7408664" y="4021931"/>
            <a:ext cx="420410" cy="420410"/>
          </a:xfrm>
          <a:prstGeom prst="roundRect">
            <a:avLst>
              <a:gd name="adj" fmla="val 6667"/>
            </a:avLst>
          </a:prstGeom>
          <a:solidFill>
            <a:srgbClr val="EEE8DD"/>
          </a:solidFill>
          <a:ln/>
        </p:spPr>
      </p:sp>
      <p:sp>
        <p:nvSpPr>
          <p:cNvPr id="10" name="Text 6"/>
          <p:cNvSpPr/>
          <p:nvPr/>
        </p:nvSpPr>
        <p:spPr>
          <a:xfrm>
            <a:off x="7533918" y="4091940"/>
            <a:ext cx="169783" cy="280273"/>
          </a:xfrm>
          <a:prstGeom prst="rect">
            <a:avLst/>
          </a:prstGeom>
          <a:noFill/>
          <a:ln/>
        </p:spPr>
        <p:txBody>
          <a:bodyPr wrap="none" lIns="0" tIns="0" rIns="0" bIns="0" rtlCol="0" anchor="t"/>
          <a:lstStyle/>
          <a:p>
            <a:pPr algn="ctr" indent="0" marL="0">
              <a:lnSpc>
                <a:spcPts val="2200"/>
              </a:lnSpc>
              <a:buNone/>
            </a:pPr>
            <a:r>
              <a:rPr lang="en-US" sz="2200" dirty="0">
                <a:solidFill>
                  <a:srgbClr val="746558"/>
                </a:solidFill>
                <a:latin typeface="Gelasio" pitchFamily="34" charset="0"/>
                <a:ea typeface="Gelasio" pitchFamily="34" charset="-122"/>
                <a:cs typeface="Gelasio" pitchFamily="34" charset="-120"/>
              </a:rPr>
              <a:t>2</a:t>
            </a:r>
            <a:endParaRPr lang="en-US" sz="2200" dirty="0"/>
          </a:p>
        </p:txBody>
      </p:sp>
      <p:sp>
        <p:nvSpPr>
          <p:cNvPr id="11" name="Text 7"/>
          <p:cNvSpPr/>
          <p:nvPr/>
        </p:nvSpPr>
        <p:spPr>
          <a:xfrm>
            <a:off x="8015883" y="4021931"/>
            <a:ext cx="2888694" cy="291941"/>
          </a:xfrm>
          <a:prstGeom prst="rect">
            <a:avLst/>
          </a:prstGeom>
          <a:noFill/>
          <a:ln/>
        </p:spPr>
        <p:txBody>
          <a:bodyPr wrap="none" lIns="0" tIns="0" rIns="0" bIns="0" rtlCol="0" anchor="t"/>
          <a:lstStyle/>
          <a:p>
            <a:pPr indent="0" marL="0">
              <a:lnSpc>
                <a:spcPts val="2250"/>
              </a:lnSpc>
              <a:buNone/>
            </a:pPr>
            <a:r>
              <a:rPr lang="en-US" sz="1800" dirty="0">
                <a:solidFill>
                  <a:srgbClr val="746558"/>
                </a:solidFill>
                <a:latin typeface="Gelasio" pitchFamily="34" charset="0"/>
                <a:ea typeface="Gelasio" pitchFamily="34" charset="-122"/>
                <a:cs typeface="Gelasio" pitchFamily="34" charset="-120"/>
              </a:rPr>
              <a:t>Research and Innovation</a:t>
            </a:r>
            <a:endParaRPr lang="en-US" sz="1800" dirty="0"/>
          </a:p>
        </p:txBody>
      </p:sp>
      <p:sp>
        <p:nvSpPr>
          <p:cNvPr id="12" name="Text 8"/>
          <p:cNvSpPr/>
          <p:nvPr/>
        </p:nvSpPr>
        <p:spPr>
          <a:xfrm>
            <a:off x="8015883" y="4425910"/>
            <a:ext cx="5960745" cy="1195388"/>
          </a:xfrm>
          <a:prstGeom prst="rect">
            <a:avLst/>
          </a:prstGeom>
          <a:noFill/>
          <a:ln/>
        </p:spPr>
        <p:txBody>
          <a:bodyPr wrap="square" lIns="0" tIns="0" rIns="0" bIns="0" rtlCol="0" anchor="t"/>
          <a:lstStyle/>
          <a:p>
            <a:pPr indent="0" marL="0">
              <a:lnSpc>
                <a:spcPts val="2350"/>
              </a:lnSpc>
              <a:buNone/>
            </a:pPr>
            <a:r>
              <a:rPr lang="en-US" sz="1450" dirty="0">
                <a:solidFill>
                  <a:srgbClr val="746558"/>
                </a:solidFill>
                <a:latin typeface="Gelasio" pitchFamily="34" charset="0"/>
                <a:ea typeface="Gelasio" pitchFamily="34" charset="-122"/>
                <a:cs typeface="Gelasio" pitchFamily="34" charset="-120"/>
              </a:rPr>
              <a:t>Investing in research and innovation is essential for developing new technologies, techniques, and approaches to sustainable ecosystem management, including conservation, restoration, and climate change adaptation.</a:t>
            </a:r>
            <a:endParaRPr lang="en-US" sz="1450" dirty="0"/>
          </a:p>
        </p:txBody>
      </p:sp>
      <p:sp>
        <p:nvSpPr>
          <p:cNvPr id="13" name="Shape 9"/>
          <p:cNvSpPr/>
          <p:nvPr/>
        </p:nvSpPr>
        <p:spPr>
          <a:xfrm>
            <a:off x="653891" y="6018252"/>
            <a:ext cx="420410" cy="420410"/>
          </a:xfrm>
          <a:prstGeom prst="roundRect">
            <a:avLst>
              <a:gd name="adj" fmla="val 6667"/>
            </a:avLst>
          </a:prstGeom>
          <a:solidFill>
            <a:srgbClr val="EEE8DD"/>
          </a:solidFill>
          <a:ln/>
        </p:spPr>
      </p:sp>
      <p:sp>
        <p:nvSpPr>
          <p:cNvPr id="14" name="Text 10"/>
          <p:cNvSpPr/>
          <p:nvPr/>
        </p:nvSpPr>
        <p:spPr>
          <a:xfrm>
            <a:off x="779621" y="6088261"/>
            <a:ext cx="168831" cy="280273"/>
          </a:xfrm>
          <a:prstGeom prst="rect">
            <a:avLst/>
          </a:prstGeom>
          <a:noFill/>
          <a:ln/>
        </p:spPr>
        <p:txBody>
          <a:bodyPr wrap="none" lIns="0" tIns="0" rIns="0" bIns="0" rtlCol="0" anchor="t"/>
          <a:lstStyle/>
          <a:p>
            <a:pPr algn="ctr" indent="0" marL="0">
              <a:lnSpc>
                <a:spcPts val="2200"/>
              </a:lnSpc>
              <a:buNone/>
            </a:pPr>
            <a:r>
              <a:rPr lang="en-US" sz="2200" dirty="0">
                <a:solidFill>
                  <a:srgbClr val="746558"/>
                </a:solidFill>
                <a:latin typeface="Gelasio" pitchFamily="34" charset="0"/>
                <a:ea typeface="Gelasio" pitchFamily="34" charset="-122"/>
                <a:cs typeface="Gelasio" pitchFamily="34" charset="-120"/>
              </a:rPr>
              <a:t>3</a:t>
            </a:r>
            <a:endParaRPr lang="en-US" sz="2200" dirty="0"/>
          </a:p>
        </p:txBody>
      </p:sp>
      <p:sp>
        <p:nvSpPr>
          <p:cNvPr id="15" name="Text 11"/>
          <p:cNvSpPr/>
          <p:nvPr/>
        </p:nvSpPr>
        <p:spPr>
          <a:xfrm>
            <a:off x="1261110" y="6018252"/>
            <a:ext cx="2850118" cy="291941"/>
          </a:xfrm>
          <a:prstGeom prst="rect">
            <a:avLst/>
          </a:prstGeom>
          <a:noFill/>
          <a:ln/>
        </p:spPr>
        <p:txBody>
          <a:bodyPr wrap="none" lIns="0" tIns="0" rIns="0" bIns="0" rtlCol="0" anchor="t"/>
          <a:lstStyle/>
          <a:p>
            <a:pPr indent="0" marL="0">
              <a:lnSpc>
                <a:spcPts val="2250"/>
              </a:lnSpc>
              <a:buNone/>
            </a:pPr>
            <a:r>
              <a:rPr lang="en-US" sz="1800" dirty="0">
                <a:solidFill>
                  <a:srgbClr val="746558"/>
                </a:solidFill>
                <a:latin typeface="Gelasio" pitchFamily="34" charset="0"/>
                <a:ea typeface="Gelasio" pitchFamily="34" charset="-122"/>
                <a:cs typeface="Gelasio" pitchFamily="34" charset="-120"/>
              </a:rPr>
              <a:t>Community Engagement</a:t>
            </a:r>
            <a:endParaRPr lang="en-US" sz="1800" dirty="0"/>
          </a:p>
        </p:txBody>
      </p:sp>
      <p:sp>
        <p:nvSpPr>
          <p:cNvPr id="16" name="Text 12"/>
          <p:cNvSpPr/>
          <p:nvPr/>
        </p:nvSpPr>
        <p:spPr>
          <a:xfrm>
            <a:off x="1261110" y="6422231"/>
            <a:ext cx="5960745" cy="896541"/>
          </a:xfrm>
          <a:prstGeom prst="rect">
            <a:avLst/>
          </a:prstGeom>
          <a:noFill/>
          <a:ln/>
        </p:spPr>
        <p:txBody>
          <a:bodyPr wrap="square" lIns="0" tIns="0" rIns="0" bIns="0" rtlCol="0" anchor="t"/>
          <a:lstStyle/>
          <a:p>
            <a:pPr indent="0" marL="0">
              <a:lnSpc>
                <a:spcPts val="2350"/>
              </a:lnSpc>
              <a:buNone/>
            </a:pPr>
            <a:r>
              <a:rPr lang="en-US" sz="1450" dirty="0">
                <a:solidFill>
                  <a:srgbClr val="746558"/>
                </a:solidFill>
                <a:latin typeface="Gelasio" pitchFamily="34" charset="0"/>
                <a:ea typeface="Gelasio" pitchFamily="34" charset="-122"/>
                <a:cs typeface="Gelasio" pitchFamily="34" charset="-120"/>
              </a:rPr>
              <a:t>Engaging local communities in ecosystem management is critical for ensuring sustainable practices, fostering a sense of ownership, and promoting effective conservation efforts.</a:t>
            </a:r>
            <a:endParaRPr lang="en-US" sz="1450" dirty="0"/>
          </a:p>
        </p:txBody>
      </p:sp>
      <p:sp>
        <p:nvSpPr>
          <p:cNvPr id="17" name="Shape 13"/>
          <p:cNvSpPr/>
          <p:nvPr/>
        </p:nvSpPr>
        <p:spPr>
          <a:xfrm>
            <a:off x="7408664" y="6018252"/>
            <a:ext cx="420410" cy="420410"/>
          </a:xfrm>
          <a:prstGeom prst="roundRect">
            <a:avLst>
              <a:gd name="adj" fmla="val 6667"/>
            </a:avLst>
          </a:prstGeom>
          <a:solidFill>
            <a:srgbClr val="EEE8DD"/>
          </a:solidFill>
          <a:ln/>
        </p:spPr>
      </p:sp>
      <p:sp>
        <p:nvSpPr>
          <p:cNvPr id="18" name="Text 14"/>
          <p:cNvSpPr/>
          <p:nvPr/>
        </p:nvSpPr>
        <p:spPr>
          <a:xfrm>
            <a:off x="7531418" y="6088261"/>
            <a:ext cx="174784" cy="280273"/>
          </a:xfrm>
          <a:prstGeom prst="rect">
            <a:avLst/>
          </a:prstGeom>
          <a:noFill/>
          <a:ln/>
        </p:spPr>
        <p:txBody>
          <a:bodyPr wrap="none" lIns="0" tIns="0" rIns="0" bIns="0" rtlCol="0" anchor="t"/>
          <a:lstStyle/>
          <a:p>
            <a:pPr algn="ctr" indent="0" marL="0">
              <a:lnSpc>
                <a:spcPts val="2200"/>
              </a:lnSpc>
              <a:buNone/>
            </a:pPr>
            <a:r>
              <a:rPr lang="en-US" sz="2200" dirty="0">
                <a:solidFill>
                  <a:srgbClr val="746558"/>
                </a:solidFill>
                <a:latin typeface="Gelasio" pitchFamily="34" charset="0"/>
                <a:ea typeface="Gelasio" pitchFamily="34" charset="-122"/>
                <a:cs typeface="Gelasio" pitchFamily="34" charset="-120"/>
              </a:rPr>
              <a:t>4</a:t>
            </a:r>
            <a:endParaRPr lang="en-US" sz="2200" dirty="0"/>
          </a:p>
        </p:txBody>
      </p:sp>
      <p:sp>
        <p:nvSpPr>
          <p:cNvPr id="19" name="Text 15"/>
          <p:cNvSpPr/>
          <p:nvPr/>
        </p:nvSpPr>
        <p:spPr>
          <a:xfrm>
            <a:off x="8015883" y="6018252"/>
            <a:ext cx="2628781" cy="291941"/>
          </a:xfrm>
          <a:prstGeom prst="rect">
            <a:avLst/>
          </a:prstGeom>
          <a:noFill/>
          <a:ln/>
        </p:spPr>
        <p:txBody>
          <a:bodyPr wrap="none" lIns="0" tIns="0" rIns="0" bIns="0" rtlCol="0" anchor="t"/>
          <a:lstStyle/>
          <a:p>
            <a:pPr indent="0" marL="0">
              <a:lnSpc>
                <a:spcPts val="2250"/>
              </a:lnSpc>
              <a:buNone/>
            </a:pPr>
            <a:r>
              <a:rPr lang="en-US" sz="1800" dirty="0">
                <a:solidFill>
                  <a:srgbClr val="746558"/>
                </a:solidFill>
                <a:latin typeface="Gelasio" pitchFamily="34" charset="0"/>
                <a:ea typeface="Gelasio" pitchFamily="34" charset="-122"/>
                <a:cs typeface="Gelasio" pitchFamily="34" charset="-120"/>
              </a:rPr>
              <a:t>Policy and Governance</a:t>
            </a:r>
            <a:endParaRPr lang="en-US" sz="1800" dirty="0"/>
          </a:p>
        </p:txBody>
      </p:sp>
      <p:sp>
        <p:nvSpPr>
          <p:cNvPr id="20" name="Text 16"/>
          <p:cNvSpPr/>
          <p:nvPr/>
        </p:nvSpPr>
        <p:spPr>
          <a:xfrm>
            <a:off x="8015883" y="6422231"/>
            <a:ext cx="5960745" cy="1195388"/>
          </a:xfrm>
          <a:prstGeom prst="rect">
            <a:avLst/>
          </a:prstGeom>
          <a:noFill/>
          <a:ln/>
        </p:spPr>
        <p:txBody>
          <a:bodyPr wrap="square" lIns="0" tIns="0" rIns="0" bIns="0" rtlCol="0" anchor="t"/>
          <a:lstStyle/>
          <a:p>
            <a:pPr indent="0" marL="0">
              <a:lnSpc>
                <a:spcPts val="2350"/>
              </a:lnSpc>
              <a:buNone/>
            </a:pPr>
            <a:r>
              <a:rPr lang="en-US" sz="1450" dirty="0">
                <a:solidFill>
                  <a:srgbClr val="746558"/>
                </a:solidFill>
                <a:latin typeface="Gelasio" pitchFamily="34" charset="0"/>
                <a:ea typeface="Gelasio" pitchFamily="34" charset="-122"/>
                <a:cs typeface="Gelasio" pitchFamily="34" charset="-120"/>
              </a:rPr>
              <a:t>Developing and implementing sound policies and governance frameworks is essential for creating the enabling environment for sustainable ecosystem management, including land-use planning, pollution control, and resource management.</a:t>
            </a:r>
            <a:endParaRPr lang="en-US" sz="145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ext 0"/>
          <p:cNvSpPr/>
          <p:nvPr/>
        </p:nvSpPr>
        <p:spPr>
          <a:xfrm>
            <a:off x="793790" y="725448"/>
            <a:ext cx="11765637" cy="708779"/>
          </a:xfrm>
          <a:prstGeom prst="rect">
            <a:avLst/>
          </a:prstGeom>
          <a:noFill/>
          <a:ln/>
        </p:spPr>
        <p:txBody>
          <a:bodyPr wrap="none" lIns="0" tIns="0" rIns="0" bIns="0" rtlCol="0" anchor="t"/>
          <a:lstStyle/>
          <a:p>
            <a:pPr indent="0" marL="0">
              <a:lnSpc>
                <a:spcPts val="5550"/>
              </a:lnSpc>
              <a:buNone/>
            </a:pPr>
            <a:r>
              <a:rPr lang="en-US" sz="4450" dirty="0">
                <a:solidFill>
                  <a:srgbClr val="484237"/>
                </a:solidFill>
                <a:latin typeface="Gelasio" pitchFamily="34" charset="0"/>
                <a:ea typeface="Gelasio" pitchFamily="34" charset="-122"/>
                <a:cs typeface="Gelasio" pitchFamily="34" charset="-120"/>
              </a:rPr>
              <a:t>Forest Ecosystem: Structure and Function</a:t>
            </a:r>
            <a:endParaRPr lang="en-US" sz="4450" dirty="0"/>
          </a:p>
        </p:txBody>
      </p:sp>
      <p:sp>
        <p:nvSpPr>
          <p:cNvPr id="3" name="Text 1"/>
          <p:cNvSpPr/>
          <p:nvPr/>
        </p:nvSpPr>
        <p:spPr>
          <a:xfrm>
            <a:off x="793790" y="2001203"/>
            <a:ext cx="2835235" cy="354330"/>
          </a:xfrm>
          <a:prstGeom prst="rect">
            <a:avLst/>
          </a:prstGeom>
          <a:noFill/>
          <a:ln/>
        </p:spPr>
        <p:txBody>
          <a:bodyPr wrap="none" lIns="0" tIns="0" rIns="0" bIns="0" rtlCol="0" anchor="t"/>
          <a:lstStyle/>
          <a:p>
            <a:pPr indent="0" marL="0">
              <a:lnSpc>
                <a:spcPts val="2750"/>
              </a:lnSpc>
              <a:buNone/>
            </a:pPr>
            <a:r>
              <a:rPr lang="en-US" sz="2200" dirty="0">
                <a:solidFill>
                  <a:srgbClr val="484237"/>
                </a:solidFill>
                <a:latin typeface="Gelasio" pitchFamily="34" charset="0"/>
                <a:ea typeface="Gelasio" pitchFamily="34" charset="-122"/>
                <a:cs typeface="Gelasio" pitchFamily="34" charset="-120"/>
              </a:rPr>
              <a:t>Structure</a:t>
            </a:r>
            <a:endParaRPr lang="en-US" sz="2200" dirty="0"/>
          </a:p>
        </p:txBody>
      </p:sp>
      <p:sp>
        <p:nvSpPr>
          <p:cNvPr id="4" name="Text 2"/>
          <p:cNvSpPr/>
          <p:nvPr/>
        </p:nvSpPr>
        <p:spPr>
          <a:xfrm>
            <a:off x="793790" y="2582347"/>
            <a:ext cx="3978116" cy="4717733"/>
          </a:xfrm>
          <a:prstGeom prst="rect">
            <a:avLst/>
          </a:prstGeom>
          <a:noFill/>
          <a:ln/>
        </p:spPr>
        <p:txBody>
          <a:bodyPr wrap="square" lIns="0" tIns="0" rIns="0" bIns="0" rtlCol="0" anchor="t"/>
          <a:lstStyle/>
          <a:p>
            <a:pPr indent="0" marL="0">
              <a:lnSpc>
                <a:spcPts val="2850"/>
              </a:lnSpc>
              <a:buNone/>
            </a:pPr>
            <a:r>
              <a:rPr lang="en-US" sz="1750" dirty="0">
                <a:solidFill>
                  <a:srgbClr val="746558"/>
                </a:solidFill>
                <a:latin typeface="Gelasio" pitchFamily="34" charset="0"/>
                <a:ea typeface="Gelasio" pitchFamily="34" charset="-122"/>
                <a:cs typeface="Gelasio" pitchFamily="34" charset="-120"/>
              </a:rPr>
              <a:t>Forests are complex ecosystems characterized by a layered structure. The canopy layer, the uppermost layer, receives the most sunlight and houses a diverse array of trees, such as towering oak, maple, and pine trees. The understory, below the canopy, provides a shaded environment for shrubs, ferns, and smaller trees. The forest floor is home to a rich community of decomposers, such as fungi and bacteria, which play a vital role in nutrient cycling.</a:t>
            </a:r>
            <a:endParaRPr lang="en-US" sz="1750" dirty="0"/>
          </a:p>
        </p:txBody>
      </p:sp>
      <p:sp>
        <p:nvSpPr>
          <p:cNvPr id="5" name="Text 3"/>
          <p:cNvSpPr/>
          <p:nvPr/>
        </p:nvSpPr>
        <p:spPr>
          <a:xfrm>
            <a:off x="5332928" y="2001203"/>
            <a:ext cx="2835235" cy="354330"/>
          </a:xfrm>
          <a:prstGeom prst="rect">
            <a:avLst/>
          </a:prstGeom>
          <a:noFill/>
          <a:ln/>
        </p:spPr>
        <p:txBody>
          <a:bodyPr wrap="none" lIns="0" tIns="0" rIns="0" bIns="0" rtlCol="0" anchor="t"/>
          <a:lstStyle/>
          <a:p>
            <a:pPr indent="0" marL="0">
              <a:lnSpc>
                <a:spcPts val="2750"/>
              </a:lnSpc>
              <a:buNone/>
            </a:pPr>
            <a:r>
              <a:rPr lang="en-US" sz="2200" dirty="0">
                <a:solidFill>
                  <a:srgbClr val="484237"/>
                </a:solidFill>
                <a:latin typeface="Gelasio" pitchFamily="34" charset="0"/>
                <a:ea typeface="Gelasio" pitchFamily="34" charset="-122"/>
                <a:cs typeface="Gelasio" pitchFamily="34" charset="-120"/>
              </a:rPr>
              <a:t>Function</a:t>
            </a:r>
            <a:endParaRPr lang="en-US" sz="2200" dirty="0"/>
          </a:p>
        </p:txBody>
      </p:sp>
      <p:sp>
        <p:nvSpPr>
          <p:cNvPr id="6" name="Text 4"/>
          <p:cNvSpPr/>
          <p:nvPr/>
        </p:nvSpPr>
        <p:spPr>
          <a:xfrm>
            <a:off x="5332928" y="2582347"/>
            <a:ext cx="3978116" cy="3629025"/>
          </a:xfrm>
          <a:prstGeom prst="rect">
            <a:avLst/>
          </a:prstGeom>
          <a:noFill/>
          <a:ln/>
        </p:spPr>
        <p:txBody>
          <a:bodyPr wrap="square" lIns="0" tIns="0" rIns="0" bIns="0" rtlCol="0" anchor="t"/>
          <a:lstStyle/>
          <a:p>
            <a:pPr indent="0" marL="0">
              <a:lnSpc>
                <a:spcPts val="2850"/>
              </a:lnSpc>
              <a:buNone/>
            </a:pPr>
            <a:r>
              <a:rPr lang="en-US" sz="1750" dirty="0">
                <a:solidFill>
                  <a:srgbClr val="746558"/>
                </a:solidFill>
                <a:latin typeface="Gelasio" pitchFamily="34" charset="0"/>
                <a:ea typeface="Gelasio" pitchFamily="34" charset="-122"/>
                <a:cs typeface="Gelasio" pitchFamily="34" charset="-120"/>
              </a:rPr>
              <a:t>Forests provide numerous ecological services. They act as carbon sinks, absorbing carbon dioxide from the atmosphere and mitigating climate change. They regulate water cycles, filtering water and preventing soil erosion. Forests are also important habitats for countless species, providing food, shelter, and breeding grounds.</a:t>
            </a:r>
            <a:endParaRPr lang="en-US" sz="1750" dirty="0"/>
          </a:p>
        </p:txBody>
      </p:sp>
      <p:sp>
        <p:nvSpPr>
          <p:cNvPr id="7" name="Text 5"/>
          <p:cNvSpPr/>
          <p:nvPr/>
        </p:nvSpPr>
        <p:spPr>
          <a:xfrm>
            <a:off x="9872067" y="2001203"/>
            <a:ext cx="2835235" cy="354330"/>
          </a:xfrm>
          <a:prstGeom prst="rect">
            <a:avLst/>
          </a:prstGeom>
          <a:noFill/>
          <a:ln/>
        </p:spPr>
        <p:txBody>
          <a:bodyPr wrap="none" lIns="0" tIns="0" rIns="0" bIns="0" rtlCol="0" anchor="t"/>
          <a:lstStyle/>
          <a:p>
            <a:pPr indent="0" marL="0">
              <a:lnSpc>
                <a:spcPts val="2750"/>
              </a:lnSpc>
              <a:buNone/>
            </a:pPr>
            <a:r>
              <a:rPr lang="en-US" sz="2200" dirty="0">
                <a:solidFill>
                  <a:srgbClr val="484237"/>
                </a:solidFill>
                <a:latin typeface="Gelasio" pitchFamily="34" charset="0"/>
                <a:ea typeface="Gelasio" pitchFamily="34" charset="-122"/>
                <a:cs typeface="Gelasio" pitchFamily="34" charset="-120"/>
              </a:rPr>
              <a:t>Threats</a:t>
            </a:r>
            <a:endParaRPr lang="en-US" sz="2200" dirty="0"/>
          </a:p>
        </p:txBody>
      </p:sp>
      <p:sp>
        <p:nvSpPr>
          <p:cNvPr id="8" name="Text 6"/>
          <p:cNvSpPr/>
          <p:nvPr/>
        </p:nvSpPr>
        <p:spPr>
          <a:xfrm>
            <a:off x="9872067" y="2582347"/>
            <a:ext cx="3978116" cy="2540318"/>
          </a:xfrm>
          <a:prstGeom prst="rect">
            <a:avLst/>
          </a:prstGeom>
          <a:noFill/>
          <a:ln/>
        </p:spPr>
        <p:txBody>
          <a:bodyPr wrap="square" lIns="0" tIns="0" rIns="0" bIns="0" rtlCol="0" anchor="t"/>
          <a:lstStyle/>
          <a:p>
            <a:pPr indent="0" marL="0">
              <a:lnSpc>
                <a:spcPts val="2850"/>
              </a:lnSpc>
              <a:buNone/>
            </a:pPr>
            <a:r>
              <a:rPr lang="en-US" sz="1750" dirty="0">
                <a:solidFill>
                  <a:srgbClr val="746558"/>
                </a:solidFill>
                <a:latin typeface="Gelasio" pitchFamily="34" charset="0"/>
                <a:ea typeface="Gelasio" pitchFamily="34" charset="-122"/>
                <a:cs typeface="Gelasio" pitchFamily="34" charset="-120"/>
              </a:rPr>
              <a:t>Forest ecosystems face various threats, including deforestation, habitat fragmentation, and climate change. These factors disrupt the intricate balance of the forest ecosystem, leading to biodiversity loss, soil degradation, and increased risk of wildfires.</a:t>
            </a:r>
            <a:endParaRPr lang="en-US" sz="175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ext 0"/>
          <p:cNvSpPr/>
          <p:nvPr/>
        </p:nvSpPr>
        <p:spPr>
          <a:xfrm>
            <a:off x="793790" y="1088350"/>
            <a:ext cx="11820763" cy="708779"/>
          </a:xfrm>
          <a:prstGeom prst="rect">
            <a:avLst/>
          </a:prstGeom>
          <a:noFill/>
          <a:ln/>
        </p:spPr>
        <p:txBody>
          <a:bodyPr wrap="none" lIns="0" tIns="0" rIns="0" bIns="0" rtlCol="0" anchor="t"/>
          <a:lstStyle/>
          <a:p>
            <a:pPr indent="0" marL="0">
              <a:lnSpc>
                <a:spcPts val="5550"/>
              </a:lnSpc>
              <a:buNone/>
            </a:pPr>
            <a:r>
              <a:rPr lang="en-US" sz="4450" dirty="0">
                <a:solidFill>
                  <a:srgbClr val="484237"/>
                </a:solidFill>
                <a:latin typeface="Gelasio" pitchFamily="34" charset="0"/>
                <a:ea typeface="Gelasio" pitchFamily="34" charset="-122"/>
                <a:cs typeface="Gelasio" pitchFamily="34" charset="-120"/>
              </a:rPr>
              <a:t>Desert Ecosystem: Structure and Function</a:t>
            </a:r>
            <a:endParaRPr lang="en-US" sz="4450" dirty="0"/>
          </a:p>
        </p:txBody>
      </p:sp>
      <p:sp>
        <p:nvSpPr>
          <p:cNvPr id="3" name="Text 1"/>
          <p:cNvSpPr/>
          <p:nvPr/>
        </p:nvSpPr>
        <p:spPr>
          <a:xfrm>
            <a:off x="793790" y="2364105"/>
            <a:ext cx="2835235" cy="354330"/>
          </a:xfrm>
          <a:prstGeom prst="rect">
            <a:avLst/>
          </a:prstGeom>
          <a:noFill/>
          <a:ln/>
        </p:spPr>
        <p:txBody>
          <a:bodyPr wrap="none" lIns="0" tIns="0" rIns="0" bIns="0" rtlCol="0" anchor="t"/>
          <a:lstStyle/>
          <a:p>
            <a:pPr indent="0" marL="0">
              <a:lnSpc>
                <a:spcPts val="2750"/>
              </a:lnSpc>
              <a:buNone/>
            </a:pPr>
            <a:r>
              <a:rPr lang="en-US" sz="2200" dirty="0">
                <a:solidFill>
                  <a:srgbClr val="484237"/>
                </a:solidFill>
                <a:latin typeface="Gelasio" pitchFamily="34" charset="0"/>
                <a:ea typeface="Gelasio" pitchFamily="34" charset="-122"/>
                <a:cs typeface="Gelasio" pitchFamily="34" charset="-120"/>
              </a:rPr>
              <a:t>Structure</a:t>
            </a:r>
            <a:endParaRPr lang="en-US" sz="2200" dirty="0"/>
          </a:p>
        </p:txBody>
      </p:sp>
      <p:sp>
        <p:nvSpPr>
          <p:cNvPr id="4" name="Text 2"/>
          <p:cNvSpPr/>
          <p:nvPr/>
        </p:nvSpPr>
        <p:spPr>
          <a:xfrm>
            <a:off x="793790" y="2945249"/>
            <a:ext cx="3978116" cy="3991928"/>
          </a:xfrm>
          <a:prstGeom prst="rect">
            <a:avLst/>
          </a:prstGeom>
          <a:noFill/>
          <a:ln/>
        </p:spPr>
        <p:txBody>
          <a:bodyPr wrap="square" lIns="0" tIns="0" rIns="0" bIns="0" rtlCol="0" anchor="t"/>
          <a:lstStyle/>
          <a:p>
            <a:pPr indent="0" marL="0">
              <a:lnSpc>
                <a:spcPts val="2850"/>
              </a:lnSpc>
              <a:buNone/>
            </a:pPr>
            <a:r>
              <a:rPr lang="en-US" sz="1750" dirty="0">
                <a:solidFill>
                  <a:srgbClr val="746558"/>
                </a:solidFill>
                <a:latin typeface="Gelasio" pitchFamily="34" charset="0"/>
                <a:ea typeface="Gelasio" pitchFamily="34" charset="-122"/>
                <a:cs typeface="Gelasio" pitchFamily="34" charset="-120"/>
              </a:rPr>
              <a:t>Deserts are characterized by extreme aridity, with low rainfall and high temperatures. The sparse vegetation is adapted to conserve water, with plants like cacti, succulents, and shrubs having deep roots, thick cuticles, and reduced leaf surfaces. Animal life is also adapted to the harsh conditions, with nocturnal activity, burrowing, and water conservation strategies prevalent.</a:t>
            </a:r>
            <a:endParaRPr lang="en-US" sz="1750" dirty="0"/>
          </a:p>
        </p:txBody>
      </p:sp>
      <p:sp>
        <p:nvSpPr>
          <p:cNvPr id="5" name="Text 3"/>
          <p:cNvSpPr/>
          <p:nvPr/>
        </p:nvSpPr>
        <p:spPr>
          <a:xfrm>
            <a:off x="5332928" y="2364105"/>
            <a:ext cx="2835235" cy="354330"/>
          </a:xfrm>
          <a:prstGeom prst="rect">
            <a:avLst/>
          </a:prstGeom>
          <a:noFill/>
          <a:ln/>
        </p:spPr>
        <p:txBody>
          <a:bodyPr wrap="none" lIns="0" tIns="0" rIns="0" bIns="0" rtlCol="0" anchor="t"/>
          <a:lstStyle/>
          <a:p>
            <a:pPr indent="0" marL="0">
              <a:lnSpc>
                <a:spcPts val="2750"/>
              </a:lnSpc>
              <a:buNone/>
            </a:pPr>
            <a:r>
              <a:rPr lang="en-US" sz="2200" dirty="0">
                <a:solidFill>
                  <a:srgbClr val="484237"/>
                </a:solidFill>
                <a:latin typeface="Gelasio" pitchFamily="34" charset="0"/>
                <a:ea typeface="Gelasio" pitchFamily="34" charset="-122"/>
                <a:cs typeface="Gelasio" pitchFamily="34" charset="-120"/>
              </a:rPr>
              <a:t>Function</a:t>
            </a:r>
            <a:endParaRPr lang="en-US" sz="2200" dirty="0"/>
          </a:p>
        </p:txBody>
      </p:sp>
      <p:sp>
        <p:nvSpPr>
          <p:cNvPr id="6" name="Text 4"/>
          <p:cNvSpPr/>
          <p:nvPr/>
        </p:nvSpPr>
        <p:spPr>
          <a:xfrm>
            <a:off x="5332928" y="2945249"/>
            <a:ext cx="3978116" cy="3266123"/>
          </a:xfrm>
          <a:prstGeom prst="rect">
            <a:avLst/>
          </a:prstGeom>
          <a:noFill/>
          <a:ln/>
        </p:spPr>
        <p:txBody>
          <a:bodyPr wrap="square" lIns="0" tIns="0" rIns="0" bIns="0" rtlCol="0" anchor="t"/>
          <a:lstStyle/>
          <a:p>
            <a:pPr indent="0" marL="0">
              <a:lnSpc>
                <a:spcPts val="2850"/>
              </a:lnSpc>
              <a:buNone/>
            </a:pPr>
            <a:r>
              <a:rPr lang="en-US" sz="1750" dirty="0">
                <a:solidFill>
                  <a:srgbClr val="746558"/>
                </a:solidFill>
                <a:latin typeface="Gelasio" pitchFamily="34" charset="0"/>
                <a:ea typeface="Gelasio" pitchFamily="34" charset="-122"/>
                <a:cs typeface="Gelasio" pitchFamily="34" charset="-120"/>
              </a:rPr>
              <a:t>Desert ecosystems, despite their harsh conditions, play vital roles in the global ecosystem. They regulate water cycles, providing valuable ground water resources. They provide habitats for specialized flora and fauna, contributing to biodiversity. Deserts also play a role in carbon storage and climate regulation.</a:t>
            </a:r>
            <a:endParaRPr lang="en-US" sz="1750" dirty="0"/>
          </a:p>
        </p:txBody>
      </p:sp>
      <p:sp>
        <p:nvSpPr>
          <p:cNvPr id="7" name="Text 5"/>
          <p:cNvSpPr/>
          <p:nvPr/>
        </p:nvSpPr>
        <p:spPr>
          <a:xfrm>
            <a:off x="9872067" y="2364105"/>
            <a:ext cx="2835235" cy="354330"/>
          </a:xfrm>
          <a:prstGeom prst="rect">
            <a:avLst/>
          </a:prstGeom>
          <a:noFill/>
          <a:ln/>
        </p:spPr>
        <p:txBody>
          <a:bodyPr wrap="none" lIns="0" tIns="0" rIns="0" bIns="0" rtlCol="0" anchor="t"/>
          <a:lstStyle/>
          <a:p>
            <a:pPr indent="0" marL="0">
              <a:lnSpc>
                <a:spcPts val="2750"/>
              </a:lnSpc>
              <a:buNone/>
            </a:pPr>
            <a:r>
              <a:rPr lang="en-US" sz="2200" dirty="0">
                <a:solidFill>
                  <a:srgbClr val="484237"/>
                </a:solidFill>
                <a:latin typeface="Gelasio" pitchFamily="34" charset="0"/>
                <a:ea typeface="Gelasio" pitchFamily="34" charset="-122"/>
                <a:cs typeface="Gelasio" pitchFamily="34" charset="-120"/>
              </a:rPr>
              <a:t>Threats</a:t>
            </a:r>
            <a:endParaRPr lang="en-US" sz="2200" dirty="0"/>
          </a:p>
        </p:txBody>
      </p:sp>
      <p:sp>
        <p:nvSpPr>
          <p:cNvPr id="8" name="Text 6"/>
          <p:cNvSpPr/>
          <p:nvPr/>
        </p:nvSpPr>
        <p:spPr>
          <a:xfrm>
            <a:off x="9872067" y="2945249"/>
            <a:ext cx="3978116" cy="3629025"/>
          </a:xfrm>
          <a:prstGeom prst="rect">
            <a:avLst/>
          </a:prstGeom>
          <a:noFill/>
          <a:ln/>
        </p:spPr>
        <p:txBody>
          <a:bodyPr wrap="square" lIns="0" tIns="0" rIns="0" bIns="0" rtlCol="0" anchor="t"/>
          <a:lstStyle/>
          <a:p>
            <a:pPr indent="0" marL="0">
              <a:lnSpc>
                <a:spcPts val="2850"/>
              </a:lnSpc>
              <a:buNone/>
            </a:pPr>
            <a:r>
              <a:rPr lang="en-US" sz="1750" dirty="0">
                <a:solidFill>
                  <a:srgbClr val="746558"/>
                </a:solidFill>
                <a:latin typeface="Gelasio" pitchFamily="34" charset="0"/>
                <a:ea typeface="Gelasio" pitchFamily="34" charset="-122"/>
                <a:cs typeface="Gelasio" pitchFamily="34" charset="-120"/>
              </a:rPr>
              <a:t>Desert ecosystems face a variety of threats, including desertification, caused by human activities like overgrazing, unsustainable agriculture, and climate change. These threats disrupt the delicate balance of the desert ecosystem, leading to biodiversity loss, soil degradation, and increased vulnerability to extreme weather events.</a:t>
            </a:r>
            <a:endParaRPr lang="en-US" sz="175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5486400" cy="8229600"/>
          </a:xfrm>
          <a:prstGeom prst="rect">
            <a:avLst/>
          </a:prstGeom>
        </p:spPr>
      </p:pic>
      <p:pic>
        <p:nvPicPr>
          <p:cNvPr id="3" name="Image 1" descr="preencoded.png">    </p:cNvPr>
          <p:cNvPicPr>
            <a:picLocks noChangeAspect="1"/>
          </p:cNvPicPr>
          <p:nvPr/>
        </p:nvPicPr>
        <p:blipFill>
          <a:blip r:embed="rId2"/>
          <a:stretch>
            <a:fillRect/>
          </a:stretch>
        </p:blipFill>
        <p:spPr>
          <a:xfrm>
            <a:off x="210264" y="2215039"/>
            <a:ext cx="5065871" cy="3799403"/>
          </a:xfrm>
          <a:prstGeom prst="rect">
            <a:avLst/>
          </a:prstGeom>
        </p:spPr>
      </p:pic>
      <p:sp>
        <p:nvSpPr>
          <p:cNvPr id="4" name="Text 0"/>
          <p:cNvSpPr/>
          <p:nvPr/>
        </p:nvSpPr>
        <p:spPr>
          <a:xfrm>
            <a:off x="6075402" y="940118"/>
            <a:ext cx="7965996" cy="1051798"/>
          </a:xfrm>
          <a:prstGeom prst="rect">
            <a:avLst/>
          </a:prstGeom>
          <a:noFill/>
          <a:ln/>
        </p:spPr>
        <p:txBody>
          <a:bodyPr wrap="square" lIns="0" tIns="0" rIns="0" bIns="0" rtlCol="0" anchor="t"/>
          <a:lstStyle/>
          <a:p>
            <a:pPr indent="0" marL="0">
              <a:lnSpc>
                <a:spcPts val="4100"/>
              </a:lnSpc>
              <a:buNone/>
            </a:pPr>
            <a:r>
              <a:rPr lang="en-US" sz="3300" dirty="0">
                <a:solidFill>
                  <a:srgbClr val="484237"/>
                </a:solidFill>
                <a:latin typeface="Gelasio" pitchFamily="34" charset="0"/>
                <a:ea typeface="Gelasio" pitchFamily="34" charset="-122"/>
                <a:cs typeface="Gelasio" pitchFamily="34" charset="-120"/>
              </a:rPr>
              <a:t>Wetlands Ecosystem: Structure and Function</a:t>
            </a:r>
            <a:endParaRPr lang="en-US" sz="3300" dirty="0"/>
          </a:p>
        </p:txBody>
      </p:sp>
      <p:sp>
        <p:nvSpPr>
          <p:cNvPr id="5" name="Shape 1"/>
          <p:cNvSpPr/>
          <p:nvPr/>
        </p:nvSpPr>
        <p:spPr>
          <a:xfrm>
            <a:off x="6075402" y="2433638"/>
            <a:ext cx="378619" cy="378619"/>
          </a:xfrm>
          <a:prstGeom prst="roundRect">
            <a:avLst>
              <a:gd name="adj" fmla="val 6668"/>
            </a:avLst>
          </a:prstGeom>
          <a:solidFill>
            <a:srgbClr val="EEE8DD"/>
          </a:solidFill>
          <a:ln/>
        </p:spPr>
      </p:sp>
      <p:sp>
        <p:nvSpPr>
          <p:cNvPr id="6" name="Text 2"/>
          <p:cNvSpPr/>
          <p:nvPr/>
        </p:nvSpPr>
        <p:spPr>
          <a:xfrm>
            <a:off x="6205180" y="2496741"/>
            <a:ext cx="119063" cy="252413"/>
          </a:xfrm>
          <a:prstGeom prst="rect">
            <a:avLst/>
          </a:prstGeom>
          <a:noFill/>
          <a:ln/>
        </p:spPr>
        <p:txBody>
          <a:bodyPr wrap="none" lIns="0" tIns="0" rIns="0" bIns="0" rtlCol="0" anchor="t"/>
          <a:lstStyle/>
          <a:p>
            <a:pPr algn="ctr" indent="0" marL="0">
              <a:lnSpc>
                <a:spcPts val="1950"/>
              </a:lnSpc>
              <a:buNone/>
            </a:pPr>
            <a:r>
              <a:rPr lang="en-US" sz="1950" dirty="0">
                <a:solidFill>
                  <a:srgbClr val="746558"/>
                </a:solidFill>
                <a:latin typeface="Gelasio" pitchFamily="34" charset="0"/>
                <a:ea typeface="Gelasio" pitchFamily="34" charset="-122"/>
                <a:cs typeface="Gelasio" pitchFamily="34" charset="-120"/>
              </a:rPr>
              <a:t>1</a:t>
            </a:r>
            <a:endParaRPr lang="en-US" sz="1950" dirty="0"/>
          </a:p>
        </p:txBody>
      </p:sp>
      <p:sp>
        <p:nvSpPr>
          <p:cNvPr id="7" name="Text 3"/>
          <p:cNvSpPr/>
          <p:nvPr/>
        </p:nvSpPr>
        <p:spPr>
          <a:xfrm>
            <a:off x="6622256" y="2433638"/>
            <a:ext cx="2142292" cy="262890"/>
          </a:xfrm>
          <a:prstGeom prst="rect">
            <a:avLst/>
          </a:prstGeom>
          <a:noFill/>
          <a:ln/>
        </p:spPr>
        <p:txBody>
          <a:bodyPr wrap="none" lIns="0" tIns="0" rIns="0" bIns="0" rtlCol="0" anchor="t"/>
          <a:lstStyle/>
          <a:p>
            <a:pPr indent="0" marL="0">
              <a:lnSpc>
                <a:spcPts val="2050"/>
              </a:lnSpc>
              <a:buNone/>
            </a:pPr>
            <a:r>
              <a:rPr lang="en-US" sz="1650" dirty="0">
                <a:solidFill>
                  <a:srgbClr val="746558"/>
                </a:solidFill>
                <a:latin typeface="Gelasio" pitchFamily="34" charset="0"/>
                <a:ea typeface="Gelasio" pitchFamily="34" charset="-122"/>
                <a:cs typeface="Gelasio" pitchFamily="34" charset="-120"/>
              </a:rPr>
              <a:t>Biodiversity Hotspot</a:t>
            </a:r>
            <a:endParaRPr lang="en-US" sz="1650" dirty="0"/>
          </a:p>
        </p:txBody>
      </p:sp>
      <p:sp>
        <p:nvSpPr>
          <p:cNvPr id="8" name="Text 4"/>
          <p:cNvSpPr/>
          <p:nvPr/>
        </p:nvSpPr>
        <p:spPr>
          <a:xfrm>
            <a:off x="6622256" y="2797493"/>
            <a:ext cx="3352086" cy="1346597"/>
          </a:xfrm>
          <a:prstGeom prst="rect">
            <a:avLst/>
          </a:prstGeom>
          <a:noFill/>
          <a:ln/>
        </p:spPr>
        <p:txBody>
          <a:bodyPr wrap="square" lIns="0" tIns="0" rIns="0" bIns="0" rtlCol="0" anchor="t"/>
          <a:lstStyle/>
          <a:p>
            <a:pPr indent="0" marL="0">
              <a:lnSpc>
                <a:spcPts val="2100"/>
              </a:lnSpc>
              <a:buNone/>
            </a:pPr>
            <a:r>
              <a:rPr lang="en-US" sz="1300" dirty="0">
                <a:solidFill>
                  <a:srgbClr val="746558"/>
                </a:solidFill>
                <a:latin typeface="Gelasio" pitchFamily="34" charset="0"/>
                <a:ea typeface="Gelasio" pitchFamily="34" charset="-122"/>
                <a:cs typeface="Gelasio" pitchFamily="34" charset="-120"/>
              </a:rPr>
              <a:t>Wetlands are incredibly diverse ecosystems, supporting a wide array of plant and animal life. They provide habitats for various species of birds, amphibians, reptiles, fish, and invertebrates.</a:t>
            </a:r>
            <a:endParaRPr lang="en-US" sz="1300" dirty="0"/>
          </a:p>
        </p:txBody>
      </p:sp>
      <p:sp>
        <p:nvSpPr>
          <p:cNvPr id="9" name="Shape 5"/>
          <p:cNvSpPr/>
          <p:nvPr/>
        </p:nvSpPr>
        <p:spPr>
          <a:xfrm>
            <a:off x="10142577" y="2433638"/>
            <a:ext cx="378619" cy="378619"/>
          </a:xfrm>
          <a:prstGeom prst="roundRect">
            <a:avLst>
              <a:gd name="adj" fmla="val 6668"/>
            </a:avLst>
          </a:prstGeom>
          <a:solidFill>
            <a:srgbClr val="EEE8DD"/>
          </a:solidFill>
          <a:ln/>
        </p:spPr>
      </p:sp>
      <p:sp>
        <p:nvSpPr>
          <p:cNvPr id="10" name="Text 6"/>
          <p:cNvSpPr/>
          <p:nvPr/>
        </p:nvSpPr>
        <p:spPr>
          <a:xfrm>
            <a:off x="10255329" y="2496741"/>
            <a:ext cx="152995" cy="252413"/>
          </a:xfrm>
          <a:prstGeom prst="rect">
            <a:avLst/>
          </a:prstGeom>
          <a:noFill/>
          <a:ln/>
        </p:spPr>
        <p:txBody>
          <a:bodyPr wrap="none" lIns="0" tIns="0" rIns="0" bIns="0" rtlCol="0" anchor="t"/>
          <a:lstStyle/>
          <a:p>
            <a:pPr algn="ctr" indent="0" marL="0">
              <a:lnSpc>
                <a:spcPts val="1950"/>
              </a:lnSpc>
              <a:buNone/>
            </a:pPr>
            <a:r>
              <a:rPr lang="en-US" sz="1950" dirty="0">
                <a:solidFill>
                  <a:srgbClr val="746558"/>
                </a:solidFill>
                <a:latin typeface="Gelasio" pitchFamily="34" charset="0"/>
                <a:ea typeface="Gelasio" pitchFamily="34" charset="-122"/>
                <a:cs typeface="Gelasio" pitchFamily="34" charset="-120"/>
              </a:rPr>
              <a:t>2</a:t>
            </a:r>
            <a:endParaRPr lang="en-US" sz="1950" dirty="0"/>
          </a:p>
        </p:txBody>
      </p:sp>
      <p:sp>
        <p:nvSpPr>
          <p:cNvPr id="11" name="Text 7"/>
          <p:cNvSpPr/>
          <p:nvPr/>
        </p:nvSpPr>
        <p:spPr>
          <a:xfrm>
            <a:off x="10689431" y="2433638"/>
            <a:ext cx="3321368" cy="262890"/>
          </a:xfrm>
          <a:prstGeom prst="rect">
            <a:avLst/>
          </a:prstGeom>
          <a:noFill/>
          <a:ln/>
        </p:spPr>
        <p:txBody>
          <a:bodyPr wrap="none" lIns="0" tIns="0" rIns="0" bIns="0" rtlCol="0" anchor="t"/>
          <a:lstStyle/>
          <a:p>
            <a:pPr indent="0" marL="0">
              <a:lnSpc>
                <a:spcPts val="2050"/>
              </a:lnSpc>
              <a:buNone/>
            </a:pPr>
            <a:r>
              <a:rPr lang="en-US" sz="1650" dirty="0">
                <a:solidFill>
                  <a:srgbClr val="746558"/>
                </a:solidFill>
                <a:latin typeface="Gelasio" pitchFamily="34" charset="0"/>
                <a:ea typeface="Gelasio" pitchFamily="34" charset="-122"/>
                <a:cs typeface="Gelasio" pitchFamily="34" charset="-120"/>
              </a:rPr>
              <a:t>Water Filtration and Regulation</a:t>
            </a:r>
            <a:endParaRPr lang="en-US" sz="1650" dirty="0"/>
          </a:p>
        </p:txBody>
      </p:sp>
      <p:sp>
        <p:nvSpPr>
          <p:cNvPr id="12" name="Text 8"/>
          <p:cNvSpPr/>
          <p:nvPr/>
        </p:nvSpPr>
        <p:spPr>
          <a:xfrm>
            <a:off x="10689431" y="2797493"/>
            <a:ext cx="3352086" cy="1885236"/>
          </a:xfrm>
          <a:prstGeom prst="rect">
            <a:avLst/>
          </a:prstGeom>
          <a:noFill/>
          <a:ln/>
        </p:spPr>
        <p:txBody>
          <a:bodyPr wrap="square" lIns="0" tIns="0" rIns="0" bIns="0" rtlCol="0" anchor="t"/>
          <a:lstStyle/>
          <a:p>
            <a:pPr indent="0" marL="0">
              <a:lnSpc>
                <a:spcPts val="2100"/>
              </a:lnSpc>
              <a:buNone/>
            </a:pPr>
            <a:r>
              <a:rPr lang="en-US" sz="1300" dirty="0">
                <a:solidFill>
                  <a:srgbClr val="746558"/>
                </a:solidFill>
                <a:latin typeface="Gelasio" pitchFamily="34" charset="0"/>
                <a:ea typeface="Gelasio" pitchFamily="34" charset="-122"/>
                <a:cs typeface="Gelasio" pitchFamily="34" charset="-120"/>
              </a:rPr>
              <a:t>Wetlands play a crucial role in regulating water cycles and filtering pollutants. They act as natural sponges, absorbing excess water and releasing it gradually, preventing flooding. They also filter pollutants, improving water quality and protecting downstream ecosystems.</a:t>
            </a:r>
            <a:endParaRPr lang="en-US" sz="1300" dirty="0"/>
          </a:p>
        </p:txBody>
      </p:sp>
      <p:sp>
        <p:nvSpPr>
          <p:cNvPr id="13" name="Shape 9"/>
          <p:cNvSpPr/>
          <p:nvPr/>
        </p:nvSpPr>
        <p:spPr>
          <a:xfrm>
            <a:off x="6075402" y="5040273"/>
            <a:ext cx="378619" cy="378619"/>
          </a:xfrm>
          <a:prstGeom prst="roundRect">
            <a:avLst>
              <a:gd name="adj" fmla="val 6668"/>
            </a:avLst>
          </a:prstGeom>
          <a:solidFill>
            <a:srgbClr val="EEE8DD"/>
          </a:solidFill>
          <a:ln/>
        </p:spPr>
      </p:sp>
      <p:sp>
        <p:nvSpPr>
          <p:cNvPr id="14" name="Text 10"/>
          <p:cNvSpPr/>
          <p:nvPr/>
        </p:nvSpPr>
        <p:spPr>
          <a:xfrm>
            <a:off x="6188631" y="5103376"/>
            <a:ext cx="152043" cy="252413"/>
          </a:xfrm>
          <a:prstGeom prst="rect">
            <a:avLst/>
          </a:prstGeom>
          <a:noFill/>
          <a:ln/>
        </p:spPr>
        <p:txBody>
          <a:bodyPr wrap="none" lIns="0" tIns="0" rIns="0" bIns="0" rtlCol="0" anchor="t"/>
          <a:lstStyle/>
          <a:p>
            <a:pPr algn="ctr" indent="0" marL="0">
              <a:lnSpc>
                <a:spcPts val="1950"/>
              </a:lnSpc>
              <a:buNone/>
            </a:pPr>
            <a:r>
              <a:rPr lang="en-US" sz="1950" dirty="0">
                <a:solidFill>
                  <a:srgbClr val="746558"/>
                </a:solidFill>
                <a:latin typeface="Gelasio" pitchFamily="34" charset="0"/>
                <a:ea typeface="Gelasio" pitchFamily="34" charset="-122"/>
                <a:cs typeface="Gelasio" pitchFamily="34" charset="-120"/>
              </a:rPr>
              <a:t>3</a:t>
            </a:r>
            <a:endParaRPr lang="en-US" sz="1950" dirty="0"/>
          </a:p>
        </p:txBody>
      </p:sp>
      <p:sp>
        <p:nvSpPr>
          <p:cNvPr id="15" name="Text 11"/>
          <p:cNvSpPr/>
          <p:nvPr/>
        </p:nvSpPr>
        <p:spPr>
          <a:xfrm>
            <a:off x="6622256" y="5040273"/>
            <a:ext cx="2264331" cy="262890"/>
          </a:xfrm>
          <a:prstGeom prst="rect">
            <a:avLst/>
          </a:prstGeom>
          <a:noFill/>
          <a:ln/>
        </p:spPr>
        <p:txBody>
          <a:bodyPr wrap="none" lIns="0" tIns="0" rIns="0" bIns="0" rtlCol="0" anchor="t"/>
          <a:lstStyle/>
          <a:p>
            <a:pPr indent="0" marL="0">
              <a:lnSpc>
                <a:spcPts val="2050"/>
              </a:lnSpc>
              <a:buNone/>
            </a:pPr>
            <a:r>
              <a:rPr lang="en-US" sz="1650" dirty="0">
                <a:solidFill>
                  <a:srgbClr val="746558"/>
                </a:solidFill>
                <a:latin typeface="Gelasio" pitchFamily="34" charset="0"/>
                <a:ea typeface="Gelasio" pitchFamily="34" charset="-122"/>
                <a:cs typeface="Gelasio" pitchFamily="34" charset="-120"/>
              </a:rPr>
              <a:t>Carbon Sequestration</a:t>
            </a:r>
            <a:endParaRPr lang="en-US" sz="1650" dirty="0"/>
          </a:p>
        </p:txBody>
      </p:sp>
      <p:sp>
        <p:nvSpPr>
          <p:cNvPr id="16" name="Text 12"/>
          <p:cNvSpPr/>
          <p:nvPr/>
        </p:nvSpPr>
        <p:spPr>
          <a:xfrm>
            <a:off x="6622256" y="5404128"/>
            <a:ext cx="3352086" cy="1346597"/>
          </a:xfrm>
          <a:prstGeom prst="rect">
            <a:avLst/>
          </a:prstGeom>
          <a:noFill/>
          <a:ln/>
        </p:spPr>
        <p:txBody>
          <a:bodyPr wrap="square" lIns="0" tIns="0" rIns="0" bIns="0" rtlCol="0" anchor="t"/>
          <a:lstStyle/>
          <a:p>
            <a:pPr indent="0" marL="0">
              <a:lnSpc>
                <a:spcPts val="2100"/>
              </a:lnSpc>
              <a:buNone/>
            </a:pPr>
            <a:r>
              <a:rPr lang="en-US" sz="1300" dirty="0">
                <a:solidFill>
                  <a:srgbClr val="746558"/>
                </a:solidFill>
                <a:latin typeface="Gelasio" pitchFamily="34" charset="0"/>
                <a:ea typeface="Gelasio" pitchFamily="34" charset="-122"/>
                <a:cs typeface="Gelasio" pitchFamily="34" charset="-120"/>
              </a:rPr>
              <a:t>Wetlands are highly effective at sequestering carbon, storing large amounts of carbon in their soils and vegetation. This contributes to climate change mitigation and helps regulate the global carbon cycle.</a:t>
            </a:r>
            <a:endParaRPr lang="en-US" sz="1300" dirty="0"/>
          </a:p>
        </p:txBody>
      </p:sp>
      <p:sp>
        <p:nvSpPr>
          <p:cNvPr id="17" name="Shape 13"/>
          <p:cNvSpPr/>
          <p:nvPr/>
        </p:nvSpPr>
        <p:spPr>
          <a:xfrm>
            <a:off x="10142577" y="5040273"/>
            <a:ext cx="378619" cy="378619"/>
          </a:xfrm>
          <a:prstGeom prst="roundRect">
            <a:avLst>
              <a:gd name="adj" fmla="val 6668"/>
            </a:avLst>
          </a:prstGeom>
          <a:solidFill>
            <a:srgbClr val="EEE8DD"/>
          </a:solidFill>
          <a:ln/>
        </p:spPr>
      </p:sp>
      <p:sp>
        <p:nvSpPr>
          <p:cNvPr id="18" name="Text 14"/>
          <p:cNvSpPr/>
          <p:nvPr/>
        </p:nvSpPr>
        <p:spPr>
          <a:xfrm>
            <a:off x="10253186" y="5103376"/>
            <a:ext cx="157401" cy="252413"/>
          </a:xfrm>
          <a:prstGeom prst="rect">
            <a:avLst/>
          </a:prstGeom>
          <a:noFill/>
          <a:ln/>
        </p:spPr>
        <p:txBody>
          <a:bodyPr wrap="none" lIns="0" tIns="0" rIns="0" bIns="0" rtlCol="0" anchor="t"/>
          <a:lstStyle/>
          <a:p>
            <a:pPr algn="ctr" indent="0" marL="0">
              <a:lnSpc>
                <a:spcPts val="1950"/>
              </a:lnSpc>
              <a:buNone/>
            </a:pPr>
            <a:r>
              <a:rPr lang="en-US" sz="1950" dirty="0">
                <a:solidFill>
                  <a:srgbClr val="746558"/>
                </a:solidFill>
                <a:latin typeface="Gelasio" pitchFamily="34" charset="0"/>
                <a:ea typeface="Gelasio" pitchFamily="34" charset="-122"/>
                <a:cs typeface="Gelasio" pitchFamily="34" charset="-120"/>
              </a:rPr>
              <a:t>4</a:t>
            </a:r>
            <a:endParaRPr lang="en-US" sz="1950" dirty="0"/>
          </a:p>
        </p:txBody>
      </p:sp>
      <p:sp>
        <p:nvSpPr>
          <p:cNvPr id="19" name="Text 15"/>
          <p:cNvSpPr/>
          <p:nvPr/>
        </p:nvSpPr>
        <p:spPr>
          <a:xfrm>
            <a:off x="10689431" y="5040273"/>
            <a:ext cx="2103715" cy="262890"/>
          </a:xfrm>
          <a:prstGeom prst="rect">
            <a:avLst/>
          </a:prstGeom>
          <a:noFill/>
          <a:ln/>
        </p:spPr>
        <p:txBody>
          <a:bodyPr wrap="none" lIns="0" tIns="0" rIns="0" bIns="0" rtlCol="0" anchor="t"/>
          <a:lstStyle/>
          <a:p>
            <a:pPr indent="0" marL="0">
              <a:lnSpc>
                <a:spcPts val="2050"/>
              </a:lnSpc>
              <a:buNone/>
            </a:pPr>
            <a:r>
              <a:rPr lang="en-US" sz="1650" dirty="0">
                <a:solidFill>
                  <a:srgbClr val="746558"/>
                </a:solidFill>
                <a:latin typeface="Gelasio" pitchFamily="34" charset="0"/>
                <a:ea typeface="Gelasio" pitchFamily="34" charset="-122"/>
                <a:cs typeface="Gelasio" pitchFamily="34" charset="-120"/>
              </a:rPr>
              <a:t>Threats</a:t>
            </a:r>
            <a:endParaRPr lang="en-US" sz="1650" dirty="0"/>
          </a:p>
        </p:txBody>
      </p:sp>
      <p:sp>
        <p:nvSpPr>
          <p:cNvPr id="20" name="Text 16"/>
          <p:cNvSpPr/>
          <p:nvPr/>
        </p:nvSpPr>
        <p:spPr>
          <a:xfrm>
            <a:off x="10689431" y="5404128"/>
            <a:ext cx="3352086" cy="1885236"/>
          </a:xfrm>
          <a:prstGeom prst="rect">
            <a:avLst/>
          </a:prstGeom>
          <a:noFill/>
          <a:ln/>
        </p:spPr>
        <p:txBody>
          <a:bodyPr wrap="square" lIns="0" tIns="0" rIns="0" bIns="0" rtlCol="0" anchor="t"/>
          <a:lstStyle/>
          <a:p>
            <a:pPr indent="0" marL="0">
              <a:lnSpc>
                <a:spcPts val="2100"/>
              </a:lnSpc>
              <a:buNone/>
            </a:pPr>
            <a:r>
              <a:rPr lang="en-US" sz="1300" dirty="0">
                <a:solidFill>
                  <a:srgbClr val="746558"/>
                </a:solidFill>
                <a:latin typeface="Gelasio" pitchFamily="34" charset="0"/>
                <a:ea typeface="Gelasio" pitchFamily="34" charset="-122"/>
                <a:cs typeface="Gelasio" pitchFamily="34" charset="-120"/>
              </a:rPr>
              <a:t>Wetlands are facing significant threats from human activities, including drainage, pollution, and habitat destruction. These threats disrupt the delicate balance of the wetland ecosystem, leading to biodiversity loss, water quality degradation, and reduced carbon sequestration capacity.</a:t>
            </a:r>
            <a:endParaRPr lang="en-US" sz="13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pic>
        <p:nvPicPr>
          <p:cNvPr id="3" name="Image 1" descr="preencoded.png">    </p:cNvPr>
          <p:cNvPicPr>
            <a:picLocks noChangeAspect="1"/>
          </p:cNvPicPr>
          <p:nvPr/>
        </p:nvPicPr>
        <p:blipFill>
          <a:blip r:embed="rId2"/>
          <a:stretch>
            <a:fillRect/>
          </a:stretch>
        </p:blipFill>
        <p:spPr>
          <a:xfrm>
            <a:off x="9384625" y="2446377"/>
            <a:ext cx="5005030" cy="3336727"/>
          </a:xfrm>
          <a:prstGeom prst="rect">
            <a:avLst/>
          </a:prstGeom>
        </p:spPr>
      </p:pic>
      <p:sp>
        <p:nvSpPr>
          <p:cNvPr id="4" name="Text 0"/>
          <p:cNvSpPr/>
          <p:nvPr/>
        </p:nvSpPr>
        <p:spPr>
          <a:xfrm>
            <a:off x="673775" y="588883"/>
            <a:ext cx="7796451" cy="1203008"/>
          </a:xfrm>
          <a:prstGeom prst="rect">
            <a:avLst/>
          </a:prstGeom>
          <a:noFill/>
          <a:ln/>
        </p:spPr>
        <p:txBody>
          <a:bodyPr wrap="square" lIns="0" tIns="0" rIns="0" bIns="0" rtlCol="0" anchor="t"/>
          <a:lstStyle/>
          <a:p>
            <a:pPr indent="0" marL="0">
              <a:lnSpc>
                <a:spcPts val="4700"/>
              </a:lnSpc>
              <a:buNone/>
            </a:pPr>
            <a:r>
              <a:rPr lang="en-US" sz="3750" dirty="0">
                <a:solidFill>
                  <a:srgbClr val="484237"/>
                </a:solidFill>
                <a:latin typeface="Gelasio" pitchFamily="34" charset="0"/>
                <a:ea typeface="Gelasio" pitchFamily="34" charset="-122"/>
                <a:cs typeface="Gelasio" pitchFamily="34" charset="-120"/>
              </a:rPr>
              <a:t>River Ecosystem: Structure and Function</a:t>
            </a:r>
            <a:endParaRPr lang="en-US" sz="3750" dirty="0"/>
          </a:p>
        </p:txBody>
      </p:sp>
      <p:sp>
        <p:nvSpPr>
          <p:cNvPr id="5" name="Shape 1"/>
          <p:cNvSpPr/>
          <p:nvPr/>
        </p:nvSpPr>
        <p:spPr>
          <a:xfrm>
            <a:off x="951071" y="2080617"/>
            <a:ext cx="22860" cy="5560100"/>
          </a:xfrm>
          <a:prstGeom prst="roundRect">
            <a:avLst>
              <a:gd name="adj" fmla="val 126322"/>
            </a:avLst>
          </a:prstGeom>
          <a:solidFill>
            <a:srgbClr val="D4CEC3"/>
          </a:solidFill>
          <a:ln/>
        </p:spPr>
      </p:sp>
      <p:sp>
        <p:nvSpPr>
          <p:cNvPr id="6" name="Shape 2"/>
          <p:cNvSpPr/>
          <p:nvPr/>
        </p:nvSpPr>
        <p:spPr>
          <a:xfrm>
            <a:off x="1156216" y="2502337"/>
            <a:ext cx="673775" cy="22860"/>
          </a:xfrm>
          <a:prstGeom prst="roundRect">
            <a:avLst>
              <a:gd name="adj" fmla="val 126322"/>
            </a:avLst>
          </a:prstGeom>
          <a:solidFill>
            <a:srgbClr val="D4CEC3"/>
          </a:solidFill>
          <a:ln/>
        </p:spPr>
      </p:sp>
      <p:sp>
        <p:nvSpPr>
          <p:cNvPr id="7" name="Shape 3"/>
          <p:cNvSpPr/>
          <p:nvPr/>
        </p:nvSpPr>
        <p:spPr>
          <a:xfrm>
            <a:off x="745927" y="2297192"/>
            <a:ext cx="433149" cy="433149"/>
          </a:xfrm>
          <a:prstGeom prst="roundRect">
            <a:avLst>
              <a:gd name="adj" fmla="val 6667"/>
            </a:avLst>
          </a:prstGeom>
          <a:solidFill>
            <a:srgbClr val="EEE8DD"/>
          </a:solidFill>
          <a:ln/>
        </p:spPr>
      </p:sp>
      <p:sp>
        <p:nvSpPr>
          <p:cNvPr id="8" name="Text 4"/>
          <p:cNvSpPr/>
          <p:nvPr/>
        </p:nvSpPr>
        <p:spPr>
          <a:xfrm>
            <a:off x="894398" y="2369344"/>
            <a:ext cx="136208" cy="288727"/>
          </a:xfrm>
          <a:prstGeom prst="rect">
            <a:avLst/>
          </a:prstGeom>
          <a:noFill/>
          <a:ln/>
        </p:spPr>
        <p:txBody>
          <a:bodyPr wrap="none" lIns="0" tIns="0" rIns="0" bIns="0" rtlCol="0" anchor="t"/>
          <a:lstStyle/>
          <a:p>
            <a:pPr algn="ctr" indent="0" marL="0">
              <a:lnSpc>
                <a:spcPts val="2250"/>
              </a:lnSpc>
              <a:buNone/>
            </a:pPr>
            <a:r>
              <a:rPr lang="en-US" sz="2250" dirty="0">
                <a:solidFill>
                  <a:srgbClr val="746558"/>
                </a:solidFill>
                <a:latin typeface="Gelasio" pitchFamily="34" charset="0"/>
                <a:ea typeface="Gelasio" pitchFamily="34" charset="-122"/>
                <a:cs typeface="Gelasio" pitchFamily="34" charset="-120"/>
              </a:rPr>
              <a:t>1</a:t>
            </a:r>
            <a:endParaRPr lang="en-US" sz="2250" dirty="0"/>
          </a:p>
        </p:txBody>
      </p:sp>
      <p:sp>
        <p:nvSpPr>
          <p:cNvPr id="9" name="Text 5"/>
          <p:cNvSpPr/>
          <p:nvPr/>
        </p:nvSpPr>
        <p:spPr>
          <a:xfrm>
            <a:off x="2021324" y="2273022"/>
            <a:ext cx="2406372" cy="300752"/>
          </a:xfrm>
          <a:prstGeom prst="rect">
            <a:avLst/>
          </a:prstGeom>
          <a:noFill/>
          <a:ln/>
        </p:spPr>
        <p:txBody>
          <a:bodyPr wrap="none" lIns="0" tIns="0" rIns="0" bIns="0" rtlCol="0" anchor="t"/>
          <a:lstStyle/>
          <a:p>
            <a:pPr algn="l" indent="0" marL="0">
              <a:lnSpc>
                <a:spcPts val="2350"/>
              </a:lnSpc>
              <a:buNone/>
            </a:pPr>
            <a:r>
              <a:rPr lang="en-US" sz="1850" dirty="0">
                <a:solidFill>
                  <a:srgbClr val="746558"/>
                </a:solidFill>
                <a:latin typeface="Gelasio" pitchFamily="34" charset="0"/>
                <a:ea typeface="Gelasio" pitchFamily="34" charset="-122"/>
                <a:cs typeface="Gelasio" pitchFamily="34" charset="-120"/>
              </a:rPr>
              <a:t>Source</a:t>
            </a:r>
            <a:endParaRPr lang="en-US" sz="1850" dirty="0"/>
          </a:p>
        </p:txBody>
      </p:sp>
      <p:sp>
        <p:nvSpPr>
          <p:cNvPr id="10" name="Text 6"/>
          <p:cNvSpPr/>
          <p:nvPr/>
        </p:nvSpPr>
        <p:spPr>
          <a:xfrm>
            <a:off x="2021324" y="2689265"/>
            <a:ext cx="6448901" cy="924044"/>
          </a:xfrm>
          <a:prstGeom prst="rect">
            <a:avLst/>
          </a:prstGeom>
          <a:noFill/>
          <a:ln/>
        </p:spPr>
        <p:txBody>
          <a:bodyPr wrap="square" lIns="0" tIns="0" rIns="0" bIns="0" rtlCol="0" anchor="t"/>
          <a:lstStyle/>
          <a:p>
            <a:pPr algn="l" indent="0" marL="0">
              <a:lnSpc>
                <a:spcPts val="2400"/>
              </a:lnSpc>
              <a:buNone/>
            </a:pPr>
            <a:r>
              <a:rPr lang="en-US" sz="1500" dirty="0">
                <a:solidFill>
                  <a:srgbClr val="746558"/>
                </a:solidFill>
                <a:latin typeface="Gelasio" pitchFamily="34" charset="0"/>
                <a:ea typeface="Gelasio" pitchFamily="34" charset="-122"/>
                <a:cs typeface="Gelasio" pitchFamily="34" charset="-120"/>
              </a:rPr>
              <a:t>Rivers begin at their source, which can be springs, glaciers, or lakes. The water is typically cold, clear, and oxygen-rich, supporting specific aquatic life like trout and other cold-water fish.</a:t>
            </a:r>
            <a:endParaRPr lang="en-US" sz="1500" dirty="0"/>
          </a:p>
        </p:txBody>
      </p:sp>
      <p:sp>
        <p:nvSpPr>
          <p:cNvPr id="11" name="Shape 7"/>
          <p:cNvSpPr/>
          <p:nvPr/>
        </p:nvSpPr>
        <p:spPr>
          <a:xfrm>
            <a:off x="1156216" y="4419838"/>
            <a:ext cx="673775" cy="22860"/>
          </a:xfrm>
          <a:prstGeom prst="roundRect">
            <a:avLst>
              <a:gd name="adj" fmla="val 126322"/>
            </a:avLst>
          </a:prstGeom>
          <a:solidFill>
            <a:srgbClr val="D4CEC3"/>
          </a:solidFill>
          <a:ln/>
        </p:spPr>
      </p:sp>
      <p:sp>
        <p:nvSpPr>
          <p:cNvPr id="12" name="Shape 8"/>
          <p:cNvSpPr/>
          <p:nvPr/>
        </p:nvSpPr>
        <p:spPr>
          <a:xfrm>
            <a:off x="745927" y="4214693"/>
            <a:ext cx="433149" cy="433149"/>
          </a:xfrm>
          <a:prstGeom prst="roundRect">
            <a:avLst>
              <a:gd name="adj" fmla="val 6667"/>
            </a:avLst>
          </a:prstGeom>
          <a:solidFill>
            <a:srgbClr val="EEE8DD"/>
          </a:solidFill>
          <a:ln/>
        </p:spPr>
      </p:sp>
      <p:sp>
        <p:nvSpPr>
          <p:cNvPr id="13" name="Text 9"/>
          <p:cNvSpPr/>
          <p:nvPr/>
        </p:nvSpPr>
        <p:spPr>
          <a:xfrm>
            <a:off x="874990" y="4286845"/>
            <a:ext cx="174903" cy="288727"/>
          </a:xfrm>
          <a:prstGeom prst="rect">
            <a:avLst/>
          </a:prstGeom>
          <a:noFill/>
          <a:ln/>
        </p:spPr>
        <p:txBody>
          <a:bodyPr wrap="none" lIns="0" tIns="0" rIns="0" bIns="0" rtlCol="0" anchor="t"/>
          <a:lstStyle/>
          <a:p>
            <a:pPr algn="ctr" indent="0" marL="0">
              <a:lnSpc>
                <a:spcPts val="2250"/>
              </a:lnSpc>
              <a:buNone/>
            </a:pPr>
            <a:r>
              <a:rPr lang="en-US" sz="2250" dirty="0">
                <a:solidFill>
                  <a:srgbClr val="746558"/>
                </a:solidFill>
                <a:latin typeface="Gelasio" pitchFamily="34" charset="0"/>
                <a:ea typeface="Gelasio" pitchFamily="34" charset="-122"/>
                <a:cs typeface="Gelasio" pitchFamily="34" charset="-120"/>
              </a:rPr>
              <a:t>2</a:t>
            </a:r>
            <a:endParaRPr lang="en-US" sz="2250" dirty="0"/>
          </a:p>
        </p:txBody>
      </p:sp>
      <p:sp>
        <p:nvSpPr>
          <p:cNvPr id="14" name="Text 10"/>
          <p:cNvSpPr/>
          <p:nvPr/>
        </p:nvSpPr>
        <p:spPr>
          <a:xfrm>
            <a:off x="2021324" y="4190524"/>
            <a:ext cx="2406372" cy="300752"/>
          </a:xfrm>
          <a:prstGeom prst="rect">
            <a:avLst/>
          </a:prstGeom>
          <a:noFill/>
          <a:ln/>
        </p:spPr>
        <p:txBody>
          <a:bodyPr wrap="none" lIns="0" tIns="0" rIns="0" bIns="0" rtlCol="0" anchor="t"/>
          <a:lstStyle/>
          <a:p>
            <a:pPr algn="l" indent="0" marL="0">
              <a:lnSpc>
                <a:spcPts val="2350"/>
              </a:lnSpc>
              <a:buNone/>
            </a:pPr>
            <a:r>
              <a:rPr lang="en-US" sz="1850" dirty="0">
                <a:solidFill>
                  <a:srgbClr val="746558"/>
                </a:solidFill>
                <a:latin typeface="Gelasio" pitchFamily="34" charset="0"/>
                <a:ea typeface="Gelasio" pitchFamily="34" charset="-122"/>
                <a:cs typeface="Gelasio" pitchFamily="34" charset="-120"/>
              </a:rPr>
              <a:t>Mid-Course</a:t>
            </a:r>
            <a:endParaRPr lang="en-US" sz="1850" dirty="0"/>
          </a:p>
        </p:txBody>
      </p:sp>
      <p:sp>
        <p:nvSpPr>
          <p:cNvPr id="15" name="Text 11"/>
          <p:cNvSpPr/>
          <p:nvPr/>
        </p:nvSpPr>
        <p:spPr>
          <a:xfrm>
            <a:off x="2021324" y="4606766"/>
            <a:ext cx="6448901" cy="924044"/>
          </a:xfrm>
          <a:prstGeom prst="rect">
            <a:avLst/>
          </a:prstGeom>
          <a:noFill/>
          <a:ln/>
        </p:spPr>
        <p:txBody>
          <a:bodyPr wrap="square" lIns="0" tIns="0" rIns="0" bIns="0" rtlCol="0" anchor="t"/>
          <a:lstStyle/>
          <a:p>
            <a:pPr algn="l" indent="0" marL="0">
              <a:lnSpc>
                <a:spcPts val="2400"/>
              </a:lnSpc>
              <a:buNone/>
            </a:pPr>
            <a:r>
              <a:rPr lang="en-US" sz="1500" dirty="0">
                <a:solidFill>
                  <a:srgbClr val="746558"/>
                </a:solidFill>
                <a:latin typeface="Gelasio" pitchFamily="34" charset="0"/>
                <a:ea typeface="Gelasio" pitchFamily="34" charset="-122"/>
                <a:cs typeface="Gelasio" pitchFamily="34" charset="-120"/>
              </a:rPr>
              <a:t>As the river flows downstream, it widens and becomes warmer, with increased sediment and nutrients. The river supports a diverse range of aquatic life, including bass, catfish, and amphibians.</a:t>
            </a:r>
            <a:endParaRPr lang="en-US" sz="1500" dirty="0"/>
          </a:p>
        </p:txBody>
      </p:sp>
      <p:sp>
        <p:nvSpPr>
          <p:cNvPr id="16" name="Shape 12"/>
          <p:cNvSpPr/>
          <p:nvPr/>
        </p:nvSpPr>
        <p:spPr>
          <a:xfrm>
            <a:off x="1156216" y="6337340"/>
            <a:ext cx="673775" cy="22860"/>
          </a:xfrm>
          <a:prstGeom prst="roundRect">
            <a:avLst>
              <a:gd name="adj" fmla="val 126322"/>
            </a:avLst>
          </a:prstGeom>
          <a:solidFill>
            <a:srgbClr val="D4CEC3"/>
          </a:solidFill>
          <a:ln/>
        </p:spPr>
      </p:sp>
      <p:sp>
        <p:nvSpPr>
          <p:cNvPr id="17" name="Shape 13"/>
          <p:cNvSpPr/>
          <p:nvPr/>
        </p:nvSpPr>
        <p:spPr>
          <a:xfrm>
            <a:off x="745927" y="6132195"/>
            <a:ext cx="433149" cy="433149"/>
          </a:xfrm>
          <a:prstGeom prst="roundRect">
            <a:avLst>
              <a:gd name="adj" fmla="val 6667"/>
            </a:avLst>
          </a:prstGeom>
          <a:solidFill>
            <a:srgbClr val="EEE8DD"/>
          </a:solidFill>
          <a:ln/>
        </p:spPr>
      </p:sp>
      <p:sp>
        <p:nvSpPr>
          <p:cNvPr id="18" name="Text 14"/>
          <p:cNvSpPr/>
          <p:nvPr/>
        </p:nvSpPr>
        <p:spPr>
          <a:xfrm>
            <a:off x="875467" y="6204347"/>
            <a:ext cx="173950" cy="288727"/>
          </a:xfrm>
          <a:prstGeom prst="rect">
            <a:avLst/>
          </a:prstGeom>
          <a:noFill/>
          <a:ln/>
        </p:spPr>
        <p:txBody>
          <a:bodyPr wrap="none" lIns="0" tIns="0" rIns="0" bIns="0" rtlCol="0" anchor="t"/>
          <a:lstStyle/>
          <a:p>
            <a:pPr algn="ctr" indent="0" marL="0">
              <a:lnSpc>
                <a:spcPts val="2250"/>
              </a:lnSpc>
              <a:buNone/>
            </a:pPr>
            <a:r>
              <a:rPr lang="en-US" sz="2250" dirty="0">
                <a:solidFill>
                  <a:srgbClr val="746558"/>
                </a:solidFill>
                <a:latin typeface="Gelasio" pitchFamily="34" charset="0"/>
                <a:ea typeface="Gelasio" pitchFamily="34" charset="-122"/>
                <a:cs typeface="Gelasio" pitchFamily="34" charset="-120"/>
              </a:rPr>
              <a:t>3</a:t>
            </a:r>
            <a:endParaRPr lang="en-US" sz="2250" dirty="0"/>
          </a:p>
        </p:txBody>
      </p:sp>
      <p:sp>
        <p:nvSpPr>
          <p:cNvPr id="19" name="Text 15"/>
          <p:cNvSpPr/>
          <p:nvPr/>
        </p:nvSpPr>
        <p:spPr>
          <a:xfrm>
            <a:off x="2021324" y="6108025"/>
            <a:ext cx="2406372" cy="300752"/>
          </a:xfrm>
          <a:prstGeom prst="rect">
            <a:avLst/>
          </a:prstGeom>
          <a:noFill/>
          <a:ln/>
        </p:spPr>
        <p:txBody>
          <a:bodyPr wrap="none" lIns="0" tIns="0" rIns="0" bIns="0" rtlCol="0" anchor="t"/>
          <a:lstStyle/>
          <a:p>
            <a:pPr algn="l" indent="0" marL="0">
              <a:lnSpc>
                <a:spcPts val="2350"/>
              </a:lnSpc>
              <a:buNone/>
            </a:pPr>
            <a:r>
              <a:rPr lang="en-US" sz="1850" dirty="0">
                <a:solidFill>
                  <a:srgbClr val="746558"/>
                </a:solidFill>
                <a:latin typeface="Gelasio" pitchFamily="34" charset="0"/>
                <a:ea typeface="Gelasio" pitchFamily="34" charset="-122"/>
                <a:cs typeface="Gelasio" pitchFamily="34" charset="-120"/>
              </a:rPr>
              <a:t>Mouth</a:t>
            </a:r>
            <a:endParaRPr lang="en-US" sz="1850" dirty="0"/>
          </a:p>
        </p:txBody>
      </p:sp>
      <p:sp>
        <p:nvSpPr>
          <p:cNvPr id="20" name="Text 16"/>
          <p:cNvSpPr/>
          <p:nvPr/>
        </p:nvSpPr>
        <p:spPr>
          <a:xfrm>
            <a:off x="2021324" y="6524268"/>
            <a:ext cx="6448901" cy="924044"/>
          </a:xfrm>
          <a:prstGeom prst="rect">
            <a:avLst/>
          </a:prstGeom>
          <a:noFill/>
          <a:ln/>
        </p:spPr>
        <p:txBody>
          <a:bodyPr wrap="square" lIns="0" tIns="0" rIns="0" bIns="0" rtlCol="0" anchor="t"/>
          <a:lstStyle/>
          <a:p>
            <a:pPr algn="l" indent="0" marL="0">
              <a:lnSpc>
                <a:spcPts val="2400"/>
              </a:lnSpc>
              <a:buNone/>
            </a:pPr>
            <a:r>
              <a:rPr lang="en-US" sz="1500" dirty="0">
                <a:solidFill>
                  <a:srgbClr val="746558"/>
                </a:solidFill>
                <a:latin typeface="Gelasio" pitchFamily="34" charset="0"/>
                <a:ea typeface="Gelasio" pitchFamily="34" charset="-122"/>
                <a:cs typeface="Gelasio" pitchFamily="34" charset="-120"/>
              </a:rPr>
              <a:t>The river's mouth where it meets the ocean or a lake is characterized by a slower flow, higher nutrient levels, and a wider variety of aquatic life, including shellfish, crabs, and migratory fish.</a:t>
            </a:r>
            <a:endParaRPr lang="en-US" sz="15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pic>
        <p:nvPicPr>
          <p:cNvPr id="3" name="Image 1" descr="preencoded.png">    </p:cNvPr>
          <p:cNvPicPr>
            <a:picLocks noChangeAspect="1"/>
          </p:cNvPicPr>
          <p:nvPr/>
        </p:nvPicPr>
        <p:blipFill>
          <a:blip r:embed="rId2"/>
          <a:stretch>
            <a:fillRect/>
          </a:stretch>
        </p:blipFill>
        <p:spPr>
          <a:xfrm>
            <a:off x="9350931" y="2423993"/>
            <a:ext cx="5072420" cy="3381613"/>
          </a:xfrm>
          <a:prstGeom prst="rect">
            <a:avLst/>
          </a:prstGeom>
        </p:spPr>
      </p:pic>
      <p:sp>
        <p:nvSpPr>
          <p:cNvPr id="4" name="Text 0"/>
          <p:cNvSpPr/>
          <p:nvPr/>
        </p:nvSpPr>
        <p:spPr>
          <a:xfrm>
            <a:off x="579477" y="714613"/>
            <a:ext cx="7985046" cy="1034891"/>
          </a:xfrm>
          <a:prstGeom prst="rect">
            <a:avLst/>
          </a:prstGeom>
          <a:noFill/>
          <a:ln/>
        </p:spPr>
        <p:txBody>
          <a:bodyPr wrap="square" lIns="0" tIns="0" rIns="0" bIns="0" rtlCol="0" anchor="t"/>
          <a:lstStyle/>
          <a:p>
            <a:pPr indent="0" marL="0">
              <a:lnSpc>
                <a:spcPts val="4050"/>
              </a:lnSpc>
              <a:buNone/>
            </a:pPr>
            <a:r>
              <a:rPr lang="en-US" sz="3250" dirty="0">
                <a:solidFill>
                  <a:srgbClr val="484237"/>
                </a:solidFill>
                <a:latin typeface="Gelasio" pitchFamily="34" charset="0"/>
                <a:ea typeface="Gelasio" pitchFamily="34" charset="-122"/>
                <a:cs typeface="Gelasio" pitchFamily="34" charset="-120"/>
              </a:rPr>
              <a:t>Oceanic Ecosystem: Structure and Function</a:t>
            </a:r>
            <a:endParaRPr lang="en-US" sz="3250" dirty="0"/>
          </a:p>
        </p:txBody>
      </p:sp>
      <p:sp>
        <p:nvSpPr>
          <p:cNvPr id="5" name="Shape 1"/>
          <p:cNvSpPr/>
          <p:nvPr/>
        </p:nvSpPr>
        <p:spPr>
          <a:xfrm>
            <a:off x="579477" y="1997869"/>
            <a:ext cx="3909774" cy="2808208"/>
          </a:xfrm>
          <a:prstGeom prst="roundRect">
            <a:avLst>
              <a:gd name="adj" fmla="val 884"/>
            </a:avLst>
          </a:prstGeom>
          <a:solidFill>
            <a:srgbClr val="EEE8DD"/>
          </a:solidFill>
          <a:ln/>
        </p:spPr>
      </p:sp>
      <p:sp>
        <p:nvSpPr>
          <p:cNvPr id="6" name="Text 2"/>
          <p:cNvSpPr/>
          <p:nvPr/>
        </p:nvSpPr>
        <p:spPr>
          <a:xfrm>
            <a:off x="744974" y="2163366"/>
            <a:ext cx="2069783" cy="258604"/>
          </a:xfrm>
          <a:prstGeom prst="rect">
            <a:avLst/>
          </a:prstGeom>
          <a:noFill/>
          <a:ln/>
        </p:spPr>
        <p:txBody>
          <a:bodyPr wrap="none" lIns="0" tIns="0" rIns="0" bIns="0" rtlCol="0" anchor="t"/>
          <a:lstStyle/>
          <a:p>
            <a:pPr indent="0" marL="0">
              <a:lnSpc>
                <a:spcPts val="2000"/>
              </a:lnSpc>
              <a:buNone/>
            </a:pPr>
            <a:r>
              <a:rPr lang="en-US" sz="1600" dirty="0">
                <a:solidFill>
                  <a:srgbClr val="746558"/>
                </a:solidFill>
                <a:latin typeface="Gelasio" pitchFamily="34" charset="0"/>
                <a:ea typeface="Gelasio" pitchFamily="34" charset="-122"/>
                <a:cs typeface="Gelasio" pitchFamily="34" charset="-120"/>
              </a:rPr>
              <a:t>Sunlight Zone</a:t>
            </a:r>
            <a:endParaRPr lang="en-US" sz="1600" dirty="0"/>
          </a:p>
        </p:txBody>
      </p:sp>
      <p:sp>
        <p:nvSpPr>
          <p:cNvPr id="7" name="Text 3"/>
          <p:cNvSpPr/>
          <p:nvPr/>
        </p:nvSpPr>
        <p:spPr>
          <a:xfrm>
            <a:off x="744974" y="2521268"/>
            <a:ext cx="3578781" cy="1854398"/>
          </a:xfrm>
          <a:prstGeom prst="rect">
            <a:avLst/>
          </a:prstGeom>
          <a:noFill/>
          <a:ln/>
        </p:spPr>
        <p:txBody>
          <a:bodyPr wrap="square" lIns="0" tIns="0" rIns="0" bIns="0" rtlCol="0" anchor="t"/>
          <a:lstStyle/>
          <a:p>
            <a:pPr indent="0" marL="0">
              <a:lnSpc>
                <a:spcPts val="2050"/>
              </a:lnSpc>
              <a:buNone/>
            </a:pPr>
            <a:r>
              <a:rPr lang="en-US" sz="1300" dirty="0">
                <a:solidFill>
                  <a:srgbClr val="746558"/>
                </a:solidFill>
                <a:latin typeface="Gelasio" pitchFamily="34" charset="0"/>
                <a:ea typeface="Gelasio" pitchFamily="34" charset="-122"/>
                <a:cs typeface="Gelasio" pitchFamily="34" charset="-120"/>
              </a:rPr>
              <a:t>The sunlit upper layer of the ocean, also known as the epipelagic zone, is home to a wide diversity of marine life, including phytoplankton, zooplankton, fish, and marine mammals. This zone is characterized by high levels of sunlight, oxygen, and nutrients, making it the most productive region of the ocean.</a:t>
            </a:r>
            <a:endParaRPr lang="en-US" sz="1300" dirty="0"/>
          </a:p>
        </p:txBody>
      </p:sp>
      <p:sp>
        <p:nvSpPr>
          <p:cNvPr id="8" name="Shape 4"/>
          <p:cNvSpPr/>
          <p:nvPr/>
        </p:nvSpPr>
        <p:spPr>
          <a:xfrm>
            <a:off x="4654748" y="1997869"/>
            <a:ext cx="3909774" cy="2808208"/>
          </a:xfrm>
          <a:prstGeom prst="roundRect">
            <a:avLst>
              <a:gd name="adj" fmla="val 884"/>
            </a:avLst>
          </a:prstGeom>
          <a:solidFill>
            <a:srgbClr val="EEE8DD"/>
          </a:solidFill>
          <a:ln/>
        </p:spPr>
      </p:sp>
      <p:sp>
        <p:nvSpPr>
          <p:cNvPr id="9" name="Text 5"/>
          <p:cNvSpPr/>
          <p:nvPr/>
        </p:nvSpPr>
        <p:spPr>
          <a:xfrm>
            <a:off x="4820245" y="2163366"/>
            <a:ext cx="2069783" cy="258604"/>
          </a:xfrm>
          <a:prstGeom prst="rect">
            <a:avLst/>
          </a:prstGeom>
          <a:noFill/>
          <a:ln/>
        </p:spPr>
        <p:txBody>
          <a:bodyPr wrap="none" lIns="0" tIns="0" rIns="0" bIns="0" rtlCol="0" anchor="t"/>
          <a:lstStyle/>
          <a:p>
            <a:pPr indent="0" marL="0">
              <a:lnSpc>
                <a:spcPts val="2000"/>
              </a:lnSpc>
              <a:buNone/>
            </a:pPr>
            <a:r>
              <a:rPr lang="en-US" sz="1600" dirty="0">
                <a:solidFill>
                  <a:srgbClr val="746558"/>
                </a:solidFill>
                <a:latin typeface="Gelasio" pitchFamily="34" charset="0"/>
                <a:ea typeface="Gelasio" pitchFamily="34" charset="-122"/>
                <a:cs typeface="Gelasio" pitchFamily="34" charset="-120"/>
              </a:rPr>
              <a:t>Twilight Zone</a:t>
            </a:r>
            <a:endParaRPr lang="en-US" sz="1600" dirty="0"/>
          </a:p>
        </p:txBody>
      </p:sp>
      <p:sp>
        <p:nvSpPr>
          <p:cNvPr id="10" name="Text 6"/>
          <p:cNvSpPr/>
          <p:nvPr/>
        </p:nvSpPr>
        <p:spPr>
          <a:xfrm>
            <a:off x="4820245" y="2521268"/>
            <a:ext cx="3578781" cy="2119313"/>
          </a:xfrm>
          <a:prstGeom prst="rect">
            <a:avLst/>
          </a:prstGeom>
          <a:noFill/>
          <a:ln/>
        </p:spPr>
        <p:txBody>
          <a:bodyPr wrap="square" lIns="0" tIns="0" rIns="0" bIns="0" rtlCol="0" anchor="t"/>
          <a:lstStyle/>
          <a:p>
            <a:pPr indent="0" marL="0">
              <a:lnSpc>
                <a:spcPts val="2050"/>
              </a:lnSpc>
              <a:buNone/>
            </a:pPr>
            <a:r>
              <a:rPr lang="en-US" sz="1300" dirty="0">
                <a:solidFill>
                  <a:srgbClr val="746558"/>
                </a:solidFill>
                <a:latin typeface="Gelasio" pitchFamily="34" charset="0"/>
                <a:ea typeface="Gelasio" pitchFamily="34" charset="-122"/>
                <a:cs typeface="Gelasio" pitchFamily="34" charset="-120"/>
              </a:rPr>
              <a:t>The mesopelagic zone, also known as the twilight zone, is a dimly lit region that extends from 200 meters to 1000 meters below the surface. This zone is characterized by reduced sunlight, colder temperatures, and a unique community of organisms adapted to low light conditions, including bioluminescent fish and squid.</a:t>
            </a:r>
            <a:endParaRPr lang="en-US" sz="1300" dirty="0"/>
          </a:p>
        </p:txBody>
      </p:sp>
      <p:sp>
        <p:nvSpPr>
          <p:cNvPr id="11" name="Shape 7"/>
          <p:cNvSpPr/>
          <p:nvPr/>
        </p:nvSpPr>
        <p:spPr>
          <a:xfrm>
            <a:off x="579477" y="4971574"/>
            <a:ext cx="3909774" cy="2543294"/>
          </a:xfrm>
          <a:prstGeom prst="roundRect">
            <a:avLst>
              <a:gd name="adj" fmla="val 977"/>
            </a:avLst>
          </a:prstGeom>
          <a:solidFill>
            <a:srgbClr val="EEE8DD"/>
          </a:solidFill>
          <a:ln/>
        </p:spPr>
      </p:sp>
      <p:sp>
        <p:nvSpPr>
          <p:cNvPr id="12" name="Text 8"/>
          <p:cNvSpPr/>
          <p:nvPr/>
        </p:nvSpPr>
        <p:spPr>
          <a:xfrm>
            <a:off x="744974" y="5137071"/>
            <a:ext cx="2069783" cy="258604"/>
          </a:xfrm>
          <a:prstGeom prst="rect">
            <a:avLst/>
          </a:prstGeom>
          <a:noFill/>
          <a:ln/>
        </p:spPr>
        <p:txBody>
          <a:bodyPr wrap="none" lIns="0" tIns="0" rIns="0" bIns="0" rtlCol="0" anchor="t"/>
          <a:lstStyle/>
          <a:p>
            <a:pPr indent="0" marL="0">
              <a:lnSpc>
                <a:spcPts val="2000"/>
              </a:lnSpc>
              <a:buNone/>
            </a:pPr>
            <a:r>
              <a:rPr lang="en-US" sz="1600" dirty="0">
                <a:solidFill>
                  <a:srgbClr val="746558"/>
                </a:solidFill>
                <a:latin typeface="Gelasio" pitchFamily="34" charset="0"/>
                <a:ea typeface="Gelasio" pitchFamily="34" charset="-122"/>
                <a:cs typeface="Gelasio" pitchFamily="34" charset="-120"/>
              </a:rPr>
              <a:t>Midnight Zone</a:t>
            </a:r>
            <a:endParaRPr lang="en-US" sz="1600" dirty="0"/>
          </a:p>
        </p:txBody>
      </p:sp>
      <p:sp>
        <p:nvSpPr>
          <p:cNvPr id="13" name="Text 9"/>
          <p:cNvSpPr/>
          <p:nvPr/>
        </p:nvSpPr>
        <p:spPr>
          <a:xfrm>
            <a:off x="744974" y="5494972"/>
            <a:ext cx="3578781" cy="1589484"/>
          </a:xfrm>
          <a:prstGeom prst="rect">
            <a:avLst/>
          </a:prstGeom>
          <a:noFill/>
          <a:ln/>
        </p:spPr>
        <p:txBody>
          <a:bodyPr wrap="square" lIns="0" tIns="0" rIns="0" bIns="0" rtlCol="0" anchor="t"/>
          <a:lstStyle/>
          <a:p>
            <a:pPr indent="0" marL="0">
              <a:lnSpc>
                <a:spcPts val="2050"/>
              </a:lnSpc>
              <a:buNone/>
            </a:pPr>
            <a:r>
              <a:rPr lang="en-US" sz="1300" dirty="0">
                <a:solidFill>
                  <a:srgbClr val="746558"/>
                </a:solidFill>
                <a:latin typeface="Gelasio" pitchFamily="34" charset="0"/>
                <a:ea typeface="Gelasio" pitchFamily="34" charset="-122"/>
                <a:cs typeface="Gelasio" pitchFamily="34" charset="-120"/>
              </a:rPr>
              <a:t>The bathypelagic zone, or the midnight zone, is a dark and cold region that extends from 1000 meters to 4000 meters below the surface. This zone is characterized by extreme pressure, low oxygen levels, and a sparse community of organisms adapted to these harsh conditions.</a:t>
            </a:r>
            <a:endParaRPr lang="en-US" sz="1300" dirty="0"/>
          </a:p>
        </p:txBody>
      </p:sp>
      <p:sp>
        <p:nvSpPr>
          <p:cNvPr id="14" name="Shape 10"/>
          <p:cNvSpPr/>
          <p:nvPr/>
        </p:nvSpPr>
        <p:spPr>
          <a:xfrm>
            <a:off x="4654748" y="4971574"/>
            <a:ext cx="3909774" cy="2543294"/>
          </a:xfrm>
          <a:prstGeom prst="roundRect">
            <a:avLst>
              <a:gd name="adj" fmla="val 977"/>
            </a:avLst>
          </a:prstGeom>
          <a:solidFill>
            <a:srgbClr val="EEE8DD"/>
          </a:solidFill>
          <a:ln/>
        </p:spPr>
      </p:sp>
      <p:sp>
        <p:nvSpPr>
          <p:cNvPr id="15" name="Text 11"/>
          <p:cNvSpPr/>
          <p:nvPr/>
        </p:nvSpPr>
        <p:spPr>
          <a:xfrm>
            <a:off x="4820245" y="5137071"/>
            <a:ext cx="2069783" cy="258604"/>
          </a:xfrm>
          <a:prstGeom prst="rect">
            <a:avLst/>
          </a:prstGeom>
          <a:noFill/>
          <a:ln/>
        </p:spPr>
        <p:txBody>
          <a:bodyPr wrap="none" lIns="0" tIns="0" rIns="0" bIns="0" rtlCol="0" anchor="t"/>
          <a:lstStyle/>
          <a:p>
            <a:pPr indent="0" marL="0">
              <a:lnSpc>
                <a:spcPts val="2000"/>
              </a:lnSpc>
              <a:buNone/>
            </a:pPr>
            <a:r>
              <a:rPr lang="en-US" sz="1600" dirty="0">
                <a:solidFill>
                  <a:srgbClr val="746558"/>
                </a:solidFill>
                <a:latin typeface="Gelasio" pitchFamily="34" charset="0"/>
                <a:ea typeface="Gelasio" pitchFamily="34" charset="-122"/>
                <a:cs typeface="Gelasio" pitchFamily="34" charset="-120"/>
              </a:rPr>
              <a:t>Abyssal Zone</a:t>
            </a:r>
            <a:endParaRPr lang="en-US" sz="1600" dirty="0"/>
          </a:p>
        </p:txBody>
      </p:sp>
      <p:sp>
        <p:nvSpPr>
          <p:cNvPr id="16" name="Text 12"/>
          <p:cNvSpPr/>
          <p:nvPr/>
        </p:nvSpPr>
        <p:spPr>
          <a:xfrm>
            <a:off x="4820245" y="5494972"/>
            <a:ext cx="3578781" cy="1854398"/>
          </a:xfrm>
          <a:prstGeom prst="rect">
            <a:avLst/>
          </a:prstGeom>
          <a:noFill/>
          <a:ln/>
        </p:spPr>
        <p:txBody>
          <a:bodyPr wrap="square" lIns="0" tIns="0" rIns="0" bIns="0" rtlCol="0" anchor="t"/>
          <a:lstStyle/>
          <a:p>
            <a:pPr indent="0" marL="0">
              <a:lnSpc>
                <a:spcPts val="2050"/>
              </a:lnSpc>
              <a:buNone/>
            </a:pPr>
            <a:r>
              <a:rPr lang="en-US" sz="1300" dirty="0">
                <a:solidFill>
                  <a:srgbClr val="746558"/>
                </a:solidFill>
                <a:latin typeface="Gelasio" pitchFamily="34" charset="0"/>
                <a:ea typeface="Gelasio" pitchFamily="34" charset="-122"/>
                <a:cs typeface="Gelasio" pitchFamily="34" charset="-120"/>
              </a:rPr>
              <a:t>The abyssal zone, the deepest part of the ocean, extends from 4000 meters to the ocean floor. This zone is characterized by constant darkness, extreme pressure, and low temperatures. It supports a diverse community of organisms adapted to these extreme conditions, including deep-sea fish, invertebrates, and bacteria.</a:t>
            </a:r>
            <a:endParaRPr lang="en-US" sz="13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2515314"/>
          </a:xfrm>
          <a:prstGeom prst="rect">
            <a:avLst/>
          </a:prstGeom>
        </p:spPr>
      </p:pic>
      <p:pic>
        <p:nvPicPr>
          <p:cNvPr id="3" name="Image 1" descr="preencoded.png">    </p:cNvPr>
          <p:cNvPicPr>
            <a:picLocks noChangeAspect="1"/>
          </p:cNvPicPr>
          <p:nvPr/>
        </p:nvPicPr>
        <p:blipFill>
          <a:blip r:embed="rId2"/>
          <a:stretch>
            <a:fillRect/>
          </a:stretch>
        </p:blipFill>
        <p:spPr>
          <a:xfrm>
            <a:off x="5522476" y="251460"/>
            <a:ext cx="3585448" cy="2012394"/>
          </a:xfrm>
          <a:prstGeom prst="rect">
            <a:avLst/>
          </a:prstGeom>
        </p:spPr>
      </p:pic>
      <p:sp>
        <p:nvSpPr>
          <p:cNvPr id="4" name="Text 0"/>
          <p:cNvSpPr/>
          <p:nvPr/>
        </p:nvSpPr>
        <p:spPr>
          <a:xfrm>
            <a:off x="704255" y="3230761"/>
            <a:ext cx="10046137" cy="628769"/>
          </a:xfrm>
          <a:prstGeom prst="rect">
            <a:avLst/>
          </a:prstGeom>
          <a:noFill/>
          <a:ln/>
        </p:spPr>
        <p:txBody>
          <a:bodyPr wrap="none" lIns="0" tIns="0" rIns="0" bIns="0" rtlCol="0" anchor="t"/>
          <a:lstStyle/>
          <a:p>
            <a:pPr indent="0" marL="0">
              <a:lnSpc>
                <a:spcPts val="4950"/>
              </a:lnSpc>
              <a:buNone/>
            </a:pPr>
            <a:r>
              <a:rPr lang="en-US" sz="3950" dirty="0">
                <a:solidFill>
                  <a:srgbClr val="484237"/>
                </a:solidFill>
                <a:latin typeface="Gelasio" pitchFamily="34" charset="0"/>
                <a:ea typeface="Gelasio" pitchFamily="34" charset="-122"/>
                <a:cs typeface="Gelasio" pitchFamily="34" charset="-120"/>
              </a:rPr>
              <a:t>Lake Ecosystem: Structure and Function</a:t>
            </a:r>
            <a:endParaRPr lang="en-US" sz="3950" dirty="0"/>
          </a:p>
        </p:txBody>
      </p:sp>
      <p:pic>
        <p:nvPicPr>
          <p:cNvPr id="5" name="Image 2" descr="preencoded.png">    </p:cNvPr>
          <p:cNvPicPr>
            <a:picLocks noChangeAspect="1"/>
          </p:cNvPicPr>
          <p:nvPr/>
        </p:nvPicPr>
        <p:blipFill>
          <a:blip r:embed="rId3"/>
          <a:stretch>
            <a:fillRect/>
          </a:stretch>
        </p:blipFill>
        <p:spPr>
          <a:xfrm>
            <a:off x="704255" y="4161353"/>
            <a:ext cx="4407218" cy="804863"/>
          </a:xfrm>
          <a:prstGeom prst="rect">
            <a:avLst/>
          </a:prstGeom>
        </p:spPr>
      </p:pic>
      <p:sp>
        <p:nvSpPr>
          <p:cNvPr id="6" name="Text 1"/>
          <p:cNvSpPr/>
          <p:nvPr/>
        </p:nvSpPr>
        <p:spPr>
          <a:xfrm>
            <a:off x="905470" y="5268039"/>
            <a:ext cx="2515314" cy="314444"/>
          </a:xfrm>
          <a:prstGeom prst="rect">
            <a:avLst/>
          </a:prstGeom>
          <a:noFill/>
          <a:ln/>
        </p:spPr>
        <p:txBody>
          <a:bodyPr wrap="none" lIns="0" tIns="0" rIns="0" bIns="0" rtlCol="0" anchor="t"/>
          <a:lstStyle/>
          <a:p>
            <a:pPr algn="l" indent="0" marL="0">
              <a:lnSpc>
                <a:spcPts val="2450"/>
              </a:lnSpc>
              <a:buNone/>
            </a:pPr>
            <a:r>
              <a:rPr lang="en-US" sz="1950" dirty="0">
                <a:solidFill>
                  <a:srgbClr val="746558"/>
                </a:solidFill>
                <a:latin typeface="Gelasio" pitchFamily="34" charset="0"/>
                <a:ea typeface="Gelasio" pitchFamily="34" charset="-122"/>
                <a:cs typeface="Gelasio" pitchFamily="34" charset="-120"/>
              </a:rPr>
              <a:t>Littoral Zone</a:t>
            </a:r>
            <a:endParaRPr lang="en-US" sz="1950" dirty="0"/>
          </a:p>
        </p:txBody>
      </p:sp>
      <p:sp>
        <p:nvSpPr>
          <p:cNvPr id="7" name="Text 2"/>
          <p:cNvSpPr/>
          <p:nvPr/>
        </p:nvSpPr>
        <p:spPr>
          <a:xfrm>
            <a:off x="905470" y="5703213"/>
            <a:ext cx="4004786" cy="1609725"/>
          </a:xfrm>
          <a:prstGeom prst="rect">
            <a:avLst/>
          </a:prstGeom>
          <a:noFill/>
          <a:ln/>
        </p:spPr>
        <p:txBody>
          <a:bodyPr wrap="square" lIns="0" tIns="0" rIns="0" bIns="0" rtlCol="0" anchor="t"/>
          <a:lstStyle/>
          <a:p>
            <a:pPr algn="l" indent="0" marL="0">
              <a:lnSpc>
                <a:spcPts val="2500"/>
              </a:lnSpc>
              <a:buNone/>
            </a:pPr>
            <a:r>
              <a:rPr lang="en-US" sz="1550" dirty="0">
                <a:solidFill>
                  <a:srgbClr val="746558"/>
                </a:solidFill>
                <a:latin typeface="Gelasio" pitchFamily="34" charset="0"/>
                <a:ea typeface="Gelasio" pitchFamily="34" charset="-122"/>
                <a:cs typeface="Gelasio" pitchFamily="34" charset="-120"/>
              </a:rPr>
              <a:t>The shallow, near-shore area of a lake, characterized by sunlight penetration, abundant plant life, and a diverse range of organisms, including insects, amphibians, and fish.</a:t>
            </a:r>
            <a:endParaRPr lang="en-US" sz="1550" dirty="0"/>
          </a:p>
        </p:txBody>
      </p:sp>
      <p:pic>
        <p:nvPicPr>
          <p:cNvPr id="8" name="Image 3" descr="preencoded.png">    </p:cNvPr>
          <p:cNvPicPr>
            <a:picLocks noChangeAspect="1"/>
          </p:cNvPicPr>
          <p:nvPr/>
        </p:nvPicPr>
        <p:blipFill>
          <a:blip r:embed="rId4"/>
          <a:stretch>
            <a:fillRect/>
          </a:stretch>
        </p:blipFill>
        <p:spPr>
          <a:xfrm>
            <a:off x="5111472" y="4161353"/>
            <a:ext cx="4407337" cy="804863"/>
          </a:xfrm>
          <a:prstGeom prst="rect">
            <a:avLst/>
          </a:prstGeom>
        </p:spPr>
      </p:pic>
      <p:sp>
        <p:nvSpPr>
          <p:cNvPr id="9" name="Text 3"/>
          <p:cNvSpPr/>
          <p:nvPr/>
        </p:nvSpPr>
        <p:spPr>
          <a:xfrm>
            <a:off x="5312688" y="5268039"/>
            <a:ext cx="2515314" cy="314444"/>
          </a:xfrm>
          <a:prstGeom prst="rect">
            <a:avLst/>
          </a:prstGeom>
          <a:noFill/>
          <a:ln/>
        </p:spPr>
        <p:txBody>
          <a:bodyPr wrap="none" lIns="0" tIns="0" rIns="0" bIns="0" rtlCol="0" anchor="t"/>
          <a:lstStyle/>
          <a:p>
            <a:pPr algn="l" indent="0" marL="0">
              <a:lnSpc>
                <a:spcPts val="2450"/>
              </a:lnSpc>
              <a:buNone/>
            </a:pPr>
            <a:r>
              <a:rPr lang="en-US" sz="1950" dirty="0">
                <a:solidFill>
                  <a:srgbClr val="746558"/>
                </a:solidFill>
                <a:latin typeface="Gelasio" pitchFamily="34" charset="0"/>
                <a:ea typeface="Gelasio" pitchFamily="34" charset="-122"/>
                <a:cs typeface="Gelasio" pitchFamily="34" charset="-120"/>
              </a:rPr>
              <a:t>Limnetic Zone</a:t>
            </a:r>
            <a:endParaRPr lang="en-US" sz="1950" dirty="0"/>
          </a:p>
        </p:txBody>
      </p:sp>
      <p:sp>
        <p:nvSpPr>
          <p:cNvPr id="10" name="Text 4"/>
          <p:cNvSpPr/>
          <p:nvPr/>
        </p:nvSpPr>
        <p:spPr>
          <a:xfrm>
            <a:off x="5312688" y="5703213"/>
            <a:ext cx="4004905" cy="1287780"/>
          </a:xfrm>
          <a:prstGeom prst="rect">
            <a:avLst/>
          </a:prstGeom>
          <a:noFill/>
          <a:ln/>
        </p:spPr>
        <p:txBody>
          <a:bodyPr wrap="square" lIns="0" tIns="0" rIns="0" bIns="0" rtlCol="0" anchor="t"/>
          <a:lstStyle/>
          <a:p>
            <a:pPr algn="l" indent="0" marL="0">
              <a:lnSpc>
                <a:spcPts val="2500"/>
              </a:lnSpc>
              <a:buNone/>
            </a:pPr>
            <a:r>
              <a:rPr lang="en-US" sz="1550" dirty="0">
                <a:solidFill>
                  <a:srgbClr val="746558"/>
                </a:solidFill>
                <a:latin typeface="Gelasio" pitchFamily="34" charset="0"/>
                <a:ea typeface="Gelasio" pitchFamily="34" charset="-122"/>
                <a:cs typeface="Gelasio" pitchFamily="34" charset="-120"/>
              </a:rPr>
              <a:t>The open water area of a lake, characterized by sunlight penetration and a high concentration of phytoplankton, zooplankton, and fish.</a:t>
            </a:r>
            <a:endParaRPr lang="en-US" sz="1550" dirty="0"/>
          </a:p>
        </p:txBody>
      </p:sp>
      <p:pic>
        <p:nvPicPr>
          <p:cNvPr id="11" name="Image 4" descr="preencoded.png">    </p:cNvPr>
          <p:cNvPicPr>
            <a:picLocks noChangeAspect="1"/>
          </p:cNvPicPr>
          <p:nvPr/>
        </p:nvPicPr>
        <p:blipFill>
          <a:blip r:embed="rId5"/>
          <a:stretch>
            <a:fillRect/>
          </a:stretch>
        </p:blipFill>
        <p:spPr>
          <a:xfrm>
            <a:off x="9518809" y="4161353"/>
            <a:ext cx="4407337" cy="804863"/>
          </a:xfrm>
          <a:prstGeom prst="rect">
            <a:avLst/>
          </a:prstGeom>
        </p:spPr>
      </p:pic>
      <p:sp>
        <p:nvSpPr>
          <p:cNvPr id="12" name="Text 5"/>
          <p:cNvSpPr/>
          <p:nvPr/>
        </p:nvSpPr>
        <p:spPr>
          <a:xfrm>
            <a:off x="9720024" y="5268039"/>
            <a:ext cx="2515314" cy="314444"/>
          </a:xfrm>
          <a:prstGeom prst="rect">
            <a:avLst/>
          </a:prstGeom>
          <a:noFill/>
          <a:ln/>
        </p:spPr>
        <p:txBody>
          <a:bodyPr wrap="none" lIns="0" tIns="0" rIns="0" bIns="0" rtlCol="0" anchor="t"/>
          <a:lstStyle/>
          <a:p>
            <a:pPr algn="l" indent="0" marL="0">
              <a:lnSpc>
                <a:spcPts val="2450"/>
              </a:lnSpc>
              <a:buNone/>
            </a:pPr>
            <a:r>
              <a:rPr lang="en-US" sz="1950" dirty="0">
                <a:solidFill>
                  <a:srgbClr val="746558"/>
                </a:solidFill>
                <a:latin typeface="Gelasio" pitchFamily="34" charset="0"/>
                <a:ea typeface="Gelasio" pitchFamily="34" charset="-122"/>
                <a:cs typeface="Gelasio" pitchFamily="34" charset="-120"/>
              </a:rPr>
              <a:t>Profundal Zone</a:t>
            </a:r>
            <a:endParaRPr lang="en-US" sz="1950" dirty="0"/>
          </a:p>
        </p:txBody>
      </p:sp>
      <p:sp>
        <p:nvSpPr>
          <p:cNvPr id="13" name="Text 6"/>
          <p:cNvSpPr/>
          <p:nvPr/>
        </p:nvSpPr>
        <p:spPr>
          <a:xfrm>
            <a:off x="9720024" y="5703213"/>
            <a:ext cx="4004905" cy="1609725"/>
          </a:xfrm>
          <a:prstGeom prst="rect">
            <a:avLst/>
          </a:prstGeom>
          <a:noFill/>
          <a:ln/>
        </p:spPr>
        <p:txBody>
          <a:bodyPr wrap="square" lIns="0" tIns="0" rIns="0" bIns="0" rtlCol="0" anchor="t"/>
          <a:lstStyle/>
          <a:p>
            <a:pPr algn="l" indent="0" marL="0">
              <a:lnSpc>
                <a:spcPts val="2500"/>
              </a:lnSpc>
              <a:buNone/>
            </a:pPr>
            <a:r>
              <a:rPr lang="en-US" sz="1550" dirty="0">
                <a:solidFill>
                  <a:srgbClr val="746558"/>
                </a:solidFill>
                <a:latin typeface="Gelasio" pitchFamily="34" charset="0"/>
                <a:ea typeface="Gelasio" pitchFamily="34" charset="-122"/>
                <a:cs typeface="Gelasio" pitchFamily="34" charset="-120"/>
              </a:rPr>
              <a:t>The deep water area of a lake, characterized by low light penetration, low oxygen levels, and a sparse community of organisms adapted to these conditions, such as bottom-dwelling invertebrates and fish.</a:t>
            </a:r>
            <a:endParaRPr lang="en-US" sz="15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pic>
        <p:nvPicPr>
          <p:cNvPr id="3" name="Image 1" descr="preencoded.png">    </p:cNvPr>
          <p:cNvPicPr>
            <a:picLocks noChangeAspect="1"/>
          </p:cNvPicPr>
          <p:nvPr/>
        </p:nvPicPr>
        <p:blipFill>
          <a:blip r:embed="rId2"/>
          <a:stretch>
            <a:fillRect/>
          </a:stretch>
        </p:blipFill>
        <p:spPr>
          <a:xfrm>
            <a:off x="9320689" y="2258258"/>
            <a:ext cx="5133023" cy="3712964"/>
          </a:xfrm>
          <a:prstGeom prst="rect">
            <a:avLst/>
          </a:prstGeom>
        </p:spPr>
      </p:pic>
      <p:sp>
        <p:nvSpPr>
          <p:cNvPr id="4" name="Text 0"/>
          <p:cNvSpPr/>
          <p:nvPr/>
        </p:nvSpPr>
        <p:spPr>
          <a:xfrm>
            <a:off x="494467" y="724495"/>
            <a:ext cx="8155067" cy="882729"/>
          </a:xfrm>
          <a:prstGeom prst="rect">
            <a:avLst/>
          </a:prstGeom>
          <a:noFill/>
          <a:ln/>
        </p:spPr>
        <p:txBody>
          <a:bodyPr wrap="square" lIns="0" tIns="0" rIns="0" bIns="0" rtlCol="0" anchor="t"/>
          <a:lstStyle/>
          <a:p>
            <a:pPr indent="0" marL="0">
              <a:lnSpc>
                <a:spcPts val="3450"/>
              </a:lnSpc>
              <a:buNone/>
            </a:pPr>
            <a:r>
              <a:rPr lang="en-US" sz="2750" dirty="0">
                <a:solidFill>
                  <a:srgbClr val="484237"/>
                </a:solidFill>
                <a:latin typeface="Gelasio" pitchFamily="34" charset="0"/>
                <a:ea typeface="Gelasio" pitchFamily="34" charset="-122"/>
                <a:cs typeface="Gelasio" pitchFamily="34" charset="-120"/>
              </a:rPr>
              <a:t>Sustainability and the 17 SDGs: History and Targets</a:t>
            </a:r>
            <a:endParaRPr lang="en-US" sz="2750" dirty="0"/>
          </a:p>
        </p:txBody>
      </p:sp>
      <p:sp>
        <p:nvSpPr>
          <p:cNvPr id="5" name="Shape 1"/>
          <p:cNvSpPr/>
          <p:nvPr/>
        </p:nvSpPr>
        <p:spPr>
          <a:xfrm>
            <a:off x="494467" y="1819037"/>
            <a:ext cx="8155067" cy="5686068"/>
          </a:xfrm>
          <a:prstGeom prst="roundRect">
            <a:avLst>
              <a:gd name="adj" fmla="val 373"/>
            </a:avLst>
          </a:prstGeom>
          <a:noFill/>
          <a:ln w="7620">
            <a:solidFill>
              <a:srgbClr val="000000">
                <a:alpha val="8000"/>
              </a:srgbClr>
            </a:solidFill>
            <a:prstDash val="solid"/>
          </a:ln>
        </p:spPr>
      </p:sp>
      <p:sp>
        <p:nvSpPr>
          <p:cNvPr id="6" name="Shape 2"/>
          <p:cNvSpPr/>
          <p:nvPr/>
        </p:nvSpPr>
        <p:spPr>
          <a:xfrm>
            <a:off x="502087" y="1826657"/>
            <a:ext cx="8138993" cy="410647"/>
          </a:xfrm>
          <a:prstGeom prst="rect">
            <a:avLst/>
          </a:prstGeom>
          <a:solidFill>
            <a:srgbClr val="FFFFFF">
              <a:alpha val="4000"/>
            </a:srgbClr>
          </a:solidFill>
          <a:ln/>
        </p:spPr>
      </p:sp>
      <p:sp>
        <p:nvSpPr>
          <p:cNvPr id="7" name="Text 3"/>
          <p:cNvSpPr/>
          <p:nvPr/>
        </p:nvSpPr>
        <p:spPr>
          <a:xfrm>
            <a:off x="644128" y="1918930"/>
            <a:ext cx="2426494" cy="226100"/>
          </a:xfrm>
          <a:prstGeom prst="rect">
            <a:avLst/>
          </a:prstGeom>
          <a:noFill/>
          <a:ln/>
        </p:spPr>
        <p:txBody>
          <a:bodyPr wrap="none" lIns="0" tIns="0" rIns="0" bIns="0" rtlCol="0" anchor="t"/>
          <a:lstStyle/>
          <a:p>
            <a:pPr indent="0" marL="0">
              <a:lnSpc>
                <a:spcPts val="1750"/>
              </a:lnSpc>
              <a:buNone/>
            </a:pPr>
            <a:r>
              <a:rPr lang="en-US" sz="1100" dirty="0">
                <a:solidFill>
                  <a:srgbClr val="746558"/>
                </a:solidFill>
                <a:latin typeface="Gelasio" pitchFamily="34" charset="0"/>
                <a:ea typeface="Gelasio" pitchFamily="34" charset="-122"/>
                <a:cs typeface="Gelasio" pitchFamily="34" charset="-120"/>
              </a:rPr>
              <a:t>Year</a:t>
            </a:r>
            <a:endParaRPr lang="en-US" sz="1100" dirty="0"/>
          </a:p>
        </p:txBody>
      </p:sp>
      <p:sp>
        <p:nvSpPr>
          <p:cNvPr id="8" name="Text 4"/>
          <p:cNvSpPr/>
          <p:nvPr/>
        </p:nvSpPr>
        <p:spPr>
          <a:xfrm>
            <a:off x="3360658" y="1918930"/>
            <a:ext cx="2422684" cy="226100"/>
          </a:xfrm>
          <a:prstGeom prst="rect">
            <a:avLst/>
          </a:prstGeom>
          <a:noFill/>
          <a:ln/>
        </p:spPr>
        <p:txBody>
          <a:bodyPr wrap="none" lIns="0" tIns="0" rIns="0" bIns="0" rtlCol="0" anchor="t"/>
          <a:lstStyle/>
          <a:p>
            <a:pPr indent="0" marL="0">
              <a:lnSpc>
                <a:spcPts val="1750"/>
              </a:lnSpc>
              <a:buNone/>
            </a:pPr>
            <a:r>
              <a:rPr lang="en-US" sz="1100" dirty="0">
                <a:solidFill>
                  <a:srgbClr val="746558"/>
                </a:solidFill>
                <a:latin typeface="Gelasio" pitchFamily="34" charset="0"/>
                <a:ea typeface="Gelasio" pitchFamily="34" charset="-122"/>
                <a:cs typeface="Gelasio" pitchFamily="34" charset="-120"/>
              </a:rPr>
              <a:t>Event</a:t>
            </a:r>
            <a:endParaRPr lang="en-US" sz="1100" dirty="0"/>
          </a:p>
        </p:txBody>
      </p:sp>
      <p:sp>
        <p:nvSpPr>
          <p:cNvPr id="9" name="Text 5"/>
          <p:cNvSpPr/>
          <p:nvPr/>
        </p:nvSpPr>
        <p:spPr>
          <a:xfrm>
            <a:off x="6073378" y="1918930"/>
            <a:ext cx="2426494" cy="226100"/>
          </a:xfrm>
          <a:prstGeom prst="rect">
            <a:avLst/>
          </a:prstGeom>
          <a:noFill/>
          <a:ln/>
        </p:spPr>
        <p:txBody>
          <a:bodyPr wrap="none" lIns="0" tIns="0" rIns="0" bIns="0" rtlCol="0" anchor="t"/>
          <a:lstStyle/>
          <a:p>
            <a:pPr indent="0" marL="0">
              <a:lnSpc>
                <a:spcPts val="1750"/>
              </a:lnSpc>
              <a:buNone/>
            </a:pPr>
            <a:r>
              <a:rPr lang="en-US" sz="1100" dirty="0">
                <a:solidFill>
                  <a:srgbClr val="746558"/>
                </a:solidFill>
                <a:latin typeface="Gelasio" pitchFamily="34" charset="0"/>
                <a:ea typeface="Gelasio" pitchFamily="34" charset="-122"/>
                <a:cs typeface="Gelasio" pitchFamily="34" charset="-120"/>
              </a:rPr>
              <a:t>Description</a:t>
            </a:r>
            <a:endParaRPr lang="en-US" sz="1100" dirty="0"/>
          </a:p>
        </p:txBody>
      </p:sp>
      <p:sp>
        <p:nvSpPr>
          <p:cNvPr id="10" name="Shape 6"/>
          <p:cNvSpPr/>
          <p:nvPr/>
        </p:nvSpPr>
        <p:spPr>
          <a:xfrm>
            <a:off x="502087" y="2237303"/>
            <a:ext cx="8138993" cy="1315045"/>
          </a:xfrm>
          <a:prstGeom prst="rect">
            <a:avLst/>
          </a:prstGeom>
          <a:solidFill>
            <a:srgbClr val="000000">
              <a:alpha val="4000"/>
            </a:srgbClr>
          </a:solidFill>
          <a:ln/>
        </p:spPr>
      </p:sp>
      <p:sp>
        <p:nvSpPr>
          <p:cNvPr id="11" name="Text 7"/>
          <p:cNvSpPr/>
          <p:nvPr/>
        </p:nvSpPr>
        <p:spPr>
          <a:xfrm>
            <a:off x="644128" y="2329577"/>
            <a:ext cx="2426494" cy="226100"/>
          </a:xfrm>
          <a:prstGeom prst="rect">
            <a:avLst/>
          </a:prstGeom>
          <a:noFill/>
          <a:ln/>
        </p:spPr>
        <p:txBody>
          <a:bodyPr wrap="none" lIns="0" tIns="0" rIns="0" bIns="0" rtlCol="0" anchor="t"/>
          <a:lstStyle/>
          <a:p>
            <a:pPr indent="0" marL="0">
              <a:lnSpc>
                <a:spcPts val="1750"/>
              </a:lnSpc>
              <a:buNone/>
            </a:pPr>
            <a:r>
              <a:rPr lang="en-US" sz="1100" dirty="0">
                <a:solidFill>
                  <a:srgbClr val="746558"/>
                </a:solidFill>
                <a:latin typeface="Gelasio" pitchFamily="34" charset="0"/>
                <a:ea typeface="Gelasio" pitchFamily="34" charset="-122"/>
                <a:cs typeface="Gelasio" pitchFamily="34" charset="-120"/>
              </a:rPr>
              <a:t>1972</a:t>
            </a:r>
            <a:endParaRPr lang="en-US" sz="1100" dirty="0"/>
          </a:p>
        </p:txBody>
      </p:sp>
      <p:sp>
        <p:nvSpPr>
          <p:cNvPr id="12" name="Text 8"/>
          <p:cNvSpPr/>
          <p:nvPr/>
        </p:nvSpPr>
        <p:spPr>
          <a:xfrm>
            <a:off x="3360658" y="2329577"/>
            <a:ext cx="2422684" cy="452199"/>
          </a:xfrm>
          <a:prstGeom prst="rect">
            <a:avLst/>
          </a:prstGeom>
          <a:noFill/>
          <a:ln/>
        </p:spPr>
        <p:txBody>
          <a:bodyPr wrap="square" lIns="0" tIns="0" rIns="0" bIns="0" rtlCol="0" anchor="t"/>
          <a:lstStyle/>
          <a:p>
            <a:pPr indent="0" marL="0">
              <a:lnSpc>
                <a:spcPts val="1750"/>
              </a:lnSpc>
              <a:buNone/>
            </a:pPr>
            <a:r>
              <a:rPr lang="en-US" sz="1100" dirty="0">
                <a:solidFill>
                  <a:srgbClr val="746558"/>
                </a:solidFill>
                <a:latin typeface="Gelasio" pitchFamily="34" charset="0"/>
                <a:ea typeface="Gelasio" pitchFamily="34" charset="-122"/>
                <a:cs typeface="Gelasio" pitchFamily="34" charset="-120"/>
              </a:rPr>
              <a:t>United Nations Conference on the Human Environment (Stockholm)</a:t>
            </a:r>
            <a:endParaRPr lang="en-US" sz="1100" dirty="0"/>
          </a:p>
        </p:txBody>
      </p:sp>
      <p:sp>
        <p:nvSpPr>
          <p:cNvPr id="13" name="Text 9"/>
          <p:cNvSpPr/>
          <p:nvPr/>
        </p:nvSpPr>
        <p:spPr>
          <a:xfrm>
            <a:off x="6073378" y="2329577"/>
            <a:ext cx="2426494" cy="1130498"/>
          </a:xfrm>
          <a:prstGeom prst="rect">
            <a:avLst/>
          </a:prstGeom>
          <a:noFill/>
          <a:ln/>
        </p:spPr>
        <p:txBody>
          <a:bodyPr wrap="square" lIns="0" tIns="0" rIns="0" bIns="0" rtlCol="0" anchor="t"/>
          <a:lstStyle/>
          <a:p>
            <a:pPr indent="0" marL="0">
              <a:lnSpc>
                <a:spcPts val="1750"/>
              </a:lnSpc>
              <a:buNone/>
            </a:pPr>
            <a:r>
              <a:rPr lang="en-US" sz="1100" dirty="0">
                <a:solidFill>
                  <a:srgbClr val="746558"/>
                </a:solidFill>
                <a:latin typeface="Gelasio" pitchFamily="34" charset="0"/>
                <a:ea typeface="Gelasio" pitchFamily="34" charset="-122"/>
                <a:cs typeface="Gelasio" pitchFamily="34" charset="-120"/>
              </a:rPr>
              <a:t>First major international conference to focus on environmental issues. Led to the establishment of the United Nations Environment Programme (UNEP).</a:t>
            </a:r>
            <a:endParaRPr lang="en-US" sz="1100" dirty="0"/>
          </a:p>
        </p:txBody>
      </p:sp>
      <p:sp>
        <p:nvSpPr>
          <p:cNvPr id="14" name="Shape 10"/>
          <p:cNvSpPr/>
          <p:nvPr/>
        </p:nvSpPr>
        <p:spPr>
          <a:xfrm>
            <a:off x="502087" y="3552349"/>
            <a:ext cx="8138993" cy="1315045"/>
          </a:xfrm>
          <a:prstGeom prst="rect">
            <a:avLst/>
          </a:prstGeom>
          <a:solidFill>
            <a:srgbClr val="FFFFFF">
              <a:alpha val="4000"/>
            </a:srgbClr>
          </a:solidFill>
          <a:ln/>
        </p:spPr>
      </p:sp>
      <p:sp>
        <p:nvSpPr>
          <p:cNvPr id="15" name="Text 11"/>
          <p:cNvSpPr/>
          <p:nvPr/>
        </p:nvSpPr>
        <p:spPr>
          <a:xfrm>
            <a:off x="644128" y="3644622"/>
            <a:ext cx="2426494" cy="226100"/>
          </a:xfrm>
          <a:prstGeom prst="rect">
            <a:avLst/>
          </a:prstGeom>
          <a:noFill/>
          <a:ln/>
        </p:spPr>
        <p:txBody>
          <a:bodyPr wrap="none" lIns="0" tIns="0" rIns="0" bIns="0" rtlCol="0" anchor="t"/>
          <a:lstStyle/>
          <a:p>
            <a:pPr indent="0" marL="0">
              <a:lnSpc>
                <a:spcPts val="1750"/>
              </a:lnSpc>
              <a:buNone/>
            </a:pPr>
            <a:r>
              <a:rPr lang="en-US" sz="1100" dirty="0">
                <a:solidFill>
                  <a:srgbClr val="746558"/>
                </a:solidFill>
                <a:latin typeface="Gelasio" pitchFamily="34" charset="0"/>
                <a:ea typeface="Gelasio" pitchFamily="34" charset="-122"/>
                <a:cs typeface="Gelasio" pitchFamily="34" charset="-120"/>
              </a:rPr>
              <a:t>1987</a:t>
            </a:r>
            <a:endParaRPr lang="en-US" sz="1100" dirty="0"/>
          </a:p>
        </p:txBody>
      </p:sp>
      <p:sp>
        <p:nvSpPr>
          <p:cNvPr id="16" name="Text 12"/>
          <p:cNvSpPr/>
          <p:nvPr/>
        </p:nvSpPr>
        <p:spPr>
          <a:xfrm>
            <a:off x="3360658" y="3644622"/>
            <a:ext cx="2422684" cy="452199"/>
          </a:xfrm>
          <a:prstGeom prst="rect">
            <a:avLst/>
          </a:prstGeom>
          <a:noFill/>
          <a:ln/>
        </p:spPr>
        <p:txBody>
          <a:bodyPr wrap="square" lIns="0" tIns="0" rIns="0" bIns="0" rtlCol="0" anchor="t"/>
          <a:lstStyle/>
          <a:p>
            <a:pPr indent="0" marL="0">
              <a:lnSpc>
                <a:spcPts val="1750"/>
              </a:lnSpc>
              <a:buNone/>
            </a:pPr>
            <a:r>
              <a:rPr lang="en-US" sz="1100" dirty="0">
                <a:solidFill>
                  <a:srgbClr val="746558"/>
                </a:solidFill>
                <a:latin typeface="Gelasio" pitchFamily="34" charset="0"/>
                <a:ea typeface="Gelasio" pitchFamily="34" charset="-122"/>
                <a:cs typeface="Gelasio" pitchFamily="34" charset="-120"/>
              </a:rPr>
              <a:t>Publication of the Brundtland Report (Our Common Future)</a:t>
            </a:r>
            <a:endParaRPr lang="en-US" sz="1100" dirty="0"/>
          </a:p>
        </p:txBody>
      </p:sp>
      <p:sp>
        <p:nvSpPr>
          <p:cNvPr id="17" name="Text 13"/>
          <p:cNvSpPr/>
          <p:nvPr/>
        </p:nvSpPr>
        <p:spPr>
          <a:xfrm>
            <a:off x="6073378" y="3644622"/>
            <a:ext cx="2426494" cy="1130498"/>
          </a:xfrm>
          <a:prstGeom prst="rect">
            <a:avLst/>
          </a:prstGeom>
          <a:noFill/>
          <a:ln/>
        </p:spPr>
        <p:txBody>
          <a:bodyPr wrap="square" lIns="0" tIns="0" rIns="0" bIns="0" rtlCol="0" anchor="t"/>
          <a:lstStyle/>
          <a:p>
            <a:pPr indent="0" marL="0">
              <a:lnSpc>
                <a:spcPts val="1750"/>
              </a:lnSpc>
              <a:buNone/>
            </a:pPr>
            <a:r>
              <a:rPr lang="en-US" sz="1100" dirty="0">
                <a:solidFill>
                  <a:srgbClr val="746558"/>
                </a:solidFill>
                <a:latin typeface="Gelasio" pitchFamily="34" charset="0"/>
                <a:ea typeface="Gelasio" pitchFamily="34" charset="-122"/>
                <a:cs typeface="Gelasio" pitchFamily="34" charset="-120"/>
              </a:rPr>
              <a:t>Introduced the concept of sustainable development as "development that meets the needs of the present without compromising the ability of future generations to meet their own needs."</a:t>
            </a:r>
            <a:endParaRPr lang="en-US" sz="1100" dirty="0"/>
          </a:p>
        </p:txBody>
      </p:sp>
      <p:sp>
        <p:nvSpPr>
          <p:cNvPr id="18" name="Shape 14"/>
          <p:cNvSpPr/>
          <p:nvPr/>
        </p:nvSpPr>
        <p:spPr>
          <a:xfrm>
            <a:off x="502087" y="4867394"/>
            <a:ext cx="8138993" cy="1088946"/>
          </a:xfrm>
          <a:prstGeom prst="rect">
            <a:avLst/>
          </a:prstGeom>
          <a:solidFill>
            <a:srgbClr val="000000">
              <a:alpha val="4000"/>
            </a:srgbClr>
          </a:solidFill>
          <a:ln/>
        </p:spPr>
      </p:sp>
      <p:sp>
        <p:nvSpPr>
          <p:cNvPr id="19" name="Text 15"/>
          <p:cNvSpPr/>
          <p:nvPr/>
        </p:nvSpPr>
        <p:spPr>
          <a:xfrm>
            <a:off x="644128" y="4959668"/>
            <a:ext cx="2426494" cy="226100"/>
          </a:xfrm>
          <a:prstGeom prst="rect">
            <a:avLst/>
          </a:prstGeom>
          <a:noFill/>
          <a:ln/>
        </p:spPr>
        <p:txBody>
          <a:bodyPr wrap="none" lIns="0" tIns="0" rIns="0" bIns="0" rtlCol="0" anchor="t"/>
          <a:lstStyle/>
          <a:p>
            <a:pPr indent="0" marL="0">
              <a:lnSpc>
                <a:spcPts val="1750"/>
              </a:lnSpc>
              <a:buNone/>
            </a:pPr>
            <a:r>
              <a:rPr lang="en-US" sz="1100" dirty="0">
                <a:solidFill>
                  <a:srgbClr val="746558"/>
                </a:solidFill>
                <a:latin typeface="Gelasio" pitchFamily="34" charset="0"/>
                <a:ea typeface="Gelasio" pitchFamily="34" charset="-122"/>
                <a:cs typeface="Gelasio" pitchFamily="34" charset="-120"/>
              </a:rPr>
              <a:t>2000</a:t>
            </a:r>
            <a:endParaRPr lang="en-US" sz="1100" dirty="0"/>
          </a:p>
        </p:txBody>
      </p:sp>
      <p:sp>
        <p:nvSpPr>
          <p:cNvPr id="20" name="Text 16"/>
          <p:cNvSpPr/>
          <p:nvPr/>
        </p:nvSpPr>
        <p:spPr>
          <a:xfrm>
            <a:off x="3360658" y="4959668"/>
            <a:ext cx="2422684" cy="452199"/>
          </a:xfrm>
          <a:prstGeom prst="rect">
            <a:avLst/>
          </a:prstGeom>
          <a:noFill/>
          <a:ln/>
        </p:spPr>
        <p:txBody>
          <a:bodyPr wrap="square" lIns="0" tIns="0" rIns="0" bIns="0" rtlCol="0" anchor="t"/>
          <a:lstStyle/>
          <a:p>
            <a:pPr indent="0" marL="0">
              <a:lnSpc>
                <a:spcPts val="1750"/>
              </a:lnSpc>
              <a:buNone/>
            </a:pPr>
            <a:r>
              <a:rPr lang="en-US" sz="1100" dirty="0">
                <a:solidFill>
                  <a:srgbClr val="746558"/>
                </a:solidFill>
                <a:latin typeface="Gelasio" pitchFamily="34" charset="0"/>
                <a:ea typeface="Gelasio" pitchFamily="34" charset="-122"/>
                <a:cs typeface="Gelasio" pitchFamily="34" charset="-120"/>
              </a:rPr>
              <a:t>Adoption of the Millennium Development Goals (MDGs)</a:t>
            </a:r>
            <a:endParaRPr lang="en-US" sz="1100" dirty="0"/>
          </a:p>
        </p:txBody>
      </p:sp>
      <p:sp>
        <p:nvSpPr>
          <p:cNvPr id="21" name="Text 17"/>
          <p:cNvSpPr/>
          <p:nvPr/>
        </p:nvSpPr>
        <p:spPr>
          <a:xfrm>
            <a:off x="6073378" y="4959668"/>
            <a:ext cx="2426494" cy="904399"/>
          </a:xfrm>
          <a:prstGeom prst="rect">
            <a:avLst/>
          </a:prstGeom>
          <a:noFill/>
          <a:ln/>
        </p:spPr>
        <p:txBody>
          <a:bodyPr wrap="square" lIns="0" tIns="0" rIns="0" bIns="0" rtlCol="0" anchor="t"/>
          <a:lstStyle/>
          <a:p>
            <a:pPr indent="0" marL="0">
              <a:lnSpc>
                <a:spcPts val="1750"/>
              </a:lnSpc>
              <a:buNone/>
            </a:pPr>
            <a:r>
              <a:rPr lang="en-US" sz="1100" dirty="0">
                <a:solidFill>
                  <a:srgbClr val="746558"/>
                </a:solidFill>
                <a:latin typeface="Gelasio" pitchFamily="34" charset="0"/>
                <a:ea typeface="Gelasio" pitchFamily="34" charset="-122"/>
                <a:cs typeface="Gelasio" pitchFamily="34" charset="-120"/>
              </a:rPr>
              <a:t>Established eight goals to address poverty, hunger, disease, illiteracy, environmental degradation, and other global challenges.</a:t>
            </a:r>
            <a:endParaRPr lang="en-US" sz="1100" dirty="0"/>
          </a:p>
        </p:txBody>
      </p:sp>
      <p:sp>
        <p:nvSpPr>
          <p:cNvPr id="22" name="Shape 18"/>
          <p:cNvSpPr/>
          <p:nvPr/>
        </p:nvSpPr>
        <p:spPr>
          <a:xfrm>
            <a:off x="502087" y="5956340"/>
            <a:ext cx="8138993" cy="1541145"/>
          </a:xfrm>
          <a:prstGeom prst="rect">
            <a:avLst/>
          </a:prstGeom>
          <a:solidFill>
            <a:srgbClr val="FFFFFF">
              <a:alpha val="4000"/>
            </a:srgbClr>
          </a:solidFill>
          <a:ln/>
        </p:spPr>
      </p:sp>
      <p:sp>
        <p:nvSpPr>
          <p:cNvPr id="23" name="Text 19"/>
          <p:cNvSpPr/>
          <p:nvPr/>
        </p:nvSpPr>
        <p:spPr>
          <a:xfrm>
            <a:off x="644128" y="6048613"/>
            <a:ext cx="2426494" cy="226100"/>
          </a:xfrm>
          <a:prstGeom prst="rect">
            <a:avLst/>
          </a:prstGeom>
          <a:noFill/>
          <a:ln/>
        </p:spPr>
        <p:txBody>
          <a:bodyPr wrap="none" lIns="0" tIns="0" rIns="0" bIns="0" rtlCol="0" anchor="t"/>
          <a:lstStyle/>
          <a:p>
            <a:pPr indent="0" marL="0">
              <a:lnSpc>
                <a:spcPts val="1750"/>
              </a:lnSpc>
              <a:buNone/>
            </a:pPr>
            <a:r>
              <a:rPr lang="en-US" sz="1100" dirty="0">
                <a:solidFill>
                  <a:srgbClr val="746558"/>
                </a:solidFill>
                <a:latin typeface="Gelasio" pitchFamily="34" charset="0"/>
                <a:ea typeface="Gelasio" pitchFamily="34" charset="-122"/>
                <a:cs typeface="Gelasio" pitchFamily="34" charset="-120"/>
              </a:rPr>
              <a:t>2015</a:t>
            </a:r>
            <a:endParaRPr lang="en-US" sz="1100" dirty="0"/>
          </a:p>
        </p:txBody>
      </p:sp>
      <p:sp>
        <p:nvSpPr>
          <p:cNvPr id="24" name="Text 20"/>
          <p:cNvSpPr/>
          <p:nvPr/>
        </p:nvSpPr>
        <p:spPr>
          <a:xfrm>
            <a:off x="3360658" y="6048613"/>
            <a:ext cx="2422684" cy="452199"/>
          </a:xfrm>
          <a:prstGeom prst="rect">
            <a:avLst/>
          </a:prstGeom>
          <a:noFill/>
          <a:ln/>
        </p:spPr>
        <p:txBody>
          <a:bodyPr wrap="square" lIns="0" tIns="0" rIns="0" bIns="0" rtlCol="0" anchor="t"/>
          <a:lstStyle/>
          <a:p>
            <a:pPr indent="0" marL="0">
              <a:lnSpc>
                <a:spcPts val="1750"/>
              </a:lnSpc>
              <a:buNone/>
            </a:pPr>
            <a:r>
              <a:rPr lang="en-US" sz="1100" dirty="0">
                <a:solidFill>
                  <a:srgbClr val="746558"/>
                </a:solidFill>
                <a:latin typeface="Gelasio" pitchFamily="34" charset="0"/>
                <a:ea typeface="Gelasio" pitchFamily="34" charset="-122"/>
                <a:cs typeface="Gelasio" pitchFamily="34" charset="-120"/>
              </a:rPr>
              <a:t>Adoption of the Sustainable Development Goals (SDGs)</a:t>
            </a:r>
            <a:endParaRPr lang="en-US" sz="1100" dirty="0"/>
          </a:p>
        </p:txBody>
      </p:sp>
      <p:sp>
        <p:nvSpPr>
          <p:cNvPr id="25" name="Text 21"/>
          <p:cNvSpPr/>
          <p:nvPr/>
        </p:nvSpPr>
        <p:spPr>
          <a:xfrm>
            <a:off x="6073378" y="6048613"/>
            <a:ext cx="2426494" cy="1356598"/>
          </a:xfrm>
          <a:prstGeom prst="rect">
            <a:avLst/>
          </a:prstGeom>
          <a:noFill/>
          <a:ln/>
        </p:spPr>
        <p:txBody>
          <a:bodyPr wrap="square" lIns="0" tIns="0" rIns="0" bIns="0" rtlCol="0" anchor="t"/>
          <a:lstStyle/>
          <a:p>
            <a:pPr indent="0" marL="0">
              <a:lnSpc>
                <a:spcPts val="1750"/>
              </a:lnSpc>
              <a:buNone/>
            </a:pPr>
            <a:r>
              <a:rPr lang="en-US" sz="1100" dirty="0">
                <a:solidFill>
                  <a:srgbClr val="746558"/>
                </a:solidFill>
                <a:latin typeface="Gelasio" pitchFamily="34" charset="0"/>
                <a:ea typeface="Gelasio" pitchFamily="34" charset="-122"/>
                <a:cs typeface="Gelasio" pitchFamily="34" charset="-120"/>
              </a:rPr>
              <a:t>Established 17 goals to achieve a more sustainable future for all. These goals address a wide range of issues, including poverty, hunger, health, education, inequality, climate change, and conservation.</a:t>
            </a:r>
            <a:endParaRPr lang="en-US" sz="11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5486400" cy="8229600"/>
          </a:xfrm>
          <a:prstGeom prst="rect">
            <a:avLst/>
          </a:prstGeom>
        </p:spPr>
      </p:pic>
      <p:pic>
        <p:nvPicPr>
          <p:cNvPr id="3" name="Image 1" descr="preencoded.png">    </p:cNvPr>
          <p:cNvPicPr>
            <a:picLocks noChangeAspect="1"/>
          </p:cNvPicPr>
          <p:nvPr/>
        </p:nvPicPr>
        <p:blipFill>
          <a:blip r:embed="rId2"/>
          <a:stretch>
            <a:fillRect/>
          </a:stretch>
        </p:blipFill>
        <p:spPr>
          <a:xfrm>
            <a:off x="236101" y="1451015"/>
            <a:ext cx="5014079" cy="5327571"/>
          </a:xfrm>
          <a:prstGeom prst="rect">
            <a:avLst/>
          </a:prstGeom>
        </p:spPr>
      </p:pic>
      <p:sp>
        <p:nvSpPr>
          <p:cNvPr id="4" name="Text 0"/>
          <p:cNvSpPr/>
          <p:nvPr/>
        </p:nvSpPr>
        <p:spPr>
          <a:xfrm>
            <a:off x="6147673" y="813316"/>
            <a:ext cx="6164461" cy="590312"/>
          </a:xfrm>
          <a:prstGeom prst="rect">
            <a:avLst/>
          </a:prstGeom>
          <a:noFill/>
          <a:ln/>
        </p:spPr>
        <p:txBody>
          <a:bodyPr wrap="none" lIns="0" tIns="0" rIns="0" bIns="0" rtlCol="0" anchor="t"/>
          <a:lstStyle/>
          <a:p>
            <a:pPr indent="0" marL="0">
              <a:lnSpc>
                <a:spcPts val="4600"/>
              </a:lnSpc>
              <a:buNone/>
            </a:pPr>
            <a:r>
              <a:rPr lang="en-US" sz="3700" dirty="0">
                <a:solidFill>
                  <a:srgbClr val="484237"/>
                </a:solidFill>
                <a:latin typeface="Gelasio" pitchFamily="34" charset="0"/>
                <a:ea typeface="Gelasio" pitchFamily="34" charset="-122"/>
                <a:cs typeface="Gelasio" pitchFamily="34" charset="-120"/>
              </a:rPr>
              <a:t>Implementing the 17 SDGs</a:t>
            </a:r>
            <a:endParaRPr lang="en-US" sz="3700" dirty="0"/>
          </a:p>
        </p:txBody>
      </p:sp>
      <p:pic>
        <p:nvPicPr>
          <p:cNvPr id="5" name="Image 2" descr="preencoded.png">    </p:cNvPr>
          <p:cNvPicPr>
            <a:picLocks noChangeAspect="1"/>
          </p:cNvPicPr>
          <p:nvPr/>
        </p:nvPicPr>
        <p:blipFill>
          <a:blip r:embed="rId3"/>
          <a:stretch>
            <a:fillRect/>
          </a:stretch>
        </p:blipFill>
        <p:spPr>
          <a:xfrm>
            <a:off x="6147673" y="1686997"/>
            <a:ext cx="472321" cy="472321"/>
          </a:xfrm>
          <a:prstGeom prst="rect">
            <a:avLst/>
          </a:prstGeom>
        </p:spPr>
      </p:pic>
      <p:sp>
        <p:nvSpPr>
          <p:cNvPr id="6" name="Text 1"/>
          <p:cNvSpPr/>
          <p:nvPr/>
        </p:nvSpPr>
        <p:spPr>
          <a:xfrm>
            <a:off x="6147673" y="2348151"/>
            <a:ext cx="2361724" cy="295275"/>
          </a:xfrm>
          <a:prstGeom prst="rect">
            <a:avLst/>
          </a:prstGeom>
          <a:noFill/>
          <a:ln/>
        </p:spPr>
        <p:txBody>
          <a:bodyPr wrap="none" lIns="0" tIns="0" rIns="0" bIns="0" rtlCol="0" anchor="t"/>
          <a:lstStyle/>
          <a:p>
            <a:pPr algn="l" indent="0" marL="0">
              <a:lnSpc>
                <a:spcPts val="2300"/>
              </a:lnSpc>
              <a:buNone/>
            </a:pPr>
            <a:r>
              <a:rPr lang="en-US" sz="1850" dirty="0">
                <a:solidFill>
                  <a:srgbClr val="746558"/>
                </a:solidFill>
                <a:latin typeface="Gelasio" pitchFamily="34" charset="0"/>
                <a:ea typeface="Gelasio" pitchFamily="34" charset="-122"/>
                <a:cs typeface="Gelasio" pitchFamily="34" charset="-120"/>
              </a:rPr>
              <a:t>Global Partnerships</a:t>
            </a:r>
            <a:endParaRPr lang="en-US" sz="1850" dirty="0"/>
          </a:p>
        </p:txBody>
      </p:sp>
      <p:sp>
        <p:nvSpPr>
          <p:cNvPr id="7" name="Text 2"/>
          <p:cNvSpPr/>
          <p:nvPr/>
        </p:nvSpPr>
        <p:spPr>
          <a:xfrm>
            <a:off x="6147673" y="2756773"/>
            <a:ext cx="3769043" cy="1511498"/>
          </a:xfrm>
          <a:prstGeom prst="rect">
            <a:avLst/>
          </a:prstGeom>
          <a:noFill/>
          <a:ln/>
        </p:spPr>
        <p:txBody>
          <a:bodyPr wrap="square" lIns="0" tIns="0" rIns="0" bIns="0" rtlCol="0" anchor="t"/>
          <a:lstStyle/>
          <a:p>
            <a:pPr algn="l" indent="0" marL="0">
              <a:lnSpc>
                <a:spcPts val="2350"/>
              </a:lnSpc>
              <a:buNone/>
            </a:pPr>
            <a:r>
              <a:rPr lang="en-US" sz="1450" dirty="0">
                <a:solidFill>
                  <a:srgbClr val="746558"/>
                </a:solidFill>
                <a:latin typeface="Gelasio" pitchFamily="34" charset="0"/>
                <a:ea typeface="Gelasio" pitchFamily="34" charset="-122"/>
                <a:cs typeface="Gelasio" pitchFamily="34" charset="-120"/>
              </a:rPr>
              <a:t>Successful implementation of the SDGs requires collaboration between governments, businesses, civil society, and individuals. This includes sharing knowledge, resources, and technologies to achieve common goals.</a:t>
            </a:r>
            <a:endParaRPr lang="en-US" sz="1450" dirty="0"/>
          </a:p>
        </p:txBody>
      </p:sp>
      <p:pic>
        <p:nvPicPr>
          <p:cNvPr id="8" name="Image 3" descr="preencoded.png">    </p:cNvPr>
          <p:cNvPicPr>
            <a:picLocks noChangeAspect="1"/>
          </p:cNvPicPr>
          <p:nvPr/>
        </p:nvPicPr>
        <p:blipFill>
          <a:blip r:embed="rId4"/>
          <a:stretch>
            <a:fillRect/>
          </a:stretch>
        </p:blipFill>
        <p:spPr>
          <a:xfrm>
            <a:off x="10200084" y="1686997"/>
            <a:ext cx="472321" cy="472321"/>
          </a:xfrm>
          <a:prstGeom prst="rect">
            <a:avLst/>
          </a:prstGeom>
        </p:spPr>
      </p:pic>
      <p:sp>
        <p:nvSpPr>
          <p:cNvPr id="9" name="Text 3"/>
          <p:cNvSpPr/>
          <p:nvPr/>
        </p:nvSpPr>
        <p:spPr>
          <a:xfrm>
            <a:off x="10200084" y="2348151"/>
            <a:ext cx="2743081" cy="295275"/>
          </a:xfrm>
          <a:prstGeom prst="rect">
            <a:avLst/>
          </a:prstGeom>
          <a:noFill/>
          <a:ln/>
        </p:spPr>
        <p:txBody>
          <a:bodyPr wrap="none" lIns="0" tIns="0" rIns="0" bIns="0" rtlCol="0" anchor="t"/>
          <a:lstStyle/>
          <a:p>
            <a:pPr algn="l" indent="0" marL="0">
              <a:lnSpc>
                <a:spcPts val="2300"/>
              </a:lnSpc>
              <a:buNone/>
            </a:pPr>
            <a:r>
              <a:rPr lang="en-US" sz="1850" dirty="0">
                <a:solidFill>
                  <a:srgbClr val="746558"/>
                </a:solidFill>
                <a:latin typeface="Gelasio" pitchFamily="34" charset="0"/>
                <a:ea typeface="Gelasio" pitchFamily="34" charset="-122"/>
                <a:cs typeface="Gelasio" pitchFamily="34" charset="-120"/>
              </a:rPr>
              <a:t>Sustainable Investment</a:t>
            </a:r>
            <a:endParaRPr lang="en-US" sz="1850" dirty="0"/>
          </a:p>
        </p:txBody>
      </p:sp>
      <p:sp>
        <p:nvSpPr>
          <p:cNvPr id="10" name="Text 4"/>
          <p:cNvSpPr/>
          <p:nvPr/>
        </p:nvSpPr>
        <p:spPr>
          <a:xfrm>
            <a:off x="10200084" y="2756773"/>
            <a:ext cx="3769043" cy="1511498"/>
          </a:xfrm>
          <a:prstGeom prst="rect">
            <a:avLst/>
          </a:prstGeom>
          <a:noFill/>
          <a:ln/>
        </p:spPr>
        <p:txBody>
          <a:bodyPr wrap="square" lIns="0" tIns="0" rIns="0" bIns="0" rtlCol="0" anchor="t"/>
          <a:lstStyle/>
          <a:p>
            <a:pPr algn="l" indent="0" marL="0">
              <a:lnSpc>
                <a:spcPts val="2350"/>
              </a:lnSpc>
              <a:buNone/>
            </a:pPr>
            <a:r>
              <a:rPr lang="en-US" sz="1450" dirty="0">
                <a:solidFill>
                  <a:srgbClr val="746558"/>
                </a:solidFill>
                <a:latin typeface="Gelasio" pitchFamily="34" charset="0"/>
                <a:ea typeface="Gelasio" pitchFamily="34" charset="-122"/>
                <a:cs typeface="Gelasio" pitchFamily="34" charset="-120"/>
              </a:rPr>
              <a:t>Financing sustainable development is crucial to achieving the SDGs. This requires shifting investments toward sustainable projects, promoting green technologies, and fostering responsible financial practices.</a:t>
            </a:r>
            <a:endParaRPr lang="en-US" sz="1450" dirty="0"/>
          </a:p>
        </p:txBody>
      </p:sp>
      <p:pic>
        <p:nvPicPr>
          <p:cNvPr id="11" name="Image 4" descr="preencoded.png">    </p:cNvPr>
          <p:cNvPicPr>
            <a:picLocks noChangeAspect="1"/>
          </p:cNvPicPr>
          <p:nvPr/>
        </p:nvPicPr>
        <p:blipFill>
          <a:blip r:embed="rId5"/>
          <a:stretch>
            <a:fillRect/>
          </a:stretch>
        </p:blipFill>
        <p:spPr>
          <a:xfrm>
            <a:off x="6147673" y="4835009"/>
            <a:ext cx="472321" cy="472321"/>
          </a:xfrm>
          <a:prstGeom prst="rect">
            <a:avLst/>
          </a:prstGeom>
        </p:spPr>
      </p:pic>
      <p:sp>
        <p:nvSpPr>
          <p:cNvPr id="12" name="Text 5"/>
          <p:cNvSpPr/>
          <p:nvPr/>
        </p:nvSpPr>
        <p:spPr>
          <a:xfrm>
            <a:off x="6147673" y="5496163"/>
            <a:ext cx="2361724" cy="295275"/>
          </a:xfrm>
          <a:prstGeom prst="rect">
            <a:avLst/>
          </a:prstGeom>
          <a:noFill/>
          <a:ln/>
        </p:spPr>
        <p:txBody>
          <a:bodyPr wrap="none" lIns="0" tIns="0" rIns="0" bIns="0" rtlCol="0" anchor="t"/>
          <a:lstStyle/>
          <a:p>
            <a:pPr algn="l" indent="0" marL="0">
              <a:lnSpc>
                <a:spcPts val="2300"/>
              </a:lnSpc>
              <a:buNone/>
            </a:pPr>
            <a:r>
              <a:rPr lang="en-US" sz="1850" dirty="0">
                <a:solidFill>
                  <a:srgbClr val="746558"/>
                </a:solidFill>
                <a:latin typeface="Gelasio" pitchFamily="34" charset="0"/>
                <a:ea typeface="Gelasio" pitchFamily="34" charset="-122"/>
                <a:cs typeface="Gelasio" pitchFamily="34" charset="-120"/>
              </a:rPr>
              <a:t>Strong Policies</a:t>
            </a:r>
            <a:endParaRPr lang="en-US" sz="1850" dirty="0"/>
          </a:p>
        </p:txBody>
      </p:sp>
      <p:sp>
        <p:nvSpPr>
          <p:cNvPr id="13" name="Text 6"/>
          <p:cNvSpPr/>
          <p:nvPr/>
        </p:nvSpPr>
        <p:spPr>
          <a:xfrm>
            <a:off x="6147673" y="5904786"/>
            <a:ext cx="3769043" cy="1511498"/>
          </a:xfrm>
          <a:prstGeom prst="rect">
            <a:avLst/>
          </a:prstGeom>
          <a:noFill/>
          <a:ln/>
        </p:spPr>
        <p:txBody>
          <a:bodyPr wrap="square" lIns="0" tIns="0" rIns="0" bIns="0" rtlCol="0" anchor="t"/>
          <a:lstStyle/>
          <a:p>
            <a:pPr algn="l" indent="0" marL="0">
              <a:lnSpc>
                <a:spcPts val="2350"/>
              </a:lnSpc>
              <a:buNone/>
            </a:pPr>
            <a:r>
              <a:rPr lang="en-US" sz="1450" dirty="0">
                <a:solidFill>
                  <a:srgbClr val="746558"/>
                </a:solidFill>
                <a:latin typeface="Gelasio" pitchFamily="34" charset="0"/>
                <a:ea typeface="Gelasio" pitchFamily="34" charset="-122"/>
                <a:cs typeface="Gelasio" pitchFamily="34" charset="-120"/>
              </a:rPr>
              <a:t>Governments play a critical role in implementing the SDGs by developing and enforcing policies that promote sustainable practices, protect the environment, and address social inequalities.</a:t>
            </a:r>
            <a:endParaRPr lang="en-US" sz="1450" dirty="0"/>
          </a:p>
        </p:txBody>
      </p:sp>
      <p:pic>
        <p:nvPicPr>
          <p:cNvPr id="14" name="Image 5" descr="preencoded.png">    </p:cNvPr>
          <p:cNvPicPr>
            <a:picLocks noChangeAspect="1"/>
          </p:cNvPicPr>
          <p:nvPr/>
        </p:nvPicPr>
        <p:blipFill>
          <a:blip r:embed="rId6"/>
          <a:stretch>
            <a:fillRect/>
          </a:stretch>
        </p:blipFill>
        <p:spPr>
          <a:xfrm>
            <a:off x="10200084" y="4835009"/>
            <a:ext cx="472321" cy="472321"/>
          </a:xfrm>
          <a:prstGeom prst="rect">
            <a:avLst/>
          </a:prstGeom>
        </p:spPr>
      </p:pic>
      <p:sp>
        <p:nvSpPr>
          <p:cNvPr id="15" name="Text 7"/>
          <p:cNvSpPr/>
          <p:nvPr/>
        </p:nvSpPr>
        <p:spPr>
          <a:xfrm>
            <a:off x="10200084" y="5496163"/>
            <a:ext cx="3008233" cy="295275"/>
          </a:xfrm>
          <a:prstGeom prst="rect">
            <a:avLst/>
          </a:prstGeom>
          <a:noFill/>
          <a:ln/>
        </p:spPr>
        <p:txBody>
          <a:bodyPr wrap="none" lIns="0" tIns="0" rIns="0" bIns="0" rtlCol="0" anchor="t"/>
          <a:lstStyle/>
          <a:p>
            <a:pPr algn="l" indent="0" marL="0">
              <a:lnSpc>
                <a:spcPts val="2300"/>
              </a:lnSpc>
              <a:buNone/>
            </a:pPr>
            <a:r>
              <a:rPr lang="en-US" sz="1850" dirty="0">
                <a:solidFill>
                  <a:srgbClr val="746558"/>
                </a:solidFill>
                <a:latin typeface="Gelasio" pitchFamily="34" charset="0"/>
                <a:ea typeface="Gelasio" pitchFamily="34" charset="-122"/>
                <a:cs typeface="Gelasio" pitchFamily="34" charset="-120"/>
              </a:rPr>
              <a:t>Education and Awareness</a:t>
            </a:r>
            <a:endParaRPr lang="en-US" sz="1850" dirty="0"/>
          </a:p>
        </p:txBody>
      </p:sp>
      <p:sp>
        <p:nvSpPr>
          <p:cNvPr id="16" name="Text 8"/>
          <p:cNvSpPr/>
          <p:nvPr/>
        </p:nvSpPr>
        <p:spPr>
          <a:xfrm>
            <a:off x="10200084" y="5904786"/>
            <a:ext cx="3769043" cy="1511498"/>
          </a:xfrm>
          <a:prstGeom prst="rect">
            <a:avLst/>
          </a:prstGeom>
          <a:noFill/>
          <a:ln/>
        </p:spPr>
        <p:txBody>
          <a:bodyPr wrap="square" lIns="0" tIns="0" rIns="0" bIns="0" rtlCol="0" anchor="t"/>
          <a:lstStyle/>
          <a:p>
            <a:pPr algn="l" indent="0" marL="0">
              <a:lnSpc>
                <a:spcPts val="2350"/>
              </a:lnSpc>
              <a:buNone/>
            </a:pPr>
            <a:r>
              <a:rPr lang="en-US" sz="1450" dirty="0">
                <a:solidFill>
                  <a:srgbClr val="746558"/>
                </a:solidFill>
                <a:latin typeface="Gelasio" pitchFamily="34" charset="0"/>
                <a:ea typeface="Gelasio" pitchFamily="34" charset="-122"/>
                <a:cs typeface="Gelasio" pitchFamily="34" charset="-120"/>
              </a:rPr>
              <a:t>Raising awareness about the SDGs and promoting education on sustainable development are essential for building public support and fostering individual action toward a more sustainable future.</a:t>
            </a:r>
            <a:endParaRPr lang="en-US" sz="145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PptxGenJS</cp:lastModifiedBy>
  <cp:revision>1</cp:revision>
  <dcterms:created xsi:type="dcterms:W3CDTF">2024-09-04T06:47:24Z</dcterms:created>
  <dcterms:modified xsi:type="dcterms:W3CDTF">2024-09-04T06:47:24Z</dcterms:modified>
</cp:coreProperties>
</file>