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4" r:id="rId14"/>
    <p:sldId id="269" r:id="rId15"/>
    <p:sldId id="270" r:id="rId16"/>
    <p:sldId id="271" r:id="rId17"/>
    <p:sldId id="273" r:id="rId18"/>
  </p:sldIdLst>
  <p:sldSz cx="14630400" cy="8229600"/>
  <p:notesSz cx="8229600" cy="14630400"/>
  <p:embeddedFontLst>
    <p:embeddedFont>
      <p:font typeface="Calibri" panose="020F0502020204030204" pitchFamily="34" charset="0"/>
      <p:regular r:id="rId20"/>
      <p:bold r:id="rId21"/>
      <p:italic r:id="rId22"/>
      <p:boldItalic r:id="rId23"/>
    </p:embeddedFont>
    <p:embeddedFont>
      <p:font typeface="Heebo" pitchFamily="2" charset="-79"/>
      <p:regular r:id="rId24"/>
      <p:bold r:id="rId25"/>
    </p:embeddedFont>
    <p:embeddedFont>
      <p:font typeface="Montserrat" panose="00000500000000000000" pitchFamily="2"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60" d="100"/>
          <a:sy n="60" d="100"/>
        </p:scale>
        <p:origin x="6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7801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3091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7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pic>
        <p:nvPicPr>
          <p:cNvPr id="3" name="Image 1" descr="preencoded.png"/>
          <p:cNvPicPr>
            <a:picLocks noChangeAspect="1"/>
          </p:cNvPicPr>
          <p:nvPr/>
        </p:nvPicPr>
        <p:blipFill>
          <a:blip r:embed="rId4"/>
          <a:stretch>
            <a:fillRect/>
          </a:stretch>
        </p:blipFill>
        <p:spPr>
          <a:xfrm>
            <a:off x="9401413" y="1629013"/>
            <a:ext cx="4971574" cy="4971574"/>
          </a:xfrm>
          <a:prstGeom prst="rect">
            <a:avLst/>
          </a:prstGeom>
        </p:spPr>
      </p:pic>
      <p:sp>
        <p:nvSpPr>
          <p:cNvPr id="4" name="Text 0"/>
          <p:cNvSpPr/>
          <p:nvPr/>
        </p:nvSpPr>
        <p:spPr>
          <a:xfrm>
            <a:off x="721043" y="569000"/>
            <a:ext cx="7701915" cy="3553778"/>
          </a:xfrm>
          <a:prstGeom prst="rect">
            <a:avLst/>
          </a:prstGeom>
          <a:noFill/>
          <a:ln/>
        </p:spPr>
        <p:txBody>
          <a:bodyPr wrap="square" lIns="0" tIns="0" rIns="0" bIns="0" rtlCol="0" anchor="t"/>
          <a:lstStyle/>
          <a:p>
            <a:pPr marL="0" indent="0">
              <a:lnSpc>
                <a:spcPts val="6950"/>
              </a:lnSpc>
              <a:buNone/>
            </a:pPr>
            <a:r>
              <a:rPr lang="en-US" sz="5550" dirty="0">
                <a:solidFill>
                  <a:srgbClr val="F2F0F4"/>
                </a:solidFill>
                <a:latin typeface="Montserrat" pitchFamily="34" charset="0"/>
                <a:ea typeface="Montserrat" pitchFamily="34" charset="-122"/>
                <a:cs typeface="Montserrat" pitchFamily="34" charset="-120"/>
              </a:rPr>
              <a:t>Environmental Pollution: A Comprehensive Overview</a:t>
            </a:r>
            <a:endParaRPr lang="en-US" sz="5550" dirty="0"/>
          </a:p>
        </p:txBody>
      </p:sp>
      <p:sp>
        <p:nvSpPr>
          <p:cNvPr id="5" name="Text 1"/>
          <p:cNvSpPr/>
          <p:nvPr/>
        </p:nvSpPr>
        <p:spPr>
          <a:xfrm>
            <a:off x="721043" y="4431744"/>
            <a:ext cx="7701915" cy="2636520"/>
          </a:xfrm>
          <a:prstGeom prst="rect">
            <a:avLst/>
          </a:prstGeom>
          <a:noFill/>
          <a:ln/>
        </p:spPr>
        <p:txBody>
          <a:bodyPr wrap="square" lIns="0" tIns="0" rIns="0" bIns="0" rtlCol="0" anchor="t"/>
          <a:lstStyle/>
          <a:p>
            <a:pPr marL="0" indent="0">
              <a:lnSpc>
                <a:spcPts val="2550"/>
              </a:lnSpc>
              <a:buNone/>
            </a:pPr>
            <a:r>
              <a:rPr lang="en-US" sz="1600" dirty="0">
                <a:solidFill>
                  <a:srgbClr val="DCD7E5"/>
                </a:solidFill>
                <a:latin typeface="Heebo" pitchFamily="34" charset="0"/>
                <a:ea typeface="Heebo" pitchFamily="34" charset="-122"/>
                <a:cs typeface="Heebo" pitchFamily="34" charset="-120"/>
              </a:rPr>
              <a:t>Environmental pollution is a critical global issue affecting the health of our planet and its inhabitants. It encompasses various forms of contamination, including water, air, soil, and noise pollution. The sources of these pollutants are diverse, ranging from industrial activities to agricultural practices and human consumption patterns. Pollution has detrimental impacts on ecosystems, human health, and the overall quality of life. Understanding the sources, impacts, and corrective and preventive measures for environmental pollution is crucial for safeguarding the environment and ensuring a sustainable future.</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6EAAC5-4D1F-4001-B3CA-84E57C25E5D7}"/>
              </a:ext>
            </a:extLst>
          </p:cNvPr>
          <p:cNvSpPr txBox="1"/>
          <p:nvPr/>
        </p:nvSpPr>
        <p:spPr>
          <a:xfrm>
            <a:off x="497304" y="1359113"/>
            <a:ext cx="11438021" cy="646331"/>
          </a:xfrm>
          <a:prstGeom prst="rect">
            <a:avLst/>
          </a:prstGeom>
          <a:noFill/>
        </p:spPr>
        <p:txBody>
          <a:bodyPr wrap="square">
            <a:spAutoFit/>
          </a:bodyPr>
          <a:lstStyle/>
          <a:p>
            <a:r>
              <a:rPr lang="en-US" dirty="0">
                <a:solidFill>
                  <a:schemeClr val="bg1">
                    <a:lumMod val="95000"/>
                  </a:schemeClr>
                </a:solidFill>
              </a:rPr>
              <a:t>Nuclear hazards refer to the potential dangers associated with the release of radioactive materials into the environment, either intentionally (e.g., nuclear weapons) or unintentionally (e.g., accidents in nuclear power plants).</a:t>
            </a:r>
          </a:p>
        </p:txBody>
      </p:sp>
      <p:sp>
        <p:nvSpPr>
          <p:cNvPr id="5" name="TextBox 4">
            <a:extLst>
              <a:ext uri="{FF2B5EF4-FFF2-40B4-BE49-F238E27FC236}">
                <a16:creationId xmlns:a16="http://schemas.microsoft.com/office/drawing/2014/main" id="{A1CA6D46-4BD9-4078-AEC1-780557AEED24}"/>
              </a:ext>
            </a:extLst>
          </p:cNvPr>
          <p:cNvSpPr txBox="1"/>
          <p:nvPr/>
        </p:nvSpPr>
        <p:spPr>
          <a:xfrm>
            <a:off x="641683" y="2215732"/>
            <a:ext cx="10186738" cy="5450851"/>
          </a:xfrm>
          <a:prstGeom prst="rect">
            <a:avLst/>
          </a:prstGeom>
          <a:noFill/>
        </p:spPr>
        <p:txBody>
          <a:bodyPr wrap="square">
            <a:spAutoFit/>
          </a:bodyPr>
          <a:lstStyle/>
          <a:p>
            <a:pPr>
              <a:lnSpc>
                <a:spcPct val="150000"/>
              </a:lnSpc>
            </a:pPr>
            <a:r>
              <a:rPr lang="en-US" b="1" dirty="0">
                <a:solidFill>
                  <a:schemeClr val="bg1">
                    <a:lumMod val="95000"/>
                  </a:schemeClr>
                </a:solidFill>
              </a:rPr>
              <a:t>Types of Nuclear Hazards</a:t>
            </a:r>
          </a:p>
          <a:p>
            <a:pPr>
              <a:lnSpc>
                <a:spcPct val="150000"/>
              </a:lnSpc>
              <a:buFont typeface="+mj-lt"/>
              <a:buAutoNum type="arabicPeriod"/>
            </a:pPr>
            <a:r>
              <a:rPr lang="en-US" b="1" dirty="0">
                <a:solidFill>
                  <a:schemeClr val="bg1">
                    <a:lumMod val="95000"/>
                  </a:schemeClr>
                </a:solidFill>
              </a:rPr>
              <a:t>Nuclear Power Plant Accidents</a:t>
            </a:r>
            <a:endParaRPr lang="en-US" dirty="0">
              <a:solidFill>
                <a:schemeClr val="bg1">
                  <a:lumMod val="95000"/>
                </a:schemeClr>
              </a:solidFill>
            </a:endParaRPr>
          </a:p>
          <a:p>
            <a:pPr marL="742950" lvl="1" indent="-285750">
              <a:lnSpc>
                <a:spcPct val="150000"/>
              </a:lnSpc>
              <a:buFont typeface="+mj-lt"/>
              <a:buAutoNum type="arabicPeriod"/>
            </a:pPr>
            <a:r>
              <a:rPr lang="en-US" dirty="0">
                <a:solidFill>
                  <a:schemeClr val="bg1">
                    <a:lumMod val="95000"/>
                  </a:schemeClr>
                </a:solidFill>
              </a:rPr>
              <a:t>Examples: Chernobyl (1986), Fukushima Daiichi (2011).</a:t>
            </a:r>
          </a:p>
          <a:p>
            <a:pPr marL="742950" lvl="1" indent="-285750">
              <a:lnSpc>
                <a:spcPct val="150000"/>
              </a:lnSpc>
              <a:buFont typeface="+mj-lt"/>
              <a:buAutoNum type="arabicPeriod"/>
            </a:pPr>
            <a:r>
              <a:rPr lang="en-US" dirty="0">
                <a:solidFill>
                  <a:schemeClr val="bg1">
                    <a:lumMod val="95000"/>
                  </a:schemeClr>
                </a:solidFill>
              </a:rPr>
              <a:t>Causes: Reactor malfunctions, natural disasters, or human error.</a:t>
            </a:r>
          </a:p>
          <a:p>
            <a:pPr>
              <a:lnSpc>
                <a:spcPct val="150000"/>
              </a:lnSpc>
              <a:buFont typeface="+mj-lt"/>
              <a:buAutoNum type="arabicPeriod"/>
            </a:pPr>
            <a:r>
              <a:rPr lang="en-US" b="1" dirty="0">
                <a:solidFill>
                  <a:schemeClr val="bg1">
                    <a:lumMod val="95000"/>
                  </a:schemeClr>
                </a:solidFill>
              </a:rPr>
              <a:t>Nuclear Weapons</a:t>
            </a:r>
            <a:endParaRPr lang="en-US" dirty="0">
              <a:solidFill>
                <a:schemeClr val="bg1">
                  <a:lumMod val="95000"/>
                </a:schemeClr>
              </a:solidFill>
            </a:endParaRPr>
          </a:p>
          <a:p>
            <a:pPr marL="742950" lvl="1" indent="-285750">
              <a:lnSpc>
                <a:spcPct val="150000"/>
              </a:lnSpc>
              <a:buFont typeface="+mj-lt"/>
              <a:buAutoNum type="arabicPeriod"/>
            </a:pPr>
            <a:r>
              <a:rPr lang="en-US" dirty="0">
                <a:solidFill>
                  <a:schemeClr val="bg1">
                    <a:lumMod val="95000"/>
                  </a:schemeClr>
                </a:solidFill>
              </a:rPr>
              <a:t>Effects: Immediate blast injuries, long-term radiation sickness, and environmental contamination.</a:t>
            </a:r>
          </a:p>
          <a:p>
            <a:pPr>
              <a:lnSpc>
                <a:spcPct val="150000"/>
              </a:lnSpc>
              <a:buFont typeface="+mj-lt"/>
              <a:buAutoNum type="arabicPeriod"/>
            </a:pPr>
            <a:r>
              <a:rPr lang="en-US" b="1" dirty="0">
                <a:solidFill>
                  <a:schemeClr val="bg1">
                    <a:lumMod val="95000"/>
                  </a:schemeClr>
                </a:solidFill>
              </a:rPr>
              <a:t>Improper Disposal of Radioactive Waste</a:t>
            </a:r>
            <a:endParaRPr lang="en-US" dirty="0">
              <a:solidFill>
                <a:schemeClr val="bg1">
                  <a:lumMod val="95000"/>
                </a:schemeClr>
              </a:solidFill>
            </a:endParaRPr>
          </a:p>
          <a:p>
            <a:pPr marL="742950" lvl="1" indent="-285750">
              <a:lnSpc>
                <a:spcPct val="150000"/>
              </a:lnSpc>
              <a:buFont typeface="+mj-lt"/>
              <a:buAutoNum type="arabicPeriod"/>
            </a:pPr>
            <a:r>
              <a:rPr lang="en-US" dirty="0">
                <a:solidFill>
                  <a:schemeClr val="bg1">
                    <a:lumMod val="95000"/>
                  </a:schemeClr>
                </a:solidFill>
              </a:rPr>
              <a:t>Sources: Medical, industrial, or energy sectors.</a:t>
            </a:r>
          </a:p>
          <a:p>
            <a:pPr marL="742950" lvl="1" indent="-285750">
              <a:lnSpc>
                <a:spcPct val="150000"/>
              </a:lnSpc>
              <a:buFont typeface="+mj-lt"/>
              <a:buAutoNum type="arabicPeriod"/>
            </a:pPr>
            <a:r>
              <a:rPr lang="en-US" dirty="0">
                <a:solidFill>
                  <a:schemeClr val="bg1">
                    <a:lumMod val="95000"/>
                  </a:schemeClr>
                </a:solidFill>
              </a:rPr>
              <a:t>Risk: Contamination of water, soil, and air.</a:t>
            </a:r>
          </a:p>
          <a:p>
            <a:pPr>
              <a:lnSpc>
                <a:spcPct val="150000"/>
              </a:lnSpc>
              <a:buFont typeface="+mj-lt"/>
              <a:buAutoNum type="arabicPeriod"/>
            </a:pPr>
            <a:r>
              <a:rPr lang="en-US" b="1" dirty="0">
                <a:solidFill>
                  <a:schemeClr val="bg1">
                    <a:lumMod val="95000"/>
                  </a:schemeClr>
                </a:solidFill>
              </a:rPr>
              <a:t>Occupational Exposure</a:t>
            </a:r>
            <a:endParaRPr lang="en-US" dirty="0">
              <a:solidFill>
                <a:schemeClr val="bg1">
                  <a:lumMod val="95000"/>
                </a:schemeClr>
              </a:solidFill>
            </a:endParaRPr>
          </a:p>
          <a:p>
            <a:pPr marL="742950" lvl="1" indent="-285750">
              <a:lnSpc>
                <a:spcPct val="150000"/>
              </a:lnSpc>
              <a:buFont typeface="+mj-lt"/>
              <a:buAutoNum type="arabicPeriod"/>
            </a:pPr>
            <a:r>
              <a:rPr lang="en-US" dirty="0">
                <a:solidFill>
                  <a:schemeClr val="bg1">
                    <a:lumMod val="95000"/>
                  </a:schemeClr>
                </a:solidFill>
              </a:rPr>
              <a:t>Workers in nuclear power plants, medical radiology, and research facilities are at risk.</a:t>
            </a:r>
          </a:p>
          <a:p>
            <a:pPr>
              <a:lnSpc>
                <a:spcPct val="150000"/>
              </a:lnSpc>
              <a:buFont typeface="+mj-lt"/>
              <a:buAutoNum type="arabicPeriod"/>
            </a:pPr>
            <a:r>
              <a:rPr lang="en-US" b="1" dirty="0">
                <a:solidFill>
                  <a:schemeClr val="bg1">
                    <a:lumMod val="95000"/>
                  </a:schemeClr>
                </a:solidFill>
              </a:rPr>
              <a:t>Radioactive Contamination from Mining and Processing</a:t>
            </a:r>
            <a:endParaRPr lang="en-US" dirty="0">
              <a:solidFill>
                <a:schemeClr val="bg1">
                  <a:lumMod val="95000"/>
                </a:schemeClr>
              </a:solidFill>
            </a:endParaRPr>
          </a:p>
          <a:p>
            <a:pPr marL="742950" lvl="1" indent="-285750">
              <a:lnSpc>
                <a:spcPct val="150000"/>
              </a:lnSpc>
              <a:buFont typeface="+mj-lt"/>
              <a:buAutoNum type="arabicPeriod"/>
            </a:pPr>
            <a:r>
              <a:rPr lang="en-US" dirty="0">
                <a:solidFill>
                  <a:schemeClr val="bg1">
                    <a:lumMod val="95000"/>
                  </a:schemeClr>
                </a:solidFill>
              </a:rPr>
              <a:t>Uranium mining and processing release radioactive dust and tailings</a:t>
            </a:r>
            <a:r>
              <a:rPr lang="en-US" dirty="0"/>
              <a:t>.</a:t>
            </a:r>
          </a:p>
        </p:txBody>
      </p:sp>
      <p:sp>
        <p:nvSpPr>
          <p:cNvPr id="6" name="TextBox 5">
            <a:extLst>
              <a:ext uri="{FF2B5EF4-FFF2-40B4-BE49-F238E27FC236}">
                <a16:creationId xmlns:a16="http://schemas.microsoft.com/office/drawing/2014/main" id="{3B2EE934-681E-4A7C-8346-1E8B25AB969E}"/>
              </a:ext>
            </a:extLst>
          </p:cNvPr>
          <p:cNvSpPr txBox="1"/>
          <p:nvPr/>
        </p:nvSpPr>
        <p:spPr>
          <a:xfrm>
            <a:off x="802105" y="352926"/>
            <a:ext cx="5181600" cy="769441"/>
          </a:xfrm>
          <a:prstGeom prst="rect">
            <a:avLst/>
          </a:prstGeom>
          <a:noFill/>
        </p:spPr>
        <p:txBody>
          <a:bodyPr wrap="square" rtlCol="0">
            <a:spAutoFit/>
          </a:bodyPr>
          <a:lstStyle/>
          <a:p>
            <a:r>
              <a:rPr lang="en-US" sz="4400" b="1" dirty="0">
                <a:solidFill>
                  <a:srgbClr val="FF0000"/>
                </a:solidFill>
              </a:rPr>
              <a:t>NUCLEAR HAZARDS</a:t>
            </a:r>
          </a:p>
        </p:txBody>
      </p:sp>
    </p:spTree>
    <p:extLst>
      <p:ext uri="{BB962C8B-B14F-4D97-AF65-F5344CB8AC3E}">
        <p14:creationId xmlns:p14="http://schemas.microsoft.com/office/powerpoint/2010/main" val="1419587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85E2CC-A015-461A-B366-B42CEE029CAB}"/>
              </a:ext>
            </a:extLst>
          </p:cNvPr>
          <p:cNvSpPr txBox="1"/>
          <p:nvPr/>
        </p:nvSpPr>
        <p:spPr>
          <a:xfrm>
            <a:off x="737935" y="609978"/>
            <a:ext cx="10379243" cy="6969600"/>
          </a:xfrm>
          <a:prstGeom prst="rect">
            <a:avLst/>
          </a:prstGeom>
          <a:noFill/>
        </p:spPr>
        <p:txBody>
          <a:bodyPr wrap="square">
            <a:spAutoFit/>
          </a:bodyPr>
          <a:lstStyle/>
          <a:p>
            <a:pPr>
              <a:lnSpc>
                <a:spcPct val="150000"/>
              </a:lnSpc>
            </a:pPr>
            <a:r>
              <a:rPr lang="en-US" sz="2000" b="1" dirty="0">
                <a:solidFill>
                  <a:schemeClr val="bg1">
                    <a:lumMod val="95000"/>
                  </a:schemeClr>
                </a:solidFill>
                <a:latin typeface="Times New Roman" panose="02020603050405020304" pitchFamily="18" charset="0"/>
                <a:cs typeface="Times New Roman" panose="02020603050405020304" pitchFamily="18" charset="0"/>
              </a:rPr>
              <a:t>Human Health Risks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Acute Radiation Syndrome (ARS)</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Cause</a:t>
            </a:r>
            <a:r>
              <a:rPr lang="en-US" sz="2000" dirty="0">
                <a:solidFill>
                  <a:schemeClr val="bg1">
                    <a:lumMod val="95000"/>
                  </a:schemeClr>
                </a:solidFill>
                <a:latin typeface="Times New Roman" panose="02020603050405020304" pitchFamily="18" charset="0"/>
                <a:cs typeface="Times New Roman" panose="02020603050405020304" pitchFamily="18" charset="0"/>
              </a:rPr>
              <a:t>: High doses of radiation over a short time.</a:t>
            </a:r>
          </a:p>
          <a:p>
            <a:pPr marL="742950" lvl="1" indent="-285750">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Symptoms</a:t>
            </a:r>
            <a:r>
              <a:rPr lang="en-US" sz="2000" dirty="0">
                <a:solidFill>
                  <a:schemeClr val="bg1">
                    <a:lumMod val="95000"/>
                  </a:schemeClr>
                </a:solidFill>
                <a:latin typeface="Times New Roman" panose="02020603050405020304" pitchFamily="18" charset="0"/>
                <a:cs typeface="Times New Roman" panose="02020603050405020304" pitchFamily="18" charset="0"/>
              </a:rPr>
              <a:t>: Nausea, vomiting, diarrhea, skin burns, organ failure, and death in severe cases.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Cancer Risks</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Common types</a:t>
            </a:r>
            <a:r>
              <a:rPr lang="en-US" sz="2000" dirty="0">
                <a:solidFill>
                  <a:schemeClr val="bg1">
                    <a:lumMod val="95000"/>
                  </a:schemeClr>
                </a:solidFill>
                <a:latin typeface="Times New Roman" panose="02020603050405020304" pitchFamily="18" charset="0"/>
                <a:cs typeface="Times New Roman" panose="02020603050405020304" pitchFamily="18" charset="0"/>
              </a:rPr>
              <a:t>: Leukemia, thyroid cancer, breast cancer, and lung cancer.</a:t>
            </a:r>
          </a:p>
          <a:p>
            <a:pPr marL="742950" lvl="1" indent="-285750">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Mechanism</a:t>
            </a:r>
            <a:r>
              <a:rPr lang="en-US" sz="2000" dirty="0">
                <a:solidFill>
                  <a:schemeClr val="bg1">
                    <a:lumMod val="95000"/>
                  </a:schemeClr>
                </a:solidFill>
                <a:latin typeface="Times New Roman" panose="02020603050405020304" pitchFamily="18" charset="0"/>
                <a:cs typeface="Times New Roman" panose="02020603050405020304" pitchFamily="18" charset="0"/>
              </a:rPr>
              <a:t>: DNA damage from ionizing radiation.</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Genetic Effects</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dirty="0">
                <a:solidFill>
                  <a:schemeClr val="bg1">
                    <a:lumMod val="95000"/>
                  </a:schemeClr>
                </a:solidFill>
                <a:latin typeface="Times New Roman" panose="02020603050405020304" pitchFamily="18" charset="0"/>
                <a:cs typeface="Times New Roman" panose="02020603050405020304" pitchFamily="18" charset="0"/>
              </a:rPr>
              <a:t>Mutations passed to offspring, potentially causing congenital disabilities.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Cardiovascular Diseases</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dirty="0">
                <a:solidFill>
                  <a:schemeClr val="bg1">
                    <a:lumMod val="95000"/>
                  </a:schemeClr>
                </a:solidFill>
                <a:latin typeface="Times New Roman" panose="02020603050405020304" pitchFamily="18" charset="0"/>
                <a:cs typeface="Times New Roman" panose="02020603050405020304" pitchFamily="18" charset="0"/>
              </a:rPr>
              <a:t>Radiation exposure can damage blood vessels and heart tissues.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Reproductive Issues</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dirty="0">
                <a:solidFill>
                  <a:schemeClr val="bg1">
                    <a:lumMod val="95000"/>
                  </a:schemeClr>
                </a:solidFill>
                <a:latin typeface="Times New Roman" panose="02020603050405020304" pitchFamily="18" charset="0"/>
                <a:cs typeface="Times New Roman" panose="02020603050405020304" pitchFamily="18" charset="0"/>
              </a:rPr>
              <a:t>Infertility, miscarriage, or birth defects in exposed populations.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Chronic Low-Level Exposure</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Effects</a:t>
            </a:r>
            <a:r>
              <a:rPr lang="en-US" sz="2000" dirty="0">
                <a:solidFill>
                  <a:schemeClr val="bg1">
                    <a:lumMod val="95000"/>
                  </a:schemeClr>
                </a:solidFill>
                <a:latin typeface="Times New Roman" panose="02020603050405020304" pitchFamily="18" charset="0"/>
                <a:cs typeface="Times New Roman" panose="02020603050405020304" pitchFamily="18" charset="0"/>
              </a:rPr>
              <a:t>: Long-term risks like cancer, cataracts, and reduced immunity</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923953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6023CB-313F-4F6C-A630-ADF8A492D653}"/>
              </a:ext>
            </a:extLst>
          </p:cNvPr>
          <p:cNvSpPr txBox="1"/>
          <p:nvPr/>
        </p:nvSpPr>
        <p:spPr>
          <a:xfrm>
            <a:off x="1010652" y="611521"/>
            <a:ext cx="9593179" cy="6969600"/>
          </a:xfrm>
          <a:prstGeom prst="rect">
            <a:avLst/>
          </a:prstGeom>
          <a:noFill/>
        </p:spPr>
        <p:txBody>
          <a:bodyPr wrap="square">
            <a:spAutoFit/>
          </a:bodyPr>
          <a:lstStyle/>
          <a:p>
            <a:pPr>
              <a:lnSpc>
                <a:spcPct val="150000"/>
              </a:lnSpc>
            </a:pPr>
            <a:r>
              <a:rPr lang="en-US" sz="2000" b="1" dirty="0">
                <a:solidFill>
                  <a:schemeClr val="bg1">
                    <a:lumMod val="95000"/>
                  </a:schemeClr>
                </a:solidFill>
                <a:latin typeface="Times New Roman" panose="02020603050405020304" pitchFamily="18" charset="0"/>
                <a:cs typeface="Times New Roman" panose="02020603050405020304" pitchFamily="18" charset="0"/>
              </a:rPr>
              <a:t>Prevention and Mitigation</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Strict Safety Regulations</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dirty="0">
                <a:solidFill>
                  <a:schemeClr val="bg1">
                    <a:lumMod val="95000"/>
                  </a:schemeClr>
                </a:solidFill>
                <a:latin typeface="Times New Roman" panose="02020603050405020304" pitchFamily="18" charset="0"/>
                <a:cs typeface="Times New Roman" panose="02020603050405020304" pitchFamily="18" charset="0"/>
              </a:rPr>
              <a:t>Design and operation standards for nuclear facilities.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Proper Disposal of Radioactive Waste</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dirty="0">
                <a:solidFill>
                  <a:schemeClr val="bg1">
                    <a:lumMod val="95000"/>
                  </a:schemeClr>
                </a:solidFill>
                <a:latin typeface="Times New Roman" panose="02020603050405020304" pitchFamily="18" charset="0"/>
                <a:cs typeface="Times New Roman" panose="02020603050405020304" pitchFamily="18" charset="0"/>
              </a:rPr>
              <a:t>Secure containment in geological repositories.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Monitoring and Early Detection</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dirty="0">
                <a:solidFill>
                  <a:schemeClr val="bg1">
                    <a:lumMod val="95000"/>
                  </a:schemeClr>
                </a:solidFill>
                <a:latin typeface="Times New Roman" panose="02020603050405020304" pitchFamily="18" charset="0"/>
                <a:cs typeface="Times New Roman" panose="02020603050405020304" pitchFamily="18" charset="0"/>
              </a:rPr>
              <a:t>Radiation detection systems in high-risk areas.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Public Education</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dirty="0">
                <a:solidFill>
                  <a:schemeClr val="bg1">
                    <a:lumMod val="95000"/>
                  </a:schemeClr>
                </a:solidFill>
                <a:latin typeface="Times New Roman" panose="02020603050405020304" pitchFamily="18" charset="0"/>
                <a:cs typeface="Times New Roman" panose="02020603050405020304" pitchFamily="18" charset="0"/>
              </a:rPr>
              <a:t>Awareness about radiation safety and emergency protocols.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Medical Preparedness</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dirty="0">
                <a:solidFill>
                  <a:schemeClr val="bg1">
                    <a:lumMod val="95000"/>
                  </a:schemeClr>
                </a:solidFill>
                <a:latin typeface="Times New Roman" panose="02020603050405020304" pitchFamily="18" charset="0"/>
                <a:cs typeface="Times New Roman" panose="02020603050405020304" pitchFamily="18" charset="0"/>
              </a:rPr>
              <a:t>Stockpiling iodine tablets (to block radioactive iodine uptake) and having emergency response plans.</a:t>
            </a:r>
          </a:p>
          <a:p>
            <a:pPr>
              <a:lnSpc>
                <a:spcPct val="150000"/>
              </a:lnSpc>
              <a:buFont typeface="+mj-lt"/>
              <a:buAutoNum type="arabicPeriod"/>
            </a:pPr>
            <a:r>
              <a:rPr lang="en-US" sz="2000" b="1" dirty="0">
                <a:solidFill>
                  <a:schemeClr val="bg1">
                    <a:lumMod val="95000"/>
                  </a:schemeClr>
                </a:solidFill>
                <a:latin typeface="Times New Roman" panose="02020603050405020304" pitchFamily="18" charset="0"/>
                <a:cs typeface="Times New Roman" panose="02020603050405020304" pitchFamily="18" charset="0"/>
              </a:rPr>
              <a:t>Advancements in Technology</a:t>
            </a:r>
            <a:endParaRPr lang="en-US" sz="2000" dirty="0">
              <a:solidFill>
                <a:schemeClr val="bg1">
                  <a:lumMod val="95000"/>
                </a:schemeClr>
              </a:solidFill>
              <a:latin typeface="Times New Roman" panose="02020603050405020304" pitchFamily="18" charset="0"/>
              <a:cs typeface="Times New Roman" panose="02020603050405020304" pitchFamily="18" charset="0"/>
            </a:endParaRPr>
          </a:p>
          <a:p>
            <a:pPr marL="742950" lvl="1" indent="-285750">
              <a:lnSpc>
                <a:spcPct val="150000"/>
              </a:lnSpc>
              <a:buFont typeface="+mj-lt"/>
              <a:buAutoNum type="arabicPeriod"/>
            </a:pPr>
            <a:r>
              <a:rPr lang="en-US" sz="2000" dirty="0">
                <a:solidFill>
                  <a:schemeClr val="bg1">
                    <a:lumMod val="95000"/>
                  </a:schemeClr>
                </a:solidFill>
                <a:latin typeface="Times New Roman" panose="02020603050405020304" pitchFamily="18" charset="0"/>
                <a:cs typeface="Times New Roman" panose="02020603050405020304" pitchFamily="18" charset="0"/>
              </a:rPr>
              <a:t>Safer reactor designs (e.g., small modular reactors) and improved radiation shielding materials.</a:t>
            </a:r>
          </a:p>
        </p:txBody>
      </p:sp>
    </p:spTree>
    <p:extLst>
      <p:ext uri="{BB962C8B-B14F-4D97-AF65-F5344CB8AC3E}">
        <p14:creationId xmlns:p14="http://schemas.microsoft.com/office/powerpoint/2010/main" val="45403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674489" y="603290"/>
            <a:ext cx="13281422" cy="1204436"/>
          </a:xfrm>
          <a:prstGeom prst="rect">
            <a:avLst/>
          </a:prstGeom>
          <a:noFill/>
          <a:ln/>
        </p:spPr>
        <p:txBody>
          <a:bodyPr wrap="square" lIns="0" tIns="0" rIns="0" bIns="0" rtlCol="0" anchor="t"/>
          <a:lstStyle/>
          <a:p>
            <a:pPr marL="0" indent="0">
              <a:lnSpc>
                <a:spcPts val="4700"/>
              </a:lnSpc>
              <a:buNone/>
            </a:pPr>
            <a:r>
              <a:rPr lang="en-US" sz="3750" b="1" dirty="0">
                <a:solidFill>
                  <a:srgbClr val="F2F0F4"/>
                </a:solidFill>
                <a:latin typeface="Times New Roman" panose="02020603050405020304" pitchFamily="18" charset="0"/>
                <a:ea typeface="Montserrat" pitchFamily="34" charset="-122"/>
                <a:cs typeface="Times New Roman" panose="02020603050405020304" pitchFamily="18" charset="0"/>
              </a:rPr>
              <a:t>Waste Management: Biomedical, Solid, and Hazardous Wastes</a:t>
            </a:r>
            <a:endParaRPr lang="en-US" sz="3750" b="1" dirty="0">
              <a:latin typeface="Times New Roman" panose="02020603050405020304" pitchFamily="18" charset="0"/>
              <a:cs typeface="Times New Roman" panose="02020603050405020304" pitchFamily="18" charset="0"/>
            </a:endParaRPr>
          </a:p>
        </p:txBody>
      </p:sp>
      <p:pic>
        <p:nvPicPr>
          <p:cNvPr id="3" name="Image 0" descr="preencoded.png"/>
          <p:cNvPicPr>
            <a:picLocks noChangeAspect="1"/>
          </p:cNvPicPr>
          <p:nvPr/>
        </p:nvPicPr>
        <p:blipFill>
          <a:blip r:embed="rId3"/>
          <a:stretch>
            <a:fillRect/>
          </a:stretch>
        </p:blipFill>
        <p:spPr>
          <a:xfrm>
            <a:off x="674489" y="2193131"/>
            <a:ext cx="4234339" cy="2616994"/>
          </a:xfrm>
          <a:prstGeom prst="rect">
            <a:avLst/>
          </a:prstGeom>
        </p:spPr>
      </p:pic>
      <p:sp>
        <p:nvSpPr>
          <p:cNvPr id="4" name="Text 1"/>
          <p:cNvSpPr/>
          <p:nvPr/>
        </p:nvSpPr>
        <p:spPr>
          <a:xfrm>
            <a:off x="674489" y="5050988"/>
            <a:ext cx="2409111" cy="300990"/>
          </a:xfrm>
          <a:prstGeom prst="rect">
            <a:avLst/>
          </a:prstGeom>
          <a:noFill/>
          <a:ln/>
        </p:spPr>
        <p:txBody>
          <a:bodyPr wrap="none" lIns="0" tIns="0" rIns="0" bIns="0" rtlCol="0" anchor="t"/>
          <a:lstStyle/>
          <a:p>
            <a:pPr marL="0" indent="0" algn="l">
              <a:lnSpc>
                <a:spcPts val="2350"/>
              </a:lnSpc>
              <a:buNone/>
            </a:pPr>
            <a:r>
              <a:rPr lang="en-US" sz="1850" dirty="0">
                <a:solidFill>
                  <a:srgbClr val="DCD7E5"/>
                </a:solidFill>
                <a:latin typeface="Montserrat" pitchFamily="34" charset="0"/>
                <a:ea typeface="Montserrat" pitchFamily="34" charset="-122"/>
                <a:cs typeface="Montserrat" pitchFamily="34" charset="-120"/>
              </a:rPr>
              <a:t>Biomedical Waste</a:t>
            </a:r>
            <a:endParaRPr lang="en-US" sz="1850" dirty="0"/>
          </a:p>
        </p:txBody>
      </p:sp>
      <p:sp>
        <p:nvSpPr>
          <p:cNvPr id="5" name="Text 2"/>
          <p:cNvSpPr/>
          <p:nvPr/>
        </p:nvSpPr>
        <p:spPr>
          <a:xfrm>
            <a:off x="674489" y="5467588"/>
            <a:ext cx="4234339" cy="1541859"/>
          </a:xfrm>
          <a:prstGeom prst="rect">
            <a:avLst/>
          </a:prstGeom>
          <a:noFill/>
          <a:ln/>
        </p:spPr>
        <p:txBody>
          <a:bodyPr wrap="square" lIns="0" tIns="0" rIns="0" bIns="0" rtlCol="0" anchor="t"/>
          <a:lstStyle/>
          <a:p>
            <a:pPr marL="0" indent="0" algn="l">
              <a:lnSpc>
                <a:spcPts val="2400"/>
              </a:lnSpc>
              <a:buNone/>
            </a:pPr>
            <a:r>
              <a:rPr lang="en-US" sz="1500" dirty="0">
                <a:solidFill>
                  <a:srgbClr val="DCD7E5"/>
                </a:solidFill>
                <a:latin typeface="Times New Roman" panose="02020603050405020304" pitchFamily="18" charset="0"/>
                <a:ea typeface="Heebo" pitchFamily="34" charset="-122"/>
                <a:cs typeface="Times New Roman" panose="02020603050405020304" pitchFamily="18" charset="0"/>
              </a:rPr>
              <a:t>Biomedical waste, generated from healthcare facilities, research labs, and other medical settings, poses a significant health hazard if not managed properly. It includes sharps, blood, and other potentially infectious materials</a:t>
            </a:r>
            <a:r>
              <a:rPr lang="en-US" sz="1500" dirty="0">
                <a:solidFill>
                  <a:srgbClr val="DCD7E5"/>
                </a:solidFill>
                <a:latin typeface="Heebo" pitchFamily="34" charset="0"/>
                <a:ea typeface="Heebo" pitchFamily="34" charset="-122"/>
                <a:cs typeface="Heebo" pitchFamily="34" charset="-120"/>
              </a:rPr>
              <a:t>.</a:t>
            </a:r>
            <a:endParaRPr lang="en-US" sz="1500" dirty="0"/>
          </a:p>
        </p:txBody>
      </p:sp>
      <p:pic>
        <p:nvPicPr>
          <p:cNvPr id="6" name="Image 1" descr="preencoded.png"/>
          <p:cNvPicPr>
            <a:picLocks noChangeAspect="1"/>
          </p:cNvPicPr>
          <p:nvPr/>
        </p:nvPicPr>
        <p:blipFill>
          <a:blip r:embed="rId4"/>
          <a:stretch>
            <a:fillRect/>
          </a:stretch>
        </p:blipFill>
        <p:spPr>
          <a:xfrm>
            <a:off x="5197912" y="2193131"/>
            <a:ext cx="4234458" cy="2616994"/>
          </a:xfrm>
          <a:prstGeom prst="rect">
            <a:avLst/>
          </a:prstGeom>
        </p:spPr>
      </p:pic>
      <p:sp>
        <p:nvSpPr>
          <p:cNvPr id="7" name="Text 3"/>
          <p:cNvSpPr/>
          <p:nvPr/>
        </p:nvSpPr>
        <p:spPr>
          <a:xfrm>
            <a:off x="5197912" y="5050988"/>
            <a:ext cx="2409111" cy="300990"/>
          </a:xfrm>
          <a:prstGeom prst="rect">
            <a:avLst/>
          </a:prstGeom>
          <a:noFill/>
          <a:ln/>
        </p:spPr>
        <p:txBody>
          <a:bodyPr wrap="none" lIns="0" tIns="0" rIns="0" bIns="0" rtlCol="0" anchor="t"/>
          <a:lstStyle/>
          <a:p>
            <a:pPr marL="0" indent="0" algn="l">
              <a:lnSpc>
                <a:spcPts val="2350"/>
              </a:lnSpc>
              <a:buNone/>
            </a:pPr>
            <a:r>
              <a:rPr lang="en-US" sz="1850" dirty="0">
                <a:solidFill>
                  <a:srgbClr val="DCD7E5"/>
                </a:solidFill>
                <a:latin typeface="Montserrat" pitchFamily="34" charset="0"/>
                <a:ea typeface="Montserrat" pitchFamily="34" charset="-122"/>
                <a:cs typeface="Montserrat" pitchFamily="34" charset="-120"/>
              </a:rPr>
              <a:t>Solid Waste</a:t>
            </a:r>
            <a:endParaRPr lang="en-US" sz="1850" dirty="0"/>
          </a:p>
        </p:txBody>
      </p:sp>
      <p:sp>
        <p:nvSpPr>
          <p:cNvPr id="8" name="Text 4"/>
          <p:cNvSpPr/>
          <p:nvPr/>
        </p:nvSpPr>
        <p:spPr>
          <a:xfrm>
            <a:off x="5197912" y="5467588"/>
            <a:ext cx="4234458" cy="2158603"/>
          </a:xfrm>
          <a:prstGeom prst="rect">
            <a:avLst/>
          </a:prstGeom>
          <a:noFill/>
          <a:ln/>
        </p:spPr>
        <p:txBody>
          <a:bodyPr wrap="square" lIns="0" tIns="0" rIns="0" bIns="0" rtlCol="0" anchor="t"/>
          <a:lstStyle/>
          <a:p>
            <a:pPr marL="0" indent="0" algn="l">
              <a:lnSpc>
                <a:spcPts val="2400"/>
              </a:lnSpc>
              <a:buNone/>
            </a:pPr>
            <a:r>
              <a:rPr lang="en-US" sz="1500" dirty="0">
                <a:solidFill>
                  <a:srgbClr val="DCD7E5"/>
                </a:solidFill>
                <a:latin typeface="Times New Roman" panose="02020603050405020304" pitchFamily="18" charset="0"/>
                <a:ea typeface="Heebo" pitchFamily="34" charset="-122"/>
                <a:cs typeface="Times New Roman" panose="02020603050405020304" pitchFamily="18" charset="0"/>
              </a:rPr>
              <a:t>Solid waste, also known as municipal waste, is generated by households, businesses, and industries. It includes paper, plastic, food waste, and other non-hazardous materials. Effective waste management practices, including recycling and composting, are crucial for reducing the amount of solid waste going to landfills.</a:t>
            </a:r>
            <a:endParaRPr lang="en-US" sz="1500" dirty="0">
              <a:latin typeface="Times New Roman" panose="02020603050405020304" pitchFamily="18" charset="0"/>
              <a:cs typeface="Times New Roman" panose="02020603050405020304" pitchFamily="18" charset="0"/>
            </a:endParaRPr>
          </a:p>
        </p:txBody>
      </p:sp>
      <p:pic>
        <p:nvPicPr>
          <p:cNvPr id="9" name="Image 2" descr="preencoded.png"/>
          <p:cNvPicPr>
            <a:picLocks noChangeAspect="1"/>
          </p:cNvPicPr>
          <p:nvPr/>
        </p:nvPicPr>
        <p:blipFill>
          <a:blip r:embed="rId5"/>
          <a:stretch>
            <a:fillRect/>
          </a:stretch>
        </p:blipFill>
        <p:spPr>
          <a:xfrm>
            <a:off x="9721453" y="2193131"/>
            <a:ext cx="4234339" cy="2616994"/>
          </a:xfrm>
          <a:prstGeom prst="rect">
            <a:avLst/>
          </a:prstGeom>
        </p:spPr>
      </p:pic>
      <p:sp>
        <p:nvSpPr>
          <p:cNvPr id="10" name="Text 5"/>
          <p:cNvSpPr/>
          <p:nvPr/>
        </p:nvSpPr>
        <p:spPr>
          <a:xfrm>
            <a:off x="9721453" y="5050988"/>
            <a:ext cx="2409111" cy="300990"/>
          </a:xfrm>
          <a:prstGeom prst="rect">
            <a:avLst/>
          </a:prstGeom>
          <a:noFill/>
          <a:ln/>
        </p:spPr>
        <p:txBody>
          <a:bodyPr wrap="none" lIns="0" tIns="0" rIns="0" bIns="0" rtlCol="0" anchor="t"/>
          <a:lstStyle/>
          <a:p>
            <a:pPr marL="0" indent="0" algn="l">
              <a:lnSpc>
                <a:spcPts val="2350"/>
              </a:lnSpc>
              <a:buNone/>
            </a:pPr>
            <a:r>
              <a:rPr lang="en-US" sz="1850" dirty="0">
                <a:solidFill>
                  <a:srgbClr val="DCD7E5"/>
                </a:solidFill>
                <a:latin typeface="Montserrat" pitchFamily="34" charset="0"/>
                <a:ea typeface="Montserrat" pitchFamily="34" charset="-122"/>
                <a:cs typeface="Montserrat" pitchFamily="34" charset="-120"/>
              </a:rPr>
              <a:t>Hazardous Waste</a:t>
            </a:r>
            <a:endParaRPr lang="en-US" sz="1850" dirty="0"/>
          </a:p>
        </p:txBody>
      </p:sp>
      <p:sp>
        <p:nvSpPr>
          <p:cNvPr id="11" name="Text 6"/>
          <p:cNvSpPr/>
          <p:nvPr/>
        </p:nvSpPr>
        <p:spPr>
          <a:xfrm>
            <a:off x="9721453" y="5467588"/>
            <a:ext cx="4234339" cy="1541859"/>
          </a:xfrm>
          <a:prstGeom prst="rect">
            <a:avLst/>
          </a:prstGeom>
          <a:noFill/>
          <a:ln/>
        </p:spPr>
        <p:txBody>
          <a:bodyPr wrap="square" lIns="0" tIns="0" rIns="0" bIns="0" rtlCol="0" anchor="t"/>
          <a:lstStyle/>
          <a:p>
            <a:pPr marL="0" indent="0" algn="l">
              <a:lnSpc>
                <a:spcPts val="2400"/>
              </a:lnSpc>
              <a:buNone/>
            </a:pPr>
            <a:r>
              <a:rPr lang="en-US" sz="1500" dirty="0">
                <a:solidFill>
                  <a:srgbClr val="DCD7E5"/>
                </a:solidFill>
                <a:latin typeface="Times New Roman" panose="02020603050405020304" pitchFamily="18" charset="0"/>
                <a:ea typeface="Heebo" pitchFamily="34" charset="-122"/>
                <a:cs typeface="Times New Roman" panose="02020603050405020304" pitchFamily="18" charset="0"/>
              </a:rPr>
              <a:t>Hazardous waste is defined as waste that poses a risk to human health or the environment if not managed properly. It includes chemicals, solvents, batteries, and other materials that are flammable, corrosive, reactive, or toxic.</a:t>
            </a:r>
            <a:endParaRPr lang="en-US" sz="15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0240B2-901B-46C0-A26B-9F3E18961718}"/>
              </a:ext>
            </a:extLst>
          </p:cNvPr>
          <p:cNvSpPr txBox="1"/>
          <p:nvPr/>
        </p:nvSpPr>
        <p:spPr>
          <a:xfrm>
            <a:off x="705852" y="541482"/>
            <a:ext cx="7315200" cy="7146636"/>
          </a:xfrm>
          <a:prstGeom prst="rect">
            <a:avLst/>
          </a:prstGeom>
          <a:noFill/>
        </p:spPr>
        <p:txBody>
          <a:bodyPr wrap="square">
            <a:spAutoFit/>
          </a:bodyPr>
          <a:lstStyle/>
          <a:p>
            <a:pPr>
              <a:lnSpc>
                <a:spcPct val="150000"/>
              </a:lnSpc>
            </a:pPr>
            <a:r>
              <a:rPr lang="en-US" sz="2000" b="1" dirty="0">
                <a:solidFill>
                  <a:srgbClr val="FF0000"/>
                </a:solidFill>
                <a:latin typeface="Times New Roman" panose="02020603050405020304" pitchFamily="18" charset="0"/>
                <a:cs typeface="Times New Roman" panose="02020603050405020304" pitchFamily="18" charset="0"/>
              </a:rPr>
              <a:t>1</a:t>
            </a:r>
            <a:r>
              <a:rPr lang="en-US" sz="2400" b="1" dirty="0">
                <a:solidFill>
                  <a:srgbClr val="FF0000"/>
                </a:solidFill>
                <a:latin typeface="Times New Roman" panose="02020603050405020304" pitchFamily="18" charset="0"/>
                <a:cs typeface="Times New Roman" panose="02020603050405020304" pitchFamily="18" charset="0"/>
              </a:rPr>
              <a:t>. Pollution Case System</a:t>
            </a:r>
          </a:p>
          <a:p>
            <a:pPr>
              <a:lnSpc>
                <a:spcPct val="150000"/>
              </a:lnSpc>
              <a:buFont typeface="Arial" panose="020B0604020202020204" pitchFamily="34" charset="0"/>
              <a:buChar char="•"/>
            </a:pPr>
            <a:r>
              <a:rPr lang="en-US" sz="2000" b="1" dirty="0">
                <a:solidFill>
                  <a:schemeClr val="bg1"/>
                </a:solidFill>
                <a:latin typeface="Times New Roman" panose="02020603050405020304" pitchFamily="18" charset="0"/>
                <a:cs typeface="Times New Roman" panose="02020603050405020304" pitchFamily="18" charset="0"/>
              </a:rPr>
              <a:t>Definition</a:t>
            </a:r>
            <a:r>
              <a:rPr lang="en-US" sz="2000" dirty="0">
                <a:solidFill>
                  <a:schemeClr val="bg1"/>
                </a:solidFill>
                <a:latin typeface="Times New Roman" panose="02020603050405020304" pitchFamily="18" charset="0"/>
                <a:cs typeface="Times New Roman" panose="02020603050405020304" pitchFamily="18" charset="0"/>
              </a:rPr>
              <a:t>: A system designed to manage and address pollution-related grievances, including reporting violations and seeking resolutions.</a:t>
            </a:r>
          </a:p>
          <a:p>
            <a:pPr>
              <a:lnSpc>
                <a:spcPct val="150000"/>
              </a:lnSpc>
              <a:buFont typeface="Arial" panose="020B0604020202020204" pitchFamily="34" charset="0"/>
              <a:buChar char="•"/>
            </a:pPr>
            <a:r>
              <a:rPr lang="en-US" sz="2000" b="1" dirty="0">
                <a:solidFill>
                  <a:schemeClr val="bg1"/>
                </a:solidFill>
                <a:latin typeface="Times New Roman" panose="02020603050405020304" pitchFamily="18" charset="0"/>
                <a:cs typeface="Times New Roman" panose="02020603050405020304" pitchFamily="18" charset="0"/>
              </a:rPr>
              <a:t>Role in Governance</a:t>
            </a:r>
            <a:r>
              <a:rPr lang="en-US" sz="2000" dirty="0">
                <a:solidFill>
                  <a:schemeClr val="bg1"/>
                </a:solidFill>
                <a:latin typeface="Times New Roman" panose="02020603050405020304" pitchFamily="18" charset="0"/>
                <a:cs typeface="Times New Roman" panose="02020603050405020304" pitchFamily="18" charset="0"/>
              </a:rPr>
              <a:t>: In many countries, environmental ombudsmen or regulatory bodies handle such complaints.</a:t>
            </a:r>
          </a:p>
          <a:p>
            <a:pPr>
              <a:lnSpc>
                <a:spcPct val="150000"/>
              </a:lnSpc>
              <a:buFont typeface="Arial" panose="020B0604020202020204" pitchFamily="34" charset="0"/>
              <a:buChar char="•"/>
            </a:pPr>
            <a:r>
              <a:rPr lang="en-US" sz="2400" b="1" dirty="0">
                <a:solidFill>
                  <a:srgbClr val="FF0000"/>
                </a:solidFill>
                <a:latin typeface="Times New Roman" panose="02020603050405020304" pitchFamily="18" charset="0"/>
                <a:cs typeface="Times New Roman" panose="02020603050405020304" pitchFamily="18" charset="0"/>
              </a:rPr>
              <a:t>Use Cases:</a:t>
            </a:r>
          </a:p>
          <a:p>
            <a:pPr marL="742950" lvl="1" indent="-285750">
              <a:lnSpc>
                <a:spcPct val="150000"/>
              </a:lnSpc>
              <a:buFont typeface="Arial" panose="020B0604020202020204" pitchFamily="34" charset="0"/>
              <a:buChar char="•"/>
            </a:pPr>
            <a:r>
              <a:rPr lang="en-US" sz="2000" dirty="0">
                <a:solidFill>
                  <a:schemeClr val="bg1"/>
                </a:solidFill>
                <a:latin typeface="Times New Roman" panose="02020603050405020304" pitchFamily="18" charset="0"/>
                <a:cs typeface="Times New Roman" panose="02020603050405020304" pitchFamily="18" charset="0"/>
              </a:rPr>
              <a:t>Individuals or organizations report pollution incidents.</a:t>
            </a:r>
          </a:p>
          <a:p>
            <a:pPr marL="742950" lvl="1" indent="-285750">
              <a:lnSpc>
                <a:spcPct val="150000"/>
              </a:lnSpc>
              <a:buFont typeface="Arial" panose="020B0604020202020204" pitchFamily="34" charset="0"/>
              <a:buChar char="•"/>
            </a:pPr>
            <a:r>
              <a:rPr lang="en-US" sz="2000" dirty="0">
                <a:solidFill>
                  <a:schemeClr val="bg1"/>
                </a:solidFill>
                <a:latin typeface="Times New Roman" panose="02020603050405020304" pitchFamily="18" charset="0"/>
                <a:cs typeface="Times New Roman" panose="02020603050405020304" pitchFamily="18" charset="0"/>
              </a:rPr>
              <a:t>Regulatory bodies investigate and take action, such as fines or remedial measures.</a:t>
            </a:r>
          </a:p>
          <a:p>
            <a:pPr>
              <a:lnSpc>
                <a:spcPct val="150000"/>
              </a:lnSpc>
              <a:buFont typeface="Arial" panose="020B0604020202020204" pitchFamily="34" charset="0"/>
              <a:buChar char="•"/>
            </a:pPr>
            <a:r>
              <a:rPr lang="en-US" sz="2000" b="1" dirty="0">
                <a:solidFill>
                  <a:srgbClr val="FF0000"/>
                </a:solidFill>
                <a:latin typeface="Times New Roman" panose="02020603050405020304" pitchFamily="18" charset="0"/>
                <a:cs typeface="Times New Roman" panose="02020603050405020304" pitchFamily="18" charset="0"/>
              </a:rPr>
              <a:t>Student Perspective:</a:t>
            </a:r>
          </a:p>
          <a:p>
            <a:pPr marL="742950" lvl="1" indent="-285750">
              <a:lnSpc>
                <a:spcPct val="150000"/>
              </a:lnSpc>
              <a:buFont typeface="Arial" panose="020B0604020202020204" pitchFamily="34" charset="0"/>
              <a:buChar char="•"/>
            </a:pPr>
            <a:r>
              <a:rPr lang="en-US" sz="2000" dirty="0">
                <a:solidFill>
                  <a:schemeClr val="bg1"/>
                </a:solidFill>
                <a:latin typeface="Times New Roman" panose="02020603050405020304" pitchFamily="18" charset="0"/>
                <a:cs typeface="Times New Roman" panose="02020603050405020304" pitchFamily="18" charset="0"/>
              </a:rPr>
              <a:t>Develop a case study on how pollution complaints are handled in your country or region.</a:t>
            </a:r>
          </a:p>
          <a:p>
            <a:pPr marL="742950" lvl="1" indent="-285750">
              <a:lnSpc>
                <a:spcPct val="150000"/>
              </a:lnSpc>
              <a:buFont typeface="Arial" panose="020B0604020202020204" pitchFamily="34" charset="0"/>
              <a:buChar char="•"/>
            </a:pPr>
            <a:r>
              <a:rPr lang="en-US" sz="2000" dirty="0">
                <a:solidFill>
                  <a:schemeClr val="bg1"/>
                </a:solidFill>
                <a:latin typeface="Times New Roman" panose="02020603050405020304" pitchFamily="18" charset="0"/>
                <a:cs typeface="Times New Roman" panose="02020603050405020304" pitchFamily="18" charset="0"/>
              </a:rPr>
              <a:t>Create a simulation or prototype of a system for managing such complaints using software tools.</a:t>
            </a:r>
          </a:p>
        </p:txBody>
      </p:sp>
    </p:spTree>
    <p:extLst>
      <p:ext uri="{BB962C8B-B14F-4D97-AF65-F5344CB8AC3E}">
        <p14:creationId xmlns:p14="http://schemas.microsoft.com/office/powerpoint/2010/main" val="28763873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C4FCEA-A355-40A1-AB6F-4ADB267B0455}"/>
              </a:ext>
            </a:extLst>
          </p:cNvPr>
          <p:cNvSpPr txBox="1"/>
          <p:nvPr/>
        </p:nvSpPr>
        <p:spPr>
          <a:xfrm>
            <a:off x="401052" y="583720"/>
            <a:ext cx="7315200" cy="7141186"/>
          </a:xfrm>
          <a:prstGeom prst="rect">
            <a:avLst/>
          </a:prstGeom>
          <a:noFill/>
        </p:spPr>
        <p:txBody>
          <a:bodyPr wrap="square">
            <a:spAutoFit/>
          </a:bodyPr>
          <a:lstStyle/>
          <a:p>
            <a:pPr>
              <a:lnSpc>
                <a:spcPct val="150000"/>
              </a:lnSpc>
            </a:pPr>
            <a:r>
              <a:rPr lang="en-US" sz="2400" b="1" dirty="0">
                <a:solidFill>
                  <a:srgbClr val="FF0000"/>
                </a:solidFill>
                <a:latin typeface="Times New Roman" panose="02020603050405020304" pitchFamily="18" charset="0"/>
                <a:cs typeface="Times New Roman" panose="02020603050405020304" pitchFamily="18" charset="0"/>
              </a:rPr>
              <a:t>Banking Complaints</a:t>
            </a:r>
          </a:p>
          <a:p>
            <a:pPr>
              <a:lnSpc>
                <a:spcPct val="150000"/>
              </a:lnSpc>
              <a:buFont typeface="Arial" panose="020B0604020202020204" pitchFamily="34" charset="0"/>
              <a:buChar char="•"/>
            </a:pPr>
            <a:r>
              <a:rPr lang="en-US" sz="2200" b="1" dirty="0">
                <a:solidFill>
                  <a:schemeClr val="bg1"/>
                </a:solidFill>
                <a:latin typeface="Times New Roman" panose="02020603050405020304" pitchFamily="18" charset="0"/>
                <a:cs typeface="Times New Roman" panose="02020603050405020304" pitchFamily="18" charset="0"/>
              </a:rPr>
              <a:t>Definition</a:t>
            </a:r>
            <a:r>
              <a:rPr lang="en-US" sz="2200" dirty="0">
                <a:solidFill>
                  <a:schemeClr val="bg1"/>
                </a:solidFill>
                <a:latin typeface="Times New Roman" panose="02020603050405020304" pitchFamily="18" charset="0"/>
                <a:cs typeface="Times New Roman" panose="02020603050405020304" pitchFamily="18" charset="0"/>
              </a:rPr>
              <a:t>: Systems in place for customers to lodge grievances against banks, e.g., unauthorized transactions, loan disputes, or service issues.</a:t>
            </a:r>
          </a:p>
          <a:p>
            <a:pPr>
              <a:lnSpc>
                <a:spcPct val="150000"/>
              </a:lnSpc>
              <a:buFont typeface="Arial" panose="020B0604020202020204" pitchFamily="34" charset="0"/>
              <a:buChar char="•"/>
            </a:pPr>
            <a:r>
              <a:rPr lang="en-US" sz="2200" b="1" dirty="0">
                <a:solidFill>
                  <a:srgbClr val="FF0000"/>
                </a:solidFill>
                <a:latin typeface="Times New Roman" panose="02020603050405020304" pitchFamily="18" charset="0"/>
                <a:cs typeface="Times New Roman" panose="02020603050405020304" pitchFamily="18" charset="0"/>
              </a:rPr>
              <a:t>Existing Systems:</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Banks often have internal customer service and complaint redressal mechanisms.</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Centralized banking ombudsman systems (e.g., RBI Ombudsman in India or the Financial Ombudsman in the UK) handle unresolved grievances.</a:t>
            </a:r>
          </a:p>
          <a:p>
            <a:pPr>
              <a:lnSpc>
                <a:spcPct val="150000"/>
              </a:lnSpc>
              <a:buFont typeface="Arial" panose="020B0604020202020204" pitchFamily="34" charset="0"/>
              <a:buChar char="•"/>
            </a:pPr>
            <a:r>
              <a:rPr lang="en-US" sz="2200" b="1" dirty="0">
                <a:solidFill>
                  <a:srgbClr val="FF0000"/>
                </a:solidFill>
                <a:latin typeface="Times New Roman" panose="02020603050405020304" pitchFamily="18" charset="0"/>
                <a:cs typeface="Times New Roman" panose="02020603050405020304" pitchFamily="18" charset="0"/>
              </a:rPr>
              <a:t>Student Perspective:</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Analyze the effectiveness of current complaint systems.</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Design a user-friendly interface or workflow for lodging and tracking complaints.</a:t>
            </a:r>
          </a:p>
        </p:txBody>
      </p:sp>
    </p:spTree>
    <p:extLst>
      <p:ext uri="{BB962C8B-B14F-4D97-AF65-F5344CB8AC3E}">
        <p14:creationId xmlns:p14="http://schemas.microsoft.com/office/powerpoint/2010/main" val="213565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15147B-9EEA-4945-A230-1FB39795AE66}"/>
              </a:ext>
            </a:extLst>
          </p:cNvPr>
          <p:cNvSpPr txBox="1"/>
          <p:nvPr/>
        </p:nvSpPr>
        <p:spPr>
          <a:xfrm>
            <a:off x="417094" y="631847"/>
            <a:ext cx="8133348" cy="7263014"/>
          </a:xfrm>
          <a:prstGeom prst="rect">
            <a:avLst/>
          </a:prstGeom>
          <a:noFill/>
        </p:spPr>
        <p:txBody>
          <a:bodyPr wrap="square">
            <a:spAutoFit/>
          </a:bodyPr>
          <a:lstStyle/>
          <a:p>
            <a:pPr>
              <a:lnSpc>
                <a:spcPct val="150000"/>
              </a:lnSpc>
            </a:pPr>
            <a:r>
              <a:rPr lang="en-US" sz="2400" b="1" dirty="0">
                <a:solidFill>
                  <a:srgbClr val="FF0000"/>
                </a:solidFill>
                <a:latin typeface="Times New Roman" panose="02020603050405020304" pitchFamily="18" charset="0"/>
                <a:cs typeface="Times New Roman" panose="02020603050405020304" pitchFamily="18" charset="0"/>
              </a:rPr>
              <a:t>Role of Ombudsman</a:t>
            </a:r>
          </a:p>
          <a:p>
            <a:pPr>
              <a:lnSpc>
                <a:spcPct val="150000"/>
              </a:lnSpc>
              <a:buFont typeface="Arial" panose="020B0604020202020204" pitchFamily="34" charset="0"/>
              <a:buChar char="•"/>
            </a:pPr>
            <a:r>
              <a:rPr lang="en-US" sz="2200" b="1" dirty="0">
                <a:solidFill>
                  <a:schemeClr val="bg1"/>
                </a:solidFill>
                <a:latin typeface="Times New Roman" panose="02020603050405020304" pitchFamily="18" charset="0"/>
                <a:cs typeface="Times New Roman" panose="02020603050405020304" pitchFamily="18" charset="0"/>
              </a:rPr>
              <a:t>Definition</a:t>
            </a:r>
            <a:r>
              <a:rPr lang="en-US" sz="2200" dirty="0">
                <a:solidFill>
                  <a:schemeClr val="bg1"/>
                </a:solidFill>
                <a:latin typeface="Times New Roman" panose="02020603050405020304" pitchFamily="18" charset="0"/>
                <a:cs typeface="Times New Roman" panose="02020603050405020304" pitchFamily="18" charset="0"/>
              </a:rPr>
              <a:t>: An independent official or organization tasked with investigating complaints and mediating disputes.</a:t>
            </a:r>
          </a:p>
          <a:p>
            <a:pPr>
              <a:lnSpc>
                <a:spcPct val="150000"/>
              </a:lnSpc>
              <a:buFont typeface="Arial" panose="020B0604020202020204" pitchFamily="34" charset="0"/>
              <a:buChar char="•"/>
            </a:pPr>
            <a:r>
              <a:rPr lang="en-US" sz="2200" b="1" dirty="0">
                <a:solidFill>
                  <a:schemeClr val="bg1"/>
                </a:solidFill>
                <a:latin typeface="Times New Roman" panose="02020603050405020304" pitchFamily="18" charset="0"/>
                <a:cs typeface="Times New Roman" panose="02020603050405020304" pitchFamily="18" charset="0"/>
              </a:rPr>
              <a:t>Functions</a:t>
            </a:r>
            <a:r>
              <a:rPr lang="en-US" sz="2200" dirty="0">
                <a:solidFill>
                  <a:schemeClr val="bg1"/>
                </a:solidFill>
                <a:latin typeface="Times New Roman" panose="02020603050405020304" pitchFamily="18" charset="0"/>
                <a:cs typeface="Times New Roman" panose="02020603050405020304" pitchFamily="18" charset="0"/>
              </a:rPr>
              <a:t>:</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Acts as a neutral third party.</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Provides resolutions or recommendations.</a:t>
            </a:r>
          </a:p>
          <a:p>
            <a:pPr>
              <a:lnSpc>
                <a:spcPct val="150000"/>
              </a:lnSpc>
              <a:buFont typeface="Arial" panose="020B0604020202020204" pitchFamily="34" charset="0"/>
              <a:buChar char="•"/>
            </a:pPr>
            <a:r>
              <a:rPr lang="en-US" sz="2200" b="1" dirty="0">
                <a:solidFill>
                  <a:schemeClr val="bg1"/>
                </a:solidFill>
                <a:latin typeface="Times New Roman" panose="02020603050405020304" pitchFamily="18" charset="0"/>
                <a:cs typeface="Times New Roman" panose="02020603050405020304" pitchFamily="18" charset="0"/>
              </a:rPr>
              <a:t>Examples</a:t>
            </a:r>
            <a:r>
              <a:rPr lang="en-US" sz="2200" dirty="0">
                <a:solidFill>
                  <a:schemeClr val="bg1"/>
                </a:solidFill>
                <a:latin typeface="Times New Roman" panose="02020603050405020304" pitchFamily="18" charset="0"/>
                <a:cs typeface="Times New Roman" panose="02020603050405020304" pitchFamily="18" charset="0"/>
              </a:rPr>
              <a:t>:</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Environmental ombudsman for pollution cases.</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Banking ombudsman for financial grievances.</a:t>
            </a:r>
          </a:p>
          <a:p>
            <a:pPr>
              <a:lnSpc>
                <a:spcPct val="150000"/>
              </a:lnSpc>
              <a:buFont typeface="Arial" panose="020B0604020202020204" pitchFamily="34" charset="0"/>
              <a:buChar char="•"/>
            </a:pPr>
            <a:r>
              <a:rPr lang="en-US" sz="2200" b="1" dirty="0">
                <a:solidFill>
                  <a:srgbClr val="FF0000"/>
                </a:solidFill>
                <a:latin typeface="Times New Roman" panose="02020603050405020304" pitchFamily="18" charset="0"/>
                <a:cs typeface="Times New Roman" panose="02020603050405020304" pitchFamily="18" charset="0"/>
              </a:rPr>
              <a:t>Student Perspective:</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Research the roles and powers of ombudsmen in specific domains.</a:t>
            </a:r>
          </a:p>
          <a:p>
            <a:pPr marL="742950" lvl="1" indent="-285750">
              <a:lnSpc>
                <a:spcPct val="150000"/>
              </a:lnSpc>
              <a:buFont typeface="Arial" panose="020B0604020202020204" pitchFamily="34" charset="0"/>
              <a:buChar char="•"/>
            </a:pPr>
            <a:r>
              <a:rPr lang="en-US" sz="2200" dirty="0">
                <a:solidFill>
                  <a:schemeClr val="bg1"/>
                </a:solidFill>
                <a:latin typeface="Times New Roman" panose="02020603050405020304" pitchFamily="18" charset="0"/>
                <a:cs typeface="Times New Roman" panose="02020603050405020304" pitchFamily="18" charset="0"/>
              </a:rPr>
              <a:t>Create a project to automate parts of the complaint investigation and resolution process</a:t>
            </a:r>
            <a:r>
              <a:rPr lang="en-US" sz="2800" dirty="0">
                <a:solidFill>
                  <a:schemeClr val="bg1"/>
                </a:solidFill>
                <a:latin typeface="Times New Roman" panose="02020603050405020304" pitchFamily="18" charset="0"/>
                <a:cs typeface="Times New Roman" panose="02020603050405020304" pitchFamily="18" charset="0"/>
              </a:rPr>
              <a:t>.</a:t>
            </a:r>
          </a:p>
        </p:txBody>
      </p:sp>
      <p:pic>
        <p:nvPicPr>
          <p:cNvPr id="4" name="Image 1" descr="preencoded.png">
            <a:extLst>
              <a:ext uri="{FF2B5EF4-FFF2-40B4-BE49-F238E27FC236}">
                <a16:creationId xmlns:a16="http://schemas.microsoft.com/office/drawing/2014/main" id="{D1DFC950-B1BF-42FC-91E0-B51F3588EDB6}"/>
              </a:ext>
            </a:extLst>
          </p:cNvPr>
          <p:cNvPicPr>
            <a:picLocks noChangeAspect="1"/>
          </p:cNvPicPr>
          <p:nvPr/>
        </p:nvPicPr>
        <p:blipFill>
          <a:blip r:embed="rId2"/>
          <a:stretch>
            <a:fillRect/>
          </a:stretch>
        </p:blipFill>
        <p:spPr>
          <a:xfrm>
            <a:off x="8738386" y="2222421"/>
            <a:ext cx="5046345" cy="3784759"/>
          </a:xfrm>
          <a:prstGeom prst="rect">
            <a:avLst/>
          </a:prstGeom>
        </p:spPr>
      </p:pic>
    </p:spTree>
    <p:extLst>
      <p:ext uri="{BB962C8B-B14F-4D97-AF65-F5344CB8AC3E}">
        <p14:creationId xmlns:p14="http://schemas.microsoft.com/office/powerpoint/2010/main" val="1202357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5616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pic>
        <p:nvPicPr>
          <p:cNvPr id="3" name="Image 1" descr="preencoded.png"/>
          <p:cNvPicPr>
            <a:picLocks noChangeAspect="1"/>
          </p:cNvPicPr>
          <p:nvPr/>
        </p:nvPicPr>
        <p:blipFill>
          <a:blip r:embed="rId4"/>
          <a:stretch>
            <a:fillRect/>
          </a:stretch>
        </p:blipFill>
        <p:spPr>
          <a:xfrm>
            <a:off x="9361051" y="2197060"/>
            <a:ext cx="5052179" cy="3835479"/>
          </a:xfrm>
          <a:prstGeom prst="rect">
            <a:avLst/>
          </a:prstGeom>
        </p:spPr>
      </p:pic>
      <p:sp>
        <p:nvSpPr>
          <p:cNvPr id="4" name="Text 0"/>
          <p:cNvSpPr/>
          <p:nvPr/>
        </p:nvSpPr>
        <p:spPr>
          <a:xfrm>
            <a:off x="607933" y="977741"/>
            <a:ext cx="7928134" cy="1085374"/>
          </a:xfrm>
          <a:prstGeom prst="rect">
            <a:avLst/>
          </a:prstGeom>
          <a:noFill/>
          <a:ln/>
        </p:spPr>
        <p:txBody>
          <a:bodyPr wrap="square" lIns="0" tIns="0" rIns="0" bIns="0" rtlCol="0" anchor="t"/>
          <a:lstStyle/>
          <a:p>
            <a:pPr marL="0" indent="0">
              <a:lnSpc>
                <a:spcPts val="4250"/>
              </a:lnSpc>
              <a:buNone/>
            </a:pPr>
            <a:r>
              <a:rPr lang="en-US" sz="3400" dirty="0">
                <a:solidFill>
                  <a:srgbClr val="F2F0F4"/>
                </a:solidFill>
                <a:latin typeface="Montserrat" pitchFamily="34" charset="0"/>
                <a:ea typeface="Montserrat" pitchFamily="34" charset="-122"/>
                <a:cs typeface="Montserrat" pitchFamily="34" charset="-120"/>
              </a:rPr>
              <a:t>Sources of Surface and Ground Water Pollution</a:t>
            </a:r>
            <a:endParaRPr lang="en-US" sz="3400" dirty="0"/>
          </a:p>
        </p:txBody>
      </p:sp>
      <p:sp>
        <p:nvSpPr>
          <p:cNvPr id="5" name="Shape 1"/>
          <p:cNvSpPr/>
          <p:nvPr/>
        </p:nvSpPr>
        <p:spPr>
          <a:xfrm>
            <a:off x="607933" y="2519005"/>
            <a:ext cx="390763" cy="390763"/>
          </a:xfrm>
          <a:prstGeom prst="roundRect">
            <a:avLst>
              <a:gd name="adj" fmla="val 18669"/>
            </a:avLst>
          </a:prstGeom>
          <a:solidFill>
            <a:srgbClr val="31136C"/>
          </a:solidFill>
          <a:ln w="7620">
            <a:solidFill>
              <a:srgbClr val="4A2C85"/>
            </a:solidFill>
            <a:prstDash val="solid"/>
          </a:ln>
        </p:spPr>
      </p:sp>
      <p:sp>
        <p:nvSpPr>
          <p:cNvPr id="6" name="Text 2"/>
          <p:cNvSpPr/>
          <p:nvPr/>
        </p:nvSpPr>
        <p:spPr>
          <a:xfrm>
            <a:off x="756285" y="2584133"/>
            <a:ext cx="94059" cy="260509"/>
          </a:xfrm>
          <a:prstGeom prst="rect">
            <a:avLst/>
          </a:prstGeom>
          <a:noFill/>
          <a:ln/>
        </p:spPr>
        <p:txBody>
          <a:bodyPr wrap="none" lIns="0" tIns="0" rIns="0" bIns="0" rtlCol="0" anchor="t"/>
          <a:lstStyle/>
          <a:p>
            <a:pPr marL="0" indent="0" algn="ctr">
              <a:lnSpc>
                <a:spcPts val="2050"/>
              </a:lnSpc>
              <a:buNone/>
            </a:pPr>
            <a:r>
              <a:rPr lang="en-US" sz="2050" dirty="0">
                <a:solidFill>
                  <a:srgbClr val="DCD7E5"/>
                </a:solidFill>
                <a:latin typeface="Montserrat" pitchFamily="34" charset="0"/>
                <a:ea typeface="Montserrat" pitchFamily="34" charset="-122"/>
                <a:cs typeface="Montserrat" pitchFamily="34" charset="-120"/>
              </a:rPr>
              <a:t>1</a:t>
            </a:r>
            <a:endParaRPr lang="en-US" sz="2050" dirty="0"/>
          </a:p>
        </p:txBody>
      </p:sp>
      <p:sp>
        <p:nvSpPr>
          <p:cNvPr id="7" name="Text 3"/>
          <p:cNvSpPr/>
          <p:nvPr/>
        </p:nvSpPr>
        <p:spPr>
          <a:xfrm>
            <a:off x="1172289" y="2519005"/>
            <a:ext cx="2380059" cy="271463"/>
          </a:xfrm>
          <a:prstGeom prst="rect">
            <a:avLst/>
          </a:prstGeom>
          <a:noFill/>
          <a:ln/>
        </p:spPr>
        <p:txBody>
          <a:bodyPr wrap="none" lIns="0" tIns="0" rIns="0" bIns="0" rtlCol="0" anchor="t"/>
          <a:lstStyle/>
          <a:p>
            <a:pPr marL="0" indent="0">
              <a:lnSpc>
                <a:spcPts val="2100"/>
              </a:lnSpc>
              <a:buNone/>
            </a:pPr>
            <a:r>
              <a:rPr lang="en-US" sz="1700" dirty="0">
                <a:solidFill>
                  <a:srgbClr val="DCD7E5"/>
                </a:solidFill>
                <a:latin typeface="Montserrat" pitchFamily="34" charset="0"/>
                <a:ea typeface="Montserrat" pitchFamily="34" charset="-122"/>
                <a:cs typeface="Montserrat" pitchFamily="34" charset="-120"/>
              </a:rPr>
              <a:t>Industrial Wastewater</a:t>
            </a:r>
            <a:endParaRPr lang="en-US" sz="1700" dirty="0"/>
          </a:p>
        </p:txBody>
      </p:sp>
      <p:sp>
        <p:nvSpPr>
          <p:cNvPr id="8" name="Text 4"/>
          <p:cNvSpPr/>
          <p:nvPr/>
        </p:nvSpPr>
        <p:spPr>
          <a:xfrm>
            <a:off x="1172289" y="2894648"/>
            <a:ext cx="3312914" cy="1945243"/>
          </a:xfrm>
          <a:prstGeom prst="rect">
            <a:avLst/>
          </a:prstGeom>
          <a:noFill/>
          <a:ln/>
        </p:spPr>
        <p:txBody>
          <a:bodyPr wrap="square" lIns="0" tIns="0" rIns="0" bIns="0" rtlCol="0" anchor="t"/>
          <a:lstStyle/>
          <a:p>
            <a:pPr marL="0" indent="0">
              <a:lnSpc>
                <a:spcPts val="2150"/>
              </a:lnSpc>
              <a:buNone/>
            </a:pPr>
            <a:r>
              <a:rPr lang="en-US" sz="1350" dirty="0">
                <a:solidFill>
                  <a:srgbClr val="DCD7E5"/>
                </a:solidFill>
                <a:latin typeface="Heebo" pitchFamily="34" charset="0"/>
                <a:ea typeface="Heebo" pitchFamily="34" charset="-122"/>
                <a:cs typeface="Heebo" pitchFamily="34" charset="-120"/>
              </a:rPr>
              <a:t>Industrial activities generate a significant amount of wastewater containing various pollutants, including heavy metals, chemicals, and organic matter. Improper treatment and discharge of this wastewater can contaminate surface and groundwater sources.</a:t>
            </a:r>
            <a:endParaRPr lang="en-US" sz="1350" dirty="0"/>
          </a:p>
        </p:txBody>
      </p:sp>
      <p:sp>
        <p:nvSpPr>
          <p:cNvPr id="9" name="Shape 5"/>
          <p:cNvSpPr/>
          <p:nvPr/>
        </p:nvSpPr>
        <p:spPr>
          <a:xfrm>
            <a:off x="4658797" y="2519005"/>
            <a:ext cx="390763" cy="390763"/>
          </a:xfrm>
          <a:prstGeom prst="roundRect">
            <a:avLst>
              <a:gd name="adj" fmla="val 18669"/>
            </a:avLst>
          </a:prstGeom>
          <a:solidFill>
            <a:srgbClr val="31136C"/>
          </a:solidFill>
          <a:ln w="7620">
            <a:solidFill>
              <a:srgbClr val="4A2C85"/>
            </a:solidFill>
            <a:prstDash val="solid"/>
          </a:ln>
        </p:spPr>
      </p:sp>
      <p:sp>
        <p:nvSpPr>
          <p:cNvPr id="10" name="Text 6"/>
          <p:cNvSpPr/>
          <p:nvPr/>
        </p:nvSpPr>
        <p:spPr>
          <a:xfrm>
            <a:off x="4780121" y="2584133"/>
            <a:ext cx="147995" cy="260509"/>
          </a:xfrm>
          <a:prstGeom prst="rect">
            <a:avLst/>
          </a:prstGeom>
          <a:noFill/>
          <a:ln/>
        </p:spPr>
        <p:txBody>
          <a:bodyPr wrap="none" lIns="0" tIns="0" rIns="0" bIns="0" rtlCol="0" anchor="t"/>
          <a:lstStyle/>
          <a:p>
            <a:pPr marL="0" indent="0" algn="ctr">
              <a:lnSpc>
                <a:spcPts val="2050"/>
              </a:lnSpc>
              <a:buNone/>
            </a:pPr>
            <a:r>
              <a:rPr lang="en-US" sz="2050" dirty="0">
                <a:solidFill>
                  <a:srgbClr val="DCD7E5"/>
                </a:solidFill>
                <a:latin typeface="Montserrat" pitchFamily="34" charset="0"/>
                <a:ea typeface="Montserrat" pitchFamily="34" charset="-122"/>
                <a:cs typeface="Montserrat" pitchFamily="34" charset="-120"/>
              </a:rPr>
              <a:t>2</a:t>
            </a:r>
            <a:endParaRPr lang="en-US" sz="2050" dirty="0"/>
          </a:p>
        </p:txBody>
      </p:sp>
      <p:sp>
        <p:nvSpPr>
          <p:cNvPr id="11" name="Text 7"/>
          <p:cNvSpPr/>
          <p:nvPr/>
        </p:nvSpPr>
        <p:spPr>
          <a:xfrm>
            <a:off x="5223153" y="2519005"/>
            <a:ext cx="2171105" cy="271463"/>
          </a:xfrm>
          <a:prstGeom prst="rect">
            <a:avLst/>
          </a:prstGeom>
          <a:noFill/>
          <a:ln/>
        </p:spPr>
        <p:txBody>
          <a:bodyPr wrap="none" lIns="0" tIns="0" rIns="0" bIns="0" rtlCol="0" anchor="t"/>
          <a:lstStyle/>
          <a:p>
            <a:pPr marL="0" indent="0">
              <a:lnSpc>
                <a:spcPts val="2100"/>
              </a:lnSpc>
              <a:buNone/>
            </a:pPr>
            <a:r>
              <a:rPr lang="en-US" sz="1700" dirty="0">
                <a:solidFill>
                  <a:srgbClr val="DCD7E5"/>
                </a:solidFill>
                <a:latin typeface="Montserrat" pitchFamily="34" charset="0"/>
                <a:ea typeface="Montserrat" pitchFamily="34" charset="-122"/>
                <a:cs typeface="Montserrat" pitchFamily="34" charset="-120"/>
              </a:rPr>
              <a:t>Agricultural Runoff</a:t>
            </a:r>
            <a:endParaRPr lang="en-US" sz="1700" dirty="0"/>
          </a:p>
        </p:txBody>
      </p:sp>
      <p:sp>
        <p:nvSpPr>
          <p:cNvPr id="12" name="Text 8"/>
          <p:cNvSpPr/>
          <p:nvPr/>
        </p:nvSpPr>
        <p:spPr>
          <a:xfrm>
            <a:off x="5223153" y="2894648"/>
            <a:ext cx="3312914" cy="1667351"/>
          </a:xfrm>
          <a:prstGeom prst="rect">
            <a:avLst/>
          </a:prstGeom>
          <a:noFill/>
          <a:ln/>
        </p:spPr>
        <p:txBody>
          <a:bodyPr wrap="square" lIns="0" tIns="0" rIns="0" bIns="0" rtlCol="0" anchor="t"/>
          <a:lstStyle/>
          <a:p>
            <a:pPr marL="0" indent="0">
              <a:lnSpc>
                <a:spcPts val="2150"/>
              </a:lnSpc>
              <a:buNone/>
            </a:pPr>
            <a:r>
              <a:rPr lang="en-US" sz="1350" dirty="0">
                <a:solidFill>
                  <a:srgbClr val="DCD7E5"/>
                </a:solidFill>
                <a:latin typeface="Heebo" pitchFamily="34" charset="0"/>
                <a:ea typeface="Heebo" pitchFamily="34" charset="-122"/>
                <a:cs typeface="Heebo" pitchFamily="34" charset="-120"/>
              </a:rPr>
              <a:t>Agricultural practices, such as the use of fertilizers, pesticides, and herbicides, can lead to runoff into water bodies. These chemicals can contaminate surface and groundwater, posing risks to aquatic life and human health.</a:t>
            </a:r>
            <a:endParaRPr lang="en-US" sz="1350" dirty="0"/>
          </a:p>
        </p:txBody>
      </p:sp>
      <p:sp>
        <p:nvSpPr>
          <p:cNvPr id="13" name="Shape 9"/>
          <p:cNvSpPr/>
          <p:nvPr/>
        </p:nvSpPr>
        <p:spPr>
          <a:xfrm>
            <a:off x="607933" y="5208865"/>
            <a:ext cx="390763" cy="390763"/>
          </a:xfrm>
          <a:prstGeom prst="roundRect">
            <a:avLst>
              <a:gd name="adj" fmla="val 18669"/>
            </a:avLst>
          </a:prstGeom>
          <a:solidFill>
            <a:srgbClr val="31136C"/>
          </a:solidFill>
          <a:ln w="7620">
            <a:solidFill>
              <a:srgbClr val="4A2C85"/>
            </a:solidFill>
            <a:prstDash val="solid"/>
          </a:ln>
        </p:spPr>
      </p:sp>
      <p:sp>
        <p:nvSpPr>
          <p:cNvPr id="14" name="Text 10"/>
          <p:cNvSpPr/>
          <p:nvPr/>
        </p:nvSpPr>
        <p:spPr>
          <a:xfrm>
            <a:off x="729734" y="5273993"/>
            <a:ext cx="147042" cy="260509"/>
          </a:xfrm>
          <a:prstGeom prst="rect">
            <a:avLst/>
          </a:prstGeom>
          <a:noFill/>
          <a:ln/>
        </p:spPr>
        <p:txBody>
          <a:bodyPr wrap="none" lIns="0" tIns="0" rIns="0" bIns="0" rtlCol="0" anchor="t"/>
          <a:lstStyle/>
          <a:p>
            <a:pPr marL="0" indent="0" algn="ctr">
              <a:lnSpc>
                <a:spcPts val="2050"/>
              </a:lnSpc>
              <a:buNone/>
            </a:pPr>
            <a:r>
              <a:rPr lang="en-US" sz="2050" dirty="0">
                <a:solidFill>
                  <a:srgbClr val="DCD7E5"/>
                </a:solidFill>
                <a:latin typeface="Montserrat" pitchFamily="34" charset="0"/>
                <a:ea typeface="Montserrat" pitchFamily="34" charset="-122"/>
                <a:cs typeface="Montserrat" pitchFamily="34" charset="-120"/>
              </a:rPr>
              <a:t>3</a:t>
            </a:r>
            <a:endParaRPr lang="en-US" sz="2050" dirty="0"/>
          </a:p>
        </p:txBody>
      </p:sp>
      <p:sp>
        <p:nvSpPr>
          <p:cNvPr id="15" name="Text 11"/>
          <p:cNvSpPr/>
          <p:nvPr/>
        </p:nvSpPr>
        <p:spPr>
          <a:xfrm>
            <a:off x="1172289" y="5208865"/>
            <a:ext cx="2686883" cy="271463"/>
          </a:xfrm>
          <a:prstGeom prst="rect">
            <a:avLst/>
          </a:prstGeom>
          <a:noFill/>
          <a:ln/>
        </p:spPr>
        <p:txBody>
          <a:bodyPr wrap="none" lIns="0" tIns="0" rIns="0" bIns="0" rtlCol="0" anchor="t"/>
          <a:lstStyle/>
          <a:p>
            <a:pPr marL="0" indent="0">
              <a:lnSpc>
                <a:spcPts val="2100"/>
              </a:lnSpc>
              <a:buNone/>
            </a:pPr>
            <a:r>
              <a:rPr lang="en-US" sz="1700" dirty="0">
                <a:solidFill>
                  <a:srgbClr val="DCD7E5"/>
                </a:solidFill>
                <a:latin typeface="Montserrat" pitchFamily="34" charset="0"/>
                <a:ea typeface="Montserrat" pitchFamily="34" charset="-122"/>
                <a:cs typeface="Montserrat" pitchFamily="34" charset="-120"/>
              </a:rPr>
              <a:t>Sewage and Wastewater</a:t>
            </a:r>
            <a:endParaRPr lang="en-US" sz="1700" dirty="0"/>
          </a:p>
        </p:txBody>
      </p:sp>
      <p:sp>
        <p:nvSpPr>
          <p:cNvPr id="16" name="Text 12"/>
          <p:cNvSpPr/>
          <p:nvPr/>
        </p:nvSpPr>
        <p:spPr>
          <a:xfrm>
            <a:off x="1172289" y="5584507"/>
            <a:ext cx="3312914" cy="1667351"/>
          </a:xfrm>
          <a:prstGeom prst="rect">
            <a:avLst/>
          </a:prstGeom>
          <a:noFill/>
          <a:ln/>
        </p:spPr>
        <p:txBody>
          <a:bodyPr wrap="square" lIns="0" tIns="0" rIns="0" bIns="0" rtlCol="0" anchor="t"/>
          <a:lstStyle/>
          <a:p>
            <a:pPr marL="0" indent="0">
              <a:lnSpc>
                <a:spcPts val="2150"/>
              </a:lnSpc>
              <a:buNone/>
            </a:pPr>
            <a:r>
              <a:rPr lang="en-US" sz="1350" dirty="0">
                <a:solidFill>
                  <a:srgbClr val="DCD7E5"/>
                </a:solidFill>
                <a:latin typeface="Heebo" pitchFamily="34" charset="0"/>
                <a:ea typeface="Heebo" pitchFamily="34" charset="-122"/>
                <a:cs typeface="Heebo" pitchFamily="34" charset="-120"/>
              </a:rPr>
              <a:t>Untreated sewage and wastewater from homes, businesses, and industries can contaminate water sources. These wastes contain pathogens, nutrients, and organic matter that can cause waterborne diseases and disrupt aquatic ecosystems.</a:t>
            </a:r>
            <a:endParaRPr lang="en-US" sz="1350" dirty="0"/>
          </a:p>
        </p:txBody>
      </p:sp>
      <p:sp>
        <p:nvSpPr>
          <p:cNvPr id="17" name="Shape 13"/>
          <p:cNvSpPr/>
          <p:nvPr/>
        </p:nvSpPr>
        <p:spPr>
          <a:xfrm>
            <a:off x="4658797" y="5208865"/>
            <a:ext cx="390763" cy="390763"/>
          </a:xfrm>
          <a:prstGeom prst="roundRect">
            <a:avLst>
              <a:gd name="adj" fmla="val 18669"/>
            </a:avLst>
          </a:prstGeom>
          <a:solidFill>
            <a:srgbClr val="31136C"/>
          </a:solidFill>
          <a:ln w="7620">
            <a:solidFill>
              <a:srgbClr val="4A2C85"/>
            </a:solidFill>
            <a:prstDash val="solid"/>
          </a:ln>
        </p:spPr>
      </p:sp>
      <p:sp>
        <p:nvSpPr>
          <p:cNvPr id="18" name="Text 14"/>
          <p:cNvSpPr/>
          <p:nvPr/>
        </p:nvSpPr>
        <p:spPr>
          <a:xfrm>
            <a:off x="4767977" y="5273993"/>
            <a:ext cx="172283" cy="260509"/>
          </a:xfrm>
          <a:prstGeom prst="rect">
            <a:avLst/>
          </a:prstGeom>
          <a:noFill/>
          <a:ln/>
        </p:spPr>
        <p:txBody>
          <a:bodyPr wrap="none" lIns="0" tIns="0" rIns="0" bIns="0" rtlCol="0" anchor="t"/>
          <a:lstStyle/>
          <a:p>
            <a:pPr marL="0" indent="0" algn="ctr">
              <a:lnSpc>
                <a:spcPts val="2050"/>
              </a:lnSpc>
              <a:buNone/>
            </a:pPr>
            <a:r>
              <a:rPr lang="en-US" sz="2050" dirty="0">
                <a:solidFill>
                  <a:srgbClr val="DCD7E5"/>
                </a:solidFill>
                <a:latin typeface="Montserrat" pitchFamily="34" charset="0"/>
                <a:ea typeface="Montserrat" pitchFamily="34" charset="-122"/>
                <a:cs typeface="Montserrat" pitchFamily="34" charset="-120"/>
              </a:rPr>
              <a:t>4</a:t>
            </a:r>
            <a:endParaRPr lang="en-US" sz="2050" dirty="0"/>
          </a:p>
        </p:txBody>
      </p:sp>
      <p:sp>
        <p:nvSpPr>
          <p:cNvPr id="19" name="Text 15"/>
          <p:cNvSpPr/>
          <p:nvPr/>
        </p:nvSpPr>
        <p:spPr>
          <a:xfrm>
            <a:off x="5223153" y="5208865"/>
            <a:ext cx="3136463" cy="271463"/>
          </a:xfrm>
          <a:prstGeom prst="rect">
            <a:avLst/>
          </a:prstGeom>
          <a:noFill/>
          <a:ln/>
        </p:spPr>
        <p:txBody>
          <a:bodyPr wrap="none" lIns="0" tIns="0" rIns="0" bIns="0" rtlCol="0" anchor="t"/>
          <a:lstStyle/>
          <a:p>
            <a:pPr marL="0" indent="0">
              <a:lnSpc>
                <a:spcPts val="2100"/>
              </a:lnSpc>
              <a:buNone/>
            </a:pPr>
            <a:r>
              <a:rPr lang="en-US" sz="1700" dirty="0">
                <a:solidFill>
                  <a:srgbClr val="DCD7E5"/>
                </a:solidFill>
                <a:latin typeface="Montserrat" pitchFamily="34" charset="0"/>
                <a:ea typeface="Montserrat" pitchFamily="34" charset="-122"/>
                <a:cs typeface="Montserrat" pitchFamily="34" charset="-120"/>
              </a:rPr>
              <a:t>Mining and Drilling Activities</a:t>
            </a:r>
            <a:endParaRPr lang="en-US" sz="1700" dirty="0"/>
          </a:p>
        </p:txBody>
      </p:sp>
      <p:sp>
        <p:nvSpPr>
          <p:cNvPr id="20" name="Text 16"/>
          <p:cNvSpPr/>
          <p:nvPr/>
        </p:nvSpPr>
        <p:spPr>
          <a:xfrm>
            <a:off x="5223153" y="5584507"/>
            <a:ext cx="3312914" cy="1389459"/>
          </a:xfrm>
          <a:prstGeom prst="rect">
            <a:avLst/>
          </a:prstGeom>
          <a:noFill/>
          <a:ln/>
        </p:spPr>
        <p:txBody>
          <a:bodyPr wrap="square" lIns="0" tIns="0" rIns="0" bIns="0" rtlCol="0" anchor="t"/>
          <a:lstStyle/>
          <a:p>
            <a:pPr marL="0" indent="0">
              <a:lnSpc>
                <a:spcPts val="2150"/>
              </a:lnSpc>
              <a:buNone/>
            </a:pPr>
            <a:r>
              <a:rPr lang="en-US" sz="1350" dirty="0">
                <a:solidFill>
                  <a:srgbClr val="DCD7E5"/>
                </a:solidFill>
                <a:latin typeface="Heebo" pitchFamily="34" charset="0"/>
                <a:ea typeface="Heebo" pitchFamily="34" charset="-122"/>
                <a:cs typeface="Heebo" pitchFamily="34" charset="-120"/>
              </a:rPr>
              <a:t>Mining and drilling activities can release pollutants, such as heavy metals, acids, and sediments, into nearby water bodies. These contaminants can have long-term impacts on water quality and ecosystems.</a:t>
            </a:r>
            <a:endParaRPr lang="en-US" sz="13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93790" y="1995607"/>
            <a:ext cx="7598092" cy="708779"/>
          </a:xfrm>
          <a:prstGeom prst="rect">
            <a:avLst/>
          </a:prstGeom>
          <a:noFill/>
          <a:ln/>
        </p:spPr>
        <p:txBody>
          <a:bodyPr wrap="none" lIns="0" tIns="0" rIns="0" bIns="0" rtlCol="0" anchor="t"/>
          <a:lstStyle/>
          <a:p>
            <a:pPr marL="0" indent="0">
              <a:lnSpc>
                <a:spcPts val="5550"/>
              </a:lnSpc>
              <a:buNone/>
            </a:pPr>
            <a:r>
              <a:rPr lang="en-US" sz="4450" dirty="0">
                <a:solidFill>
                  <a:srgbClr val="F2F0F4"/>
                </a:solidFill>
                <a:latin typeface="Montserrat" pitchFamily="34" charset="0"/>
                <a:ea typeface="Montserrat" pitchFamily="34" charset="-122"/>
                <a:cs typeface="Montserrat" pitchFamily="34" charset="-120"/>
              </a:rPr>
              <a:t>Impacts of Water Pollution</a:t>
            </a:r>
            <a:endParaRPr lang="en-US" sz="4450" dirty="0"/>
          </a:p>
        </p:txBody>
      </p:sp>
      <p:sp>
        <p:nvSpPr>
          <p:cNvPr id="3" name="Text 1"/>
          <p:cNvSpPr/>
          <p:nvPr/>
        </p:nvSpPr>
        <p:spPr>
          <a:xfrm>
            <a:off x="793790" y="3271361"/>
            <a:ext cx="3342680" cy="354330"/>
          </a:xfrm>
          <a:prstGeom prst="rect">
            <a:avLst/>
          </a:prstGeom>
          <a:noFill/>
          <a:ln/>
        </p:spPr>
        <p:txBody>
          <a:bodyPr wrap="none" lIns="0" tIns="0" rIns="0" bIns="0" rtlCol="0" anchor="t"/>
          <a:lstStyle/>
          <a:p>
            <a:pPr marL="0" indent="0">
              <a:lnSpc>
                <a:spcPts val="2750"/>
              </a:lnSpc>
              <a:buNone/>
            </a:pPr>
            <a:r>
              <a:rPr lang="en-US" sz="2200" dirty="0">
                <a:solidFill>
                  <a:srgbClr val="F2F0F4"/>
                </a:solidFill>
                <a:latin typeface="Montserrat" pitchFamily="34" charset="0"/>
                <a:ea typeface="Montserrat" pitchFamily="34" charset="-122"/>
                <a:cs typeface="Montserrat" pitchFamily="34" charset="-120"/>
              </a:rPr>
              <a:t>Environmental Impacts</a:t>
            </a:r>
            <a:endParaRPr lang="en-US" sz="2200" dirty="0"/>
          </a:p>
        </p:txBody>
      </p:sp>
      <p:sp>
        <p:nvSpPr>
          <p:cNvPr id="4" name="Text 2"/>
          <p:cNvSpPr/>
          <p:nvPr/>
        </p:nvSpPr>
        <p:spPr>
          <a:xfrm>
            <a:off x="793790" y="3852505"/>
            <a:ext cx="3978116" cy="2177415"/>
          </a:xfrm>
          <a:prstGeom prst="rect">
            <a:avLst/>
          </a:prstGeom>
          <a:noFill/>
          <a:ln/>
        </p:spPr>
        <p:txBody>
          <a:bodyPr wrap="square" lIns="0" tIns="0" rIns="0" bIns="0" rtlCol="0" anchor="t"/>
          <a:lstStyle/>
          <a:p>
            <a:pPr marL="0" indent="0">
              <a:lnSpc>
                <a:spcPts val="2850"/>
              </a:lnSpc>
              <a:buNone/>
            </a:pPr>
            <a:r>
              <a:rPr lang="en-US" sz="1750" dirty="0">
                <a:solidFill>
                  <a:srgbClr val="DCD7E5"/>
                </a:solidFill>
                <a:latin typeface="Heebo" pitchFamily="34" charset="0"/>
                <a:ea typeface="Heebo" pitchFamily="34" charset="-122"/>
                <a:cs typeface="Heebo" pitchFamily="34" charset="-120"/>
              </a:rPr>
              <a:t>Water pollution disrupts aquatic ecosystems, leading to the decline of fish populations, algal blooms, and loss of biodiversity. It also affects water quality, making it unsuitable for drinking, irrigation, and recreation.</a:t>
            </a:r>
            <a:endParaRPr lang="en-US" sz="1750" dirty="0"/>
          </a:p>
        </p:txBody>
      </p:sp>
      <p:sp>
        <p:nvSpPr>
          <p:cNvPr id="5" name="Text 3"/>
          <p:cNvSpPr/>
          <p:nvPr/>
        </p:nvSpPr>
        <p:spPr>
          <a:xfrm>
            <a:off x="5332928" y="3271361"/>
            <a:ext cx="2835235" cy="354330"/>
          </a:xfrm>
          <a:prstGeom prst="rect">
            <a:avLst/>
          </a:prstGeom>
          <a:noFill/>
          <a:ln/>
        </p:spPr>
        <p:txBody>
          <a:bodyPr wrap="none" lIns="0" tIns="0" rIns="0" bIns="0" rtlCol="0" anchor="t"/>
          <a:lstStyle/>
          <a:p>
            <a:pPr marL="0" indent="0">
              <a:lnSpc>
                <a:spcPts val="2750"/>
              </a:lnSpc>
              <a:buNone/>
            </a:pPr>
            <a:r>
              <a:rPr lang="en-US" sz="2200" dirty="0">
                <a:solidFill>
                  <a:srgbClr val="F2F0F4"/>
                </a:solidFill>
                <a:latin typeface="Montserrat" pitchFamily="34" charset="0"/>
                <a:ea typeface="Montserrat" pitchFamily="34" charset="-122"/>
                <a:cs typeface="Montserrat" pitchFamily="34" charset="-120"/>
              </a:rPr>
              <a:t>Health Impacts</a:t>
            </a:r>
            <a:endParaRPr lang="en-US" sz="2200" dirty="0"/>
          </a:p>
        </p:txBody>
      </p:sp>
      <p:sp>
        <p:nvSpPr>
          <p:cNvPr id="6" name="Text 4"/>
          <p:cNvSpPr/>
          <p:nvPr/>
        </p:nvSpPr>
        <p:spPr>
          <a:xfrm>
            <a:off x="5332928" y="3852505"/>
            <a:ext cx="3978116" cy="1814513"/>
          </a:xfrm>
          <a:prstGeom prst="rect">
            <a:avLst/>
          </a:prstGeom>
          <a:noFill/>
          <a:ln/>
        </p:spPr>
        <p:txBody>
          <a:bodyPr wrap="square" lIns="0" tIns="0" rIns="0" bIns="0" rtlCol="0" anchor="t"/>
          <a:lstStyle/>
          <a:p>
            <a:pPr marL="0" indent="0">
              <a:lnSpc>
                <a:spcPts val="2850"/>
              </a:lnSpc>
              <a:buNone/>
            </a:pPr>
            <a:r>
              <a:rPr lang="en-US" sz="1750" dirty="0">
                <a:solidFill>
                  <a:srgbClr val="DCD7E5"/>
                </a:solidFill>
                <a:latin typeface="Heebo" pitchFamily="34" charset="0"/>
                <a:ea typeface="Heebo" pitchFamily="34" charset="-122"/>
                <a:cs typeface="Heebo" pitchFamily="34" charset="-120"/>
              </a:rPr>
              <a:t>Contaminated water can lead to waterborne diseases, such as cholera, typhoid, and dysentery. It can also cause chronic health problems, such as cancer and neurological disorders.</a:t>
            </a:r>
            <a:endParaRPr lang="en-US" sz="1750" dirty="0"/>
          </a:p>
        </p:txBody>
      </p:sp>
      <p:sp>
        <p:nvSpPr>
          <p:cNvPr id="7" name="Text 5"/>
          <p:cNvSpPr/>
          <p:nvPr/>
        </p:nvSpPr>
        <p:spPr>
          <a:xfrm>
            <a:off x="9872067" y="3271361"/>
            <a:ext cx="2835235" cy="354330"/>
          </a:xfrm>
          <a:prstGeom prst="rect">
            <a:avLst/>
          </a:prstGeom>
          <a:noFill/>
          <a:ln/>
        </p:spPr>
        <p:txBody>
          <a:bodyPr wrap="none" lIns="0" tIns="0" rIns="0" bIns="0" rtlCol="0" anchor="t"/>
          <a:lstStyle/>
          <a:p>
            <a:pPr marL="0" indent="0">
              <a:lnSpc>
                <a:spcPts val="2750"/>
              </a:lnSpc>
              <a:buNone/>
            </a:pPr>
            <a:r>
              <a:rPr lang="en-US" sz="2200" dirty="0">
                <a:solidFill>
                  <a:srgbClr val="F2F0F4"/>
                </a:solidFill>
                <a:latin typeface="Montserrat" pitchFamily="34" charset="0"/>
                <a:ea typeface="Montserrat" pitchFamily="34" charset="-122"/>
                <a:cs typeface="Montserrat" pitchFamily="34" charset="-120"/>
              </a:rPr>
              <a:t>Economic Impacts</a:t>
            </a:r>
            <a:endParaRPr lang="en-US" sz="2200" dirty="0"/>
          </a:p>
        </p:txBody>
      </p:sp>
      <p:sp>
        <p:nvSpPr>
          <p:cNvPr id="8" name="Text 6"/>
          <p:cNvSpPr/>
          <p:nvPr/>
        </p:nvSpPr>
        <p:spPr>
          <a:xfrm>
            <a:off x="9872067" y="3852505"/>
            <a:ext cx="3978116" cy="1814513"/>
          </a:xfrm>
          <a:prstGeom prst="rect">
            <a:avLst/>
          </a:prstGeom>
          <a:noFill/>
          <a:ln/>
        </p:spPr>
        <p:txBody>
          <a:bodyPr wrap="square" lIns="0" tIns="0" rIns="0" bIns="0" rtlCol="0" anchor="t"/>
          <a:lstStyle/>
          <a:p>
            <a:pPr marL="0" indent="0">
              <a:lnSpc>
                <a:spcPts val="2850"/>
              </a:lnSpc>
              <a:buNone/>
            </a:pPr>
            <a:r>
              <a:rPr lang="en-US" sz="1750" dirty="0">
                <a:solidFill>
                  <a:srgbClr val="DCD7E5"/>
                </a:solidFill>
                <a:latin typeface="Heebo" pitchFamily="34" charset="0"/>
                <a:ea typeface="Heebo" pitchFamily="34" charset="-122"/>
                <a:cs typeface="Heebo" pitchFamily="34" charset="-120"/>
              </a:rPr>
              <a:t>Water pollution has significant economic impacts. It can damage fishing industries, reduce agricultural productivity, and increase healthcare costs.</a:t>
            </a:r>
            <a:endParaRPr lang="en-US" sz="17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30910"/>
          </a:xfrm>
          <a:prstGeom prst="rect">
            <a:avLst/>
          </a:prstGeom>
        </p:spPr>
      </p:pic>
      <p:pic>
        <p:nvPicPr>
          <p:cNvPr id="3" name="Image 1" descr="preencoded.png"/>
          <p:cNvPicPr>
            <a:picLocks noChangeAspect="1"/>
          </p:cNvPicPr>
          <p:nvPr/>
        </p:nvPicPr>
        <p:blipFill>
          <a:blip r:embed="rId4"/>
          <a:stretch>
            <a:fillRect/>
          </a:stretch>
        </p:blipFill>
        <p:spPr>
          <a:xfrm>
            <a:off x="197525" y="2683431"/>
            <a:ext cx="5091351" cy="2863929"/>
          </a:xfrm>
          <a:prstGeom prst="rect">
            <a:avLst/>
          </a:prstGeom>
        </p:spPr>
      </p:pic>
      <p:sp>
        <p:nvSpPr>
          <p:cNvPr id="4" name="Text 0"/>
          <p:cNvSpPr/>
          <p:nvPr/>
        </p:nvSpPr>
        <p:spPr>
          <a:xfrm>
            <a:off x="6039326" y="434459"/>
            <a:ext cx="8038148" cy="987504"/>
          </a:xfrm>
          <a:prstGeom prst="rect">
            <a:avLst/>
          </a:prstGeom>
          <a:noFill/>
          <a:ln/>
        </p:spPr>
        <p:txBody>
          <a:bodyPr wrap="square" lIns="0" tIns="0" rIns="0" bIns="0" rtlCol="0" anchor="t"/>
          <a:lstStyle/>
          <a:p>
            <a:pPr marL="0" indent="0">
              <a:lnSpc>
                <a:spcPts val="3850"/>
              </a:lnSpc>
              <a:buNone/>
            </a:pPr>
            <a:r>
              <a:rPr lang="en-US" sz="3100" dirty="0">
                <a:solidFill>
                  <a:srgbClr val="F2F0F4"/>
                </a:solidFill>
                <a:latin typeface="Montserrat" pitchFamily="34" charset="0"/>
                <a:ea typeface="Montserrat" pitchFamily="34" charset="-122"/>
                <a:cs typeface="Montserrat" pitchFamily="34" charset="-120"/>
              </a:rPr>
              <a:t>Corrective and Preventive Measures for Water Pollution</a:t>
            </a:r>
            <a:endParaRPr lang="en-US" sz="3100" dirty="0"/>
          </a:p>
        </p:txBody>
      </p:sp>
      <p:sp>
        <p:nvSpPr>
          <p:cNvPr id="5" name="Shape 1"/>
          <p:cNvSpPr/>
          <p:nvPr/>
        </p:nvSpPr>
        <p:spPr>
          <a:xfrm>
            <a:off x="6264831" y="1658898"/>
            <a:ext cx="22860" cy="6137553"/>
          </a:xfrm>
          <a:prstGeom prst="roundRect">
            <a:avLst>
              <a:gd name="adj" fmla="val 290286"/>
            </a:avLst>
          </a:prstGeom>
          <a:solidFill>
            <a:srgbClr val="4A2C85"/>
          </a:solidFill>
          <a:ln/>
        </p:spPr>
      </p:sp>
      <p:sp>
        <p:nvSpPr>
          <p:cNvPr id="6" name="Shape 2"/>
          <p:cNvSpPr/>
          <p:nvPr/>
        </p:nvSpPr>
        <p:spPr>
          <a:xfrm>
            <a:off x="6431101" y="2002750"/>
            <a:ext cx="552926" cy="22860"/>
          </a:xfrm>
          <a:prstGeom prst="roundRect">
            <a:avLst>
              <a:gd name="adj" fmla="val 290286"/>
            </a:avLst>
          </a:prstGeom>
          <a:solidFill>
            <a:srgbClr val="4A2C85"/>
          </a:solidFill>
          <a:ln/>
        </p:spPr>
      </p:sp>
      <p:sp>
        <p:nvSpPr>
          <p:cNvPr id="7" name="Shape 3"/>
          <p:cNvSpPr/>
          <p:nvPr/>
        </p:nvSpPr>
        <p:spPr>
          <a:xfrm>
            <a:off x="6098560" y="1836539"/>
            <a:ext cx="355402" cy="355402"/>
          </a:xfrm>
          <a:prstGeom prst="roundRect">
            <a:avLst>
              <a:gd name="adj" fmla="val 18672"/>
            </a:avLst>
          </a:prstGeom>
          <a:solidFill>
            <a:srgbClr val="31136C"/>
          </a:solidFill>
          <a:ln w="7620">
            <a:solidFill>
              <a:srgbClr val="4A2C85"/>
            </a:solidFill>
            <a:prstDash val="solid"/>
          </a:ln>
        </p:spPr>
      </p:sp>
      <p:sp>
        <p:nvSpPr>
          <p:cNvPr id="8" name="Text 4"/>
          <p:cNvSpPr/>
          <p:nvPr/>
        </p:nvSpPr>
        <p:spPr>
          <a:xfrm>
            <a:off x="6233458" y="1895713"/>
            <a:ext cx="85606" cy="237053"/>
          </a:xfrm>
          <a:prstGeom prst="rect">
            <a:avLst/>
          </a:prstGeom>
          <a:noFill/>
          <a:ln/>
        </p:spPr>
        <p:txBody>
          <a:bodyPr wrap="none" lIns="0" tIns="0" rIns="0" bIns="0" rtlCol="0" anchor="t"/>
          <a:lstStyle/>
          <a:p>
            <a:pPr marL="0" indent="0" algn="ctr">
              <a:lnSpc>
                <a:spcPts val="1850"/>
              </a:lnSpc>
              <a:buNone/>
            </a:pPr>
            <a:r>
              <a:rPr lang="en-US" sz="1850" dirty="0">
                <a:solidFill>
                  <a:srgbClr val="DCD7E5"/>
                </a:solidFill>
                <a:latin typeface="Montserrat" pitchFamily="34" charset="0"/>
                <a:ea typeface="Montserrat" pitchFamily="34" charset="-122"/>
                <a:cs typeface="Montserrat" pitchFamily="34" charset="-120"/>
              </a:rPr>
              <a:t>1</a:t>
            </a:r>
            <a:endParaRPr lang="en-US" sz="1850" dirty="0"/>
          </a:p>
        </p:txBody>
      </p:sp>
      <p:sp>
        <p:nvSpPr>
          <p:cNvPr id="9" name="Text 5"/>
          <p:cNvSpPr/>
          <p:nvPr/>
        </p:nvSpPr>
        <p:spPr>
          <a:xfrm>
            <a:off x="7145179" y="1816894"/>
            <a:ext cx="2270641" cy="246817"/>
          </a:xfrm>
          <a:prstGeom prst="rect">
            <a:avLst/>
          </a:prstGeom>
          <a:noFill/>
          <a:ln/>
        </p:spPr>
        <p:txBody>
          <a:bodyPr wrap="none" lIns="0" tIns="0" rIns="0" bIns="0" rtlCol="0" anchor="t"/>
          <a:lstStyle/>
          <a:p>
            <a:pPr marL="0" indent="0" algn="l">
              <a:lnSpc>
                <a:spcPts val="1900"/>
              </a:lnSpc>
              <a:buNone/>
            </a:pPr>
            <a:r>
              <a:rPr lang="en-US" sz="1550" dirty="0">
                <a:solidFill>
                  <a:srgbClr val="DCD7E5"/>
                </a:solidFill>
                <a:latin typeface="Montserrat" pitchFamily="34" charset="0"/>
                <a:ea typeface="Montserrat" pitchFamily="34" charset="-122"/>
                <a:cs typeface="Montserrat" pitchFamily="34" charset="-120"/>
              </a:rPr>
              <a:t>Wastewater Treatment</a:t>
            </a:r>
            <a:endParaRPr lang="en-US" sz="1550" dirty="0"/>
          </a:p>
        </p:txBody>
      </p:sp>
      <p:sp>
        <p:nvSpPr>
          <p:cNvPr id="10" name="Text 6"/>
          <p:cNvSpPr/>
          <p:nvPr/>
        </p:nvSpPr>
        <p:spPr>
          <a:xfrm>
            <a:off x="7145179" y="2158484"/>
            <a:ext cx="6932295" cy="758309"/>
          </a:xfrm>
          <a:prstGeom prst="rect">
            <a:avLst/>
          </a:prstGeom>
          <a:noFill/>
          <a:ln/>
        </p:spPr>
        <p:txBody>
          <a:bodyPr wrap="square" lIns="0" tIns="0" rIns="0" bIns="0" rtlCol="0" anchor="t"/>
          <a:lstStyle/>
          <a:p>
            <a:pPr marL="0" indent="0" algn="l">
              <a:lnSpc>
                <a:spcPts val="1950"/>
              </a:lnSpc>
              <a:buNone/>
            </a:pPr>
            <a:r>
              <a:rPr lang="en-US" sz="1200" dirty="0">
                <a:solidFill>
                  <a:srgbClr val="DCD7E5"/>
                </a:solidFill>
                <a:latin typeface="Heebo" pitchFamily="34" charset="0"/>
                <a:ea typeface="Heebo" pitchFamily="34" charset="-122"/>
                <a:cs typeface="Heebo" pitchFamily="34" charset="-120"/>
              </a:rPr>
              <a:t>Investing in efficient wastewater treatment plants is crucial to remove pollutants before discharge into water bodies. These plants utilize various technologies, including biological, chemical, and physical processes.</a:t>
            </a:r>
            <a:endParaRPr lang="en-US" sz="1200" dirty="0"/>
          </a:p>
        </p:txBody>
      </p:sp>
      <p:sp>
        <p:nvSpPr>
          <p:cNvPr id="11" name="Shape 7"/>
          <p:cNvSpPr/>
          <p:nvPr/>
        </p:nvSpPr>
        <p:spPr>
          <a:xfrm>
            <a:off x="6431101" y="3576638"/>
            <a:ext cx="552926" cy="22860"/>
          </a:xfrm>
          <a:prstGeom prst="roundRect">
            <a:avLst>
              <a:gd name="adj" fmla="val 290286"/>
            </a:avLst>
          </a:prstGeom>
          <a:solidFill>
            <a:srgbClr val="4A2C85"/>
          </a:solidFill>
          <a:ln/>
        </p:spPr>
      </p:sp>
      <p:sp>
        <p:nvSpPr>
          <p:cNvPr id="12" name="Shape 8"/>
          <p:cNvSpPr/>
          <p:nvPr/>
        </p:nvSpPr>
        <p:spPr>
          <a:xfrm>
            <a:off x="6098560" y="3410426"/>
            <a:ext cx="355402" cy="355402"/>
          </a:xfrm>
          <a:prstGeom prst="roundRect">
            <a:avLst>
              <a:gd name="adj" fmla="val 18672"/>
            </a:avLst>
          </a:prstGeom>
          <a:solidFill>
            <a:srgbClr val="31136C"/>
          </a:solidFill>
          <a:ln w="7620">
            <a:solidFill>
              <a:srgbClr val="4A2C85"/>
            </a:solidFill>
            <a:prstDash val="solid"/>
          </a:ln>
        </p:spPr>
      </p:sp>
      <p:sp>
        <p:nvSpPr>
          <p:cNvPr id="13" name="Text 9"/>
          <p:cNvSpPr/>
          <p:nvPr/>
        </p:nvSpPr>
        <p:spPr>
          <a:xfrm>
            <a:off x="6208931" y="3469600"/>
            <a:ext cx="134660" cy="237053"/>
          </a:xfrm>
          <a:prstGeom prst="rect">
            <a:avLst/>
          </a:prstGeom>
          <a:noFill/>
          <a:ln/>
        </p:spPr>
        <p:txBody>
          <a:bodyPr wrap="none" lIns="0" tIns="0" rIns="0" bIns="0" rtlCol="0" anchor="t"/>
          <a:lstStyle/>
          <a:p>
            <a:pPr marL="0" indent="0" algn="ctr">
              <a:lnSpc>
                <a:spcPts val="1850"/>
              </a:lnSpc>
              <a:buNone/>
            </a:pPr>
            <a:r>
              <a:rPr lang="en-US" sz="1850" dirty="0">
                <a:solidFill>
                  <a:srgbClr val="DCD7E5"/>
                </a:solidFill>
                <a:latin typeface="Montserrat" pitchFamily="34" charset="0"/>
                <a:ea typeface="Montserrat" pitchFamily="34" charset="-122"/>
                <a:cs typeface="Montserrat" pitchFamily="34" charset="-120"/>
              </a:rPr>
              <a:t>2</a:t>
            </a:r>
            <a:endParaRPr lang="en-US" sz="1850" dirty="0"/>
          </a:p>
        </p:txBody>
      </p:sp>
      <p:sp>
        <p:nvSpPr>
          <p:cNvPr id="14" name="Text 10"/>
          <p:cNvSpPr/>
          <p:nvPr/>
        </p:nvSpPr>
        <p:spPr>
          <a:xfrm>
            <a:off x="7145179" y="3390781"/>
            <a:ext cx="3309818" cy="246817"/>
          </a:xfrm>
          <a:prstGeom prst="rect">
            <a:avLst/>
          </a:prstGeom>
          <a:noFill/>
          <a:ln/>
        </p:spPr>
        <p:txBody>
          <a:bodyPr wrap="none" lIns="0" tIns="0" rIns="0" bIns="0" rtlCol="0" anchor="t"/>
          <a:lstStyle/>
          <a:p>
            <a:pPr marL="0" indent="0" algn="l">
              <a:lnSpc>
                <a:spcPts val="1900"/>
              </a:lnSpc>
              <a:buNone/>
            </a:pPr>
            <a:r>
              <a:rPr lang="en-US" sz="1550" dirty="0">
                <a:solidFill>
                  <a:srgbClr val="DCD7E5"/>
                </a:solidFill>
                <a:latin typeface="Montserrat" pitchFamily="34" charset="0"/>
                <a:ea typeface="Montserrat" pitchFamily="34" charset="-122"/>
                <a:cs typeface="Montserrat" pitchFamily="34" charset="-120"/>
              </a:rPr>
              <a:t>Sustainable Agricultural Practices</a:t>
            </a:r>
            <a:endParaRPr lang="en-US" sz="1550" dirty="0"/>
          </a:p>
        </p:txBody>
      </p:sp>
      <p:sp>
        <p:nvSpPr>
          <p:cNvPr id="15" name="Text 11"/>
          <p:cNvSpPr/>
          <p:nvPr/>
        </p:nvSpPr>
        <p:spPr>
          <a:xfrm>
            <a:off x="7145179" y="3732371"/>
            <a:ext cx="6932295" cy="758309"/>
          </a:xfrm>
          <a:prstGeom prst="rect">
            <a:avLst/>
          </a:prstGeom>
          <a:noFill/>
          <a:ln/>
        </p:spPr>
        <p:txBody>
          <a:bodyPr wrap="square" lIns="0" tIns="0" rIns="0" bIns="0" rtlCol="0" anchor="t"/>
          <a:lstStyle/>
          <a:p>
            <a:pPr marL="0" indent="0" algn="l">
              <a:lnSpc>
                <a:spcPts val="1950"/>
              </a:lnSpc>
              <a:buNone/>
            </a:pPr>
            <a:r>
              <a:rPr lang="en-US" sz="1200" dirty="0">
                <a:solidFill>
                  <a:srgbClr val="DCD7E5"/>
                </a:solidFill>
                <a:latin typeface="Heebo" pitchFamily="34" charset="0"/>
                <a:ea typeface="Heebo" pitchFamily="34" charset="-122"/>
                <a:cs typeface="Heebo" pitchFamily="34" charset="-120"/>
              </a:rPr>
              <a:t>Promoting sustainable agricultural practices, such as reducing fertilizer and pesticide use, implementing cover crops, and adopting precision agriculture, can minimize runoff and protect water quality.</a:t>
            </a:r>
            <a:endParaRPr lang="en-US" sz="1200" dirty="0"/>
          </a:p>
        </p:txBody>
      </p:sp>
      <p:sp>
        <p:nvSpPr>
          <p:cNvPr id="16" name="Shape 12"/>
          <p:cNvSpPr/>
          <p:nvPr/>
        </p:nvSpPr>
        <p:spPr>
          <a:xfrm>
            <a:off x="6431101" y="5150525"/>
            <a:ext cx="552926" cy="22860"/>
          </a:xfrm>
          <a:prstGeom prst="roundRect">
            <a:avLst>
              <a:gd name="adj" fmla="val 290286"/>
            </a:avLst>
          </a:prstGeom>
          <a:solidFill>
            <a:srgbClr val="4A2C85"/>
          </a:solidFill>
          <a:ln/>
        </p:spPr>
      </p:sp>
      <p:sp>
        <p:nvSpPr>
          <p:cNvPr id="17" name="Shape 13"/>
          <p:cNvSpPr/>
          <p:nvPr/>
        </p:nvSpPr>
        <p:spPr>
          <a:xfrm>
            <a:off x="6098560" y="4984313"/>
            <a:ext cx="355402" cy="355402"/>
          </a:xfrm>
          <a:prstGeom prst="roundRect">
            <a:avLst>
              <a:gd name="adj" fmla="val 18672"/>
            </a:avLst>
          </a:prstGeom>
          <a:solidFill>
            <a:srgbClr val="31136C"/>
          </a:solidFill>
          <a:ln w="7620">
            <a:solidFill>
              <a:srgbClr val="4A2C85"/>
            </a:solidFill>
            <a:prstDash val="solid"/>
          </a:ln>
        </p:spPr>
      </p:sp>
      <p:sp>
        <p:nvSpPr>
          <p:cNvPr id="18" name="Text 14"/>
          <p:cNvSpPr/>
          <p:nvPr/>
        </p:nvSpPr>
        <p:spPr>
          <a:xfrm>
            <a:off x="6209407" y="5043488"/>
            <a:ext cx="133707" cy="237053"/>
          </a:xfrm>
          <a:prstGeom prst="rect">
            <a:avLst/>
          </a:prstGeom>
          <a:noFill/>
          <a:ln/>
        </p:spPr>
        <p:txBody>
          <a:bodyPr wrap="none" lIns="0" tIns="0" rIns="0" bIns="0" rtlCol="0" anchor="t"/>
          <a:lstStyle/>
          <a:p>
            <a:pPr marL="0" indent="0" algn="ctr">
              <a:lnSpc>
                <a:spcPts val="1850"/>
              </a:lnSpc>
              <a:buNone/>
            </a:pPr>
            <a:r>
              <a:rPr lang="en-US" sz="1850" dirty="0">
                <a:solidFill>
                  <a:srgbClr val="DCD7E5"/>
                </a:solidFill>
                <a:latin typeface="Montserrat" pitchFamily="34" charset="0"/>
                <a:ea typeface="Montserrat" pitchFamily="34" charset="-122"/>
                <a:cs typeface="Montserrat" pitchFamily="34" charset="-120"/>
              </a:rPr>
              <a:t>3</a:t>
            </a:r>
            <a:endParaRPr lang="en-US" sz="1850" dirty="0"/>
          </a:p>
        </p:txBody>
      </p:sp>
      <p:sp>
        <p:nvSpPr>
          <p:cNvPr id="19" name="Text 15"/>
          <p:cNvSpPr/>
          <p:nvPr/>
        </p:nvSpPr>
        <p:spPr>
          <a:xfrm>
            <a:off x="7145179" y="4964668"/>
            <a:ext cx="1974890" cy="246817"/>
          </a:xfrm>
          <a:prstGeom prst="rect">
            <a:avLst/>
          </a:prstGeom>
          <a:noFill/>
          <a:ln/>
        </p:spPr>
        <p:txBody>
          <a:bodyPr wrap="none" lIns="0" tIns="0" rIns="0" bIns="0" rtlCol="0" anchor="t"/>
          <a:lstStyle/>
          <a:p>
            <a:pPr marL="0" indent="0" algn="l">
              <a:lnSpc>
                <a:spcPts val="1900"/>
              </a:lnSpc>
              <a:buNone/>
            </a:pPr>
            <a:r>
              <a:rPr lang="en-US" sz="1550" dirty="0">
                <a:solidFill>
                  <a:srgbClr val="DCD7E5"/>
                </a:solidFill>
                <a:latin typeface="Montserrat" pitchFamily="34" charset="0"/>
                <a:ea typeface="Montserrat" pitchFamily="34" charset="-122"/>
                <a:cs typeface="Montserrat" pitchFamily="34" charset="-120"/>
              </a:rPr>
              <a:t>Public Awareness</a:t>
            </a:r>
            <a:endParaRPr lang="en-US" sz="1550" dirty="0"/>
          </a:p>
        </p:txBody>
      </p:sp>
      <p:sp>
        <p:nvSpPr>
          <p:cNvPr id="20" name="Text 16"/>
          <p:cNvSpPr/>
          <p:nvPr/>
        </p:nvSpPr>
        <p:spPr>
          <a:xfrm>
            <a:off x="7145179" y="5306258"/>
            <a:ext cx="6932295" cy="758309"/>
          </a:xfrm>
          <a:prstGeom prst="rect">
            <a:avLst/>
          </a:prstGeom>
          <a:noFill/>
          <a:ln/>
        </p:spPr>
        <p:txBody>
          <a:bodyPr wrap="square" lIns="0" tIns="0" rIns="0" bIns="0" rtlCol="0" anchor="t"/>
          <a:lstStyle/>
          <a:p>
            <a:pPr marL="0" indent="0" algn="l">
              <a:lnSpc>
                <a:spcPts val="1950"/>
              </a:lnSpc>
              <a:buNone/>
            </a:pPr>
            <a:r>
              <a:rPr lang="en-US" sz="1200" dirty="0">
                <a:solidFill>
                  <a:srgbClr val="DCD7E5"/>
                </a:solidFill>
                <a:latin typeface="Heebo" pitchFamily="34" charset="0"/>
                <a:ea typeface="Heebo" pitchFamily="34" charset="-122"/>
                <a:cs typeface="Heebo" pitchFamily="34" charset="-120"/>
              </a:rPr>
              <a:t>Raising public awareness about the importance of water conservation and pollution prevention is essential. Educating individuals about responsible water usage and waste disposal can significantly reduce water pollution.</a:t>
            </a:r>
            <a:endParaRPr lang="en-US" sz="1200" dirty="0"/>
          </a:p>
        </p:txBody>
      </p:sp>
      <p:sp>
        <p:nvSpPr>
          <p:cNvPr id="21" name="Shape 17"/>
          <p:cNvSpPr/>
          <p:nvPr/>
        </p:nvSpPr>
        <p:spPr>
          <a:xfrm>
            <a:off x="6431101" y="6724412"/>
            <a:ext cx="552926" cy="22860"/>
          </a:xfrm>
          <a:prstGeom prst="roundRect">
            <a:avLst>
              <a:gd name="adj" fmla="val 290286"/>
            </a:avLst>
          </a:prstGeom>
          <a:solidFill>
            <a:srgbClr val="4A2C85"/>
          </a:solidFill>
          <a:ln/>
        </p:spPr>
      </p:sp>
      <p:sp>
        <p:nvSpPr>
          <p:cNvPr id="22" name="Shape 18"/>
          <p:cNvSpPr/>
          <p:nvPr/>
        </p:nvSpPr>
        <p:spPr>
          <a:xfrm>
            <a:off x="6098560" y="6558201"/>
            <a:ext cx="355402" cy="355402"/>
          </a:xfrm>
          <a:prstGeom prst="roundRect">
            <a:avLst>
              <a:gd name="adj" fmla="val 18672"/>
            </a:avLst>
          </a:prstGeom>
          <a:solidFill>
            <a:srgbClr val="31136C"/>
          </a:solidFill>
          <a:ln w="7620">
            <a:solidFill>
              <a:srgbClr val="4A2C85"/>
            </a:solidFill>
            <a:prstDash val="solid"/>
          </a:ln>
        </p:spPr>
      </p:sp>
      <p:sp>
        <p:nvSpPr>
          <p:cNvPr id="23" name="Text 19"/>
          <p:cNvSpPr/>
          <p:nvPr/>
        </p:nvSpPr>
        <p:spPr>
          <a:xfrm>
            <a:off x="6197858" y="6617375"/>
            <a:ext cx="156686" cy="237053"/>
          </a:xfrm>
          <a:prstGeom prst="rect">
            <a:avLst/>
          </a:prstGeom>
          <a:noFill/>
          <a:ln/>
        </p:spPr>
        <p:txBody>
          <a:bodyPr wrap="none" lIns="0" tIns="0" rIns="0" bIns="0" rtlCol="0" anchor="t"/>
          <a:lstStyle/>
          <a:p>
            <a:pPr marL="0" indent="0" algn="ctr">
              <a:lnSpc>
                <a:spcPts val="1850"/>
              </a:lnSpc>
              <a:buNone/>
            </a:pPr>
            <a:r>
              <a:rPr lang="en-US" sz="1850" dirty="0">
                <a:solidFill>
                  <a:srgbClr val="DCD7E5"/>
                </a:solidFill>
                <a:latin typeface="Montserrat" pitchFamily="34" charset="0"/>
                <a:ea typeface="Montserrat" pitchFamily="34" charset="-122"/>
                <a:cs typeface="Montserrat" pitchFamily="34" charset="-120"/>
              </a:rPr>
              <a:t>4</a:t>
            </a:r>
            <a:endParaRPr lang="en-US" sz="1850" dirty="0"/>
          </a:p>
        </p:txBody>
      </p:sp>
      <p:sp>
        <p:nvSpPr>
          <p:cNvPr id="24" name="Text 20"/>
          <p:cNvSpPr/>
          <p:nvPr/>
        </p:nvSpPr>
        <p:spPr>
          <a:xfrm>
            <a:off x="7145179" y="6538555"/>
            <a:ext cx="2975372" cy="246817"/>
          </a:xfrm>
          <a:prstGeom prst="rect">
            <a:avLst/>
          </a:prstGeom>
          <a:noFill/>
          <a:ln/>
        </p:spPr>
        <p:txBody>
          <a:bodyPr wrap="none" lIns="0" tIns="0" rIns="0" bIns="0" rtlCol="0" anchor="t"/>
          <a:lstStyle/>
          <a:p>
            <a:pPr marL="0" indent="0" algn="l">
              <a:lnSpc>
                <a:spcPts val="1900"/>
              </a:lnSpc>
              <a:buNone/>
            </a:pPr>
            <a:r>
              <a:rPr lang="en-US" sz="1550" dirty="0">
                <a:solidFill>
                  <a:srgbClr val="DCD7E5"/>
                </a:solidFill>
                <a:latin typeface="Montserrat" pitchFamily="34" charset="0"/>
                <a:ea typeface="Montserrat" pitchFamily="34" charset="-122"/>
                <a:cs typeface="Montserrat" pitchFamily="34" charset="-120"/>
              </a:rPr>
              <a:t>Regulations and Enforcement</a:t>
            </a:r>
            <a:endParaRPr lang="en-US" sz="1550" dirty="0"/>
          </a:p>
        </p:txBody>
      </p:sp>
      <p:sp>
        <p:nvSpPr>
          <p:cNvPr id="25" name="Text 21"/>
          <p:cNvSpPr/>
          <p:nvPr/>
        </p:nvSpPr>
        <p:spPr>
          <a:xfrm>
            <a:off x="7145179" y="6880146"/>
            <a:ext cx="6932295" cy="758309"/>
          </a:xfrm>
          <a:prstGeom prst="rect">
            <a:avLst/>
          </a:prstGeom>
          <a:noFill/>
          <a:ln/>
        </p:spPr>
        <p:txBody>
          <a:bodyPr wrap="square" lIns="0" tIns="0" rIns="0" bIns="0" rtlCol="0" anchor="t"/>
          <a:lstStyle/>
          <a:p>
            <a:pPr marL="0" indent="0" algn="l">
              <a:lnSpc>
                <a:spcPts val="1950"/>
              </a:lnSpc>
              <a:buNone/>
            </a:pPr>
            <a:r>
              <a:rPr lang="en-US" sz="1200" dirty="0">
                <a:solidFill>
                  <a:srgbClr val="DCD7E5"/>
                </a:solidFill>
                <a:latin typeface="Heebo" pitchFamily="34" charset="0"/>
                <a:ea typeface="Heebo" pitchFamily="34" charset="-122"/>
                <a:cs typeface="Heebo" pitchFamily="34" charset="-120"/>
              </a:rPr>
              <a:t>Implementing and enforcing strict regulations on industrial discharges, agricultural practices, and waste management is crucial to prevent and control water pollution. These regulations should address specific pollutants and set limits on their concentrations.</a:t>
            </a: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pic>
        <p:nvPicPr>
          <p:cNvPr id="3" name="Image 1" descr="preencoded.png"/>
          <p:cNvPicPr>
            <a:picLocks noChangeAspect="1"/>
          </p:cNvPicPr>
          <p:nvPr/>
        </p:nvPicPr>
        <p:blipFill>
          <a:blip r:embed="rId4"/>
          <a:stretch>
            <a:fillRect/>
          </a:stretch>
        </p:blipFill>
        <p:spPr>
          <a:xfrm>
            <a:off x="9396174" y="2283857"/>
            <a:ext cx="4981932" cy="3661767"/>
          </a:xfrm>
          <a:prstGeom prst="rect">
            <a:avLst/>
          </a:prstGeom>
        </p:spPr>
      </p:pic>
      <p:sp>
        <p:nvSpPr>
          <p:cNvPr id="4" name="Text 0"/>
          <p:cNvSpPr/>
          <p:nvPr/>
        </p:nvSpPr>
        <p:spPr>
          <a:xfrm>
            <a:off x="706279" y="762119"/>
            <a:ext cx="7731443" cy="1261348"/>
          </a:xfrm>
          <a:prstGeom prst="rect">
            <a:avLst/>
          </a:prstGeom>
          <a:noFill/>
          <a:ln/>
        </p:spPr>
        <p:txBody>
          <a:bodyPr wrap="square" lIns="0" tIns="0" rIns="0" bIns="0" rtlCol="0" anchor="t"/>
          <a:lstStyle/>
          <a:p>
            <a:pPr marL="0" indent="0">
              <a:lnSpc>
                <a:spcPts val="4950"/>
              </a:lnSpc>
              <a:buNone/>
            </a:pPr>
            <a:r>
              <a:rPr lang="en-US" sz="3950" dirty="0">
                <a:solidFill>
                  <a:srgbClr val="F2F0F4"/>
                </a:solidFill>
                <a:latin typeface="Montserrat" pitchFamily="34" charset="0"/>
                <a:ea typeface="Montserrat" pitchFamily="34" charset="-122"/>
                <a:cs typeface="Montserrat" pitchFamily="34" charset="-120"/>
              </a:rPr>
              <a:t>Noise Pollution: Sources, Impacts, and Mitigation</a:t>
            </a:r>
            <a:endParaRPr lang="en-US" sz="3950" dirty="0"/>
          </a:p>
        </p:txBody>
      </p:sp>
      <p:sp>
        <p:nvSpPr>
          <p:cNvPr id="5" name="Shape 1"/>
          <p:cNvSpPr/>
          <p:nvPr/>
        </p:nvSpPr>
        <p:spPr>
          <a:xfrm>
            <a:off x="706279" y="2326124"/>
            <a:ext cx="3764875" cy="3115508"/>
          </a:xfrm>
          <a:prstGeom prst="roundRect">
            <a:avLst>
              <a:gd name="adj" fmla="val 2721"/>
            </a:avLst>
          </a:prstGeom>
          <a:solidFill>
            <a:srgbClr val="31136C"/>
          </a:solidFill>
          <a:ln w="7620">
            <a:solidFill>
              <a:srgbClr val="4A2C85"/>
            </a:solidFill>
            <a:prstDash val="solid"/>
          </a:ln>
        </p:spPr>
      </p:sp>
      <p:sp>
        <p:nvSpPr>
          <p:cNvPr id="6" name="Text 2"/>
          <p:cNvSpPr/>
          <p:nvPr/>
        </p:nvSpPr>
        <p:spPr>
          <a:xfrm>
            <a:off x="915710" y="2535555"/>
            <a:ext cx="3283625" cy="315278"/>
          </a:xfrm>
          <a:prstGeom prst="rect">
            <a:avLst/>
          </a:prstGeom>
          <a:noFill/>
          <a:ln/>
        </p:spPr>
        <p:txBody>
          <a:bodyPr wrap="none" lIns="0" tIns="0" rIns="0" bIns="0" rtlCol="0" anchor="t"/>
          <a:lstStyle/>
          <a:p>
            <a:pPr marL="0" indent="0">
              <a:lnSpc>
                <a:spcPts val="2450"/>
              </a:lnSpc>
              <a:buNone/>
            </a:pPr>
            <a:r>
              <a:rPr lang="en-US" sz="1950" dirty="0">
                <a:solidFill>
                  <a:srgbClr val="DCD7E5"/>
                </a:solidFill>
                <a:latin typeface="Montserrat" pitchFamily="34" charset="0"/>
                <a:ea typeface="Montserrat" pitchFamily="34" charset="-122"/>
                <a:cs typeface="Montserrat" pitchFamily="34" charset="-120"/>
              </a:rPr>
              <a:t>Sources of Noise Pollution</a:t>
            </a:r>
            <a:endParaRPr lang="en-US" sz="1950" dirty="0"/>
          </a:p>
        </p:txBody>
      </p:sp>
      <p:sp>
        <p:nvSpPr>
          <p:cNvPr id="7" name="Text 3"/>
          <p:cNvSpPr/>
          <p:nvPr/>
        </p:nvSpPr>
        <p:spPr>
          <a:xfrm>
            <a:off x="915710" y="2971919"/>
            <a:ext cx="3346013" cy="2260283"/>
          </a:xfrm>
          <a:prstGeom prst="rect">
            <a:avLst/>
          </a:prstGeom>
          <a:noFill/>
          <a:ln/>
        </p:spPr>
        <p:txBody>
          <a:bodyPr wrap="square" lIns="0" tIns="0" rIns="0" bIns="0" rtlCol="0" anchor="t"/>
          <a:lstStyle/>
          <a:p>
            <a:pPr marL="0" indent="0">
              <a:lnSpc>
                <a:spcPts val="2500"/>
              </a:lnSpc>
              <a:buNone/>
            </a:pPr>
            <a:r>
              <a:rPr lang="en-US" sz="1550" dirty="0">
                <a:solidFill>
                  <a:srgbClr val="DCD7E5"/>
                </a:solidFill>
                <a:latin typeface="Heebo" pitchFamily="34" charset="0"/>
                <a:ea typeface="Heebo" pitchFamily="34" charset="-122"/>
                <a:cs typeface="Heebo" pitchFamily="34" charset="-120"/>
              </a:rPr>
              <a:t>Noise pollution originates from various sources, including traffic, construction, industrial activities, and loud music. Transportation noise, particularly from heavy vehicles, is a major contributor to noise pollution in urban areas.</a:t>
            </a:r>
            <a:endParaRPr lang="en-US" sz="1550" dirty="0"/>
          </a:p>
        </p:txBody>
      </p:sp>
      <p:sp>
        <p:nvSpPr>
          <p:cNvPr id="8" name="Shape 4"/>
          <p:cNvSpPr/>
          <p:nvPr/>
        </p:nvSpPr>
        <p:spPr>
          <a:xfrm>
            <a:off x="4672965" y="2326124"/>
            <a:ext cx="3764875" cy="3115508"/>
          </a:xfrm>
          <a:prstGeom prst="roundRect">
            <a:avLst>
              <a:gd name="adj" fmla="val 2721"/>
            </a:avLst>
          </a:prstGeom>
          <a:solidFill>
            <a:srgbClr val="31136C"/>
          </a:solidFill>
          <a:ln w="7620">
            <a:solidFill>
              <a:srgbClr val="4A2C85"/>
            </a:solidFill>
            <a:prstDash val="solid"/>
          </a:ln>
        </p:spPr>
      </p:sp>
      <p:sp>
        <p:nvSpPr>
          <p:cNvPr id="9" name="Text 5"/>
          <p:cNvSpPr/>
          <p:nvPr/>
        </p:nvSpPr>
        <p:spPr>
          <a:xfrm>
            <a:off x="4882396" y="2535555"/>
            <a:ext cx="3319701" cy="315278"/>
          </a:xfrm>
          <a:prstGeom prst="rect">
            <a:avLst/>
          </a:prstGeom>
          <a:noFill/>
          <a:ln/>
        </p:spPr>
        <p:txBody>
          <a:bodyPr wrap="none" lIns="0" tIns="0" rIns="0" bIns="0" rtlCol="0" anchor="t"/>
          <a:lstStyle/>
          <a:p>
            <a:pPr marL="0" indent="0">
              <a:lnSpc>
                <a:spcPts val="2450"/>
              </a:lnSpc>
              <a:buNone/>
            </a:pPr>
            <a:r>
              <a:rPr lang="en-US" sz="1950" dirty="0">
                <a:solidFill>
                  <a:srgbClr val="DCD7E5"/>
                </a:solidFill>
                <a:latin typeface="Montserrat" pitchFamily="34" charset="0"/>
                <a:ea typeface="Montserrat" pitchFamily="34" charset="-122"/>
                <a:cs typeface="Montserrat" pitchFamily="34" charset="-120"/>
              </a:rPr>
              <a:t>Impacts of Noise Pollution</a:t>
            </a:r>
            <a:endParaRPr lang="en-US" sz="1950" dirty="0"/>
          </a:p>
        </p:txBody>
      </p:sp>
      <p:sp>
        <p:nvSpPr>
          <p:cNvPr id="10" name="Text 6"/>
          <p:cNvSpPr/>
          <p:nvPr/>
        </p:nvSpPr>
        <p:spPr>
          <a:xfrm>
            <a:off x="4882396" y="2971919"/>
            <a:ext cx="3346013" cy="1937385"/>
          </a:xfrm>
          <a:prstGeom prst="rect">
            <a:avLst/>
          </a:prstGeom>
          <a:noFill/>
          <a:ln/>
        </p:spPr>
        <p:txBody>
          <a:bodyPr wrap="square" lIns="0" tIns="0" rIns="0" bIns="0" rtlCol="0" anchor="t"/>
          <a:lstStyle/>
          <a:p>
            <a:pPr marL="0" indent="0">
              <a:lnSpc>
                <a:spcPts val="2500"/>
              </a:lnSpc>
              <a:buNone/>
            </a:pPr>
            <a:r>
              <a:rPr lang="en-US" sz="1550" dirty="0">
                <a:solidFill>
                  <a:srgbClr val="DCD7E5"/>
                </a:solidFill>
                <a:latin typeface="Heebo" pitchFamily="34" charset="0"/>
                <a:ea typeface="Heebo" pitchFamily="34" charset="-122"/>
                <a:cs typeface="Heebo" pitchFamily="34" charset="-120"/>
              </a:rPr>
              <a:t>Noise pollution has detrimental impacts on human health, including hearing loss, stress, anxiety, sleep disturbances, and cardiovascular problems. It can also disrupt wildlife behavior and reduce property values.</a:t>
            </a:r>
            <a:endParaRPr lang="en-US" sz="1550" dirty="0"/>
          </a:p>
        </p:txBody>
      </p:sp>
      <p:sp>
        <p:nvSpPr>
          <p:cNvPr id="11" name="Shape 7"/>
          <p:cNvSpPr/>
          <p:nvPr/>
        </p:nvSpPr>
        <p:spPr>
          <a:xfrm>
            <a:off x="706279" y="5643443"/>
            <a:ext cx="7731443" cy="1823918"/>
          </a:xfrm>
          <a:prstGeom prst="roundRect">
            <a:avLst>
              <a:gd name="adj" fmla="val 4647"/>
            </a:avLst>
          </a:prstGeom>
          <a:solidFill>
            <a:srgbClr val="31136C"/>
          </a:solidFill>
          <a:ln w="7620">
            <a:solidFill>
              <a:srgbClr val="4A2C85"/>
            </a:solidFill>
            <a:prstDash val="solid"/>
          </a:ln>
        </p:spPr>
      </p:sp>
      <p:sp>
        <p:nvSpPr>
          <p:cNvPr id="12" name="Text 8"/>
          <p:cNvSpPr/>
          <p:nvPr/>
        </p:nvSpPr>
        <p:spPr>
          <a:xfrm>
            <a:off x="915710" y="5852874"/>
            <a:ext cx="2569250" cy="315278"/>
          </a:xfrm>
          <a:prstGeom prst="rect">
            <a:avLst/>
          </a:prstGeom>
          <a:noFill/>
          <a:ln/>
        </p:spPr>
        <p:txBody>
          <a:bodyPr wrap="none" lIns="0" tIns="0" rIns="0" bIns="0" rtlCol="0" anchor="t"/>
          <a:lstStyle/>
          <a:p>
            <a:pPr marL="0" indent="0">
              <a:lnSpc>
                <a:spcPts val="2450"/>
              </a:lnSpc>
              <a:buNone/>
            </a:pPr>
            <a:r>
              <a:rPr lang="en-US" sz="1950" dirty="0">
                <a:solidFill>
                  <a:srgbClr val="DCD7E5"/>
                </a:solidFill>
                <a:latin typeface="Montserrat" pitchFamily="34" charset="0"/>
                <a:ea typeface="Montserrat" pitchFamily="34" charset="-122"/>
                <a:cs typeface="Montserrat" pitchFamily="34" charset="-120"/>
              </a:rPr>
              <a:t>Mitigation Measures</a:t>
            </a:r>
            <a:endParaRPr lang="en-US" sz="1950" dirty="0"/>
          </a:p>
        </p:txBody>
      </p:sp>
      <p:sp>
        <p:nvSpPr>
          <p:cNvPr id="13" name="Text 9"/>
          <p:cNvSpPr/>
          <p:nvPr/>
        </p:nvSpPr>
        <p:spPr>
          <a:xfrm>
            <a:off x="915710" y="6289238"/>
            <a:ext cx="7312581" cy="968693"/>
          </a:xfrm>
          <a:prstGeom prst="rect">
            <a:avLst/>
          </a:prstGeom>
          <a:noFill/>
          <a:ln/>
        </p:spPr>
        <p:txBody>
          <a:bodyPr wrap="square" lIns="0" tIns="0" rIns="0" bIns="0" rtlCol="0" anchor="t"/>
          <a:lstStyle/>
          <a:p>
            <a:pPr marL="0" indent="0">
              <a:lnSpc>
                <a:spcPts val="2500"/>
              </a:lnSpc>
              <a:buNone/>
            </a:pPr>
            <a:r>
              <a:rPr lang="en-US" sz="1550" dirty="0">
                <a:solidFill>
                  <a:srgbClr val="DCD7E5"/>
                </a:solidFill>
                <a:latin typeface="Heebo" pitchFamily="34" charset="0"/>
                <a:ea typeface="Heebo" pitchFamily="34" charset="-122"/>
                <a:cs typeface="Heebo" pitchFamily="34" charset="-120"/>
              </a:rPr>
              <a:t>Mitigation measures for noise pollution include soundproofing, noise barriers, green spaces, and quieter vehicles. Urban planning strategies, such as limiting noise sources near residential areas, can also help reduce noise pollution.</a:t>
            </a:r>
            <a:endParaRPr lang="en-US" sz="1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pic>
        <p:nvPicPr>
          <p:cNvPr id="3" name="Image 1" descr="preencoded.png"/>
          <p:cNvPicPr>
            <a:picLocks noChangeAspect="1"/>
          </p:cNvPicPr>
          <p:nvPr/>
        </p:nvPicPr>
        <p:blipFill>
          <a:blip r:embed="rId4"/>
          <a:stretch>
            <a:fillRect/>
          </a:stretch>
        </p:blipFill>
        <p:spPr>
          <a:xfrm>
            <a:off x="213717" y="2202894"/>
            <a:ext cx="5058847" cy="3823692"/>
          </a:xfrm>
          <a:prstGeom prst="rect">
            <a:avLst/>
          </a:prstGeom>
        </p:spPr>
      </p:pic>
      <p:sp>
        <p:nvSpPr>
          <p:cNvPr id="4" name="Text 0"/>
          <p:cNvSpPr/>
          <p:nvPr/>
        </p:nvSpPr>
        <p:spPr>
          <a:xfrm>
            <a:off x="6084808" y="552331"/>
            <a:ext cx="7947184" cy="1068705"/>
          </a:xfrm>
          <a:prstGeom prst="rect">
            <a:avLst/>
          </a:prstGeom>
          <a:noFill/>
          <a:ln/>
        </p:spPr>
        <p:txBody>
          <a:bodyPr wrap="square" lIns="0" tIns="0" rIns="0" bIns="0" rtlCol="0" anchor="t"/>
          <a:lstStyle/>
          <a:p>
            <a:pPr marL="0" indent="0">
              <a:lnSpc>
                <a:spcPts val="4200"/>
              </a:lnSpc>
              <a:buNone/>
            </a:pPr>
            <a:r>
              <a:rPr lang="en-US" sz="3350" dirty="0">
                <a:solidFill>
                  <a:srgbClr val="F2F0F4"/>
                </a:solidFill>
                <a:latin typeface="Montserrat" pitchFamily="34" charset="0"/>
                <a:ea typeface="Montserrat" pitchFamily="34" charset="-122"/>
                <a:cs typeface="Montserrat" pitchFamily="34" charset="-120"/>
              </a:rPr>
              <a:t>Soil Pollution: Causes, Effects, and Remediation</a:t>
            </a:r>
            <a:endParaRPr lang="en-US" sz="3350" dirty="0"/>
          </a:p>
        </p:txBody>
      </p:sp>
      <p:pic>
        <p:nvPicPr>
          <p:cNvPr id="5" name="Image 2" descr="preencoded.png"/>
          <p:cNvPicPr>
            <a:picLocks noChangeAspect="1"/>
          </p:cNvPicPr>
          <p:nvPr/>
        </p:nvPicPr>
        <p:blipFill>
          <a:blip r:embed="rId5"/>
          <a:stretch>
            <a:fillRect/>
          </a:stretch>
        </p:blipFill>
        <p:spPr>
          <a:xfrm>
            <a:off x="6084808" y="1877497"/>
            <a:ext cx="854988" cy="1367909"/>
          </a:xfrm>
          <a:prstGeom prst="rect">
            <a:avLst/>
          </a:prstGeom>
        </p:spPr>
      </p:pic>
      <p:sp>
        <p:nvSpPr>
          <p:cNvPr id="6" name="Text 1"/>
          <p:cNvSpPr/>
          <p:nvPr/>
        </p:nvSpPr>
        <p:spPr>
          <a:xfrm>
            <a:off x="7196257" y="2048470"/>
            <a:ext cx="2137410" cy="267057"/>
          </a:xfrm>
          <a:prstGeom prst="rect">
            <a:avLst/>
          </a:prstGeom>
          <a:noFill/>
          <a:ln/>
        </p:spPr>
        <p:txBody>
          <a:bodyPr wrap="none" lIns="0" tIns="0" rIns="0" bIns="0" rtlCol="0" anchor="t"/>
          <a:lstStyle/>
          <a:p>
            <a:pPr marL="0" indent="0" algn="l">
              <a:lnSpc>
                <a:spcPts val="2100"/>
              </a:lnSpc>
              <a:buNone/>
            </a:pPr>
            <a:r>
              <a:rPr lang="en-US" sz="1650" dirty="0">
                <a:solidFill>
                  <a:srgbClr val="DCD7E5"/>
                </a:solidFill>
                <a:latin typeface="Montserrat" pitchFamily="34" charset="0"/>
                <a:ea typeface="Montserrat" pitchFamily="34" charset="-122"/>
                <a:cs typeface="Montserrat" pitchFamily="34" charset="-120"/>
              </a:rPr>
              <a:t>Industrial Waste</a:t>
            </a:r>
            <a:endParaRPr lang="en-US" sz="1650" dirty="0"/>
          </a:p>
        </p:txBody>
      </p:sp>
      <p:sp>
        <p:nvSpPr>
          <p:cNvPr id="7" name="Text 2"/>
          <p:cNvSpPr/>
          <p:nvPr/>
        </p:nvSpPr>
        <p:spPr>
          <a:xfrm>
            <a:off x="7196257" y="2418040"/>
            <a:ext cx="6835735" cy="546973"/>
          </a:xfrm>
          <a:prstGeom prst="rect">
            <a:avLst/>
          </a:prstGeom>
          <a:noFill/>
          <a:ln/>
        </p:spPr>
        <p:txBody>
          <a:bodyPr wrap="square" lIns="0" tIns="0" rIns="0" bIns="0" rtlCol="0" anchor="t"/>
          <a:lstStyle/>
          <a:p>
            <a:pPr marL="0" indent="0" algn="l">
              <a:lnSpc>
                <a:spcPts val="2150"/>
              </a:lnSpc>
              <a:buNone/>
            </a:pPr>
            <a:r>
              <a:rPr lang="en-US" sz="1300" dirty="0">
                <a:solidFill>
                  <a:srgbClr val="DCD7E5"/>
                </a:solidFill>
                <a:latin typeface="Heebo" pitchFamily="34" charset="0"/>
                <a:ea typeface="Heebo" pitchFamily="34" charset="-122"/>
                <a:cs typeface="Heebo" pitchFamily="34" charset="-120"/>
              </a:rPr>
              <a:t>Industrial activities can release toxic chemicals, heavy metals, and other pollutants into the soil. Improper waste disposal and accidental spills are major contributors to soil pollution.</a:t>
            </a:r>
            <a:endParaRPr lang="en-US" sz="1300" dirty="0"/>
          </a:p>
        </p:txBody>
      </p:sp>
      <p:pic>
        <p:nvPicPr>
          <p:cNvPr id="8" name="Image 3" descr="preencoded.png"/>
          <p:cNvPicPr>
            <a:picLocks noChangeAspect="1"/>
          </p:cNvPicPr>
          <p:nvPr/>
        </p:nvPicPr>
        <p:blipFill>
          <a:blip r:embed="rId6"/>
          <a:stretch>
            <a:fillRect/>
          </a:stretch>
        </p:blipFill>
        <p:spPr>
          <a:xfrm>
            <a:off x="6084808" y="3245406"/>
            <a:ext cx="854988" cy="1531977"/>
          </a:xfrm>
          <a:prstGeom prst="rect">
            <a:avLst/>
          </a:prstGeom>
        </p:spPr>
      </p:pic>
      <p:sp>
        <p:nvSpPr>
          <p:cNvPr id="9" name="Text 3"/>
          <p:cNvSpPr/>
          <p:nvPr/>
        </p:nvSpPr>
        <p:spPr>
          <a:xfrm>
            <a:off x="7196257" y="3416379"/>
            <a:ext cx="2275523" cy="267057"/>
          </a:xfrm>
          <a:prstGeom prst="rect">
            <a:avLst/>
          </a:prstGeom>
          <a:noFill/>
          <a:ln/>
        </p:spPr>
        <p:txBody>
          <a:bodyPr wrap="none" lIns="0" tIns="0" rIns="0" bIns="0" rtlCol="0" anchor="t"/>
          <a:lstStyle/>
          <a:p>
            <a:pPr marL="0" indent="0" algn="l">
              <a:lnSpc>
                <a:spcPts val="2100"/>
              </a:lnSpc>
              <a:buNone/>
            </a:pPr>
            <a:r>
              <a:rPr lang="en-US" sz="1650" dirty="0">
                <a:solidFill>
                  <a:srgbClr val="DCD7E5"/>
                </a:solidFill>
                <a:latin typeface="Montserrat" pitchFamily="34" charset="0"/>
                <a:ea typeface="Montserrat" pitchFamily="34" charset="-122"/>
                <a:cs typeface="Montserrat" pitchFamily="34" charset="-120"/>
              </a:rPr>
              <a:t>Agricultural Practices</a:t>
            </a:r>
            <a:endParaRPr lang="en-US" sz="1650" dirty="0"/>
          </a:p>
        </p:txBody>
      </p:sp>
      <p:sp>
        <p:nvSpPr>
          <p:cNvPr id="10" name="Text 4"/>
          <p:cNvSpPr/>
          <p:nvPr/>
        </p:nvSpPr>
        <p:spPr>
          <a:xfrm>
            <a:off x="7196257" y="3785949"/>
            <a:ext cx="6835735" cy="820460"/>
          </a:xfrm>
          <a:prstGeom prst="rect">
            <a:avLst/>
          </a:prstGeom>
          <a:noFill/>
          <a:ln/>
        </p:spPr>
        <p:txBody>
          <a:bodyPr wrap="square" lIns="0" tIns="0" rIns="0" bIns="0" rtlCol="0" anchor="t"/>
          <a:lstStyle/>
          <a:p>
            <a:pPr marL="0" indent="0" algn="l">
              <a:lnSpc>
                <a:spcPts val="2150"/>
              </a:lnSpc>
              <a:buNone/>
            </a:pPr>
            <a:r>
              <a:rPr lang="en-US" sz="1300" dirty="0">
                <a:solidFill>
                  <a:srgbClr val="DCD7E5"/>
                </a:solidFill>
                <a:latin typeface="Heebo" pitchFamily="34" charset="0"/>
                <a:ea typeface="Heebo" pitchFamily="34" charset="-122"/>
                <a:cs typeface="Heebo" pitchFamily="34" charset="-120"/>
              </a:rPr>
              <a:t>Excessive use of fertilizers, pesticides, and herbicides can contaminate the soil. These chemicals can accumulate over time, affecting soil fertility and harming beneficial organisms.</a:t>
            </a:r>
            <a:endParaRPr lang="en-US" sz="1300" dirty="0"/>
          </a:p>
        </p:txBody>
      </p:sp>
      <p:pic>
        <p:nvPicPr>
          <p:cNvPr id="11" name="Image 4" descr="preencoded.png"/>
          <p:cNvPicPr>
            <a:picLocks noChangeAspect="1"/>
          </p:cNvPicPr>
          <p:nvPr/>
        </p:nvPicPr>
        <p:blipFill>
          <a:blip r:embed="rId7"/>
          <a:stretch>
            <a:fillRect/>
          </a:stretch>
        </p:blipFill>
        <p:spPr>
          <a:xfrm>
            <a:off x="6084808" y="4777383"/>
            <a:ext cx="854988" cy="1367909"/>
          </a:xfrm>
          <a:prstGeom prst="rect">
            <a:avLst/>
          </a:prstGeom>
        </p:spPr>
      </p:pic>
      <p:sp>
        <p:nvSpPr>
          <p:cNvPr id="12" name="Text 5"/>
          <p:cNvSpPr/>
          <p:nvPr/>
        </p:nvSpPr>
        <p:spPr>
          <a:xfrm>
            <a:off x="7196257" y="4948357"/>
            <a:ext cx="2137410" cy="267057"/>
          </a:xfrm>
          <a:prstGeom prst="rect">
            <a:avLst/>
          </a:prstGeom>
          <a:noFill/>
          <a:ln/>
        </p:spPr>
        <p:txBody>
          <a:bodyPr wrap="none" lIns="0" tIns="0" rIns="0" bIns="0" rtlCol="0" anchor="t"/>
          <a:lstStyle/>
          <a:p>
            <a:pPr marL="0" indent="0" algn="l">
              <a:lnSpc>
                <a:spcPts val="2100"/>
              </a:lnSpc>
              <a:buNone/>
            </a:pPr>
            <a:r>
              <a:rPr lang="en-US" sz="1650" dirty="0">
                <a:solidFill>
                  <a:srgbClr val="DCD7E5"/>
                </a:solidFill>
                <a:latin typeface="Montserrat" pitchFamily="34" charset="0"/>
                <a:ea typeface="Montserrat" pitchFamily="34" charset="-122"/>
                <a:cs typeface="Montserrat" pitchFamily="34" charset="-120"/>
              </a:rPr>
              <a:t>Mining Activities</a:t>
            </a:r>
            <a:endParaRPr lang="en-US" sz="1650" dirty="0"/>
          </a:p>
        </p:txBody>
      </p:sp>
      <p:sp>
        <p:nvSpPr>
          <p:cNvPr id="13" name="Text 6"/>
          <p:cNvSpPr/>
          <p:nvPr/>
        </p:nvSpPr>
        <p:spPr>
          <a:xfrm>
            <a:off x="7196257" y="5317927"/>
            <a:ext cx="6835735" cy="546973"/>
          </a:xfrm>
          <a:prstGeom prst="rect">
            <a:avLst/>
          </a:prstGeom>
          <a:noFill/>
          <a:ln/>
        </p:spPr>
        <p:txBody>
          <a:bodyPr wrap="square" lIns="0" tIns="0" rIns="0" bIns="0" rtlCol="0" anchor="t"/>
          <a:lstStyle/>
          <a:p>
            <a:pPr marL="0" indent="0" algn="l">
              <a:lnSpc>
                <a:spcPts val="2150"/>
              </a:lnSpc>
              <a:buNone/>
            </a:pPr>
            <a:r>
              <a:rPr lang="en-US" sz="1300" dirty="0">
                <a:solidFill>
                  <a:srgbClr val="DCD7E5"/>
                </a:solidFill>
                <a:latin typeface="Heebo" pitchFamily="34" charset="0"/>
                <a:ea typeface="Heebo" pitchFamily="34" charset="-122"/>
                <a:cs typeface="Heebo" pitchFamily="34" charset="-120"/>
              </a:rPr>
              <a:t>Mining activities can release heavy metals, acids, and other toxic substances into the soil, leading to contamination and degradation.</a:t>
            </a:r>
            <a:endParaRPr lang="en-US" sz="1300" dirty="0"/>
          </a:p>
        </p:txBody>
      </p:sp>
      <p:pic>
        <p:nvPicPr>
          <p:cNvPr id="14" name="Image 5" descr="preencoded.png"/>
          <p:cNvPicPr>
            <a:picLocks noChangeAspect="1"/>
          </p:cNvPicPr>
          <p:nvPr/>
        </p:nvPicPr>
        <p:blipFill>
          <a:blip r:embed="rId8"/>
          <a:stretch>
            <a:fillRect/>
          </a:stretch>
        </p:blipFill>
        <p:spPr>
          <a:xfrm>
            <a:off x="6084808" y="6145292"/>
            <a:ext cx="854988" cy="1531977"/>
          </a:xfrm>
          <a:prstGeom prst="rect">
            <a:avLst/>
          </a:prstGeom>
        </p:spPr>
      </p:pic>
      <p:sp>
        <p:nvSpPr>
          <p:cNvPr id="15" name="Text 7"/>
          <p:cNvSpPr/>
          <p:nvPr/>
        </p:nvSpPr>
        <p:spPr>
          <a:xfrm>
            <a:off x="7196257" y="6316266"/>
            <a:ext cx="2673668" cy="267057"/>
          </a:xfrm>
          <a:prstGeom prst="rect">
            <a:avLst/>
          </a:prstGeom>
          <a:noFill/>
          <a:ln/>
        </p:spPr>
        <p:txBody>
          <a:bodyPr wrap="none" lIns="0" tIns="0" rIns="0" bIns="0" rtlCol="0" anchor="t"/>
          <a:lstStyle/>
          <a:p>
            <a:pPr marL="0" indent="0" algn="l">
              <a:lnSpc>
                <a:spcPts val="2100"/>
              </a:lnSpc>
              <a:buNone/>
            </a:pPr>
            <a:r>
              <a:rPr lang="en-US" sz="1650" dirty="0">
                <a:solidFill>
                  <a:srgbClr val="DCD7E5"/>
                </a:solidFill>
                <a:latin typeface="Montserrat" pitchFamily="34" charset="0"/>
                <a:ea typeface="Montserrat" pitchFamily="34" charset="-122"/>
                <a:cs typeface="Montserrat" pitchFamily="34" charset="-120"/>
              </a:rPr>
              <a:t>Remediation Techniques</a:t>
            </a:r>
            <a:endParaRPr lang="en-US" sz="1650" dirty="0"/>
          </a:p>
        </p:txBody>
      </p:sp>
      <p:sp>
        <p:nvSpPr>
          <p:cNvPr id="16" name="Text 8"/>
          <p:cNvSpPr/>
          <p:nvPr/>
        </p:nvSpPr>
        <p:spPr>
          <a:xfrm>
            <a:off x="7196257" y="6685836"/>
            <a:ext cx="6835735" cy="820460"/>
          </a:xfrm>
          <a:prstGeom prst="rect">
            <a:avLst/>
          </a:prstGeom>
          <a:noFill/>
          <a:ln/>
        </p:spPr>
        <p:txBody>
          <a:bodyPr wrap="square" lIns="0" tIns="0" rIns="0" bIns="0" rtlCol="0" anchor="t"/>
          <a:lstStyle/>
          <a:p>
            <a:pPr marL="0" indent="0" algn="l">
              <a:lnSpc>
                <a:spcPts val="2150"/>
              </a:lnSpc>
              <a:buNone/>
            </a:pPr>
            <a:r>
              <a:rPr lang="en-US" sz="1300" dirty="0">
                <a:solidFill>
                  <a:srgbClr val="DCD7E5"/>
                </a:solidFill>
                <a:latin typeface="Heebo" pitchFamily="34" charset="0"/>
                <a:ea typeface="Heebo" pitchFamily="34" charset="-122"/>
                <a:cs typeface="Heebo" pitchFamily="34" charset="-120"/>
              </a:rPr>
              <a:t>Remediation techniques for soil pollution include bioremediation, phytoremediation, soil washing, and chemical treatment. These methods aim to remove or neutralize pollutants from the soil.</a:t>
            </a:r>
            <a:endParaRPr lang="en-US" sz="13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pic>
        <p:nvPicPr>
          <p:cNvPr id="3" name="Image 1" descr="preencoded.png"/>
          <p:cNvPicPr>
            <a:picLocks noChangeAspect="1"/>
          </p:cNvPicPr>
          <p:nvPr/>
        </p:nvPicPr>
        <p:blipFill>
          <a:blip r:embed="rId4"/>
          <a:stretch>
            <a:fillRect/>
          </a:stretch>
        </p:blipFill>
        <p:spPr>
          <a:xfrm>
            <a:off x="223361" y="2434947"/>
            <a:ext cx="5039558" cy="3359706"/>
          </a:xfrm>
          <a:prstGeom prst="rect">
            <a:avLst/>
          </a:prstGeom>
        </p:spPr>
      </p:pic>
      <p:sp>
        <p:nvSpPr>
          <p:cNvPr id="4" name="Text 0"/>
          <p:cNvSpPr/>
          <p:nvPr/>
        </p:nvSpPr>
        <p:spPr>
          <a:xfrm>
            <a:off x="6112073" y="837843"/>
            <a:ext cx="7892653" cy="1117283"/>
          </a:xfrm>
          <a:prstGeom prst="rect">
            <a:avLst/>
          </a:prstGeom>
          <a:noFill/>
          <a:ln/>
        </p:spPr>
        <p:txBody>
          <a:bodyPr wrap="square" lIns="0" tIns="0" rIns="0" bIns="0" rtlCol="0" anchor="t"/>
          <a:lstStyle/>
          <a:p>
            <a:pPr marL="0" indent="0">
              <a:lnSpc>
                <a:spcPts val="4350"/>
              </a:lnSpc>
              <a:buNone/>
            </a:pPr>
            <a:r>
              <a:rPr lang="en-US" sz="3500" dirty="0">
                <a:solidFill>
                  <a:srgbClr val="F2F0F4"/>
                </a:solidFill>
                <a:latin typeface="Montserrat" pitchFamily="34" charset="0"/>
                <a:ea typeface="Montserrat" pitchFamily="34" charset="-122"/>
                <a:cs typeface="Montserrat" pitchFamily="34" charset="-120"/>
              </a:rPr>
              <a:t>Air Pollution: Types, Sources, and Health Effects</a:t>
            </a:r>
            <a:endParaRPr lang="en-US" sz="3500" dirty="0"/>
          </a:p>
        </p:txBody>
      </p:sp>
      <p:sp>
        <p:nvSpPr>
          <p:cNvPr id="5" name="Shape 1"/>
          <p:cNvSpPr/>
          <p:nvPr/>
        </p:nvSpPr>
        <p:spPr>
          <a:xfrm>
            <a:off x="6112073" y="2223254"/>
            <a:ext cx="7892653" cy="5168503"/>
          </a:xfrm>
          <a:prstGeom prst="roundRect">
            <a:avLst>
              <a:gd name="adj" fmla="val 1453"/>
            </a:avLst>
          </a:prstGeom>
          <a:noFill/>
          <a:ln w="7620">
            <a:solidFill>
              <a:srgbClr val="FFFFFF">
                <a:alpha val="24000"/>
              </a:srgbClr>
            </a:solidFill>
            <a:prstDash val="solid"/>
          </a:ln>
        </p:spPr>
      </p:sp>
      <p:sp>
        <p:nvSpPr>
          <p:cNvPr id="6" name="Shape 2"/>
          <p:cNvSpPr/>
          <p:nvPr/>
        </p:nvSpPr>
        <p:spPr>
          <a:xfrm>
            <a:off x="6119693" y="2230874"/>
            <a:ext cx="7876580" cy="515660"/>
          </a:xfrm>
          <a:prstGeom prst="rect">
            <a:avLst/>
          </a:prstGeom>
          <a:solidFill>
            <a:srgbClr val="FFFFFF">
              <a:alpha val="4000"/>
            </a:srgbClr>
          </a:solidFill>
          <a:ln/>
        </p:spPr>
      </p:sp>
      <p:sp>
        <p:nvSpPr>
          <p:cNvPr id="7" name="Text 3"/>
          <p:cNvSpPr/>
          <p:nvPr/>
        </p:nvSpPr>
        <p:spPr>
          <a:xfrm>
            <a:off x="6299359" y="2345650"/>
            <a:ext cx="2263973" cy="286107"/>
          </a:xfrm>
          <a:prstGeom prst="rect">
            <a:avLst/>
          </a:prstGeom>
          <a:noFill/>
          <a:ln/>
        </p:spPr>
        <p:txBody>
          <a:bodyPr wrap="non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Type of Air Pollution</a:t>
            </a:r>
            <a:endParaRPr lang="en-US" sz="1400" dirty="0"/>
          </a:p>
        </p:txBody>
      </p:sp>
      <p:sp>
        <p:nvSpPr>
          <p:cNvPr id="8" name="Text 4"/>
          <p:cNvSpPr/>
          <p:nvPr/>
        </p:nvSpPr>
        <p:spPr>
          <a:xfrm>
            <a:off x="8928378" y="2345650"/>
            <a:ext cx="2260163" cy="286107"/>
          </a:xfrm>
          <a:prstGeom prst="rect">
            <a:avLst/>
          </a:prstGeom>
          <a:noFill/>
          <a:ln/>
        </p:spPr>
        <p:txBody>
          <a:bodyPr wrap="non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Sources</a:t>
            </a:r>
            <a:endParaRPr lang="en-US" sz="1400" dirty="0"/>
          </a:p>
        </p:txBody>
      </p:sp>
      <p:sp>
        <p:nvSpPr>
          <p:cNvPr id="9" name="Text 5"/>
          <p:cNvSpPr/>
          <p:nvPr/>
        </p:nvSpPr>
        <p:spPr>
          <a:xfrm>
            <a:off x="11553587" y="2345650"/>
            <a:ext cx="2263973" cy="286107"/>
          </a:xfrm>
          <a:prstGeom prst="rect">
            <a:avLst/>
          </a:prstGeom>
          <a:noFill/>
          <a:ln/>
        </p:spPr>
        <p:txBody>
          <a:bodyPr wrap="non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Health Effects</a:t>
            </a:r>
            <a:endParaRPr lang="en-US" sz="1400" dirty="0"/>
          </a:p>
        </p:txBody>
      </p:sp>
      <p:sp>
        <p:nvSpPr>
          <p:cNvPr id="10" name="Shape 6"/>
          <p:cNvSpPr/>
          <p:nvPr/>
        </p:nvSpPr>
        <p:spPr>
          <a:xfrm>
            <a:off x="6119693" y="2746534"/>
            <a:ext cx="7876580" cy="1087874"/>
          </a:xfrm>
          <a:prstGeom prst="rect">
            <a:avLst/>
          </a:prstGeom>
          <a:solidFill>
            <a:srgbClr val="000000">
              <a:alpha val="4000"/>
            </a:srgbClr>
          </a:solidFill>
          <a:ln/>
        </p:spPr>
      </p:sp>
      <p:sp>
        <p:nvSpPr>
          <p:cNvPr id="11" name="Text 7"/>
          <p:cNvSpPr/>
          <p:nvPr/>
        </p:nvSpPr>
        <p:spPr>
          <a:xfrm>
            <a:off x="6299359" y="2861310"/>
            <a:ext cx="2263973" cy="286107"/>
          </a:xfrm>
          <a:prstGeom prst="rect">
            <a:avLst/>
          </a:prstGeom>
          <a:noFill/>
          <a:ln/>
        </p:spPr>
        <p:txBody>
          <a:bodyPr wrap="non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Particulate Matter (PM)</a:t>
            </a:r>
            <a:endParaRPr lang="en-US" sz="1400" dirty="0"/>
          </a:p>
        </p:txBody>
      </p:sp>
      <p:sp>
        <p:nvSpPr>
          <p:cNvPr id="12" name="Text 8"/>
          <p:cNvSpPr/>
          <p:nvPr/>
        </p:nvSpPr>
        <p:spPr>
          <a:xfrm>
            <a:off x="8928378" y="2861310"/>
            <a:ext cx="2260163" cy="858322"/>
          </a:xfrm>
          <a:prstGeom prst="rect">
            <a:avLst/>
          </a:prstGeom>
          <a:noFill/>
          <a:ln/>
        </p:spPr>
        <p:txBody>
          <a:bodyPr wrap="squar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Fossil fuel combustion, industrial processes, construction activities</a:t>
            </a:r>
            <a:endParaRPr lang="en-US" sz="1400" dirty="0"/>
          </a:p>
        </p:txBody>
      </p:sp>
      <p:sp>
        <p:nvSpPr>
          <p:cNvPr id="13" name="Text 9"/>
          <p:cNvSpPr/>
          <p:nvPr/>
        </p:nvSpPr>
        <p:spPr>
          <a:xfrm>
            <a:off x="11553587" y="2861310"/>
            <a:ext cx="2263973" cy="858322"/>
          </a:xfrm>
          <a:prstGeom prst="rect">
            <a:avLst/>
          </a:prstGeom>
          <a:noFill/>
          <a:ln/>
        </p:spPr>
        <p:txBody>
          <a:bodyPr wrap="squar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Respiratory problems, cardiovascular diseases, lung cancer</a:t>
            </a:r>
            <a:endParaRPr lang="en-US" sz="1400" dirty="0"/>
          </a:p>
        </p:txBody>
      </p:sp>
      <p:sp>
        <p:nvSpPr>
          <p:cNvPr id="14" name="Shape 10"/>
          <p:cNvSpPr/>
          <p:nvPr/>
        </p:nvSpPr>
        <p:spPr>
          <a:xfrm>
            <a:off x="6119693" y="3834408"/>
            <a:ext cx="7876580" cy="1373981"/>
          </a:xfrm>
          <a:prstGeom prst="rect">
            <a:avLst/>
          </a:prstGeom>
          <a:solidFill>
            <a:srgbClr val="FFFFFF">
              <a:alpha val="4000"/>
            </a:srgbClr>
          </a:solidFill>
          <a:ln/>
        </p:spPr>
      </p:sp>
      <p:sp>
        <p:nvSpPr>
          <p:cNvPr id="15" name="Text 11"/>
          <p:cNvSpPr/>
          <p:nvPr/>
        </p:nvSpPr>
        <p:spPr>
          <a:xfrm>
            <a:off x="6299359" y="3949184"/>
            <a:ext cx="2263973" cy="286107"/>
          </a:xfrm>
          <a:prstGeom prst="rect">
            <a:avLst/>
          </a:prstGeom>
          <a:noFill/>
          <a:ln/>
        </p:spPr>
        <p:txBody>
          <a:bodyPr wrap="non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Ozone (O3)</a:t>
            </a:r>
            <a:endParaRPr lang="en-US" sz="1400" dirty="0"/>
          </a:p>
        </p:txBody>
      </p:sp>
      <p:sp>
        <p:nvSpPr>
          <p:cNvPr id="16" name="Text 12"/>
          <p:cNvSpPr/>
          <p:nvPr/>
        </p:nvSpPr>
        <p:spPr>
          <a:xfrm>
            <a:off x="8928378" y="3949184"/>
            <a:ext cx="2260163" cy="1144429"/>
          </a:xfrm>
          <a:prstGeom prst="rect">
            <a:avLst/>
          </a:prstGeom>
          <a:noFill/>
          <a:ln/>
        </p:spPr>
        <p:txBody>
          <a:bodyPr wrap="squar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Photochemical reactions involving nitrogen oxides and volatile organic compounds</a:t>
            </a:r>
            <a:endParaRPr lang="en-US" sz="1400" dirty="0"/>
          </a:p>
        </p:txBody>
      </p:sp>
      <p:sp>
        <p:nvSpPr>
          <p:cNvPr id="17" name="Text 13"/>
          <p:cNvSpPr/>
          <p:nvPr/>
        </p:nvSpPr>
        <p:spPr>
          <a:xfrm>
            <a:off x="11553587" y="3949184"/>
            <a:ext cx="2263973" cy="572214"/>
          </a:xfrm>
          <a:prstGeom prst="rect">
            <a:avLst/>
          </a:prstGeom>
          <a:noFill/>
          <a:ln/>
        </p:spPr>
        <p:txBody>
          <a:bodyPr wrap="squar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Respiratory problems, lung damage, asthma</a:t>
            </a:r>
            <a:endParaRPr lang="en-US" sz="1400" dirty="0"/>
          </a:p>
        </p:txBody>
      </p:sp>
      <p:sp>
        <p:nvSpPr>
          <p:cNvPr id="18" name="Shape 14"/>
          <p:cNvSpPr/>
          <p:nvPr/>
        </p:nvSpPr>
        <p:spPr>
          <a:xfrm>
            <a:off x="6119693" y="5208389"/>
            <a:ext cx="7876580" cy="1087874"/>
          </a:xfrm>
          <a:prstGeom prst="rect">
            <a:avLst/>
          </a:prstGeom>
          <a:solidFill>
            <a:srgbClr val="000000">
              <a:alpha val="4000"/>
            </a:srgbClr>
          </a:solidFill>
          <a:ln/>
        </p:spPr>
      </p:sp>
      <p:sp>
        <p:nvSpPr>
          <p:cNvPr id="19" name="Text 15"/>
          <p:cNvSpPr/>
          <p:nvPr/>
        </p:nvSpPr>
        <p:spPr>
          <a:xfrm>
            <a:off x="6299359" y="5323165"/>
            <a:ext cx="2263973" cy="286107"/>
          </a:xfrm>
          <a:prstGeom prst="rect">
            <a:avLst/>
          </a:prstGeom>
          <a:noFill/>
          <a:ln/>
        </p:spPr>
        <p:txBody>
          <a:bodyPr wrap="non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Sulfur Dioxide (SO2)</a:t>
            </a:r>
            <a:endParaRPr lang="en-US" sz="1400" dirty="0"/>
          </a:p>
        </p:txBody>
      </p:sp>
      <p:sp>
        <p:nvSpPr>
          <p:cNvPr id="20" name="Text 16"/>
          <p:cNvSpPr/>
          <p:nvPr/>
        </p:nvSpPr>
        <p:spPr>
          <a:xfrm>
            <a:off x="8928378" y="5323165"/>
            <a:ext cx="2260163" cy="572214"/>
          </a:xfrm>
          <a:prstGeom prst="rect">
            <a:avLst/>
          </a:prstGeom>
          <a:noFill/>
          <a:ln/>
        </p:spPr>
        <p:txBody>
          <a:bodyPr wrap="squar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Fossil fuel combustion, industrial processes</a:t>
            </a:r>
            <a:endParaRPr lang="en-US" sz="1400" dirty="0"/>
          </a:p>
        </p:txBody>
      </p:sp>
      <p:sp>
        <p:nvSpPr>
          <p:cNvPr id="21" name="Text 17"/>
          <p:cNvSpPr/>
          <p:nvPr/>
        </p:nvSpPr>
        <p:spPr>
          <a:xfrm>
            <a:off x="11553587" y="5323165"/>
            <a:ext cx="2263973" cy="858322"/>
          </a:xfrm>
          <a:prstGeom prst="rect">
            <a:avLst/>
          </a:prstGeom>
          <a:noFill/>
          <a:ln/>
        </p:spPr>
        <p:txBody>
          <a:bodyPr wrap="squar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Respiratory problems, cardiovascular diseases, acid rain</a:t>
            </a:r>
            <a:endParaRPr lang="en-US" sz="1400" dirty="0"/>
          </a:p>
        </p:txBody>
      </p:sp>
      <p:sp>
        <p:nvSpPr>
          <p:cNvPr id="22" name="Shape 18"/>
          <p:cNvSpPr/>
          <p:nvPr/>
        </p:nvSpPr>
        <p:spPr>
          <a:xfrm>
            <a:off x="6119693" y="6296263"/>
            <a:ext cx="7876580" cy="1087874"/>
          </a:xfrm>
          <a:prstGeom prst="rect">
            <a:avLst/>
          </a:prstGeom>
          <a:solidFill>
            <a:srgbClr val="FFFFFF">
              <a:alpha val="4000"/>
            </a:srgbClr>
          </a:solidFill>
          <a:ln/>
        </p:spPr>
      </p:sp>
      <p:sp>
        <p:nvSpPr>
          <p:cNvPr id="23" name="Text 19"/>
          <p:cNvSpPr/>
          <p:nvPr/>
        </p:nvSpPr>
        <p:spPr>
          <a:xfrm>
            <a:off x="6299359" y="6411039"/>
            <a:ext cx="2263973" cy="286107"/>
          </a:xfrm>
          <a:prstGeom prst="rect">
            <a:avLst/>
          </a:prstGeom>
          <a:noFill/>
          <a:ln/>
        </p:spPr>
        <p:txBody>
          <a:bodyPr wrap="non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Nitrogen Oxides (NOx)</a:t>
            </a:r>
            <a:endParaRPr lang="en-US" sz="1400" dirty="0"/>
          </a:p>
        </p:txBody>
      </p:sp>
      <p:sp>
        <p:nvSpPr>
          <p:cNvPr id="24" name="Text 20"/>
          <p:cNvSpPr/>
          <p:nvPr/>
        </p:nvSpPr>
        <p:spPr>
          <a:xfrm>
            <a:off x="8928378" y="6411039"/>
            <a:ext cx="2260163" cy="572214"/>
          </a:xfrm>
          <a:prstGeom prst="rect">
            <a:avLst/>
          </a:prstGeom>
          <a:noFill/>
          <a:ln/>
        </p:spPr>
        <p:txBody>
          <a:bodyPr wrap="squar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Fossil fuel combustion, industrial processes</a:t>
            </a:r>
            <a:endParaRPr lang="en-US" sz="1400" dirty="0"/>
          </a:p>
        </p:txBody>
      </p:sp>
      <p:sp>
        <p:nvSpPr>
          <p:cNvPr id="25" name="Text 21"/>
          <p:cNvSpPr/>
          <p:nvPr/>
        </p:nvSpPr>
        <p:spPr>
          <a:xfrm>
            <a:off x="11553587" y="6411039"/>
            <a:ext cx="2263973" cy="858322"/>
          </a:xfrm>
          <a:prstGeom prst="rect">
            <a:avLst/>
          </a:prstGeom>
          <a:noFill/>
          <a:ln/>
        </p:spPr>
        <p:txBody>
          <a:bodyPr wrap="square" lIns="0" tIns="0" rIns="0" bIns="0" rtlCol="0" anchor="t"/>
          <a:lstStyle/>
          <a:p>
            <a:pPr marL="0" indent="0">
              <a:lnSpc>
                <a:spcPts val="2250"/>
              </a:lnSpc>
              <a:buNone/>
            </a:pPr>
            <a:r>
              <a:rPr lang="en-US" sz="1400" dirty="0">
                <a:solidFill>
                  <a:srgbClr val="DCD7E5"/>
                </a:solidFill>
                <a:latin typeface="Heebo" pitchFamily="34" charset="0"/>
                <a:ea typeface="Heebo" pitchFamily="34" charset="-122"/>
                <a:cs typeface="Heebo" pitchFamily="34" charset="-120"/>
              </a:rPr>
              <a:t>Respiratory problems, cardiovascular diseases, acid rain</a:t>
            </a:r>
            <a:endParaRPr lang="en-US" sz="1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pic>
        <p:nvPicPr>
          <p:cNvPr id="3" name="Image 1" descr="preencoded.png"/>
          <p:cNvPicPr>
            <a:picLocks noChangeAspect="1"/>
          </p:cNvPicPr>
          <p:nvPr/>
        </p:nvPicPr>
        <p:blipFill>
          <a:blip r:embed="rId4"/>
          <a:stretch>
            <a:fillRect/>
          </a:stretch>
        </p:blipFill>
        <p:spPr>
          <a:xfrm>
            <a:off x="9364028" y="2222421"/>
            <a:ext cx="5046345" cy="3784759"/>
          </a:xfrm>
          <a:prstGeom prst="rect">
            <a:avLst/>
          </a:prstGeom>
        </p:spPr>
      </p:pic>
      <p:sp>
        <p:nvSpPr>
          <p:cNvPr id="4" name="Text 0"/>
          <p:cNvSpPr/>
          <p:nvPr/>
        </p:nvSpPr>
        <p:spPr>
          <a:xfrm>
            <a:off x="616148" y="488394"/>
            <a:ext cx="7911703" cy="1100376"/>
          </a:xfrm>
          <a:prstGeom prst="rect">
            <a:avLst/>
          </a:prstGeom>
          <a:noFill/>
          <a:ln/>
        </p:spPr>
        <p:txBody>
          <a:bodyPr wrap="square" lIns="0" tIns="0" rIns="0" bIns="0" rtlCol="0" anchor="t"/>
          <a:lstStyle/>
          <a:p>
            <a:pPr marL="0" indent="0">
              <a:lnSpc>
                <a:spcPts val="4300"/>
              </a:lnSpc>
              <a:buNone/>
            </a:pPr>
            <a:r>
              <a:rPr lang="en-US" sz="3450" dirty="0">
                <a:solidFill>
                  <a:srgbClr val="F2F0F4"/>
                </a:solidFill>
                <a:latin typeface="Montserrat" pitchFamily="34" charset="0"/>
                <a:ea typeface="Montserrat" pitchFamily="34" charset="-122"/>
                <a:cs typeface="Montserrat" pitchFamily="34" charset="-120"/>
              </a:rPr>
              <a:t>Relevant Environmental Acts and Regulations</a:t>
            </a:r>
            <a:endParaRPr lang="en-US" sz="3450" dirty="0"/>
          </a:p>
        </p:txBody>
      </p:sp>
      <p:pic>
        <p:nvPicPr>
          <p:cNvPr id="5" name="Image 2" descr="preencoded.png"/>
          <p:cNvPicPr>
            <a:picLocks noChangeAspect="1"/>
          </p:cNvPicPr>
          <p:nvPr/>
        </p:nvPicPr>
        <p:blipFill>
          <a:blip r:embed="rId5"/>
          <a:stretch>
            <a:fillRect/>
          </a:stretch>
        </p:blipFill>
        <p:spPr>
          <a:xfrm>
            <a:off x="616148" y="1852732"/>
            <a:ext cx="440055" cy="440055"/>
          </a:xfrm>
          <a:prstGeom prst="rect">
            <a:avLst/>
          </a:prstGeom>
        </p:spPr>
      </p:pic>
      <p:sp>
        <p:nvSpPr>
          <p:cNvPr id="6" name="Text 1"/>
          <p:cNvSpPr/>
          <p:nvPr/>
        </p:nvSpPr>
        <p:spPr>
          <a:xfrm>
            <a:off x="616148" y="2468761"/>
            <a:ext cx="2200513" cy="275034"/>
          </a:xfrm>
          <a:prstGeom prst="rect">
            <a:avLst/>
          </a:prstGeom>
          <a:noFill/>
          <a:ln/>
        </p:spPr>
        <p:txBody>
          <a:bodyPr wrap="none" lIns="0" tIns="0" rIns="0" bIns="0" rtlCol="0" anchor="t"/>
          <a:lstStyle/>
          <a:p>
            <a:pPr marL="0" indent="0" algn="l">
              <a:lnSpc>
                <a:spcPts val="2150"/>
              </a:lnSpc>
              <a:buNone/>
            </a:pPr>
            <a:r>
              <a:rPr lang="en-US" sz="1700" dirty="0">
                <a:solidFill>
                  <a:srgbClr val="DCD7E5"/>
                </a:solidFill>
                <a:latin typeface="Montserrat" pitchFamily="34" charset="0"/>
                <a:ea typeface="Montserrat" pitchFamily="34" charset="-122"/>
                <a:cs typeface="Montserrat" pitchFamily="34" charset="-120"/>
              </a:rPr>
              <a:t>Clean Air Act (CAA)</a:t>
            </a:r>
            <a:endParaRPr lang="en-US" sz="1700" dirty="0"/>
          </a:p>
        </p:txBody>
      </p:sp>
      <p:sp>
        <p:nvSpPr>
          <p:cNvPr id="7" name="Text 2"/>
          <p:cNvSpPr/>
          <p:nvPr/>
        </p:nvSpPr>
        <p:spPr>
          <a:xfrm>
            <a:off x="616148" y="2849404"/>
            <a:ext cx="3823811" cy="1408509"/>
          </a:xfrm>
          <a:prstGeom prst="rect">
            <a:avLst/>
          </a:prstGeom>
          <a:noFill/>
          <a:ln/>
        </p:spPr>
        <p:txBody>
          <a:bodyPr wrap="square" lIns="0" tIns="0" rIns="0" bIns="0" rtlCol="0" anchor="t"/>
          <a:lstStyle/>
          <a:p>
            <a:pPr marL="0" indent="0" algn="l">
              <a:lnSpc>
                <a:spcPts val="2200"/>
              </a:lnSpc>
              <a:buNone/>
            </a:pPr>
            <a:r>
              <a:rPr lang="en-US" sz="1350" dirty="0">
                <a:solidFill>
                  <a:srgbClr val="DCD7E5"/>
                </a:solidFill>
                <a:latin typeface="Heebo" pitchFamily="34" charset="0"/>
                <a:ea typeface="Heebo" pitchFamily="34" charset="-122"/>
                <a:cs typeface="Heebo" pitchFamily="34" charset="-120"/>
              </a:rPr>
              <a:t>The Clean Air Act, enacted in 1970, aims to reduce air pollution and protect public health. It sets standards for air quality and regulates emissions from various sources, including industries and vehicles.</a:t>
            </a:r>
            <a:endParaRPr lang="en-US" sz="1350" dirty="0"/>
          </a:p>
        </p:txBody>
      </p:sp>
      <p:pic>
        <p:nvPicPr>
          <p:cNvPr id="8" name="Image 3" descr="preencoded.png"/>
          <p:cNvPicPr>
            <a:picLocks noChangeAspect="1"/>
          </p:cNvPicPr>
          <p:nvPr/>
        </p:nvPicPr>
        <p:blipFill>
          <a:blip r:embed="rId6"/>
          <a:stretch>
            <a:fillRect/>
          </a:stretch>
        </p:blipFill>
        <p:spPr>
          <a:xfrm>
            <a:off x="4703921" y="1852732"/>
            <a:ext cx="440055" cy="440055"/>
          </a:xfrm>
          <a:prstGeom prst="rect">
            <a:avLst/>
          </a:prstGeom>
        </p:spPr>
      </p:pic>
      <p:sp>
        <p:nvSpPr>
          <p:cNvPr id="9" name="Text 3"/>
          <p:cNvSpPr/>
          <p:nvPr/>
        </p:nvSpPr>
        <p:spPr>
          <a:xfrm>
            <a:off x="4703921" y="2468761"/>
            <a:ext cx="2532340" cy="275034"/>
          </a:xfrm>
          <a:prstGeom prst="rect">
            <a:avLst/>
          </a:prstGeom>
          <a:noFill/>
          <a:ln/>
        </p:spPr>
        <p:txBody>
          <a:bodyPr wrap="none" lIns="0" tIns="0" rIns="0" bIns="0" rtlCol="0" anchor="t"/>
          <a:lstStyle/>
          <a:p>
            <a:pPr marL="0" indent="0" algn="l">
              <a:lnSpc>
                <a:spcPts val="2150"/>
              </a:lnSpc>
              <a:buNone/>
            </a:pPr>
            <a:r>
              <a:rPr lang="en-US" sz="1700" dirty="0">
                <a:solidFill>
                  <a:srgbClr val="DCD7E5"/>
                </a:solidFill>
                <a:latin typeface="Montserrat" pitchFamily="34" charset="0"/>
                <a:ea typeface="Montserrat" pitchFamily="34" charset="-122"/>
                <a:cs typeface="Montserrat" pitchFamily="34" charset="-120"/>
              </a:rPr>
              <a:t>Clean Water Act (CWA)</a:t>
            </a:r>
            <a:endParaRPr lang="en-US" sz="1700" dirty="0"/>
          </a:p>
        </p:txBody>
      </p:sp>
      <p:sp>
        <p:nvSpPr>
          <p:cNvPr id="10" name="Text 4"/>
          <p:cNvSpPr/>
          <p:nvPr/>
        </p:nvSpPr>
        <p:spPr>
          <a:xfrm>
            <a:off x="4703921" y="2849404"/>
            <a:ext cx="3823930" cy="1408509"/>
          </a:xfrm>
          <a:prstGeom prst="rect">
            <a:avLst/>
          </a:prstGeom>
          <a:noFill/>
          <a:ln/>
        </p:spPr>
        <p:txBody>
          <a:bodyPr wrap="square" lIns="0" tIns="0" rIns="0" bIns="0" rtlCol="0" anchor="t"/>
          <a:lstStyle/>
          <a:p>
            <a:pPr marL="0" indent="0" algn="l">
              <a:lnSpc>
                <a:spcPts val="2200"/>
              </a:lnSpc>
              <a:buNone/>
            </a:pPr>
            <a:r>
              <a:rPr lang="en-US" sz="1350" dirty="0">
                <a:solidFill>
                  <a:srgbClr val="DCD7E5"/>
                </a:solidFill>
                <a:latin typeface="Heebo" pitchFamily="34" charset="0"/>
                <a:ea typeface="Heebo" pitchFamily="34" charset="-122"/>
                <a:cs typeface="Heebo" pitchFamily="34" charset="-120"/>
              </a:rPr>
              <a:t>The Clean Water Act, passed in 1972, establishes regulations for the discharge of pollutants into water bodies. It aims to protect surface water quality and restore water bodies to a fishable and swimmable condition.</a:t>
            </a:r>
            <a:endParaRPr lang="en-US" sz="1350" dirty="0"/>
          </a:p>
        </p:txBody>
      </p:sp>
      <p:pic>
        <p:nvPicPr>
          <p:cNvPr id="11" name="Image 4" descr="preencoded.png"/>
          <p:cNvPicPr>
            <a:picLocks noChangeAspect="1"/>
          </p:cNvPicPr>
          <p:nvPr/>
        </p:nvPicPr>
        <p:blipFill>
          <a:blip r:embed="rId7"/>
          <a:stretch>
            <a:fillRect/>
          </a:stretch>
        </p:blipFill>
        <p:spPr>
          <a:xfrm>
            <a:off x="616148" y="4785955"/>
            <a:ext cx="440055" cy="440055"/>
          </a:xfrm>
          <a:prstGeom prst="rect">
            <a:avLst/>
          </a:prstGeom>
        </p:spPr>
      </p:pic>
      <p:sp>
        <p:nvSpPr>
          <p:cNvPr id="12" name="Text 5"/>
          <p:cNvSpPr/>
          <p:nvPr/>
        </p:nvSpPr>
        <p:spPr>
          <a:xfrm>
            <a:off x="616148" y="5401985"/>
            <a:ext cx="3823811" cy="550069"/>
          </a:xfrm>
          <a:prstGeom prst="rect">
            <a:avLst/>
          </a:prstGeom>
          <a:noFill/>
          <a:ln/>
        </p:spPr>
        <p:txBody>
          <a:bodyPr wrap="square" lIns="0" tIns="0" rIns="0" bIns="0" rtlCol="0" anchor="t"/>
          <a:lstStyle/>
          <a:p>
            <a:pPr marL="0" indent="0" algn="l">
              <a:lnSpc>
                <a:spcPts val="2150"/>
              </a:lnSpc>
              <a:buNone/>
            </a:pPr>
            <a:r>
              <a:rPr lang="en-US" sz="1700" dirty="0">
                <a:solidFill>
                  <a:srgbClr val="DCD7E5"/>
                </a:solidFill>
                <a:latin typeface="Montserrat" pitchFamily="34" charset="0"/>
                <a:ea typeface="Montserrat" pitchFamily="34" charset="-122"/>
                <a:cs typeface="Montserrat" pitchFamily="34" charset="-120"/>
              </a:rPr>
              <a:t>Resource Conservation and Recovery Act (RCRA)</a:t>
            </a:r>
            <a:endParaRPr lang="en-US" sz="1700" dirty="0"/>
          </a:p>
        </p:txBody>
      </p:sp>
      <p:sp>
        <p:nvSpPr>
          <p:cNvPr id="13" name="Text 6"/>
          <p:cNvSpPr/>
          <p:nvPr/>
        </p:nvSpPr>
        <p:spPr>
          <a:xfrm>
            <a:off x="616148" y="6057662"/>
            <a:ext cx="3823811" cy="1408509"/>
          </a:xfrm>
          <a:prstGeom prst="rect">
            <a:avLst/>
          </a:prstGeom>
          <a:noFill/>
          <a:ln/>
        </p:spPr>
        <p:txBody>
          <a:bodyPr wrap="square" lIns="0" tIns="0" rIns="0" bIns="0" rtlCol="0" anchor="t"/>
          <a:lstStyle/>
          <a:p>
            <a:pPr marL="0" indent="0" algn="l">
              <a:lnSpc>
                <a:spcPts val="2200"/>
              </a:lnSpc>
              <a:buNone/>
            </a:pPr>
            <a:r>
              <a:rPr lang="en-US" sz="1350" dirty="0">
                <a:solidFill>
                  <a:srgbClr val="DCD7E5"/>
                </a:solidFill>
                <a:latin typeface="Heebo" pitchFamily="34" charset="0"/>
                <a:ea typeface="Heebo" pitchFamily="34" charset="-122"/>
                <a:cs typeface="Heebo" pitchFamily="34" charset="-120"/>
              </a:rPr>
              <a:t>RCRA, enacted in 1976, governs the management of hazardous wastes from cradle to grave. It sets standards for the generation, transportation, treatment, storage, and disposal of hazardous materials.</a:t>
            </a:r>
            <a:endParaRPr lang="en-US" sz="1350" dirty="0"/>
          </a:p>
        </p:txBody>
      </p:sp>
      <p:pic>
        <p:nvPicPr>
          <p:cNvPr id="14" name="Image 5" descr="preencoded.png"/>
          <p:cNvPicPr>
            <a:picLocks noChangeAspect="1"/>
          </p:cNvPicPr>
          <p:nvPr/>
        </p:nvPicPr>
        <p:blipFill>
          <a:blip r:embed="rId8"/>
          <a:stretch>
            <a:fillRect/>
          </a:stretch>
        </p:blipFill>
        <p:spPr>
          <a:xfrm>
            <a:off x="4703921" y="4785955"/>
            <a:ext cx="440055" cy="440055"/>
          </a:xfrm>
          <a:prstGeom prst="rect">
            <a:avLst/>
          </a:prstGeom>
        </p:spPr>
      </p:pic>
      <p:sp>
        <p:nvSpPr>
          <p:cNvPr id="15" name="Text 7"/>
          <p:cNvSpPr/>
          <p:nvPr/>
        </p:nvSpPr>
        <p:spPr>
          <a:xfrm>
            <a:off x="4703921" y="5401985"/>
            <a:ext cx="3823930" cy="825103"/>
          </a:xfrm>
          <a:prstGeom prst="rect">
            <a:avLst/>
          </a:prstGeom>
          <a:noFill/>
          <a:ln/>
        </p:spPr>
        <p:txBody>
          <a:bodyPr wrap="square" lIns="0" tIns="0" rIns="0" bIns="0" rtlCol="0" anchor="t"/>
          <a:lstStyle/>
          <a:p>
            <a:pPr marL="0" indent="0" algn="l">
              <a:lnSpc>
                <a:spcPts val="2150"/>
              </a:lnSpc>
              <a:buNone/>
            </a:pPr>
            <a:r>
              <a:rPr lang="en-US" sz="1700" dirty="0">
                <a:solidFill>
                  <a:srgbClr val="DCD7E5"/>
                </a:solidFill>
                <a:latin typeface="Montserrat" pitchFamily="34" charset="0"/>
                <a:ea typeface="Montserrat" pitchFamily="34" charset="-122"/>
                <a:cs typeface="Montserrat" pitchFamily="34" charset="-120"/>
              </a:rPr>
              <a:t>Comprehensive Environmental Response, Compensation, and Liability Act (CERCLA)</a:t>
            </a:r>
            <a:endParaRPr lang="en-US" sz="1700" dirty="0"/>
          </a:p>
        </p:txBody>
      </p:sp>
      <p:sp>
        <p:nvSpPr>
          <p:cNvPr id="16" name="Text 8"/>
          <p:cNvSpPr/>
          <p:nvPr/>
        </p:nvSpPr>
        <p:spPr>
          <a:xfrm>
            <a:off x="4703921" y="6332696"/>
            <a:ext cx="3823930" cy="1408509"/>
          </a:xfrm>
          <a:prstGeom prst="rect">
            <a:avLst/>
          </a:prstGeom>
          <a:noFill/>
          <a:ln/>
        </p:spPr>
        <p:txBody>
          <a:bodyPr wrap="square" lIns="0" tIns="0" rIns="0" bIns="0" rtlCol="0" anchor="t"/>
          <a:lstStyle/>
          <a:p>
            <a:pPr marL="0" indent="0" algn="l">
              <a:lnSpc>
                <a:spcPts val="2200"/>
              </a:lnSpc>
              <a:buNone/>
            </a:pPr>
            <a:r>
              <a:rPr lang="en-US" sz="1350" dirty="0">
                <a:solidFill>
                  <a:srgbClr val="DCD7E5"/>
                </a:solidFill>
                <a:latin typeface="Heebo" pitchFamily="34" charset="0"/>
                <a:ea typeface="Heebo" pitchFamily="34" charset="-122"/>
                <a:cs typeface="Heebo" pitchFamily="34" charset="-120"/>
              </a:rPr>
              <a:t>CERCLA, also known as Superfund, was enacted in 1980 to address abandoned hazardous waste sites. It provides a framework for cleaning up these sites and holding responsible parties accountable.</a:t>
            </a:r>
            <a:endParaRPr lang="en-US" sz="13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pic>
        <p:nvPicPr>
          <p:cNvPr id="3" name="Image 1" descr="preencoded.png"/>
          <p:cNvPicPr>
            <a:picLocks noChangeAspect="1"/>
          </p:cNvPicPr>
          <p:nvPr/>
        </p:nvPicPr>
        <p:blipFill>
          <a:blip r:embed="rId4"/>
          <a:stretch>
            <a:fillRect/>
          </a:stretch>
        </p:blipFill>
        <p:spPr>
          <a:xfrm>
            <a:off x="201930" y="2420660"/>
            <a:ext cx="5082421" cy="3388281"/>
          </a:xfrm>
          <a:prstGeom prst="rect">
            <a:avLst/>
          </a:prstGeom>
        </p:spPr>
      </p:pic>
      <p:sp>
        <p:nvSpPr>
          <p:cNvPr id="4" name="Text 0"/>
          <p:cNvSpPr/>
          <p:nvPr/>
        </p:nvSpPr>
        <p:spPr>
          <a:xfrm>
            <a:off x="6051828" y="1070729"/>
            <a:ext cx="8013144" cy="1009650"/>
          </a:xfrm>
          <a:prstGeom prst="rect">
            <a:avLst/>
          </a:prstGeom>
          <a:noFill/>
          <a:ln/>
        </p:spPr>
        <p:txBody>
          <a:bodyPr wrap="square" lIns="0" tIns="0" rIns="0" bIns="0" rtlCol="0" anchor="t"/>
          <a:lstStyle/>
          <a:p>
            <a:pPr marL="0" indent="0">
              <a:lnSpc>
                <a:spcPts val="3950"/>
              </a:lnSpc>
              <a:buNone/>
            </a:pPr>
            <a:r>
              <a:rPr lang="en-US" sz="3150" dirty="0">
                <a:solidFill>
                  <a:srgbClr val="F2F0F4"/>
                </a:solidFill>
                <a:latin typeface="Montserrat" pitchFamily="34" charset="0"/>
                <a:ea typeface="Montserrat" pitchFamily="34" charset="-122"/>
                <a:cs typeface="Montserrat" pitchFamily="34" charset="-120"/>
              </a:rPr>
              <a:t>Case Studies on Successful Pollution Control Initiatives</a:t>
            </a:r>
            <a:endParaRPr lang="en-US" sz="3150" dirty="0"/>
          </a:p>
        </p:txBody>
      </p:sp>
      <p:sp>
        <p:nvSpPr>
          <p:cNvPr id="5" name="Shape 1"/>
          <p:cNvSpPr/>
          <p:nvPr/>
        </p:nvSpPr>
        <p:spPr>
          <a:xfrm>
            <a:off x="6051828" y="2504361"/>
            <a:ext cx="363498" cy="363498"/>
          </a:xfrm>
          <a:prstGeom prst="roundRect">
            <a:avLst>
              <a:gd name="adj" fmla="val 18668"/>
            </a:avLst>
          </a:prstGeom>
          <a:solidFill>
            <a:srgbClr val="31136C"/>
          </a:solidFill>
          <a:ln w="7620">
            <a:solidFill>
              <a:srgbClr val="4A2C85"/>
            </a:solidFill>
            <a:prstDash val="solid"/>
          </a:ln>
        </p:spPr>
      </p:sp>
      <p:sp>
        <p:nvSpPr>
          <p:cNvPr id="6" name="Text 2"/>
          <p:cNvSpPr/>
          <p:nvPr/>
        </p:nvSpPr>
        <p:spPr>
          <a:xfrm>
            <a:off x="6189821" y="2564963"/>
            <a:ext cx="87511" cy="242292"/>
          </a:xfrm>
          <a:prstGeom prst="rect">
            <a:avLst/>
          </a:prstGeom>
          <a:noFill/>
          <a:ln/>
        </p:spPr>
        <p:txBody>
          <a:bodyPr wrap="none" lIns="0" tIns="0" rIns="0" bIns="0" rtlCol="0" anchor="t"/>
          <a:lstStyle/>
          <a:p>
            <a:pPr marL="0" indent="0" algn="ctr">
              <a:lnSpc>
                <a:spcPts val="1900"/>
              </a:lnSpc>
              <a:buNone/>
            </a:pPr>
            <a:r>
              <a:rPr lang="en-US" sz="1900" dirty="0">
                <a:solidFill>
                  <a:srgbClr val="DCD7E5"/>
                </a:solidFill>
                <a:latin typeface="Montserrat" pitchFamily="34" charset="0"/>
                <a:ea typeface="Montserrat" pitchFamily="34" charset="-122"/>
                <a:cs typeface="Montserrat" pitchFamily="34" charset="-120"/>
              </a:rPr>
              <a:t>1</a:t>
            </a:r>
            <a:endParaRPr lang="en-US" sz="1900" dirty="0"/>
          </a:p>
        </p:txBody>
      </p:sp>
      <p:sp>
        <p:nvSpPr>
          <p:cNvPr id="7" name="Text 3"/>
          <p:cNvSpPr/>
          <p:nvPr/>
        </p:nvSpPr>
        <p:spPr>
          <a:xfrm>
            <a:off x="6576774" y="2504361"/>
            <a:ext cx="2949059" cy="252413"/>
          </a:xfrm>
          <a:prstGeom prst="rect">
            <a:avLst/>
          </a:prstGeom>
          <a:noFill/>
          <a:ln/>
        </p:spPr>
        <p:txBody>
          <a:bodyPr wrap="none" lIns="0" tIns="0" rIns="0" bIns="0" rtlCol="0" anchor="t"/>
          <a:lstStyle/>
          <a:p>
            <a:pPr marL="0" indent="0">
              <a:lnSpc>
                <a:spcPts val="1950"/>
              </a:lnSpc>
              <a:buNone/>
            </a:pPr>
            <a:r>
              <a:rPr lang="en-US" sz="1550" dirty="0">
                <a:solidFill>
                  <a:srgbClr val="DCD7E5"/>
                </a:solidFill>
                <a:latin typeface="Montserrat" pitchFamily="34" charset="0"/>
                <a:ea typeface="Montserrat" pitchFamily="34" charset="-122"/>
                <a:cs typeface="Montserrat" pitchFamily="34" charset="-120"/>
              </a:rPr>
              <a:t>Renewable Energy Transition</a:t>
            </a:r>
            <a:endParaRPr lang="en-US" sz="1550" dirty="0"/>
          </a:p>
        </p:txBody>
      </p:sp>
      <p:sp>
        <p:nvSpPr>
          <p:cNvPr id="8" name="Text 4"/>
          <p:cNvSpPr/>
          <p:nvPr/>
        </p:nvSpPr>
        <p:spPr>
          <a:xfrm>
            <a:off x="6576774" y="2853690"/>
            <a:ext cx="3400901" cy="1550908"/>
          </a:xfrm>
          <a:prstGeom prst="rect">
            <a:avLst/>
          </a:prstGeom>
          <a:noFill/>
          <a:ln/>
        </p:spPr>
        <p:txBody>
          <a:bodyPr wrap="square" lIns="0" tIns="0" rIns="0" bIns="0" rtlCol="0" anchor="t"/>
          <a:lstStyle/>
          <a:p>
            <a:pPr marL="0" indent="0">
              <a:lnSpc>
                <a:spcPts val="2000"/>
              </a:lnSpc>
              <a:buNone/>
            </a:pPr>
            <a:r>
              <a:rPr lang="en-US" sz="1250" dirty="0">
                <a:solidFill>
                  <a:srgbClr val="DCD7E5"/>
                </a:solidFill>
                <a:latin typeface="Heebo" pitchFamily="34" charset="0"/>
                <a:ea typeface="Heebo" pitchFamily="34" charset="-122"/>
                <a:cs typeface="Heebo" pitchFamily="34" charset="-120"/>
              </a:rPr>
              <a:t>Many countries and cities have implemented successful pollution control initiatives by transitioning to renewable energy sources. This includes investing in wind, solar, and hydropower, reducing reliance on fossil fuels, and promoting energy efficiency.</a:t>
            </a:r>
            <a:endParaRPr lang="en-US" sz="1250" dirty="0"/>
          </a:p>
        </p:txBody>
      </p:sp>
      <p:sp>
        <p:nvSpPr>
          <p:cNvPr id="9" name="Shape 5"/>
          <p:cNvSpPr/>
          <p:nvPr/>
        </p:nvSpPr>
        <p:spPr>
          <a:xfrm>
            <a:off x="10139124" y="2504361"/>
            <a:ext cx="363498" cy="363498"/>
          </a:xfrm>
          <a:prstGeom prst="roundRect">
            <a:avLst>
              <a:gd name="adj" fmla="val 18668"/>
            </a:avLst>
          </a:prstGeom>
          <a:solidFill>
            <a:srgbClr val="31136C"/>
          </a:solidFill>
          <a:ln w="7620">
            <a:solidFill>
              <a:srgbClr val="4A2C85"/>
            </a:solidFill>
            <a:prstDash val="solid"/>
          </a:ln>
        </p:spPr>
      </p:sp>
      <p:sp>
        <p:nvSpPr>
          <p:cNvPr id="10" name="Text 6"/>
          <p:cNvSpPr/>
          <p:nvPr/>
        </p:nvSpPr>
        <p:spPr>
          <a:xfrm>
            <a:off x="10251996" y="2564963"/>
            <a:ext cx="137636" cy="242292"/>
          </a:xfrm>
          <a:prstGeom prst="rect">
            <a:avLst/>
          </a:prstGeom>
          <a:noFill/>
          <a:ln/>
        </p:spPr>
        <p:txBody>
          <a:bodyPr wrap="none" lIns="0" tIns="0" rIns="0" bIns="0" rtlCol="0" anchor="t"/>
          <a:lstStyle/>
          <a:p>
            <a:pPr marL="0" indent="0" algn="ctr">
              <a:lnSpc>
                <a:spcPts val="1900"/>
              </a:lnSpc>
              <a:buNone/>
            </a:pPr>
            <a:r>
              <a:rPr lang="en-US" sz="1900" dirty="0">
                <a:solidFill>
                  <a:srgbClr val="DCD7E5"/>
                </a:solidFill>
                <a:latin typeface="Montserrat" pitchFamily="34" charset="0"/>
                <a:ea typeface="Montserrat" pitchFamily="34" charset="-122"/>
                <a:cs typeface="Montserrat" pitchFamily="34" charset="-120"/>
              </a:rPr>
              <a:t>2</a:t>
            </a:r>
            <a:endParaRPr lang="en-US" sz="1900" dirty="0"/>
          </a:p>
        </p:txBody>
      </p:sp>
      <p:sp>
        <p:nvSpPr>
          <p:cNvPr id="11" name="Text 7"/>
          <p:cNvSpPr/>
          <p:nvPr/>
        </p:nvSpPr>
        <p:spPr>
          <a:xfrm>
            <a:off x="10664071" y="2504361"/>
            <a:ext cx="2224564" cy="252413"/>
          </a:xfrm>
          <a:prstGeom prst="rect">
            <a:avLst/>
          </a:prstGeom>
          <a:noFill/>
          <a:ln/>
        </p:spPr>
        <p:txBody>
          <a:bodyPr wrap="none" lIns="0" tIns="0" rIns="0" bIns="0" rtlCol="0" anchor="t"/>
          <a:lstStyle/>
          <a:p>
            <a:pPr marL="0" indent="0">
              <a:lnSpc>
                <a:spcPts val="1950"/>
              </a:lnSpc>
              <a:buNone/>
            </a:pPr>
            <a:r>
              <a:rPr lang="en-US" sz="1550" dirty="0">
                <a:solidFill>
                  <a:srgbClr val="DCD7E5"/>
                </a:solidFill>
                <a:latin typeface="Montserrat" pitchFamily="34" charset="0"/>
                <a:ea typeface="Montserrat" pitchFamily="34" charset="-122"/>
                <a:cs typeface="Montserrat" pitchFamily="34" charset="-120"/>
              </a:rPr>
              <a:t>Clean Air Action Plans</a:t>
            </a:r>
            <a:endParaRPr lang="en-US" sz="1550" dirty="0"/>
          </a:p>
        </p:txBody>
      </p:sp>
      <p:sp>
        <p:nvSpPr>
          <p:cNvPr id="12" name="Text 8"/>
          <p:cNvSpPr/>
          <p:nvPr/>
        </p:nvSpPr>
        <p:spPr>
          <a:xfrm>
            <a:off x="10664071" y="2853690"/>
            <a:ext cx="3400901" cy="1550908"/>
          </a:xfrm>
          <a:prstGeom prst="rect">
            <a:avLst/>
          </a:prstGeom>
          <a:noFill/>
          <a:ln/>
        </p:spPr>
        <p:txBody>
          <a:bodyPr wrap="square" lIns="0" tIns="0" rIns="0" bIns="0" rtlCol="0" anchor="t"/>
          <a:lstStyle/>
          <a:p>
            <a:pPr marL="0" indent="0">
              <a:lnSpc>
                <a:spcPts val="2000"/>
              </a:lnSpc>
              <a:buNone/>
            </a:pPr>
            <a:r>
              <a:rPr lang="en-US" sz="1250" dirty="0">
                <a:solidFill>
                  <a:srgbClr val="DCD7E5"/>
                </a:solidFill>
                <a:latin typeface="Heebo" pitchFamily="34" charset="0"/>
                <a:ea typeface="Heebo" pitchFamily="34" charset="-122"/>
                <a:cs typeface="Heebo" pitchFamily="34" charset="-120"/>
              </a:rPr>
              <a:t>Numerous cities worldwide have developed and implemented clean air action plans to address air pollution. These plans often include measures such as vehicle emission standards, traffic management, and industrial pollution control.</a:t>
            </a:r>
            <a:endParaRPr lang="en-US" sz="1250" dirty="0"/>
          </a:p>
        </p:txBody>
      </p:sp>
      <p:sp>
        <p:nvSpPr>
          <p:cNvPr id="13" name="Shape 9"/>
          <p:cNvSpPr/>
          <p:nvPr/>
        </p:nvSpPr>
        <p:spPr>
          <a:xfrm>
            <a:off x="6051828" y="4747736"/>
            <a:ext cx="363498" cy="363498"/>
          </a:xfrm>
          <a:prstGeom prst="roundRect">
            <a:avLst>
              <a:gd name="adj" fmla="val 18668"/>
            </a:avLst>
          </a:prstGeom>
          <a:solidFill>
            <a:srgbClr val="31136C"/>
          </a:solidFill>
          <a:ln w="7620">
            <a:solidFill>
              <a:srgbClr val="4A2C85"/>
            </a:solidFill>
            <a:prstDash val="solid"/>
          </a:ln>
        </p:spPr>
      </p:sp>
      <p:sp>
        <p:nvSpPr>
          <p:cNvPr id="14" name="Text 10"/>
          <p:cNvSpPr/>
          <p:nvPr/>
        </p:nvSpPr>
        <p:spPr>
          <a:xfrm>
            <a:off x="6165175" y="4808339"/>
            <a:ext cx="136684" cy="242292"/>
          </a:xfrm>
          <a:prstGeom prst="rect">
            <a:avLst/>
          </a:prstGeom>
          <a:noFill/>
          <a:ln/>
        </p:spPr>
        <p:txBody>
          <a:bodyPr wrap="none" lIns="0" tIns="0" rIns="0" bIns="0" rtlCol="0" anchor="t"/>
          <a:lstStyle/>
          <a:p>
            <a:pPr marL="0" indent="0" algn="ctr">
              <a:lnSpc>
                <a:spcPts val="1900"/>
              </a:lnSpc>
              <a:buNone/>
            </a:pPr>
            <a:r>
              <a:rPr lang="en-US" sz="1900" dirty="0">
                <a:solidFill>
                  <a:srgbClr val="DCD7E5"/>
                </a:solidFill>
                <a:latin typeface="Montserrat" pitchFamily="34" charset="0"/>
                <a:ea typeface="Montserrat" pitchFamily="34" charset="-122"/>
                <a:cs typeface="Montserrat" pitchFamily="34" charset="-120"/>
              </a:rPr>
              <a:t>3</a:t>
            </a:r>
            <a:endParaRPr lang="en-US" sz="1900" dirty="0"/>
          </a:p>
        </p:txBody>
      </p:sp>
      <p:sp>
        <p:nvSpPr>
          <p:cNvPr id="15" name="Text 11"/>
          <p:cNvSpPr/>
          <p:nvPr/>
        </p:nvSpPr>
        <p:spPr>
          <a:xfrm>
            <a:off x="6576774" y="4747736"/>
            <a:ext cx="3400901" cy="504825"/>
          </a:xfrm>
          <a:prstGeom prst="rect">
            <a:avLst/>
          </a:prstGeom>
          <a:noFill/>
          <a:ln/>
        </p:spPr>
        <p:txBody>
          <a:bodyPr wrap="square" lIns="0" tIns="0" rIns="0" bIns="0" rtlCol="0" anchor="t"/>
          <a:lstStyle/>
          <a:p>
            <a:pPr marL="0" indent="0">
              <a:lnSpc>
                <a:spcPts val="1950"/>
              </a:lnSpc>
              <a:buNone/>
            </a:pPr>
            <a:r>
              <a:rPr lang="en-US" sz="1550" dirty="0">
                <a:solidFill>
                  <a:srgbClr val="DCD7E5"/>
                </a:solidFill>
                <a:latin typeface="Montserrat" pitchFamily="34" charset="0"/>
                <a:ea typeface="Montserrat" pitchFamily="34" charset="-122"/>
                <a:cs typeface="Montserrat" pitchFamily="34" charset="-120"/>
              </a:rPr>
              <a:t>Waste Management and Recycling Programs</a:t>
            </a:r>
            <a:endParaRPr lang="en-US" sz="1550" dirty="0"/>
          </a:p>
        </p:txBody>
      </p:sp>
      <p:sp>
        <p:nvSpPr>
          <p:cNvPr id="16" name="Text 12"/>
          <p:cNvSpPr/>
          <p:nvPr/>
        </p:nvSpPr>
        <p:spPr>
          <a:xfrm>
            <a:off x="6576774" y="5349478"/>
            <a:ext cx="3400901" cy="1809393"/>
          </a:xfrm>
          <a:prstGeom prst="rect">
            <a:avLst/>
          </a:prstGeom>
          <a:noFill/>
          <a:ln/>
        </p:spPr>
        <p:txBody>
          <a:bodyPr wrap="square" lIns="0" tIns="0" rIns="0" bIns="0" rtlCol="0" anchor="t"/>
          <a:lstStyle/>
          <a:p>
            <a:pPr marL="0" indent="0">
              <a:lnSpc>
                <a:spcPts val="2000"/>
              </a:lnSpc>
              <a:buNone/>
            </a:pPr>
            <a:r>
              <a:rPr lang="en-US" sz="1250" dirty="0">
                <a:solidFill>
                  <a:srgbClr val="DCD7E5"/>
                </a:solidFill>
                <a:latin typeface="Heebo" pitchFamily="34" charset="0"/>
                <a:ea typeface="Heebo" pitchFamily="34" charset="-122"/>
                <a:cs typeface="Heebo" pitchFamily="34" charset="-120"/>
              </a:rPr>
              <a:t>Successful waste management and recycling programs have been implemented in various locations, reducing the amount of waste going to landfills and promoting resource recovery. These programs often involve public education, waste separation systems, and recycling facilities.</a:t>
            </a:r>
            <a:endParaRPr lang="en-US" sz="1250" dirty="0"/>
          </a:p>
        </p:txBody>
      </p:sp>
      <p:sp>
        <p:nvSpPr>
          <p:cNvPr id="17" name="Shape 13"/>
          <p:cNvSpPr/>
          <p:nvPr/>
        </p:nvSpPr>
        <p:spPr>
          <a:xfrm>
            <a:off x="10139124" y="4747736"/>
            <a:ext cx="363498" cy="363498"/>
          </a:xfrm>
          <a:prstGeom prst="roundRect">
            <a:avLst>
              <a:gd name="adj" fmla="val 18668"/>
            </a:avLst>
          </a:prstGeom>
          <a:solidFill>
            <a:srgbClr val="31136C"/>
          </a:solidFill>
          <a:ln w="7620">
            <a:solidFill>
              <a:srgbClr val="4A2C85"/>
            </a:solidFill>
            <a:prstDash val="solid"/>
          </a:ln>
        </p:spPr>
      </p:sp>
      <p:sp>
        <p:nvSpPr>
          <p:cNvPr id="18" name="Text 14"/>
          <p:cNvSpPr/>
          <p:nvPr/>
        </p:nvSpPr>
        <p:spPr>
          <a:xfrm>
            <a:off x="10240685" y="4808339"/>
            <a:ext cx="160258" cy="242292"/>
          </a:xfrm>
          <a:prstGeom prst="rect">
            <a:avLst/>
          </a:prstGeom>
          <a:noFill/>
          <a:ln/>
        </p:spPr>
        <p:txBody>
          <a:bodyPr wrap="none" lIns="0" tIns="0" rIns="0" bIns="0" rtlCol="0" anchor="t"/>
          <a:lstStyle/>
          <a:p>
            <a:pPr marL="0" indent="0" algn="ctr">
              <a:lnSpc>
                <a:spcPts val="1900"/>
              </a:lnSpc>
              <a:buNone/>
            </a:pPr>
            <a:r>
              <a:rPr lang="en-US" sz="1900" dirty="0">
                <a:solidFill>
                  <a:srgbClr val="DCD7E5"/>
                </a:solidFill>
                <a:latin typeface="Montserrat" pitchFamily="34" charset="0"/>
                <a:ea typeface="Montserrat" pitchFamily="34" charset="-122"/>
                <a:cs typeface="Montserrat" pitchFamily="34" charset="-120"/>
              </a:rPr>
              <a:t>4</a:t>
            </a:r>
            <a:endParaRPr lang="en-US" sz="1900" dirty="0"/>
          </a:p>
        </p:txBody>
      </p:sp>
      <p:sp>
        <p:nvSpPr>
          <p:cNvPr id="19" name="Text 15"/>
          <p:cNvSpPr/>
          <p:nvPr/>
        </p:nvSpPr>
        <p:spPr>
          <a:xfrm>
            <a:off x="10664071" y="4747736"/>
            <a:ext cx="3400901" cy="504825"/>
          </a:xfrm>
          <a:prstGeom prst="rect">
            <a:avLst/>
          </a:prstGeom>
          <a:noFill/>
          <a:ln/>
        </p:spPr>
        <p:txBody>
          <a:bodyPr wrap="square" lIns="0" tIns="0" rIns="0" bIns="0" rtlCol="0" anchor="t"/>
          <a:lstStyle/>
          <a:p>
            <a:pPr marL="0" indent="0">
              <a:lnSpc>
                <a:spcPts val="1950"/>
              </a:lnSpc>
              <a:buNone/>
            </a:pPr>
            <a:r>
              <a:rPr lang="en-US" sz="1550" dirty="0">
                <a:solidFill>
                  <a:srgbClr val="DCD7E5"/>
                </a:solidFill>
                <a:latin typeface="Montserrat" pitchFamily="34" charset="0"/>
                <a:ea typeface="Montserrat" pitchFamily="34" charset="-122"/>
                <a:cs typeface="Montserrat" pitchFamily="34" charset="-120"/>
              </a:rPr>
              <a:t>Water Quality Improvement Initiatives</a:t>
            </a:r>
            <a:endParaRPr lang="en-US" sz="1550" dirty="0"/>
          </a:p>
        </p:txBody>
      </p:sp>
      <p:sp>
        <p:nvSpPr>
          <p:cNvPr id="20" name="Text 16"/>
          <p:cNvSpPr/>
          <p:nvPr/>
        </p:nvSpPr>
        <p:spPr>
          <a:xfrm>
            <a:off x="10664071" y="5349478"/>
            <a:ext cx="3400901" cy="1809393"/>
          </a:xfrm>
          <a:prstGeom prst="rect">
            <a:avLst/>
          </a:prstGeom>
          <a:noFill/>
          <a:ln/>
        </p:spPr>
        <p:txBody>
          <a:bodyPr wrap="square" lIns="0" tIns="0" rIns="0" bIns="0" rtlCol="0" anchor="t"/>
          <a:lstStyle/>
          <a:p>
            <a:pPr marL="0" indent="0">
              <a:lnSpc>
                <a:spcPts val="2000"/>
              </a:lnSpc>
              <a:buNone/>
            </a:pPr>
            <a:r>
              <a:rPr lang="en-US" sz="1250" dirty="0">
                <a:solidFill>
                  <a:srgbClr val="DCD7E5"/>
                </a:solidFill>
                <a:latin typeface="Heebo" pitchFamily="34" charset="0"/>
                <a:ea typeface="Heebo" pitchFamily="34" charset="-122"/>
                <a:cs typeface="Heebo" pitchFamily="34" charset="-120"/>
              </a:rPr>
              <a:t>Many countries and communities have undertaken water quality improvement initiatives, focusing on wastewater treatment, source water protection, and restoring degraded water bodies. These initiatives have resulted in improved water quality and healthier ecosystems.</a:t>
            </a:r>
            <a:endParaRPr lang="en-US" sz="12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TotalTime>
  <Words>2023</Words>
  <Application>Microsoft Office PowerPoint</Application>
  <PresentationFormat>Custom</PresentationFormat>
  <Paragraphs>177</Paragraphs>
  <Slides>17</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Montserrat</vt:lpstr>
      <vt:lpstr>Times New Roman</vt:lpstr>
      <vt:lpstr>Calibri</vt:lpstr>
      <vt:lpstr>Heebo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Administrator</cp:lastModifiedBy>
  <cp:revision>12</cp:revision>
  <dcterms:created xsi:type="dcterms:W3CDTF">2024-09-04T07:03:27Z</dcterms:created>
  <dcterms:modified xsi:type="dcterms:W3CDTF">2024-12-17T07:55:26Z</dcterms:modified>
</cp:coreProperties>
</file>