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4630400" cy="8229600"/>
  <p:notesSz cx="8229600" cy="14630400"/>
  <p:embeddedFontLst>
    <p:embeddedFont>
      <p:font typeface="Barlow"/>
      <p:regular r:id="rId17"/>
    </p:embeddedFont>
    <p:embeddedFont>
      <p:font typeface="Barlow"/>
      <p:regular r:id="rId18"/>
    </p:embeddedFont>
    <p:embeddedFont>
      <p:font typeface="Barlow"/>
      <p:regular r:id="rId19"/>
    </p:embeddedFont>
    <p:embeddedFont>
      <p:font typeface="Barlow"/>
      <p:regular r:id="rId20"/>
    </p:embeddedFont>
    <p:embeddedFont>
      <p:font typeface="Barlow"/>
      <p:regular r:id="rId21"/>
    </p:embeddedFont>
    <p:embeddedFont>
      <p:font typeface="Barlow"/>
      <p:regular r:id="rId22"/>
    </p:embeddedFont>
    <p:embeddedFont>
      <p:font typeface="Barlow"/>
      <p:regular r:id="rId23"/>
    </p:embeddedFont>
    <p:embeddedFont>
      <p:font typeface="Barlow"/>
      <p:regular r:id="rId24"/>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0-1.png"/><Relationship Id="rId2" Type="http://schemas.openxmlformats.org/officeDocument/2006/relationships/image" Target="../media/image-1010-2.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1-1.png"/><Relationship Id="rId2" Type="http://schemas.openxmlformats.org/officeDocument/2006/relationships/image" Target="../media/image-1011-2.png"/><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2-1.png"/><Relationship Id="rId2" Type="http://schemas.openxmlformats.org/officeDocument/2006/relationships/image" Target="../media/image-1002-2.png"/><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3-1.png"/><Relationship Id="rId2" Type="http://schemas.openxmlformats.org/officeDocument/2006/relationships/image" Target="../media/image-1003-2.pn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4-1.png"/><Relationship Id="rId2" Type="http://schemas.openxmlformats.org/officeDocument/2006/relationships/image" Target="../media/image-1004-2.pn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5-1.png"/><Relationship Id="rId2" Type="http://schemas.openxmlformats.org/officeDocument/2006/relationships/image" Target="../media/image-1005-2.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6-1.png"/><Relationship Id="rId2" Type="http://schemas.openxmlformats.org/officeDocument/2006/relationships/image" Target="../media/image-1006-2.pn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7-1.png"/><Relationship Id="rId2" Type="http://schemas.openxmlformats.org/officeDocument/2006/relationships/image" Target="../media/image-1007-2.pn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8-1.png"/><Relationship Id="rId2" Type="http://schemas.openxmlformats.org/officeDocument/2006/relationships/image" Target="../media/image-1008-2.pn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9-1.png"/><Relationship Id="rId2" Type="http://schemas.openxmlformats.org/officeDocument/2006/relationships/image" Target="../media/image-1009-2.png"/><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560594"/>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91718">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png"/><Relationship Id="rId3" Type="http://schemas.openxmlformats.org/officeDocument/2006/relationships/slideLayout" Target="../slideLayouts/slideLayout11.xml"/><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slideLayout" Target="../slideLayouts/slideLayout3.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slideLayout" Target="../slideLayouts/slideLayout5.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slideLayout" Target="../slideLayouts/slideLayout6.xml"/><Relationship Id="rId8"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slideLayout" Target="../slideLayouts/slideLayout7.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slideLayout" Target="../slideLayouts/slideLayout8.xml"/><Relationship Id="rId8"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slideLayout" Target="../slideLayouts/slideLayout9.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slideLayout" Target="../slideLayouts/slideLayout10.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413200" y="2296358"/>
            <a:ext cx="4947880" cy="3636764"/>
          </a:xfrm>
          <a:prstGeom prst="rect">
            <a:avLst/>
          </a:prstGeom>
        </p:spPr>
      </p:pic>
      <p:sp>
        <p:nvSpPr>
          <p:cNvPr id="4" name="Text 0"/>
          <p:cNvSpPr/>
          <p:nvPr/>
        </p:nvSpPr>
        <p:spPr>
          <a:xfrm>
            <a:off x="754023" y="1025604"/>
            <a:ext cx="7635954" cy="2477453"/>
          </a:xfrm>
          <a:prstGeom prst="rect">
            <a:avLst/>
          </a:prstGeom>
          <a:noFill/>
          <a:ln/>
        </p:spPr>
        <p:txBody>
          <a:bodyPr wrap="square" lIns="0" tIns="0" rIns="0" bIns="0" rtlCol="0" anchor="t"/>
          <a:lstStyle/>
          <a:p>
            <a:pPr indent="0" marL="0">
              <a:lnSpc>
                <a:spcPts val="6500"/>
              </a:lnSpc>
              <a:buNone/>
            </a:pPr>
            <a:r>
              <a:rPr lang="en-US" sz="5200" dirty="0">
                <a:solidFill>
                  <a:srgbClr val="FFFFFF"/>
                </a:solidFill>
                <a:latin typeface="Barlow" pitchFamily="34" charset="0"/>
                <a:ea typeface="Barlow" pitchFamily="34" charset="-122"/>
                <a:cs typeface="Barlow" pitchFamily="34" charset="-120"/>
              </a:rPr>
              <a:t>Advances in Energy Systems and Natural Resource Management</a:t>
            </a:r>
            <a:endParaRPr lang="en-US" sz="5200" dirty="0"/>
          </a:p>
        </p:txBody>
      </p:sp>
      <p:sp>
        <p:nvSpPr>
          <p:cNvPr id="5" name="Text 1"/>
          <p:cNvSpPr/>
          <p:nvPr/>
        </p:nvSpPr>
        <p:spPr>
          <a:xfrm>
            <a:off x="754023" y="3826193"/>
            <a:ext cx="7635954" cy="2758440"/>
          </a:xfrm>
          <a:prstGeom prst="rect">
            <a:avLst/>
          </a:prstGeom>
          <a:noFill/>
          <a:ln/>
        </p:spPr>
        <p:txBody>
          <a:bodyPr wrap="square" lIns="0" tIns="0" rIns="0" bIns="0" rtlCol="0" anchor="t"/>
          <a:lstStyle/>
          <a:p>
            <a:pPr indent="0" marL="0">
              <a:lnSpc>
                <a:spcPts val="2700"/>
              </a:lnSpc>
              <a:buNone/>
            </a:pPr>
            <a:r>
              <a:rPr lang="en-US" sz="1650" dirty="0">
                <a:solidFill>
                  <a:srgbClr val="E5E0DF"/>
                </a:solidFill>
                <a:latin typeface="Barlow" pitchFamily="34" charset="0"/>
                <a:ea typeface="Barlow" pitchFamily="34" charset="-122"/>
                <a:cs typeface="Barlow" pitchFamily="34" charset="-120"/>
              </a:rPr>
              <a:t>The global energy landscape is undergoing a paradigm shift, with a growing emphasis on sustainable and renewable sources. This presentation delves into the advancements in energy systems, exploring the merits, demerits, global status, and applications of hydrogen, solar, ocean thermal energy conversion (OTEC), tidal, and wind energy. We will also examine the crucial concept of natural resource management, including case studies in disaster management, sustainable mining, and carbon trading. These advancements and practices are critical for achieving a more sustainable and resilient future.</a:t>
            </a:r>
            <a:endParaRPr lang="en-US" sz="1650" dirty="0"/>
          </a:p>
        </p:txBody>
      </p:sp>
      <p:sp>
        <p:nvSpPr>
          <p:cNvPr id="6" name="Shape 2"/>
          <p:cNvSpPr/>
          <p:nvPr/>
        </p:nvSpPr>
        <p:spPr>
          <a:xfrm>
            <a:off x="754023" y="6842998"/>
            <a:ext cx="344686" cy="344686"/>
          </a:xfrm>
          <a:prstGeom prst="roundRect">
            <a:avLst>
              <a:gd name="adj" fmla="val 26525840"/>
            </a:avLst>
          </a:prstGeom>
          <a:noFill/>
          <a:ln w="7620">
            <a:solidFill>
              <a:srgbClr val="FFFFFF"/>
            </a:solidFill>
            <a:prstDash val="solid"/>
          </a:ln>
        </p:spPr>
      </p:sp>
      <p:pic>
        <p:nvPicPr>
          <p:cNvPr id="7" name="Image 2" descr="preencoded.png">    </p:cNvPr>
          <p:cNvPicPr>
            <a:picLocks noChangeAspect="1"/>
          </p:cNvPicPr>
          <p:nvPr/>
        </p:nvPicPr>
        <p:blipFill>
          <a:blip r:embed="rId3"/>
          <a:stretch>
            <a:fillRect/>
          </a:stretch>
        </p:blipFill>
        <p:spPr>
          <a:xfrm>
            <a:off x="761643" y="6850618"/>
            <a:ext cx="329446" cy="329446"/>
          </a:xfrm>
          <a:prstGeom prst="rect">
            <a:avLst/>
          </a:prstGeom>
        </p:spPr>
      </p:pic>
      <p:sp>
        <p:nvSpPr>
          <p:cNvPr id="8" name="Text 3"/>
          <p:cNvSpPr/>
          <p:nvPr/>
        </p:nvSpPr>
        <p:spPr>
          <a:xfrm>
            <a:off x="1206341" y="6826925"/>
            <a:ext cx="1438989" cy="376952"/>
          </a:xfrm>
          <a:prstGeom prst="rect">
            <a:avLst/>
          </a:prstGeom>
          <a:noFill/>
          <a:ln/>
        </p:spPr>
        <p:txBody>
          <a:bodyPr wrap="none" lIns="0" tIns="0" rIns="0" bIns="0" rtlCol="0" anchor="t"/>
          <a:lstStyle/>
          <a:p>
            <a:pPr algn="l" indent="0" marL="0">
              <a:lnSpc>
                <a:spcPts val="2950"/>
              </a:lnSpc>
              <a:buNone/>
            </a:pPr>
            <a:r>
              <a:rPr lang="en-US" sz="2100" b="1" dirty="0">
                <a:solidFill>
                  <a:srgbClr val="E5E0DF"/>
                </a:solidFill>
                <a:latin typeface="Barlow" pitchFamily="34" charset="0"/>
                <a:ea typeface="Barlow" pitchFamily="34" charset="-122"/>
                <a:cs typeface="Barlow" pitchFamily="34" charset="-120"/>
              </a:rPr>
              <a:t>by Ganesh H</a:t>
            </a:r>
            <a:endParaRPr lang="en-US" sz="2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3086100"/>
          </a:xfrm>
          <a:prstGeom prst="rect">
            <a:avLst/>
          </a:prstGeom>
        </p:spPr>
      </p:pic>
      <p:pic>
        <p:nvPicPr>
          <p:cNvPr id="3" name="Image 1" descr="preencoded.png">    </p:cNvPr>
          <p:cNvPicPr>
            <a:picLocks noChangeAspect="1"/>
          </p:cNvPicPr>
          <p:nvPr/>
        </p:nvPicPr>
        <p:blipFill>
          <a:blip r:embed="rId2"/>
          <a:stretch>
            <a:fillRect/>
          </a:stretch>
        </p:blipFill>
        <p:spPr>
          <a:xfrm>
            <a:off x="5122783" y="308610"/>
            <a:ext cx="4384834" cy="2468880"/>
          </a:xfrm>
          <a:prstGeom prst="rect">
            <a:avLst/>
          </a:prstGeom>
        </p:spPr>
      </p:pic>
      <p:sp>
        <p:nvSpPr>
          <p:cNvPr id="4" name="Text 0"/>
          <p:cNvSpPr/>
          <p:nvPr/>
        </p:nvSpPr>
        <p:spPr>
          <a:xfrm>
            <a:off x="864037" y="3944660"/>
            <a:ext cx="9832300" cy="685800"/>
          </a:xfrm>
          <a:prstGeom prst="rect">
            <a:avLst/>
          </a:prstGeom>
          <a:noFill/>
          <a:ln/>
        </p:spPr>
        <p:txBody>
          <a:bodyPr wrap="none" lIns="0" tIns="0" rIns="0" bIns="0" rtlCol="0" anchor="t"/>
          <a:lstStyle/>
          <a:p>
            <a:pPr indent="0" marL="0">
              <a:lnSpc>
                <a:spcPts val="5400"/>
              </a:lnSpc>
              <a:buNone/>
            </a:pPr>
            <a:r>
              <a:rPr lang="en-US" sz="4300" dirty="0">
                <a:solidFill>
                  <a:srgbClr val="FFFFFF"/>
                </a:solidFill>
                <a:latin typeface="Barlow" pitchFamily="34" charset="0"/>
                <a:ea typeface="Barlow" pitchFamily="34" charset="-122"/>
                <a:cs typeface="Barlow" pitchFamily="34" charset="-120"/>
              </a:rPr>
              <a:t>Carbon Trading: Concept and Importance</a:t>
            </a:r>
            <a:endParaRPr lang="en-US" sz="4300" dirty="0"/>
          </a:p>
        </p:txBody>
      </p:sp>
      <p:sp>
        <p:nvSpPr>
          <p:cNvPr id="5" name="Text 1"/>
          <p:cNvSpPr/>
          <p:nvPr/>
        </p:nvSpPr>
        <p:spPr>
          <a:xfrm>
            <a:off x="864037" y="5000744"/>
            <a:ext cx="12902327" cy="2370296"/>
          </a:xfrm>
          <a:prstGeom prst="rect">
            <a:avLst/>
          </a:prstGeom>
          <a:noFill/>
          <a:ln/>
        </p:spPr>
        <p:txBody>
          <a:bodyPr wrap="square" lIns="0" tIns="0" rIns="0" bIns="0" rtlCol="0" anchor="t"/>
          <a:lstStyle/>
          <a:p>
            <a:pPr indent="0" marL="0">
              <a:lnSpc>
                <a:spcPts val="3100"/>
              </a:lnSpc>
              <a:buNone/>
            </a:pPr>
            <a:r>
              <a:rPr lang="en-US" sz="1900" dirty="0">
                <a:solidFill>
                  <a:srgbClr val="E5E0DF"/>
                </a:solidFill>
                <a:latin typeface="Barlow" pitchFamily="34" charset="0"/>
                <a:ea typeface="Barlow" pitchFamily="34" charset="-122"/>
                <a:cs typeface="Barlow" pitchFamily="34" charset="-120"/>
              </a:rPr>
              <a:t>Carbon trading is a market-based mechanism that aims to reduce greenhouse gas emissions by creating a financial incentive for doing so. It works by establishing a cap on emissions and allowing companies and organizations to trade emission permits. Companies that emit less than their allotted limit can sell their surplus permits to companies that exceed their limit. This creates a financial incentive for companies to reduce their emissions and invest in cleaner technologies. Carbon trading can be a powerful tool for reducing greenhouse gas emissions and promoting the transition to a low-carbon economy.</a:t>
            </a:r>
            <a:endParaRPr lang="en-US" sz="1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361527" y="2258378"/>
            <a:ext cx="5051227" cy="3712726"/>
          </a:xfrm>
          <a:prstGeom prst="rect">
            <a:avLst/>
          </a:prstGeom>
        </p:spPr>
      </p:pic>
      <p:sp>
        <p:nvSpPr>
          <p:cNvPr id="4" name="Text 0"/>
          <p:cNvSpPr/>
          <p:nvPr/>
        </p:nvSpPr>
        <p:spPr>
          <a:xfrm>
            <a:off x="609362" y="1032986"/>
            <a:ext cx="7925276" cy="967264"/>
          </a:xfrm>
          <a:prstGeom prst="rect">
            <a:avLst/>
          </a:prstGeom>
          <a:noFill/>
          <a:ln/>
        </p:spPr>
        <p:txBody>
          <a:bodyPr wrap="square" lIns="0" tIns="0" rIns="0" bIns="0" rtlCol="0" anchor="t"/>
          <a:lstStyle/>
          <a:p>
            <a:pPr indent="0" marL="0">
              <a:lnSpc>
                <a:spcPts val="3800"/>
              </a:lnSpc>
              <a:buNone/>
            </a:pPr>
            <a:r>
              <a:rPr lang="en-US" sz="3000" dirty="0">
                <a:solidFill>
                  <a:srgbClr val="FFFFFF"/>
                </a:solidFill>
                <a:latin typeface="Barlow" pitchFamily="34" charset="0"/>
                <a:ea typeface="Barlow" pitchFamily="34" charset="-122"/>
                <a:cs typeface="Barlow" pitchFamily="34" charset="-120"/>
              </a:rPr>
              <a:t>Hydrogen Energy: Merits, Demerits, Global Status, and Applications</a:t>
            </a:r>
            <a:endParaRPr lang="en-US" sz="3000" dirty="0"/>
          </a:p>
        </p:txBody>
      </p:sp>
      <p:sp>
        <p:nvSpPr>
          <p:cNvPr id="5" name="Shape 1"/>
          <p:cNvSpPr/>
          <p:nvPr/>
        </p:nvSpPr>
        <p:spPr>
          <a:xfrm>
            <a:off x="609362" y="2261354"/>
            <a:ext cx="3875603" cy="2380536"/>
          </a:xfrm>
          <a:prstGeom prst="roundRect">
            <a:avLst>
              <a:gd name="adj" fmla="val 3072"/>
            </a:avLst>
          </a:prstGeom>
          <a:solidFill>
            <a:srgbClr val="790709"/>
          </a:solidFill>
          <a:ln w="7620">
            <a:solidFill>
              <a:srgbClr val="922022"/>
            </a:solidFill>
            <a:prstDash val="solid"/>
          </a:ln>
        </p:spPr>
      </p:sp>
      <p:sp>
        <p:nvSpPr>
          <p:cNvPr id="6" name="Text 2"/>
          <p:cNvSpPr/>
          <p:nvPr/>
        </p:nvSpPr>
        <p:spPr>
          <a:xfrm>
            <a:off x="791051" y="2443043"/>
            <a:ext cx="1934528" cy="241816"/>
          </a:xfrm>
          <a:prstGeom prst="rect">
            <a:avLst/>
          </a:prstGeom>
          <a:noFill/>
          <a:ln/>
        </p:spPr>
        <p:txBody>
          <a:bodyPr wrap="none" lIns="0" tIns="0" rIns="0" bIns="0" rtlCol="0" anchor="t"/>
          <a:lstStyle/>
          <a:p>
            <a:pPr indent="0" marL="0">
              <a:lnSpc>
                <a:spcPts val="1900"/>
              </a:lnSpc>
              <a:buNone/>
            </a:pPr>
            <a:r>
              <a:rPr lang="en-US" sz="1500" dirty="0">
                <a:solidFill>
                  <a:srgbClr val="E5E0DF"/>
                </a:solidFill>
                <a:latin typeface="Barlow" pitchFamily="34" charset="0"/>
                <a:ea typeface="Barlow" pitchFamily="34" charset="-122"/>
                <a:cs typeface="Barlow" pitchFamily="34" charset="-120"/>
              </a:rPr>
              <a:t>Merits</a:t>
            </a:r>
            <a:endParaRPr lang="en-US" sz="1500" dirty="0"/>
          </a:p>
        </p:txBody>
      </p:sp>
      <p:sp>
        <p:nvSpPr>
          <p:cNvPr id="7" name="Text 3"/>
          <p:cNvSpPr/>
          <p:nvPr/>
        </p:nvSpPr>
        <p:spPr>
          <a:xfrm>
            <a:off x="791051" y="2789277"/>
            <a:ext cx="3512225" cy="1670923"/>
          </a:xfrm>
          <a:prstGeom prst="rect">
            <a:avLst/>
          </a:prstGeom>
          <a:noFill/>
          <a:ln/>
        </p:spPr>
        <p:txBody>
          <a:bodyPr wrap="square" lIns="0" tIns="0" rIns="0" bIns="0" rtlCol="0" anchor="t"/>
          <a:lstStyle/>
          <a:p>
            <a:pPr indent="0" marL="0">
              <a:lnSpc>
                <a:spcPts val="2150"/>
              </a:lnSpc>
              <a:buNone/>
            </a:pPr>
            <a:r>
              <a:rPr lang="en-US" sz="1350" dirty="0">
                <a:solidFill>
                  <a:srgbClr val="E5E0DF"/>
                </a:solidFill>
                <a:latin typeface="Barlow" pitchFamily="34" charset="0"/>
                <a:ea typeface="Barlow" pitchFamily="34" charset="-122"/>
                <a:cs typeface="Barlow" pitchFamily="34" charset="-120"/>
              </a:rPr>
              <a:t>Hydrogen is a clean-burning fuel that produces no greenhouse gas emissions. It can be used to power fuel cells in vehicles, homes, and industrial processes. Hydrogen can be produced from renewable energy sources, making it a sustainable fuel option.</a:t>
            </a:r>
            <a:endParaRPr lang="en-US" sz="1350" dirty="0"/>
          </a:p>
        </p:txBody>
      </p:sp>
      <p:sp>
        <p:nvSpPr>
          <p:cNvPr id="8" name="Shape 4"/>
          <p:cNvSpPr/>
          <p:nvPr/>
        </p:nvSpPr>
        <p:spPr>
          <a:xfrm>
            <a:off x="4659035" y="2261354"/>
            <a:ext cx="3875603" cy="2380536"/>
          </a:xfrm>
          <a:prstGeom prst="roundRect">
            <a:avLst>
              <a:gd name="adj" fmla="val 3072"/>
            </a:avLst>
          </a:prstGeom>
          <a:solidFill>
            <a:srgbClr val="790709"/>
          </a:solidFill>
          <a:ln w="7620">
            <a:solidFill>
              <a:srgbClr val="922022"/>
            </a:solidFill>
            <a:prstDash val="solid"/>
          </a:ln>
        </p:spPr>
      </p:sp>
      <p:sp>
        <p:nvSpPr>
          <p:cNvPr id="9" name="Text 5"/>
          <p:cNvSpPr/>
          <p:nvPr/>
        </p:nvSpPr>
        <p:spPr>
          <a:xfrm>
            <a:off x="4840724" y="2443043"/>
            <a:ext cx="1934528" cy="241816"/>
          </a:xfrm>
          <a:prstGeom prst="rect">
            <a:avLst/>
          </a:prstGeom>
          <a:noFill/>
          <a:ln/>
        </p:spPr>
        <p:txBody>
          <a:bodyPr wrap="none" lIns="0" tIns="0" rIns="0" bIns="0" rtlCol="0" anchor="t"/>
          <a:lstStyle/>
          <a:p>
            <a:pPr indent="0" marL="0">
              <a:lnSpc>
                <a:spcPts val="1900"/>
              </a:lnSpc>
              <a:buNone/>
            </a:pPr>
            <a:r>
              <a:rPr lang="en-US" sz="1500" dirty="0">
                <a:solidFill>
                  <a:srgbClr val="E5E0DF"/>
                </a:solidFill>
                <a:latin typeface="Barlow" pitchFamily="34" charset="0"/>
                <a:ea typeface="Barlow" pitchFamily="34" charset="-122"/>
                <a:cs typeface="Barlow" pitchFamily="34" charset="-120"/>
              </a:rPr>
              <a:t>Demerits</a:t>
            </a:r>
            <a:endParaRPr lang="en-US" sz="1500" dirty="0"/>
          </a:p>
        </p:txBody>
      </p:sp>
      <p:sp>
        <p:nvSpPr>
          <p:cNvPr id="10" name="Text 6"/>
          <p:cNvSpPr/>
          <p:nvPr/>
        </p:nvSpPr>
        <p:spPr>
          <a:xfrm>
            <a:off x="4840724" y="2789277"/>
            <a:ext cx="3512225" cy="1670923"/>
          </a:xfrm>
          <a:prstGeom prst="rect">
            <a:avLst/>
          </a:prstGeom>
          <a:noFill/>
          <a:ln/>
        </p:spPr>
        <p:txBody>
          <a:bodyPr wrap="square" lIns="0" tIns="0" rIns="0" bIns="0" rtlCol="0" anchor="t"/>
          <a:lstStyle/>
          <a:p>
            <a:pPr indent="0" marL="0">
              <a:lnSpc>
                <a:spcPts val="2150"/>
              </a:lnSpc>
              <a:buNone/>
            </a:pPr>
            <a:r>
              <a:rPr lang="en-US" sz="1350" dirty="0">
                <a:solidFill>
                  <a:srgbClr val="E5E0DF"/>
                </a:solidFill>
                <a:latin typeface="Barlow" pitchFamily="34" charset="0"/>
                <a:ea typeface="Barlow" pitchFamily="34" charset="-122"/>
                <a:cs typeface="Barlow" pitchFamily="34" charset="-120"/>
              </a:rPr>
              <a:t>The production of hydrogen currently requires significant energy input, which can come from fossil fuels, offsetting its environmental benefits. The infrastructure for hydrogen storage and transportation is still under development and can be expensive.</a:t>
            </a:r>
            <a:endParaRPr lang="en-US" sz="1350" dirty="0"/>
          </a:p>
        </p:txBody>
      </p:sp>
      <p:sp>
        <p:nvSpPr>
          <p:cNvPr id="11" name="Shape 7"/>
          <p:cNvSpPr/>
          <p:nvPr/>
        </p:nvSpPr>
        <p:spPr>
          <a:xfrm>
            <a:off x="609362" y="4815959"/>
            <a:ext cx="3875603" cy="2380536"/>
          </a:xfrm>
          <a:prstGeom prst="roundRect">
            <a:avLst>
              <a:gd name="adj" fmla="val 3072"/>
            </a:avLst>
          </a:prstGeom>
          <a:solidFill>
            <a:srgbClr val="790709"/>
          </a:solidFill>
          <a:ln w="7620">
            <a:solidFill>
              <a:srgbClr val="922022"/>
            </a:solidFill>
            <a:prstDash val="solid"/>
          </a:ln>
        </p:spPr>
      </p:sp>
      <p:sp>
        <p:nvSpPr>
          <p:cNvPr id="12" name="Text 8"/>
          <p:cNvSpPr/>
          <p:nvPr/>
        </p:nvSpPr>
        <p:spPr>
          <a:xfrm>
            <a:off x="791051" y="4997648"/>
            <a:ext cx="1934528" cy="241816"/>
          </a:xfrm>
          <a:prstGeom prst="rect">
            <a:avLst/>
          </a:prstGeom>
          <a:noFill/>
          <a:ln/>
        </p:spPr>
        <p:txBody>
          <a:bodyPr wrap="none" lIns="0" tIns="0" rIns="0" bIns="0" rtlCol="0" anchor="t"/>
          <a:lstStyle/>
          <a:p>
            <a:pPr indent="0" marL="0">
              <a:lnSpc>
                <a:spcPts val="1900"/>
              </a:lnSpc>
              <a:buNone/>
            </a:pPr>
            <a:r>
              <a:rPr lang="en-US" sz="1500" dirty="0">
                <a:solidFill>
                  <a:srgbClr val="E5E0DF"/>
                </a:solidFill>
                <a:latin typeface="Barlow" pitchFamily="34" charset="0"/>
                <a:ea typeface="Barlow" pitchFamily="34" charset="-122"/>
                <a:cs typeface="Barlow" pitchFamily="34" charset="-120"/>
              </a:rPr>
              <a:t>Global Status</a:t>
            </a:r>
            <a:endParaRPr lang="en-US" sz="1500" dirty="0"/>
          </a:p>
        </p:txBody>
      </p:sp>
      <p:sp>
        <p:nvSpPr>
          <p:cNvPr id="13" name="Text 9"/>
          <p:cNvSpPr/>
          <p:nvPr/>
        </p:nvSpPr>
        <p:spPr>
          <a:xfrm>
            <a:off x="791051" y="5343882"/>
            <a:ext cx="3512225" cy="1670923"/>
          </a:xfrm>
          <a:prstGeom prst="rect">
            <a:avLst/>
          </a:prstGeom>
          <a:noFill/>
          <a:ln/>
        </p:spPr>
        <p:txBody>
          <a:bodyPr wrap="square" lIns="0" tIns="0" rIns="0" bIns="0" rtlCol="0" anchor="t"/>
          <a:lstStyle/>
          <a:p>
            <a:pPr indent="0" marL="0">
              <a:lnSpc>
                <a:spcPts val="2150"/>
              </a:lnSpc>
              <a:buNone/>
            </a:pPr>
            <a:r>
              <a:rPr lang="en-US" sz="1350" dirty="0">
                <a:solidFill>
                  <a:srgbClr val="E5E0DF"/>
                </a:solidFill>
                <a:latin typeface="Barlow" pitchFamily="34" charset="0"/>
                <a:ea typeface="Barlow" pitchFamily="34" charset="-122"/>
                <a:cs typeface="Barlow" pitchFamily="34" charset="-120"/>
              </a:rPr>
              <a:t>Several countries are actively investing in hydrogen energy research and development. Large-scale projects, such as the HyNet project in the UK and the H2-Industries project in Germany, are aiming to develop hydrogen production and transportation infrastructure.</a:t>
            </a:r>
            <a:endParaRPr lang="en-US" sz="1350" dirty="0"/>
          </a:p>
        </p:txBody>
      </p:sp>
      <p:sp>
        <p:nvSpPr>
          <p:cNvPr id="14" name="Shape 10"/>
          <p:cNvSpPr/>
          <p:nvPr/>
        </p:nvSpPr>
        <p:spPr>
          <a:xfrm>
            <a:off x="4659035" y="4815959"/>
            <a:ext cx="3875603" cy="2380536"/>
          </a:xfrm>
          <a:prstGeom prst="roundRect">
            <a:avLst>
              <a:gd name="adj" fmla="val 3072"/>
            </a:avLst>
          </a:prstGeom>
          <a:solidFill>
            <a:srgbClr val="790709"/>
          </a:solidFill>
          <a:ln w="7620">
            <a:solidFill>
              <a:srgbClr val="922022"/>
            </a:solidFill>
            <a:prstDash val="solid"/>
          </a:ln>
        </p:spPr>
      </p:sp>
      <p:sp>
        <p:nvSpPr>
          <p:cNvPr id="15" name="Text 11"/>
          <p:cNvSpPr/>
          <p:nvPr/>
        </p:nvSpPr>
        <p:spPr>
          <a:xfrm>
            <a:off x="4840724" y="4997648"/>
            <a:ext cx="1934528" cy="241816"/>
          </a:xfrm>
          <a:prstGeom prst="rect">
            <a:avLst/>
          </a:prstGeom>
          <a:noFill/>
          <a:ln/>
        </p:spPr>
        <p:txBody>
          <a:bodyPr wrap="none" lIns="0" tIns="0" rIns="0" bIns="0" rtlCol="0" anchor="t"/>
          <a:lstStyle/>
          <a:p>
            <a:pPr indent="0" marL="0">
              <a:lnSpc>
                <a:spcPts val="1900"/>
              </a:lnSpc>
              <a:buNone/>
            </a:pPr>
            <a:r>
              <a:rPr lang="en-US" sz="1500" dirty="0">
                <a:solidFill>
                  <a:srgbClr val="E5E0DF"/>
                </a:solidFill>
                <a:latin typeface="Barlow" pitchFamily="34" charset="0"/>
                <a:ea typeface="Barlow" pitchFamily="34" charset="-122"/>
                <a:cs typeface="Barlow" pitchFamily="34" charset="-120"/>
              </a:rPr>
              <a:t>Applications</a:t>
            </a:r>
            <a:endParaRPr lang="en-US" sz="1500" dirty="0"/>
          </a:p>
        </p:txBody>
      </p:sp>
      <p:sp>
        <p:nvSpPr>
          <p:cNvPr id="16" name="Text 12"/>
          <p:cNvSpPr/>
          <p:nvPr/>
        </p:nvSpPr>
        <p:spPr>
          <a:xfrm>
            <a:off x="4840724" y="5343882"/>
            <a:ext cx="3512225" cy="1670923"/>
          </a:xfrm>
          <a:prstGeom prst="rect">
            <a:avLst/>
          </a:prstGeom>
          <a:noFill/>
          <a:ln/>
        </p:spPr>
        <p:txBody>
          <a:bodyPr wrap="square" lIns="0" tIns="0" rIns="0" bIns="0" rtlCol="0" anchor="t"/>
          <a:lstStyle/>
          <a:p>
            <a:pPr indent="0" marL="0">
              <a:lnSpc>
                <a:spcPts val="2150"/>
              </a:lnSpc>
              <a:buNone/>
            </a:pPr>
            <a:r>
              <a:rPr lang="en-US" sz="1350" dirty="0">
                <a:solidFill>
                  <a:srgbClr val="E5E0DF"/>
                </a:solidFill>
                <a:latin typeface="Barlow" pitchFamily="34" charset="0"/>
                <a:ea typeface="Barlow" pitchFamily="34" charset="-122"/>
                <a:cs typeface="Barlow" pitchFamily="34" charset="-120"/>
              </a:rPr>
              <a:t>Hydrogen can be used in a wide range of applications, including transportation, power generation, industrial processes, and heating. Fuel cell electric vehicles (FCEVs) are gaining popularity as a zero-emission transportation option.</a:t>
            </a:r>
            <a:endParaRPr lang="en-US" sz="13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864037" y="936784"/>
            <a:ext cx="12902327" cy="1371600"/>
          </a:xfrm>
          <a:prstGeom prst="rect">
            <a:avLst/>
          </a:prstGeom>
          <a:noFill/>
          <a:ln/>
        </p:spPr>
        <p:txBody>
          <a:bodyPr wrap="square" lIns="0" tIns="0" rIns="0" bIns="0" rtlCol="0" anchor="t"/>
          <a:lstStyle/>
          <a:p>
            <a:pPr indent="0" marL="0">
              <a:lnSpc>
                <a:spcPts val="5400"/>
              </a:lnSpc>
              <a:buNone/>
            </a:pPr>
            <a:r>
              <a:rPr lang="en-US" sz="4300" dirty="0">
                <a:solidFill>
                  <a:srgbClr val="FFFFFF"/>
                </a:solidFill>
                <a:latin typeface="Barlow" pitchFamily="34" charset="0"/>
                <a:ea typeface="Barlow" pitchFamily="34" charset="-122"/>
                <a:cs typeface="Barlow" pitchFamily="34" charset="-120"/>
              </a:rPr>
              <a:t>Solar Energy: Merits, Demerits, Global Status, and Applications</a:t>
            </a:r>
            <a:endParaRPr lang="en-US" sz="4300" dirty="0"/>
          </a:p>
        </p:txBody>
      </p:sp>
      <p:sp>
        <p:nvSpPr>
          <p:cNvPr id="3" name="Text 1"/>
          <p:cNvSpPr/>
          <p:nvPr/>
        </p:nvSpPr>
        <p:spPr>
          <a:xfrm>
            <a:off x="864037" y="2925485"/>
            <a:ext cx="2743200" cy="342900"/>
          </a:xfrm>
          <a:prstGeom prst="rect">
            <a:avLst/>
          </a:prstGeom>
          <a:noFill/>
          <a:ln/>
        </p:spPr>
        <p:txBody>
          <a:bodyPr wrap="none" lIns="0" tIns="0" rIns="0" bIns="0" rtlCol="0" anchor="t"/>
          <a:lstStyle/>
          <a:p>
            <a:pPr indent="0" marL="0">
              <a:lnSpc>
                <a:spcPts val="2700"/>
              </a:lnSpc>
              <a:buNone/>
            </a:pPr>
            <a:r>
              <a:rPr lang="en-US" sz="2150" dirty="0">
                <a:solidFill>
                  <a:srgbClr val="FFFFFF"/>
                </a:solidFill>
                <a:latin typeface="Barlow" pitchFamily="34" charset="0"/>
                <a:ea typeface="Barlow" pitchFamily="34" charset="-122"/>
                <a:cs typeface="Barlow" pitchFamily="34" charset="-120"/>
              </a:rPr>
              <a:t>Merits</a:t>
            </a:r>
            <a:endParaRPr lang="en-US" sz="2150" dirty="0"/>
          </a:p>
        </p:txBody>
      </p:sp>
      <p:sp>
        <p:nvSpPr>
          <p:cNvPr id="4" name="Text 2"/>
          <p:cNvSpPr/>
          <p:nvPr/>
        </p:nvSpPr>
        <p:spPr>
          <a:xfrm>
            <a:off x="864037" y="3515201"/>
            <a:ext cx="3898821" cy="3555444"/>
          </a:xfrm>
          <a:prstGeom prst="rect">
            <a:avLst/>
          </a:prstGeom>
          <a:noFill/>
          <a:ln/>
        </p:spPr>
        <p:txBody>
          <a:bodyPr wrap="square" lIns="0" tIns="0" rIns="0" bIns="0" rtlCol="0" anchor="t"/>
          <a:lstStyle/>
          <a:p>
            <a:pPr indent="0" marL="0">
              <a:lnSpc>
                <a:spcPts val="3100"/>
              </a:lnSpc>
              <a:buNone/>
            </a:pPr>
            <a:r>
              <a:rPr lang="en-US" sz="1900" dirty="0">
                <a:solidFill>
                  <a:srgbClr val="E5E0DF"/>
                </a:solidFill>
                <a:latin typeface="Barlow" pitchFamily="34" charset="0"/>
                <a:ea typeface="Barlow" pitchFamily="34" charset="-122"/>
                <a:cs typeface="Barlow" pitchFamily="34" charset="-120"/>
              </a:rPr>
              <a:t>Solar energy is a renewable, clean, and abundant energy source. It produces no greenhouse gas emissions during operation and is readily available in many parts of the world. Solar energy systems are becoming increasingly affordable, making them accessible to a wider range of consumers.</a:t>
            </a:r>
            <a:endParaRPr lang="en-US" sz="1900" dirty="0"/>
          </a:p>
        </p:txBody>
      </p:sp>
      <p:sp>
        <p:nvSpPr>
          <p:cNvPr id="5" name="Text 3"/>
          <p:cNvSpPr/>
          <p:nvPr/>
        </p:nvSpPr>
        <p:spPr>
          <a:xfrm>
            <a:off x="5372695" y="2925485"/>
            <a:ext cx="2743200" cy="342900"/>
          </a:xfrm>
          <a:prstGeom prst="rect">
            <a:avLst/>
          </a:prstGeom>
          <a:noFill/>
          <a:ln/>
        </p:spPr>
        <p:txBody>
          <a:bodyPr wrap="none" lIns="0" tIns="0" rIns="0" bIns="0" rtlCol="0" anchor="t"/>
          <a:lstStyle/>
          <a:p>
            <a:pPr indent="0" marL="0">
              <a:lnSpc>
                <a:spcPts val="2700"/>
              </a:lnSpc>
              <a:buNone/>
            </a:pPr>
            <a:r>
              <a:rPr lang="en-US" sz="2150" dirty="0">
                <a:solidFill>
                  <a:srgbClr val="FFFFFF"/>
                </a:solidFill>
                <a:latin typeface="Barlow" pitchFamily="34" charset="0"/>
                <a:ea typeface="Barlow" pitchFamily="34" charset="-122"/>
                <a:cs typeface="Barlow" pitchFamily="34" charset="-120"/>
              </a:rPr>
              <a:t>Demerits</a:t>
            </a:r>
            <a:endParaRPr lang="en-US" sz="2150" dirty="0"/>
          </a:p>
        </p:txBody>
      </p:sp>
      <p:sp>
        <p:nvSpPr>
          <p:cNvPr id="6" name="Text 4"/>
          <p:cNvSpPr/>
          <p:nvPr/>
        </p:nvSpPr>
        <p:spPr>
          <a:xfrm>
            <a:off x="5372695" y="3515201"/>
            <a:ext cx="3898821" cy="2765346"/>
          </a:xfrm>
          <a:prstGeom prst="rect">
            <a:avLst/>
          </a:prstGeom>
          <a:noFill/>
          <a:ln/>
        </p:spPr>
        <p:txBody>
          <a:bodyPr wrap="square" lIns="0" tIns="0" rIns="0" bIns="0" rtlCol="0" anchor="t"/>
          <a:lstStyle/>
          <a:p>
            <a:pPr indent="0" marL="0">
              <a:lnSpc>
                <a:spcPts val="3100"/>
              </a:lnSpc>
              <a:buNone/>
            </a:pPr>
            <a:r>
              <a:rPr lang="en-US" sz="1900" dirty="0">
                <a:solidFill>
                  <a:srgbClr val="E5E0DF"/>
                </a:solidFill>
                <a:latin typeface="Barlow" pitchFamily="34" charset="0"/>
                <a:ea typeface="Barlow" pitchFamily="34" charset="-122"/>
                <a:cs typeface="Barlow" pitchFamily="34" charset="-120"/>
              </a:rPr>
              <a:t>The effectiveness of solar energy is dependent on the availability of sunlight, which varies by location and time of day. Solar panels require space and can be visually disruptive. The manufacturing of solar panels can have environmental impacts.</a:t>
            </a:r>
            <a:endParaRPr lang="en-US" sz="1900" dirty="0"/>
          </a:p>
        </p:txBody>
      </p:sp>
      <p:sp>
        <p:nvSpPr>
          <p:cNvPr id="7" name="Text 5"/>
          <p:cNvSpPr/>
          <p:nvPr/>
        </p:nvSpPr>
        <p:spPr>
          <a:xfrm>
            <a:off x="9881354" y="2925485"/>
            <a:ext cx="2743200" cy="342900"/>
          </a:xfrm>
          <a:prstGeom prst="rect">
            <a:avLst/>
          </a:prstGeom>
          <a:noFill/>
          <a:ln/>
        </p:spPr>
        <p:txBody>
          <a:bodyPr wrap="none" lIns="0" tIns="0" rIns="0" bIns="0" rtlCol="0" anchor="t"/>
          <a:lstStyle/>
          <a:p>
            <a:pPr indent="0" marL="0">
              <a:lnSpc>
                <a:spcPts val="2700"/>
              </a:lnSpc>
              <a:buNone/>
            </a:pPr>
            <a:r>
              <a:rPr lang="en-US" sz="2150" dirty="0">
                <a:solidFill>
                  <a:srgbClr val="FFFFFF"/>
                </a:solidFill>
                <a:latin typeface="Barlow" pitchFamily="34" charset="0"/>
                <a:ea typeface="Barlow" pitchFamily="34" charset="-122"/>
                <a:cs typeface="Barlow" pitchFamily="34" charset="-120"/>
              </a:rPr>
              <a:t>Global Status</a:t>
            </a:r>
            <a:endParaRPr lang="en-US" sz="2150" dirty="0"/>
          </a:p>
        </p:txBody>
      </p:sp>
      <p:sp>
        <p:nvSpPr>
          <p:cNvPr id="8" name="Text 6"/>
          <p:cNvSpPr/>
          <p:nvPr/>
        </p:nvSpPr>
        <p:spPr>
          <a:xfrm>
            <a:off x="9881354" y="3515201"/>
            <a:ext cx="3898821" cy="3160395"/>
          </a:xfrm>
          <a:prstGeom prst="rect">
            <a:avLst/>
          </a:prstGeom>
          <a:noFill/>
          <a:ln/>
        </p:spPr>
        <p:txBody>
          <a:bodyPr wrap="square" lIns="0" tIns="0" rIns="0" bIns="0" rtlCol="0" anchor="t"/>
          <a:lstStyle/>
          <a:p>
            <a:pPr indent="0" marL="0">
              <a:lnSpc>
                <a:spcPts val="3100"/>
              </a:lnSpc>
              <a:buNone/>
            </a:pPr>
            <a:r>
              <a:rPr lang="en-US" sz="1900" dirty="0">
                <a:solidFill>
                  <a:srgbClr val="E5E0DF"/>
                </a:solidFill>
                <a:latin typeface="Barlow" pitchFamily="34" charset="0"/>
                <a:ea typeface="Barlow" pitchFamily="34" charset="-122"/>
                <a:cs typeface="Barlow" pitchFamily="34" charset="-120"/>
              </a:rPr>
              <a:t>China is the global leader in solar energy production and installation, followed by the United States and India. Solar energy is increasingly being integrated into national energy grids, contributing to the transition towards a cleaner energy future.</a:t>
            </a:r>
            <a:endParaRPr lang="en-US" sz="1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07883" y="2688669"/>
            <a:ext cx="5070634" cy="2852261"/>
          </a:xfrm>
          <a:prstGeom prst="rect">
            <a:avLst/>
          </a:prstGeom>
        </p:spPr>
      </p:pic>
      <p:sp>
        <p:nvSpPr>
          <p:cNvPr id="4" name="Text 0"/>
          <p:cNvSpPr/>
          <p:nvPr/>
        </p:nvSpPr>
        <p:spPr>
          <a:xfrm>
            <a:off x="6068258" y="1199555"/>
            <a:ext cx="7980283" cy="923449"/>
          </a:xfrm>
          <a:prstGeom prst="rect">
            <a:avLst/>
          </a:prstGeom>
          <a:noFill/>
          <a:ln/>
        </p:spPr>
        <p:txBody>
          <a:bodyPr wrap="square" lIns="0" tIns="0" rIns="0" bIns="0" rtlCol="0" anchor="t"/>
          <a:lstStyle/>
          <a:p>
            <a:pPr indent="0" marL="0">
              <a:lnSpc>
                <a:spcPts val="3600"/>
              </a:lnSpc>
              <a:buNone/>
            </a:pPr>
            <a:r>
              <a:rPr lang="en-US" sz="2900" dirty="0">
                <a:solidFill>
                  <a:srgbClr val="FFFFFF"/>
                </a:solidFill>
                <a:latin typeface="Barlow" pitchFamily="34" charset="0"/>
                <a:ea typeface="Barlow" pitchFamily="34" charset="-122"/>
                <a:cs typeface="Barlow" pitchFamily="34" charset="-120"/>
              </a:rPr>
              <a:t>Ocean Thermal Energy Conversion (OTEC): Merits, Demerits, Global Status, and Applications</a:t>
            </a:r>
            <a:endParaRPr lang="en-US" sz="2900" dirty="0"/>
          </a:p>
        </p:txBody>
      </p:sp>
      <p:sp>
        <p:nvSpPr>
          <p:cNvPr id="5" name="Shape 1"/>
          <p:cNvSpPr/>
          <p:nvPr/>
        </p:nvSpPr>
        <p:spPr>
          <a:xfrm>
            <a:off x="6068258" y="2559248"/>
            <a:ext cx="373975" cy="373975"/>
          </a:xfrm>
          <a:prstGeom prst="roundRect">
            <a:avLst>
              <a:gd name="adj" fmla="val 18673"/>
            </a:avLst>
          </a:prstGeom>
          <a:solidFill>
            <a:srgbClr val="790709"/>
          </a:solidFill>
          <a:ln w="7620">
            <a:solidFill>
              <a:srgbClr val="922022"/>
            </a:solidFill>
            <a:prstDash val="solid"/>
          </a:ln>
        </p:spPr>
      </p:sp>
      <p:sp>
        <p:nvSpPr>
          <p:cNvPr id="6" name="Text 2"/>
          <p:cNvSpPr/>
          <p:nvPr/>
        </p:nvSpPr>
        <p:spPr>
          <a:xfrm>
            <a:off x="6216134" y="2635329"/>
            <a:ext cx="78105" cy="221694"/>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1</a:t>
            </a:r>
            <a:endParaRPr lang="en-US" sz="1700" dirty="0"/>
          </a:p>
        </p:txBody>
      </p:sp>
      <p:sp>
        <p:nvSpPr>
          <p:cNvPr id="7" name="Text 3"/>
          <p:cNvSpPr/>
          <p:nvPr/>
        </p:nvSpPr>
        <p:spPr>
          <a:xfrm>
            <a:off x="6608445" y="2559248"/>
            <a:ext cx="1847255" cy="230981"/>
          </a:xfrm>
          <a:prstGeom prst="rect">
            <a:avLst/>
          </a:prstGeom>
          <a:noFill/>
          <a:ln/>
        </p:spPr>
        <p:txBody>
          <a:bodyPr wrap="none" lIns="0" tIns="0" rIns="0" bIns="0" rtlCol="0" anchor="t"/>
          <a:lstStyle/>
          <a:p>
            <a:pPr indent="0" marL="0">
              <a:lnSpc>
                <a:spcPts val="1800"/>
              </a:lnSpc>
              <a:buNone/>
            </a:pPr>
            <a:r>
              <a:rPr lang="en-US" sz="1450" dirty="0">
                <a:solidFill>
                  <a:srgbClr val="E5E0DF"/>
                </a:solidFill>
                <a:latin typeface="Barlow" pitchFamily="34" charset="0"/>
                <a:ea typeface="Barlow" pitchFamily="34" charset="-122"/>
                <a:cs typeface="Barlow" pitchFamily="34" charset="-120"/>
              </a:rPr>
              <a:t>Merits</a:t>
            </a:r>
            <a:endParaRPr lang="en-US" sz="1450" dirty="0"/>
          </a:p>
        </p:txBody>
      </p:sp>
      <p:sp>
        <p:nvSpPr>
          <p:cNvPr id="8" name="Text 4"/>
          <p:cNvSpPr/>
          <p:nvPr/>
        </p:nvSpPr>
        <p:spPr>
          <a:xfrm>
            <a:off x="6608445" y="2889885"/>
            <a:ext cx="3366849" cy="1861066"/>
          </a:xfrm>
          <a:prstGeom prst="rect">
            <a:avLst/>
          </a:prstGeom>
          <a:noFill/>
          <a:ln/>
        </p:spPr>
        <p:txBody>
          <a:bodyPr wrap="square" lIns="0" tIns="0" rIns="0" bIns="0" rtlCol="0" anchor="t"/>
          <a:lstStyle/>
          <a:p>
            <a:pPr indent="0" marL="0">
              <a:lnSpc>
                <a:spcPts val="2050"/>
              </a:lnSpc>
              <a:buNone/>
            </a:pPr>
            <a:r>
              <a:rPr lang="en-US" sz="1300" dirty="0">
                <a:solidFill>
                  <a:srgbClr val="E5E0DF"/>
                </a:solidFill>
                <a:latin typeface="Barlow" pitchFamily="34" charset="0"/>
                <a:ea typeface="Barlow" pitchFamily="34" charset="-122"/>
                <a:cs typeface="Barlow" pitchFamily="34" charset="-120"/>
              </a:rPr>
              <a:t>OTEC utilizes the temperature difference between warm surface water and colder deep ocean water to generate electricity. It is a continuous source of renewable energy, as long as the temperature difference exists. OTEC can be used for desalination and aquaculture, offering additional benefits.</a:t>
            </a:r>
            <a:endParaRPr lang="en-US" sz="1300" dirty="0"/>
          </a:p>
        </p:txBody>
      </p:sp>
      <p:sp>
        <p:nvSpPr>
          <p:cNvPr id="9" name="Shape 5"/>
          <p:cNvSpPr/>
          <p:nvPr/>
        </p:nvSpPr>
        <p:spPr>
          <a:xfrm>
            <a:off x="10141506" y="2559248"/>
            <a:ext cx="373975" cy="373975"/>
          </a:xfrm>
          <a:prstGeom prst="roundRect">
            <a:avLst>
              <a:gd name="adj" fmla="val 18673"/>
            </a:avLst>
          </a:prstGeom>
          <a:solidFill>
            <a:srgbClr val="790709"/>
          </a:solidFill>
          <a:ln w="7620">
            <a:solidFill>
              <a:srgbClr val="922022"/>
            </a:solidFill>
            <a:prstDash val="solid"/>
          </a:ln>
        </p:spPr>
      </p:sp>
      <p:sp>
        <p:nvSpPr>
          <p:cNvPr id="10" name="Text 6"/>
          <p:cNvSpPr/>
          <p:nvPr/>
        </p:nvSpPr>
        <p:spPr>
          <a:xfrm>
            <a:off x="10268188" y="2635329"/>
            <a:ext cx="120610" cy="221694"/>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2</a:t>
            </a:r>
            <a:endParaRPr lang="en-US" sz="1700" dirty="0"/>
          </a:p>
        </p:txBody>
      </p:sp>
      <p:sp>
        <p:nvSpPr>
          <p:cNvPr id="11" name="Text 7"/>
          <p:cNvSpPr/>
          <p:nvPr/>
        </p:nvSpPr>
        <p:spPr>
          <a:xfrm>
            <a:off x="10681692" y="2559248"/>
            <a:ext cx="1847255" cy="230981"/>
          </a:xfrm>
          <a:prstGeom prst="rect">
            <a:avLst/>
          </a:prstGeom>
          <a:noFill/>
          <a:ln/>
        </p:spPr>
        <p:txBody>
          <a:bodyPr wrap="none" lIns="0" tIns="0" rIns="0" bIns="0" rtlCol="0" anchor="t"/>
          <a:lstStyle/>
          <a:p>
            <a:pPr indent="0" marL="0">
              <a:lnSpc>
                <a:spcPts val="1800"/>
              </a:lnSpc>
              <a:buNone/>
            </a:pPr>
            <a:r>
              <a:rPr lang="en-US" sz="1450" dirty="0">
                <a:solidFill>
                  <a:srgbClr val="E5E0DF"/>
                </a:solidFill>
                <a:latin typeface="Barlow" pitchFamily="34" charset="0"/>
                <a:ea typeface="Barlow" pitchFamily="34" charset="-122"/>
                <a:cs typeface="Barlow" pitchFamily="34" charset="-120"/>
              </a:rPr>
              <a:t>Demerits</a:t>
            </a:r>
            <a:endParaRPr lang="en-US" sz="1450" dirty="0"/>
          </a:p>
        </p:txBody>
      </p:sp>
      <p:sp>
        <p:nvSpPr>
          <p:cNvPr id="12" name="Text 8"/>
          <p:cNvSpPr/>
          <p:nvPr/>
        </p:nvSpPr>
        <p:spPr>
          <a:xfrm>
            <a:off x="10681692" y="2889885"/>
            <a:ext cx="3366849" cy="1861066"/>
          </a:xfrm>
          <a:prstGeom prst="rect">
            <a:avLst/>
          </a:prstGeom>
          <a:noFill/>
          <a:ln/>
        </p:spPr>
        <p:txBody>
          <a:bodyPr wrap="square" lIns="0" tIns="0" rIns="0" bIns="0" rtlCol="0" anchor="t"/>
          <a:lstStyle/>
          <a:p>
            <a:pPr indent="0" marL="0">
              <a:lnSpc>
                <a:spcPts val="2050"/>
              </a:lnSpc>
              <a:buNone/>
            </a:pPr>
            <a:r>
              <a:rPr lang="en-US" sz="1300" dirty="0">
                <a:solidFill>
                  <a:srgbClr val="E5E0DF"/>
                </a:solidFill>
                <a:latin typeface="Barlow" pitchFamily="34" charset="0"/>
                <a:ea typeface="Barlow" pitchFamily="34" charset="-122"/>
                <a:cs typeface="Barlow" pitchFamily="34" charset="-120"/>
              </a:rPr>
              <a:t>OTEC plants are capital-intensive to construct and operate. The technology requires a significant temperature difference between surface and deep ocean water, limiting its geographic feasibility. OTEC has potential environmental impacts, such as the potential for marine life disruption.</a:t>
            </a:r>
            <a:endParaRPr lang="en-US" sz="1300" dirty="0"/>
          </a:p>
        </p:txBody>
      </p:sp>
      <p:sp>
        <p:nvSpPr>
          <p:cNvPr id="13" name="Shape 9"/>
          <p:cNvSpPr/>
          <p:nvPr/>
        </p:nvSpPr>
        <p:spPr>
          <a:xfrm>
            <a:off x="6068258" y="5104090"/>
            <a:ext cx="373975" cy="373975"/>
          </a:xfrm>
          <a:prstGeom prst="roundRect">
            <a:avLst>
              <a:gd name="adj" fmla="val 18673"/>
            </a:avLst>
          </a:prstGeom>
          <a:solidFill>
            <a:srgbClr val="790709"/>
          </a:solidFill>
          <a:ln w="7620">
            <a:solidFill>
              <a:srgbClr val="922022"/>
            </a:solidFill>
            <a:prstDash val="solid"/>
          </a:ln>
        </p:spPr>
      </p:sp>
      <p:sp>
        <p:nvSpPr>
          <p:cNvPr id="14" name="Text 10"/>
          <p:cNvSpPr/>
          <p:nvPr/>
        </p:nvSpPr>
        <p:spPr>
          <a:xfrm>
            <a:off x="6197084" y="5180171"/>
            <a:ext cx="116205" cy="221694"/>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3</a:t>
            </a:r>
            <a:endParaRPr lang="en-US" sz="1700" dirty="0"/>
          </a:p>
        </p:txBody>
      </p:sp>
      <p:sp>
        <p:nvSpPr>
          <p:cNvPr id="15" name="Text 11"/>
          <p:cNvSpPr/>
          <p:nvPr/>
        </p:nvSpPr>
        <p:spPr>
          <a:xfrm>
            <a:off x="6608445" y="5104090"/>
            <a:ext cx="1847255" cy="230981"/>
          </a:xfrm>
          <a:prstGeom prst="rect">
            <a:avLst/>
          </a:prstGeom>
          <a:noFill/>
          <a:ln/>
        </p:spPr>
        <p:txBody>
          <a:bodyPr wrap="none" lIns="0" tIns="0" rIns="0" bIns="0" rtlCol="0" anchor="t"/>
          <a:lstStyle/>
          <a:p>
            <a:pPr indent="0" marL="0">
              <a:lnSpc>
                <a:spcPts val="1800"/>
              </a:lnSpc>
              <a:buNone/>
            </a:pPr>
            <a:r>
              <a:rPr lang="en-US" sz="1450" dirty="0">
                <a:solidFill>
                  <a:srgbClr val="E5E0DF"/>
                </a:solidFill>
                <a:latin typeface="Barlow" pitchFamily="34" charset="0"/>
                <a:ea typeface="Barlow" pitchFamily="34" charset="-122"/>
                <a:cs typeface="Barlow" pitchFamily="34" charset="-120"/>
              </a:rPr>
              <a:t>Global Status</a:t>
            </a:r>
            <a:endParaRPr lang="en-US" sz="1450" dirty="0"/>
          </a:p>
        </p:txBody>
      </p:sp>
      <p:sp>
        <p:nvSpPr>
          <p:cNvPr id="16" name="Text 12"/>
          <p:cNvSpPr/>
          <p:nvPr/>
        </p:nvSpPr>
        <p:spPr>
          <a:xfrm>
            <a:off x="6608445" y="5434727"/>
            <a:ext cx="3366849" cy="1595199"/>
          </a:xfrm>
          <a:prstGeom prst="rect">
            <a:avLst/>
          </a:prstGeom>
          <a:noFill/>
          <a:ln/>
        </p:spPr>
        <p:txBody>
          <a:bodyPr wrap="square" lIns="0" tIns="0" rIns="0" bIns="0" rtlCol="0" anchor="t"/>
          <a:lstStyle/>
          <a:p>
            <a:pPr indent="0" marL="0">
              <a:lnSpc>
                <a:spcPts val="2050"/>
              </a:lnSpc>
              <a:buNone/>
            </a:pPr>
            <a:r>
              <a:rPr lang="en-US" sz="1300" dirty="0">
                <a:solidFill>
                  <a:srgbClr val="E5E0DF"/>
                </a:solidFill>
                <a:latin typeface="Barlow" pitchFamily="34" charset="0"/>
                <a:ea typeface="Barlow" pitchFamily="34" charset="-122"/>
                <a:cs typeface="Barlow" pitchFamily="34" charset="-120"/>
              </a:rPr>
              <a:t>OTEC is still in the early stages of development and commercialization. Several pilot projects are underway in Hawaii, Japan, and other tropical locations. Further research and development are needed to make OTEC a more viable energy source.</a:t>
            </a:r>
            <a:endParaRPr lang="en-US" sz="1300" dirty="0"/>
          </a:p>
        </p:txBody>
      </p:sp>
      <p:sp>
        <p:nvSpPr>
          <p:cNvPr id="17" name="Shape 13"/>
          <p:cNvSpPr/>
          <p:nvPr/>
        </p:nvSpPr>
        <p:spPr>
          <a:xfrm>
            <a:off x="10141506" y="5104090"/>
            <a:ext cx="373975" cy="373975"/>
          </a:xfrm>
          <a:prstGeom prst="roundRect">
            <a:avLst>
              <a:gd name="adj" fmla="val 18673"/>
            </a:avLst>
          </a:prstGeom>
          <a:solidFill>
            <a:srgbClr val="790709"/>
          </a:solidFill>
          <a:ln w="7620">
            <a:solidFill>
              <a:srgbClr val="922022"/>
            </a:solidFill>
            <a:prstDash val="solid"/>
          </a:ln>
        </p:spPr>
      </p:sp>
      <p:sp>
        <p:nvSpPr>
          <p:cNvPr id="18" name="Text 14"/>
          <p:cNvSpPr/>
          <p:nvPr/>
        </p:nvSpPr>
        <p:spPr>
          <a:xfrm>
            <a:off x="10265331" y="5180171"/>
            <a:ext cx="126325" cy="221694"/>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4</a:t>
            </a:r>
            <a:endParaRPr lang="en-US" sz="1700" dirty="0"/>
          </a:p>
        </p:txBody>
      </p:sp>
      <p:sp>
        <p:nvSpPr>
          <p:cNvPr id="19" name="Text 15"/>
          <p:cNvSpPr/>
          <p:nvPr/>
        </p:nvSpPr>
        <p:spPr>
          <a:xfrm>
            <a:off x="10681692" y="5104090"/>
            <a:ext cx="1847255" cy="230981"/>
          </a:xfrm>
          <a:prstGeom prst="rect">
            <a:avLst/>
          </a:prstGeom>
          <a:noFill/>
          <a:ln/>
        </p:spPr>
        <p:txBody>
          <a:bodyPr wrap="none" lIns="0" tIns="0" rIns="0" bIns="0" rtlCol="0" anchor="t"/>
          <a:lstStyle/>
          <a:p>
            <a:pPr indent="0" marL="0">
              <a:lnSpc>
                <a:spcPts val="1800"/>
              </a:lnSpc>
              <a:buNone/>
            </a:pPr>
            <a:r>
              <a:rPr lang="en-US" sz="1450" dirty="0">
                <a:solidFill>
                  <a:srgbClr val="E5E0DF"/>
                </a:solidFill>
                <a:latin typeface="Barlow" pitchFamily="34" charset="0"/>
                <a:ea typeface="Barlow" pitchFamily="34" charset="-122"/>
                <a:cs typeface="Barlow" pitchFamily="34" charset="-120"/>
              </a:rPr>
              <a:t>Applications</a:t>
            </a:r>
            <a:endParaRPr lang="en-US" sz="1450" dirty="0"/>
          </a:p>
        </p:txBody>
      </p:sp>
      <p:sp>
        <p:nvSpPr>
          <p:cNvPr id="20" name="Text 16"/>
          <p:cNvSpPr/>
          <p:nvPr/>
        </p:nvSpPr>
        <p:spPr>
          <a:xfrm>
            <a:off x="10681692" y="5434727"/>
            <a:ext cx="3366849" cy="1595199"/>
          </a:xfrm>
          <a:prstGeom prst="rect">
            <a:avLst/>
          </a:prstGeom>
          <a:noFill/>
          <a:ln/>
        </p:spPr>
        <p:txBody>
          <a:bodyPr wrap="square" lIns="0" tIns="0" rIns="0" bIns="0" rtlCol="0" anchor="t"/>
          <a:lstStyle/>
          <a:p>
            <a:pPr indent="0" marL="0">
              <a:lnSpc>
                <a:spcPts val="2050"/>
              </a:lnSpc>
              <a:buNone/>
            </a:pPr>
            <a:r>
              <a:rPr lang="en-US" sz="1300" dirty="0">
                <a:solidFill>
                  <a:srgbClr val="E5E0DF"/>
                </a:solidFill>
                <a:latin typeface="Barlow" pitchFamily="34" charset="0"/>
                <a:ea typeface="Barlow" pitchFamily="34" charset="-122"/>
                <a:cs typeface="Barlow" pitchFamily="34" charset="-120"/>
              </a:rPr>
              <a:t>OTEC can be used to generate electricity, produce fresh water through desalination, and grow fish and algae through aquaculture. The technology has the potential to play a significant role in energy production in tropical regions.</a:t>
            </a:r>
            <a:endParaRPr lang="en-US" sz="13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290405"/>
          </a:xfrm>
          <a:prstGeom prst="rect">
            <a:avLst/>
          </a:prstGeom>
        </p:spPr>
      </p:pic>
      <p:pic>
        <p:nvPicPr>
          <p:cNvPr id="3" name="Image 1" descr="preencoded.png">    </p:cNvPr>
          <p:cNvPicPr>
            <a:picLocks noChangeAspect="1"/>
          </p:cNvPicPr>
          <p:nvPr/>
        </p:nvPicPr>
        <p:blipFill>
          <a:blip r:embed="rId2"/>
          <a:stretch>
            <a:fillRect/>
          </a:stretch>
        </p:blipFill>
        <p:spPr>
          <a:xfrm>
            <a:off x="5686306" y="228957"/>
            <a:ext cx="3257669" cy="1832491"/>
          </a:xfrm>
          <a:prstGeom prst="rect">
            <a:avLst/>
          </a:prstGeom>
        </p:spPr>
      </p:pic>
      <p:sp>
        <p:nvSpPr>
          <p:cNvPr id="4" name="Text 0"/>
          <p:cNvSpPr/>
          <p:nvPr/>
        </p:nvSpPr>
        <p:spPr>
          <a:xfrm>
            <a:off x="641271" y="2917865"/>
            <a:ext cx="11021258" cy="508992"/>
          </a:xfrm>
          <a:prstGeom prst="rect">
            <a:avLst/>
          </a:prstGeom>
          <a:noFill/>
          <a:ln/>
        </p:spPr>
        <p:txBody>
          <a:bodyPr wrap="none" lIns="0" tIns="0" rIns="0" bIns="0" rtlCol="0" anchor="t"/>
          <a:lstStyle/>
          <a:p>
            <a:pPr indent="0" marL="0">
              <a:lnSpc>
                <a:spcPts val="4000"/>
              </a:lnSpc>
              <a:buNone/>
            </a:pPr>
            <a:r>
              <a:rPr lang="en-US" sz="3200" dirty="0">
                <a:solidFill>
                  <a:srgbClr val="FFFFFF"/>
                </a:solidFill>
                <a:latin typeface="Barlow" pitchFamily="34" charset="0"/>
                <a:ea typeface="Barlow" pitchFamily="34" charset="-122"/>
                <a:cs typeface="Barlow" pitchFamily="34" charset="-120"/>
              </a:rPr>
              <a:t>Tidal Energy: Merits, Demerits, Global Status, and Applications</a:t>
            </a:r>
            <a:endParaRPr lang="en-US" sz="3200" dirty="0"/>
          </a:p>
        </p:txBody>
      </p:sp>
      <p:pic>
        <p:nvPicPr>
          <p:cNvPr id="5" name="Image 2" descr="preencoded.png">    </p:cNvPr>
          <p:cNvPicPr>
            <a:picLocks noChangeAspect="1"/>
          </p:cNvPicPr>
          <p:nvPr/>
        </p:nvPicPr>
        <p:blipFill>
          <a:blip r:embed="rId3"/>
          <a:stretch>
            <a:fillRect/>
          </a:stretch>
        </p:blipFill>
        <p:spPr>
          <a:xfrm>
            <a:off x="641271" y="3701653"/>
            <a:ext cx="3336965" cy="732949"/>
          </a:xfrm>
          <a:prstGeom prst="rect">
            <a:avLst/>
          </a:prstGeom>
        </p:spPr>
      </p:pic>
      <p:sp>
        <p:nvSpPr>
          <p:cNvPr id="6" name="Text 1"/>
          <p:cNvSpPr/>
          <p:nvPr/>
        </p:nvSpPr>
        <p:spPr>
          <a:xfrm>
            <a:off x="824508" y="4709398"/>
            <a:ext cx="2035969" cy="254437"/>
          </a:xfrm>
          <a:prstGeom prst="rect">
            <a:avLst/>
          </a:prstGeom>
          <a:noFill/>
          <a:ln/>
        </p:spPr>
        <p:txBody>
          <a:bodyPr wrap="none" lIns="0" tIns="0" rIns="0" bIns="0" rtlCol="0" anchor="t"/>
          <a:lstStyle/>
          <a:p>
            <a:pPr algn="l" indent="0" marL="0">
              <a:lnSpc>
                <a:spcPts val="2000"/>
              </a:lnSpc>
              <a:buNone/>
            </a:pPr>
            <a:r>
              <a:rPr lang="en-US" sz="1600" dirty="0">
                <a:solidFill>
                  <a:srgbClr val="E5E0DF"/>
                </a:solidFill>
                <a:latin typeface="Barlow" pitchFamily="34" charset="0"/>
                <a:ea typeface="Barlow" pitchFamily="34" charset="-122"/>
                <a:cs typeface="Barlow" pitchFamily="34" charset="-120"/>
              </a:rPr>
              <a:t>Merits</a:t>
            </a:r>
            <a:endParaRPr lang="en-US" sz="1600" dirty="0"/>
          </a:p>
        </p:txBody>
      </p:sp>
      <p:sp>
        <p:nvSpPr>
          <p:cNvPr id="7" name="Text 2"/>
          <p:cNvSpPr/>
          <p:nvPr/>
        </p:nvSpPr>
        <p:spPr>
          <a:xfrm>
            <a:off x="824508" y="5073729"/>
            <a:ext cx="2970490" cy="2345055"/>
          </a:xfrm>
          <a:prstGeom prst="rect">
            <a:avLst/>
          </a:prstGeom>
          <a:noFill/>
          <a:ln/>
        </p:spPr>
        <p:txBody>
          <a:bodyPr wrap="square" lIns="0" tIns="0" rIns="0" bIns="0" rtlCol="0" anchor="t"/>
          <a:lstStyle/>
          <a:p>
            <a:pPr algn="l" indent="0" marL="0">
              <a:lnSpc>
                <a:spcPts val="2300"/>
              </a:lnSpc>
              <a:buNone/>
            </a:pPr>
            <a:r>
              <a:rPr lang="en-US" sz="1400" dirty="0">
                <a:solidFill>
                  <a:srgbClr val="E5E0DF"/>
                </a:solidFill>
                <a:latin typeface="Barlow" pitchFamily="34" charset="0"/>
                <a:ea typeface="Barlow" pitchFamily="34" charset="-122"/>
                <a:cs typeface="Barlow" pitchFamily="34" charset="-120"/>
              </a:rPr>
              <a:t>Tidal energy is a predictable and reliable source of renewable energy, driven by the gravitational pull of the moon. It has a low carbon footprint and can provide a stable energy source, particularly in coastal regions. The technology is becoming more efficient and cost-effective.</a:t>
            </a:r>
            <a:endParaRPr lang="en-US" sz="1400" dirty="0"/>
          </a:p>
        </p:txBody>
      </p:sp>
      <p:pic>
        <p:nvPicPr>
          <p:cNvPr id="8" name="Image 3" descr="preencoded.png">    </p:cNvPr>
          <p:cNvPicPr>
            <a:picLocks noChangeAspect="1"/>
          </p:cNvPicPr>
          <p:nvPr/>
        </p:nvPicPr>
        <p:blipFill>
          <a:blip r:embed="rId4"/>
          <a:stretch>
            <a:fillRect/>
          </a:stretch>
        </p:blipFill>
        <p:spPr>
          <a:xfrm>
            <a:off x="3978235" y="3701653"/>
            <a:ext cx="3336965" cy="732949"/>
          </a:xfrm>
          <a:prstGeom prst="rect">
            <a:avLst/>
          </a:prstGeom>
        </p:spPr>
      </p:pic>
      <p:sp>
        <p:nvSpPr>
          <p:cNvPr id="9" name="Text 3"/>
          <p:cNvSpPr/>
          <p:nvPr/>
        </p:nvSpPr>
        <p:spPr>
          <a:xfrm>
            <a:off x="4161473" y="4709398"/>
            <a:ext cx="2035969" cy="254437"/>
          </a:xfrm>
          <a:prstGeom prst="rect">
            <a:avLst/>
          </a:prstGeom>
          <a:noFill/>
          <a:ln/>
        </p:spPr>
        <p:txBody>
          <a:bodyPr wrap="none" lIns="0" tIns="0" rIns="0" bIns="0" rtlCol="0" anchor="t"/>
          <a:lstStyle/>
          <a:p>
            <a:pPr algn="l" indent="0" marL="0">
              <a:lnSpc>
                <a:spcPts val="2000"/>
              </a:lnSpc>
              <a:buNone/>
            </a:pPr>
            <a:r>
              <a:rPr lang="en-US" sz="1600" dirty="0">
                <a:solidFill>
                  <a:srgbClr val="E5E0DF"/>
                </a:solidFill>
                <a:latin typeface="Barlow" pitchFamily="34" charset="0"/>
                <a:ea typeface="Barlow" pitchFamily="34" charset="-122"/>
                <a:cs typeface="Barlow" pitchFamily="34" charset="-120"/>
              </a:rPr>
              <a:t>Demerits</a:t>
            </a:r>
            <a:endParaRPr lang="en-US" sz="1600" dirty="0"/>
          </a:p>
        </p:txBody>
      </p:sp>
      <p:sp>
        <p:nvSpPr>
          <p:cNvPr id="10" name="Text 4"/>
          <p:cNvSpPr/>
          <p:nvPr/>
        </p:nvSpPr>
        <p:spPr>
          <a:xfrm>
            <a:off x="4161473" y="5073729"/>
            <a:ext cx="2970490" cy="2051923"/>
          </a:xfrm>
          <a:prstGeom prst="rect">
            <a:avLst/>
          </a:prstGeom>
          <a:noFill/>
          <a:ln/>
        </p:spPr>
        <p:txBody>
          <a:bodyPr wrap="square" lIns="0" tIns="0" rIns="0" bIns="0" rtlCol="0" anchor="t"/>
          <a:lstStyle/>
          <a:p>
            <a:pPr algn="l" indent="0" marL="0">
              <a:lnSpc>
                <a:spcPts val="2300"/>
              </a:lnSpc>
              <a:buNone/>
            </a:pPr>
            <a:r>
              <a:rPr lang="en-US" sz="1400" dirty="0">
                <a:solidFill>
                  <a:srgbClr val="E5E0DF"/>
                </a:solidFill>
                <a:latin typeface="Barlow" pitchFamily="34" charset="0"/>
                <a:ea typeface="Barlow" pitchFamily="34" charset="-122"/>
                <a:cs typeface="Barlow" pitchFamily="34" charset="-120"/>
              </a:rPr>
              <a:t>Tidal energy plants can have significant environmental impacts on marine ecosystems, particularly on the movement of fish and marine mammals. The construction of tidal energy plants can be expensive and disruptive to coastal environments.</a:t>
            </a:r>
            <a:endParaRPr lang="en-US" sz="1400" dirty="0"/>
          </a:p>
        </p:txBody>
      </p:sp>
      <p:pic>
        <p:nvPicPr>
          <p:cNvPr id="11" name="Image 4" descr="preencoded.png">    </p:cNvPr>
          <p:cNvPicPr>
            <a:picLocks noChangeAspect="1"/>
          </p:cNvPicPr>
          <p:nvPr/>
        </p:nvPicPr>
        <p:blipFill>
          <a:blip r:embed="rId5"/>
          <a:stretch>
            <a:fillRect/>
          </a:stretch>
        </p:blipFill>
        <p:spPr>
          <a:xfrm>
            <a:off x="7315200" y="3701653"/>
            <a:ext cx="3336965" cy="732949"/>
          </a:xfrm>
          <a:prstGeom prst="rect">
            <a:avLst/>
          </a:prstGeom>
        </p:spPr>
      </p:pic>
      <p:sp>
        <p:nvSpPr>
          <p:cNvPr id="12" name="Text 5"/>
          <p:cNvSpPr/>
          <p:nvPr/>
        </p:nvSpPr>
        <p:spPr>
          <a:xfrm>
            <a:off x="7498437" y="4709398"/>
            <a:ext cx="2035969" cy="254437"/>
          </a:xfrm>
          <a:prstGeom prst="rect">
            <a:avLst/>
          </a:prstGeom>
          <a:noFill/>
          <a:ln/>
        </p:spPr>
        <p:txBody>
          <a:bodyPr wrap="none" lIns="0" tIns="0" rIns="0" bIns="0" rtlCol="0" anchor="t"/>
          <a:lstStyle/>
          <a:p>
            <a:pPr algn="l" indent="0" marL="0">
              <a:lnSpc>
                <a:spcPts val="2000"/>
              </a:lnSpc>
              <a:buNone/>
            </a:pPr>
            <a:r>
              <a:rPr lang="en-US" sz="1600" dirty="0">
                <a:solidFill>
                  <a:srgbClr val="E5E0DF"/>
                </a:solidFill>
                <a:latin typeface="Barlow" pitchFamily="34" charset="0"/>
                <a:ea typeface="Barlow" pitchFamily="34" charset="-122"/>
                <a:cs typeface="Barlow" pitchFamily="34" charset="-120"/>
              </a:rPr>
              <a:t>Global Status</a:t>
            </a:r>
            <a:endParaRPr lang="en-US" sz="1600" dirty="0"/>
          </a:p>
        </p:txBody>
      </p:sp>
      <p:sp>
        <p:nvSpPr>
          <p:cNvPr id="13" name="Text 6"/>
          <p:cNvSpPr/>
          <p:nvPr/>
        </p:nvSpPr>
        <p:spPr>
          <a:xfrm>
            <a:off x="7498437" y="5073729"/>
            <a:ext cx="2970490" cy="2051923"/>
          </a:xfrm>
          <a:prstGeom prst="rect">
            <a:avLst/>
          </a:prstGeom>
          <a:noFill/>
          <a:ln/>
        </p:spPr>
        <p:txBody>
          <a:bodyPr wrap="square" lIns="0" tIns="0" rIns="0" bIns="0" rtlCol="0" anchor="t"/>
          <a:lstStyle/>
          <a:p>
            <a:pPr algn="l" indent="0" marL="0">
              <a:lnSpc>
                <a:spcPts val="2300"/>
              </a:lnSpc>
              <a:buNone/>
            </a:pPr>
            <a:r>
              <a:rPr lang="en-US" sz="1400" dirty="0">
                <a:solidFill>
                  <a:srgbClr val="E5E0DF"/>
                </a:solidFill>
                <a:latin typeface="Barlow" pitchFamily="34" charset="0"/>
                <a:ea typeface="Barlow" pitchFamily="34" charset="-122"/>
                <a:cs typeface="Barlow" pitchFamily="34" charset="-120"/>
              </a:rPr>
              <a:t>Several tidal energy projects are operational worldwide, with significant investments in research and development. Tidal energy is a promising renewable energy source in coastal areas with suitable tidal currents.</a:t>
            </a:r>
            <a:endParaRPr lang="en-US" sz="1400" dirty="0"/>
          </a:p>
        </p:txBody>
      </p:sp>
      <p:pic>
        <p:nvPicPr>
          <p:cNvPr id="14" name="Image 5" descr="preencoded.png">    </p:cNvPr>
          <p:cNvPicPr>
            <a:picLocks noChangeAspect="1"/>
          </p:cNvPicPr>
          <p:nvPr/>
        </p:nvPicPr>
        <p:blipFill>
          <a:blip r:embed="rId6"/>
          <a:stretch>
            <a:fillRect/>
          </a:stretch>
        </p:blipFill>
        <p:spPr>
          <a:xfrm>
            <a:off x="10652165" y="3701653"/>
            <a:ext cx="3336965" cy="732949"/>
          </a:xfrm>
          <a:prstGeom prst="rect">
            <a:avLst/>
          </a:prstGeom>
        </p:spPr>
      </p:pic>
      <p:sp>
        <p:nvSpPr>
          <p:cNvPr id="15" name="Text 7"/>
          <p:cNvSpPr/>
          <p:nvPr/>
        </p:nvSpPr>
        <p:spPr>
          <a:xfrm>
            <a:off x="10835402" y="4709398"/>
            <a:ext cx="2035969" cy="254437"/>
          </a:xfrm>
          <a:prstGeom prst="rect">
            <a:avLst/>
          </a:prstGeom>
          <a:noFill/>
          <a:ln/>
        </p:spPr>
        <p:txBody>
          <a:bodyPr wrap="none" lIns="0" tIns="0" rIns="0" bIns="0" rtlCol="0" anchor="t"/>
          <a:lstStyle/>
          <a:p>
            <a:pPr algn="l" indent="0" marL="0">
              <a:lnSpc>
                <a:spcPts val="2000"/>
              </a:lnSpc>
              <a:buNone/>
            </a:pPr>
            <a:r>
              <a:rPr lang="en-US" sz="1600" dirty="0">
                <a:solidFill>
                  <a:srgbClr val="E5E0DF"/>
                </a:solidFill>
                <a:latin typeface="Barlow" pitchFamily="34" charset="0"/>
                <a:ea typeface="Barlow" pitchFamily="34" charset="-122"/>
                <a:cs typeface="Barlow" pitchFamily="34" charset="-120"/>
              </a:rPr>
              <a:t>Applications</a:t>
            </a:r>
            <a:endParaRPr lang="en-US" sz="1600" dirty="0"/>
          </a:p>
        </p:txBody>
      </p:sp>
      <p:sp>
        <p:nvSpPr>
          <p:cNvPr id="16" name="Text 8"/>
          <p:cNvSpPr/>
          <p:nvPr/>
        </p:nvSpPr>
        <p:spPr>
          <a:xfrm>
            <a:off x="10835402" y="5073729"/>
            <a:ext cx="2970490" cy="1758791"/>
          </a:xfrm>
          <a:prstGeom prst="rect">
            <a:avLst/>
          </a:prstGeom>
          <a:noFill/>
          <a:ln/>
        </p:spPr>
        <p:txBody>
          <a:bodyPr wrap="square" lIns="0" tIns="0" rIns="0" bIns="0" rtlCol="0" anchor="t"/>
          <a:lstStyle/>
          <a:p>
            <a:pPr algn="l" indent="0" marL="0">
              <a:lnSpc>
                <a:spcPts val="2300"/>
              </a:lnSpc>
              <a:buNone/>
            </a:pPr>
            <a:r>
              <a:rPr lang="en-US" sz="1400" dirty="0">
                <a:solidFill>
                  <a:srgbClr val="E5E0DF"/>
                </a:solidFill>
                <a:latin typeface="Barlow" pitchFamily="34" charset="0"/>
                <a:ea typeface="Barlow" pitchFamily="34" charset="-122"/>
                <a:cs typeface="Barlow" pitchFamily="34" charset="-120"/>
              </a:rPr>
              <a:t>Tidal energy can be used to generate electricity for coastal communities and businesses. The technology also has potential for desalination and aquaculture, offering additional benefits in coastal areas.</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124789"/>
          </a:xfrm>
          <a:prstGeom prst="rect">
            <a:avLst/>
          </a:prstGeom>
        </p:spPr>
      </p:pic>
      <p:pic>
        <p:nvPicPr>
          <p:cNvPr id="3" name="Image 1" descr="preencoded.png">    </p:cNvPr>
          <p:cNvPicPr>
            <a:picLocks noChangeAspect="1"/>
          </p:cNvPicPr>
          <p:nvPr/>
        </p:nvPicPr>
        <p:blipFill>
          <a:blip r:embed="rId2"/>
          <a:stretch>
            <a:fillRect/>
          </a:stretch>
        </p:blipFill>
        <p:spPr>
          <a:xfrm>
            <a:off x="6465213" y="212408"/>
            <a:ext cx="1699974" cy="1699974"/>
          </a:xfrm>
          <a:prstGeom prst="rect">
            <a:avLst/>
          </a:prstGeom>
        </p:spPr>
      </p:pic>
      <p:sp>
        <p:nvSpPr>
          <p:cNvPr id="4" name="Text 0"/>
          <p:cNvSpPr/>
          <p:nvPr/>
        </p:nvSpPr>
        <p:spPr>
          <a:xfrm>
            <a:off x="594955" y="2709743"/>
            <a:ext cx="10262354" cy="472202"/>
          </a:xfrm>
          <a:prstGeom prst="rect">
            <a:avLst/>
          </a:prstGeom>
          <a:noFill/>
          <a:ln/>
        </p:spPr>
        <p:txBody>
          <a:bodyPr wrap="none" lIns="0" tIns="0" rIns="0" bIns="0" rtlCol="0" anchor="t"/>
          <a:lstStyle/>
          <a:p>
            <a:pPr indent="0" marL="0">
              <a:lnSpc>
                <a:spcPts val="3700"/>
              </a:lnSpc>
              <a:buNone/>
            </a:pPr>
            <a:r>
              <a:rPr lang="en-US" sz="2950" dirty="0">
                <a:solidFill>
                  <a:srgbClr val="FFFFFF"/>
                </a:solidFill>
                <a:latin typeface="Barlow" pitchFamily="34" charset="0"/>
                <a:ea typeface="Barlow" pitchFamily="34" charset="-122"/>
                <a:cs typeface="Barlow" pitchFamily="34" charset="-120"/>
              </a:rPr>
              <a:t>Wind Energy: Merits, Demerits, Global Status, and Applications</a:t>
            </a:r>
            <a:endParaRPr lang="en-US" sz="2950" dirty="0"/>
          </a:p>
        </p:txBody>
      </p:sp>
      <p:sp>
        <p:nvSpPr>
          <p:cNvPr id="5" name="Shape 1"/>
          <p:cNvSpPr/>
          <p:nvPr/>
        </p:nvSpPr>
        <p:spPr>
          <a:xfrm>
            <a:off x="594955" y="3436858"/>
            <a:ext cx="13440489" cy="4207669"/>
          </a:xfrm>
          <a:prstGeom prst="roundRect">
            <a:avLst>
              <a:gd name="adj" fmla="val 1697"/>
            </a:avLst>
          </a:prstGeom>
          <a:noFill/>
          <a:ln w="7620">
            <a:solidFill>
              <a:srgbClr val="FFFFFF">
                <a:alpha val="24000"/>
              </a:srgbClr>
            </a:solidFill>
            <a:prstDash val="solid"/>
          </a:ln>
        </p:spPr>
      </p:sp>
      <p:sp>
        <p:nvSpPr>
          <p:cNvPr id="6" name="Shape 2"/>
          <p:cNvSpPr/>
          <p:nvPr/>
        </p:nvSpPr>
        <p:spPr>
          <a:xfrm>
            <a:off x="602575" y="3444478"/>
            <a:ext cx="13425249" cy="491014"/>
          </a:xfrm>
          <a:prstGeom prst="rect">
            <a:avLst/>
          </a:prstGeom>
          <a:solidFill>
            <a:srgbClr val="FFFFFF">
              <a:alpha val="4000"/>
            </a:srgbClr>
          </a:solidFill>
          <a:ln/>
        </p:spPr>
      </p:sp>
      <p:sp>
        <p:nvSpPr>
          <p:cNvPr id="7" name="Text 3"/>
          <p:cNvSpPr/>
          <p:nvPr/>
        </p:nvSpPr>
        <p:spPr>
          <a:xfrm>
            <a:off x="772716" y="3554016"/>
            <a:ext cx="3012638" cy="271939"/>
          </a:xfrm>
          <a:prstGeom prst="rect">
            <a:avLst/>
          </a:prstGeom>
          <a:noFill/>
          <a:ln/>
        </p:spPr>
        <p:txBody>
          <a:bodyPr wrap="non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Merits</a:t>
            </a:r>
            <a:endParaRPr lang="en-US" sz="1300" dirty="0"/>
          </a:p>
        </p:txBody>
      </p:sp>
      <p:sp>
        <p:nvSpPr>
          <p:cNvPr id="8" name="Text 4"/>
          <p:cNvSpPr/>
          <p:nvPr/>
        </p:nvSpPr>
        <p:spPr>
          <a:xfrm>
            <a:off x="4132778" y="3554016"/>
            <a:ext cx="3008828" cy="271939"/>
          </a:xfrm>
          <a:prstGeom prst="rect">
            <a:avLst/>
          </a:prstGeom>
          <a:noFill/>
          <a:ln/>
        </p:spPr>
        <p:txBody>
          <a:bodyPr wrap="non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Demerits</a:t>
            </a:r>
            <a:endParaRPr lang="en-US" sz="1300" dirty="0"/>
          </a:p>
        </p:txBody>
      </p:sp>
      <p:sp>
        <p:nvSpPr>
          <p:cNvPr id="9" name="Text 5"/>
          <p:cNvSpPr/>
          <p:nvPr/>
        </p:nvSpPr>
        <p:spPr>
          <a:xfrm>
            <a:off x="7489031" y="3554016"/>
            <a:ext cx="3008828" cy="271939"/>
          </a:xfrm>
          <a:prstGeom prst="rect">
            <a:avLst/>
          </a:prstGeom>
          <a:noFill/>
          <a:ln/>
        </p:spPr>
        <p:txBody>
          <a:bodyPr wrap="non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Global Status</a:t>
            </a:r>
            <a:endParaRPr lang="en-US" sz="1300" dirty="0"/>
          </a:p>
        </p:txBody>
      </p:sp>
      <p:sp>
        <p:nvSpPr>
          <p:cNvPr id="10" name="Text 6"/>
          <p:cNvSpPr/>
          <p:nvPr/>
        </p:nvSpPr>
        <p:spPr>
          <a:xfrm>
            <a:off x="10845284" y="3554016"/>
            <a:ext cx="3012638" cy="271939"/>
          </a:xfrm>
          <a:prstGeom prst="rect">
            <a:avLst/>
          </a:prstGeom>
          <a:noFill/>
          <a:ln/>
        </p:spPr>
        <p:txBody>
          <a:bodyPr wrap="non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Applications</a:t>
            </a:r>
            <a:endParaRPr lang="en-US" sz="1300" dirty="0"/>
          </a:p>
        </p:txBody>
      </p:sp>
      <p:sp>
        <p:nvSpPr>
          <p:cNvPr id="11" name="Shape 7"/>
          <p:cNvSpPr/>
          <p:nvPr/>
        </p:nvSpPr>
        <p:spPr>
          <a:xfrm>
            <a:off x="602575" y="3935492"/>
            <a:ext cx="13425249" cy="1850708"/>
          </a:xfrm>
          <a:prstGeom prst="rect">
            <a:avLst/>
          </a:prstGeom>
          <a:solidFill>
            <a:srgbClr val="000000">
              <a:alpha val="4000"/>
            </a:srgbClr>
          </a:solidFill>
          <a:ln/>
        </p:spPr>
      </p:sp>
      <p:sp>
        <p:nvSpPr>
          <p:cNvPr id="12" name="Text 8"/>
          <p:cNvSpPr/>
          <p:nvPr/>
        </p:nvSpPr>
        <p:spPr>
          <a:xfrm>
            <a:off x="772716" y="4045029"/>
            <a:ext cx="3012638" cy="1087755"/>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energy is a clean and renewable energy source that produces no greenhouse gas emissions during operation.</a:t>
            </a:r>
            <a:endParaRPr lang="en-US" sz="1300" dirty="0"/>
          </a:p>
        </p:txBody>
      </p:sp>
      <p:sp>
        <p:nvSpPr>
          <p:cNvPr id="13" name="Text 9"/>
          <p:cNvSpPr/>
          <p:nvPr/>
        </p:nvSpPr>
        <p:spPr>
          <a:xfrm>
            <a:off x="4132778" y="4045029"/>
            <a:ext cx="3008828" cy="815816"/>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energy is intermittent, meaning that the availability of wind can vary significantly over time and location.</a:t>
            </a:r>
            <a:endParaRPr lang="en-US" sz="1300" dirty="0"/>
          </a:p>
        </p:txBody>
      </p:sp>
      <p:sp>
        <p:nvSpPr>
          <p:cNvPr id="14" name="Text 10"/>
          <p:cNvSpPr/>
          <p:nvPr/>
        </p:nvSpPr>
        <p:spPr>
          <a:xfrm>
            <a:off x="7489031" y="4045029"/>
            <a:ext cx="3008828" cy="1359694"/>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energy is one of the fastest-growing renewable energy sources globally. China is the global leader in wind energy capacity, followed by the United States and Germany.</a:t>
            </a:r>
            <a:endParaRPr lang="en-US" sz="1300" dirty="0"/>
          </a:p>
        </p:txBody>
      </p:sp>
      <p:sp>
        <p:nvSpPr>
          <p:cNvPr id="15" name="Text 11"/>
          <p:cNvSpPr/>
          <p:nvPr/>
        </p:nvSpPr>
        <p:spPr>
          <a:xfrm>
            <a:off x="10845284" y="4045029"/>
            <a:ext cx="3012638" cy="1631633"/>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energy can be used to generate electricity for homes, businesses, and entire communities. Wind turbines are increasingly being deployed offshore, where wind speeds are generally higher and more consistent.</a:t>
            </a:r>
            <a:endParaRPr lang="en-US" sz="1300" dirty="0"/>
          </a:p>
        </p:txBody>
      </p:sp>
      <p:sp>
        <p:nvSpPr>
          <p:cNvPr id="16" name="Shape 12"/>
          <p:cNvSpPr/>
          <p:nvPr/>
        </p:nvSpPr>
        <p:spPr>
          <a:xfrm>
            <a:off x="602575" y="5786199"/>
            <a:ext cx="13425249" cy="1850708"/>
          </a:xfrm>
          <a:prstGeom prst="rect">
            <a:avLst/>
          </a:prstGeom>
          <a:solidFill>
            <a:srgbClr val="FFFFFF">
              <a:alpha val="4000"/>
            </a:srgbClr>
          </a:solidFill>
          <a:ln/>
        </p:spPr>
      </p:sp>
      <p:sp>
        <p:nvSpPr>
          <p:cNvPr id="17" name="Text 13"/>
          <p:cNvSpPr/>
          <p:nvPr/>
        </p:nvSpPr>
        <p:spPr>
          <a:xfrm>
            <a:off x="772716" y="5895737"/>
            <a:ext cx="3012638" cy="815816"/>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turbines are becoming more efficient and cost-effective, making wind energy a competitive energy source.</a:t>
            </a:r>
            <a:endParaRPr lang="en-US" sz="1300" dirty="0"/>
          </a:p>
        </p:txBody>
      </p:sp>
      <p:sp>
        <p:nvSpPr>
          <p:cNvPr id="18" name="Text 14"/>
          <p:cNvSpPr/>
          <p:nvPr/>
        </p:nvSpPr>
        <p:spPr>
          <a:xfrm>
            <a:off x="4132778" y="5895737"/>
            <a:ext cx="3008828" cy="815816"/>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turbines can be visually disruptive and pose a potential risk to birds and bats.</a:t>
            </a:r>
            <a:endParaRPr lang="en-US" sz="1300" dirty="0"/>
          </a:p>
        </p:txBody>
      </p:sp>
      <p:sp>
        <p:nvSpPr>
          <p:cNvPr id="19" name="Text 15"/>
          <p:cNvSpPr/>
          <p:nvPr/>
        </p:nvSpPr>
        <p:spPr>
          <a:xfrm>
            <a:off x="7489031" y="5895737"/>
            <a:ext cx="3008828" cy="1087755"/>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The global wind energy sector is attracting significant investments, with large-scale wind farms being developed in both onshore and offshore locations.</a:t>
            </a:r>
            <a:endParaRPr lang="en-US" sz="1300" dirty="0"/>
          </a:p>
        </p:txBody>
      </p:sp>
      <p:sp>
        <p:nvSpPr>
          <p:cNvPr id="20" name="Text 16"/>
          <p:cNvSpPr/>
          <p:nvPr/>
        </p:nvSpPr>
        <p:spPr>
          <a:xfrm>
            <a:off x="10845284" y="5895737"/>
            <a:ext cx="3012638" cy="1631633"/>
          </a:xfrm>
          <a:prstGeom prst="rect">
            <a:avLst/>
          </a:prstGeom>
          <a:noFill/>
          <a:ln/>
        </p:spPr>
        <p:txBody>
          <a:bodyPr wrap="square" lIns="0" tIns="0" rIns="0" bIns="0" rtlCol="0" anchor="t"/>
          <a:lstStyle/>
          <a:p>
            <a:pPr indent="0" marL="0">
              <a:lnSpc>
                <a:spcPts val="2100"/>
              </a:lnSpc>
              <a:buNone/>
            </a:pPr>
            <a:r>
              <a:rPr lang="en-US" sz="1300" dirty="0">
                <a:solidFill>
                  <a:srgbClr val="E5E0DF"/>
                </a:solidFill>
                <a:latin typeface="Barlow" pitchFamily="34" charset="0"/>
                <a:ea typeface="Barlow" pitchFamily="34" charset="-122"/>
                <a:cs typeface="Barlow" pitchFamily="34" charset="-120"/>
              </a:rPr>
              <a:t>Wind energy can also be used to power pumps for irrigation, desalination plants, and other applications. Hybrid wind-solar systems are gaining popularity, combining the benefits of both renewable energy sources.</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20385" y="2432923"/>
            <a:ext cx="5045631" cy="3363754"/>
          </a:xfrm>
          <a:prstGeom prst="rect">
            <a:avLst/>
          </a:prstGeom>
        </p:spPr>
      </p:pic>
      <p:sp>
        <p:nvSpPr>
          <p:cNvPr id="4" name="Text 0"/>
          <p:cNvSpPr/>
          <p:nvPr/>
        </p:nvSpPr>
        <p:spPr>
          <a:xfrm>
            <a:off x="6103620" y="813078"/>
            <a:ext cx="7199352" cy="489704"/>
          </a:xfrm>
          <a:prstGeom prst="rect">
            <a:avLst/>
          </a:prstGeom>
          <a:noFill/>
          <a:ln/>
        </p:spPr>
        <p:txBody>
          <a:bodyPr wrap="none" lIns="0" tIns="0" rIns="0" bIns="0" rtlCol="0" anchor="t"/>
          <a:lstStyle/>
          <a:p>
            <a:pPr indent="0" marL="0">
              <a:lnSpc>
                <a:spcPts val="3850"/>
              </a:lnSpc>
              <a:buNone/>
            </a:pPr>
            <a:r>
              <a:rPr lang="en-US" sz="3050" dirty="0">
                <a:solidFill>
                  <a:srgbClr val="FFFFFF"/>
                </a:solidFill>
                <a:latin typeface="Barlow" pitchFamily="34" charset="0"/>
                <a:ea typeface="Barlow" pitchFamily="34" charset="-122"/>
                <a:cs typeface="Barlow" pitchFamily="34" charset="-120"/>
              </a:rPr>
              <a:t>Concept of Natural Resource Management</a:t>
            </a:r>
            <a:endParaRPr lang="en-US" sz="3050" dirty="0"/>
          </a:p>
        </p:txBody>
      </p:sp>
      <p:pic>
        <p:nvPicPr>
          <p:cNvPr id="5" name="Image 2" descr="preencoded.png">    </p:cNvPr>
          <p:cNvPicPr>
            <a:picLocks noChangeAspect="1"/>
          </p:cNvPicPr>
          <p:nvPr/>
        </p:nvPicPr>
        <p:blipFill>
          <a:blip r:embed="rId3"/>
          <a:stretch>
            <a:fillRect/>
          </a:stretch>
        </p:blipFill>
        <p:spPr>
          <a:xfrm>
            <a:off x="6103620" y="1567220"/>
            <a:ext cx="440769" cy="440769"/>
          </a:xfrm>
          <a:prstGeom prst="rect">
            <a:avLst/>
          </a:prstGeom>
        </p:spPr>
      </p:pic>
      <p:sp>
        <p:nvSpPr>
          <p:cNvPr id="6" name="Text 1"/>
          <p:cNvSpPr/>
          <p:nvPr/>
        </p:nvSpPr>
        <p:spPr>
          <a:xfrm>
            <a:off x="6103620" y="2184321"/>
            <a:ext cx="1959412" cy="244912"/>
          </a:xfrm>
          <a:prstGeom prst="rect">
            <a:avLst/>
          </a:prstGeom>
          <a:noFill/>
          <a:ln/>
        </p:spPr>
        <p:txBody>
          <a:bodyPr wrap="none" lIns="0" tIns="0" rIns="0" bIns="0" rtlCol="0" anchor="t"/>
          <a:lstStyle/>
          <a:p>
            <a:pPr algn="l" indent="0" marL="0">
              <a:lnSpc>
                <a:spcPts val="1900"/>
              </a:lnSpc>
              <a:buNone/>
            </a:pPr>
            <a:r>
              <a:rPr lang="en-US" sz="1500" dirty="0">
                <a:solidFill>
                  <a:srgbClr val="E5E0DF"/>
                </a:solidFill>
                <a:latin typeface="Barlow" pitchFamily="34" charset="0"/>
                <a:ea typeface="Barlow" pitchFamily="34" charset="-122"/>
                <a:cs typeface="Barlow" pitchFamily="34" charset="-120"/>
              </a:rPr>
              <a:t>Sustainable Use</a:t>
            </a:r>
            <a:endParaRPr lang="en-US" sz="1500" dirty="0"/>
          </a:p>
        </p:txBody>
      </p:sp>
      <p:sp>
        <p:nvSpPr>
          <p:cNvPr id="7" name="Text 2"/>
          <p:cNvSpPr/>
          <p:nvPr/>
        </p:nvSpPr>
        <p:spPr>
          <a:xfrm>
            <a:off x="6103620" y="2534960"/>
            <a:ext cx="3822502" cy="1692354"/>
          </a:xfrm>
          <a:prstGeom prst="rect">
            <a:avLst/>
          </a:prstGeom>
          <a:noFill/>
          <a:ln/>
        </p:spPr>
        <p:txBody>
          <a:bodyPr wrap="square" lIns="0" tIns="0" rIns="0" bIns="0" rtlCol="0" anchor="t"/>
          <a:lstStyle/>
          <a:p>
            <a:pPr algn="l" indent="0" marL="0">
              <a:lnSpc>
                <a:spcPts val="2200"/>
              </a:lnSpc>
              <a:buNone/>
            </a:pPr>
            <a:r>
              <a:rPr lang="en-US" sz="1350" dirty="0">
                <a:solidFill>
                  <a:srgbClr val="E5E0DF"/>
                </a:solidFill>
                <a:latin typeface="Barlow" pitchFamily="34" charset="0"/>
                <a:ea typeface="Barlow" pitchFamily="34" charset="-122"/>
                <a:cs typeface="Barlow" pitchFamily="34" charset="-120"/>
              </a:rPr>
              <a:t>Natural resource management aims to use natural resources in a way that meets current needs without compromising the ability of future generations to meet their own needs. It involves balancing economic development with environmental protection.</a:t>
            </a:r>
            <a:endParaRPr lang="en-US" sz="1350" dirty="0"/>
          </a:p>
        </p:txBody>
      </p:sp>
      <p:pic>
        <p:nvPicPr>
          <p:cNvPr id="8" name="Image 3" descr="preencoded.png">    </p:cNvPr>
          <p:cNvPicPr>
            <a:picLocks noChangeAspect="1"/>
          </p:cNvPicPr>
          <p:nvPr/>
        </p:nvPicPr>
        <p:blipFill>
          <a:blip r:embed="rId4"/>
          <a:stretch>
            <a:fillRect/>
          </a:stretch>
        </p:blipFill>
        <p:spPr>
          <a:xfrm>
            <a:off x="10190559" y="1567220"/>
            <a:ext cx="440769" cy="440769"/>
          </a:xfrm>
          <a:prstGeom prst="rect">
            <a:avLst/>
          </a:prstGeom>
        </p:spPr>
      </p:pic>
      <p:sp>
        <p:nvSpPr>
          <p:cNvPr id="9" name="Text 3"/>
          <p:cNvSpPr/>
          <p:nvPr/>
        </p:nvSpPr>
        <p:spPr>
          <a:xfrm>
            <a:off x="10190559" y="2184321"/>
            <a:ext cx="2631400" cy="244912"/>
          </a:xfrm>
          <a:prstGeom prst="rect">
            <a:avLst/>
          </a:prstGeom>
          <a:noFill/>
          <a:ln/>
        </p:spPr>
        <p:txBody>
          <a:bodyPr wrap="none" lIns="0" tIns="0" rIns="0" bIns="0" rtlCol="0" anchor="t"/>
          <a:lstStyle/>
          <a:p>
            <a:pPr algn="l" indent="0" marL="0">
              <a:lnSpc>
                <a:spcPts val="1900"/>
              </a:lnSpc>
              <a:buNone/>
            </a:pPr>
            <a:r>
              <a:rPr lang="en-US" sz="1500" dirty="0">
                <a:solidFill>
                  <a:srgbClr val="E5E0DF"/>
                </a:solidFill>
                <a:latin typeface="Barlow" pitchFamily="34" charset="0"/>
                <a:ea typeface="Barlow" pitchFamily="34" charset="-122"/>
                <a:cs typeface="Barlow" pitchFamily="34" charset="-120"/>
              </a:rPr>
              <a:t>Conservation and Preservation</a:t>
            </a:r>
            <a:endParaRPr lang="en-US" sz="1500" dirty="0"/>
          </a:p>
        </p:txBody>
      </p:sp>
      <p:sp>
        <p:nvSpPr>
          <p:cNvPr id="10" name="Text 4"/>
          <p:cNvSpPr/>
          <p:nvPr/>
        </p:nvSpPr>
        <p:spPr>
          <a:xfrm>
            <a:off x="10190559" y="2534960"/>
            <a:ext cx="3822621" cy="1692354"/>
          </a:xfrm>
          <a:prstGeom prst="rect">
            <a:avLst/>
          </a:prstGeom>
          <a:noFill/>
          <a:ln/>
        </p:spPr>
        <p:txBody>
          <a:bodyPr wrap="square" lIns="0" tIns="0" rIns="0" bIns="0" rtlCol="0" anchor="t"/>
          <a:lstStyle/>
          <a:p>
            <a:pPr algn="l" indent="0" marL="0">
              <a:lnSpc>
                <a:spcPts val="2200"/>
              </a:lnSpc>
              <a:buNone/>
            </a:pPr>
            <a:r>
              <a:rPr lang="en-US" sz="1350" dirty="0">
                <a:solidFill>
                  <a:srgbClr val="E5E0DF"/>
                </a:solidFill>
                <a:latin typeface="Barlow" pitchFamily="34" charset="0"/>
                <a:ea typeface="Barlow" pitchFamily="34" charset="-122"/>
                <a:cs typeface="Barlow" pitchFamily="34" charset="-120"/>
              </a:rPr>
              <a:t>Natural resource management includes efforts to conserve and preserve natural resources, such as forests, water, and minerals. Conservation involves using resources wisely and efficiently, while preservation aims to protect resources from damage or depletion.</a:t>
            </a:r>
            <a:endParaRPr lang="en-US" sz="1350" dirty="0"/>
          </a:p>
        </p:txBody>
      </p:sp>
      <p:pic>
        <p:nvPicPr>
          <p:cNvPr id="11" name="Image 4" descr="preencoded.png">    </p:cNvPr>
          <p:cNvPicPr>
            <a:picLocks noChangeAspect="1"/>
          </p:cNvPicPr>
          <p:nvPr/>
        </p:nvPicPr>
        <p:blipFill>
          <a:blip r:embed="rId5"/>
          <a:stretch>
            <a:fillRect/>
          </a:stretch>
        </p:blipFill>
        <p:spPr>
          <a:xfrm>
            <a:off x="6103620" y="4756309"/>
            <a:ext cx="440769" cy="440769"/>
          </a:xfrm>
          <a:prstGeom prst="rect">
            <a:avLst/>
          </a:prstGeom>
        </p:spPr>
      </p:pic>
      <p:sp>
        <p:nvSpPr>
          <p:cNvPr id="12" name="Text 5"/>
          <p:cNvSpPr/>
          <p:nvPr/>
        </p:nvSpPr>
        <p:spPr>
          <a:xfrm>
            <a:off x="6103620" y="5373410"/>
            <a:ext cx="1959412" cy="244912"/>
          </a:xfrm>
          <a:prstGeom prst="rect">
            <a:avLst/>
          </a:prstGeom>
          <a:noFill/>
          <a:ln/>
        </p:spPr>
        <p:txBody>
          <a:bodyPr wrap="none" lIns="0" tIns="0" rIns="0" bIns="0" rtlCol="0" anchor="t"/>
          <a:lstStyle/>
          <a:p>
            <a:pPr algn="l" indent="0" marL="0">
              <a:lnSpc>
                <a:spcPts val="1900"/>
              </a:lnSpc>
              <a:buNone/>
            </a:pPr>
            <a:r>
              <a:rPr lang="en-US" sz="1500" dirty="0">
                <a:solidFill>
                  <a:srgbClr val="E5E0DF"/>
                </a:solidFill>
                <a:latin typeface="Barlow" pitchFamily="34" charset="0"/>
                <a:ea typeface="Barlow" pitchFamily="34" charset="-122"/>
                <a:cs typeface="Barlow" pitchFamily="34" charset="-120"/>
              </a:rPr>
              <a:t>Ecosystem Health</a:t>
            </a:r>
            <a:endParaRPr lang="en-US" sz="1500" dirty="0"/>
          </a:p>
        </p:txBody>
      </p:sp>
      <p:sp>
        <p:nvSpPr>
          <p:cNvPr id="13" name="Text 6"/>
          <p:cNvSpPr/>
          <p:nvPr/>
        </p:nvSpPr>
        <p:spPr>
          <a:xfrm>
            <a:off x="6103620" y="5724049"/>
            <a:ext cx="3822502" cy="1692354"/>
          </a:xfrm>
          <a:prstGeom prst="rect">
            <a:avLst/>
          </a:prstGeom>
          <a:noFill/>
          <a:ln/>
        </p:spPr>
        <p:txBody>
          <a:bodyPr wrap="square" lIns="0" tIns="0" rIns="0" bIns="0" rtlCol="0" anchor="t"/>
          <a:lstStyle/>
          <a:p>
            <a:pPr algn="l" indent="0" marL="0">
              <a:lnSpc>
                <a:spcPts val="2200"/>
              </a:lnSpc>
              <a:buNone/>
            </a:pPr>
            <a:r>
              <a:rPr lang="en-US" sz="1350" dirty="0">
                <a:solidFill>
                  <a:srgbClr val="E5E0DF"/>
                </a:solidFill>
                <a:latin typeface="Barlow" pitchFamily="34" charset="0"/>
                <a:ea typeface="Barlow" pitchFamily="34" charset="-122"/>
                <a:cs typeface="Barlow" pitchFamily="34" charset="-120"/>
              </a:rPr>
              <a:t>Natural resource management considers the interconnectedness of ecosystems and seeks to maintain their health and integrity. It recognizes that human activities can have significant impacts on ecosystems and aims to minimize negative impacts.</a:t>
            </a:r>
            <a:endParaRPr lang="en-US" sz="1350" dirty="0"/>
          </a:p>
        </p:txBody>
      </p:sp>
      <p:pic>
        <p:nvPicPr>
          <p:cNvPr id="14" name="Image 5" descr="preencoded.png">    </p:cNvPr>
          <p:cNvPicPr>
            <a:picLocks noChangeAspect="1"/>
          </p:cNvPicPr>
          <p:nvPr/>
        </p:nvPicPr>
        <p:blipFill>
          <a:blip r:embed="rId6"/>
          <a:stretch>
            <a:fillRect/>
          </a:stretch>
        </p:blipFill>
        <p:spPr>
          <a:xfrm>
            <a:off x="10190559" y="4756309"/>
            <a:ext cx="440769" cy="440769"/>
          </a:xfrm>
          <a:prstGeom prst="rect">
            <a:avLst/>
          </a:prstGeom>
        </p:spPr>
      </p:pic>
      <p:sp>
        <p:nvSpPr>
          <p:cNvPr id="15" name="Text 7"/>
          <p:cNvSpPr/>
          <p:nvPr/>
        </p:nvSpPr>
        <p:spPr>
          <a:xfrm>
            <a:off x="10190559" y="5373410"/>
            <a:ext cx="2065377" cy="244912"/>
          </a:xfrm>
          <a:prstGeom prst="rect">
            <a:avLst/>
          </a:prstGeom>
          <a:noFill/>
          <a:ln/>
        </p:spPr>
        <p:txBody>
          <a:bodyPr wrap="none" lIns="0" tIns="0" rIns="0" bIns="0" rtlCol="0" anchor="t"/>
          <a:lstStyle/>
          <a:p>
            <a:pPr algn="l" indent="0" marL="0">
              <a:lnSpc>
                <a:spcPts val="1900"/>
              </a:lnSpc>
              <a:buNone/>
            </a:pPr>
            <a:r>
              <a:rPr lang="en-US" sz="1500" dirty="0">
                <a:solidFill>
                  <a:srgbClr val="E5E0DF"/>
                </a:solidFill>
                <a:latin typeface="Barlow" pitchFamily="34" charset="0"/>
                <a:ea typeface="Barlow" pitchFamily="34" charset="-122"/>
                <a:cs typeface="Barlow" pitchFamily="34" charset="-120"/>
              </a:rPr>
              <a:t>Intergenerational Equity</a:t>
            </a:r>
            <a:endParaRPr lang="en-US" sz="1500" dirty="0"/>
          </a:p>
        </p:txBody>
      </p:sp>
      <p:sp>
        <p:nvSpPr>
          <p:cNvPr id="16" name="Text 8"/>
          <p:cNvSpPr/>
          <p:nvPr/>
        </p:nvSpPr>
        <p:spPr>
          <a:xfrm>
            <a:off x="10190559" y="5724049"/>
            <a:ext cx="3822621" cy="1692354"/>
          </a:xfrm>
          <a:prstGeom prst="rect">
            <a:avLst/>
          </a:prstGeom>
          <a:noFill/>
          <a:ln/>
        </p:spPr>
        <p:txBody>
          <a:bodyPr wrap="square" lIns="0" tIns="0" rIns="0" bIns="0" rtlCol="0" anchor="t"/>
          <a:lstStyle/>
          <a:p>
            <a:pPr algn="l" indent="0" marL="0">
              <a:lnSpc>
                <a:spcPts val="2200"/>
              </a:lnSpc>
              <a:buNone/>
            </a:pPr>
            <a:r>
              <a:rPr lang="en-US" sz="1350" dirty="0">
                <a:solidFill>
                  <a:srgbClr val="E5E0DF"/>
                </a:solidFill>
                <a:latin typeface="Barlow" pitchFamily="34" charset="0"/>
                <a:ea typeface="Barlow" pitchFamily="34" charset="-122"/>
                <a:cs typeface="Barlow" pitchFamily="34" charset="-120"/>
              </a:rPr>
              <a:t>Natural resource management emphasizes the importance of intergenerational equity, ensuring that future generations have access to the same natural resources as the current generation. It acknowledges the responsibility of the current generation to manage resources sustainably.</a:t>
            </a:r>
            <a:endParaRPr lang="en-US" sz="13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05740" y="2423160"/>
            <a:ext cx="5074920" cy="3383280"/>
          </a:xfrm>
          <a:prstGeom prst="rect">
            <a:avLst/>
          </a:prstGeom>
        </p:spPr>
      </p:pic>
      <p:sp>
        <p:nvSpPr>
          <p:cNvPr id="4" name="Text 0"/>
          <p:cNvSpPr/>
          <p:nvPr/>
        </p:nvSpPr>
        <p:spPr>
          <a:xfrm>
            <a:off x="6062424" y="639247"/>
            <a:ext cx="5731907" cy="457200"/>
          </a:xfrm>
          <a:prstGeom prst="rect">
            <a:avLst/>
          </a:prstGeom>
          <a:noFill/>
          <a:ln/>
        </p:spPr>
        <p:txBody>
          <a:bodyPr wrap="none" lIns="0" tIns="0" rIns="0" bIns="0" rtlCol="0" anchor="t"/>
          <a:lstStyle/>
          <a:p>
            <a:pPr indent="0" marL="0">
              <a:lnSpc>
                <a:spcPts val="3600"/>
              </a:lnSpc>
              <a:buNone/>
            </a:pPr>
            <a:r>
              <a:rPr lang="en-US" sz="2850" dirty="0">
                <a:solidFill>
                  <a:srgbClr val="FFFFFF"/>
                </a:solidFill>
                <a:latin typeface="Barlow" pitchFamily="34" charset="0"/>
                <a:ea typeface="Barlow" pitchFamily="34" charset="-122"/>
                <a:cs typeface="Barlow" pitchFamily="34" charset="-120"/>
              </a:rPr>
              <a:t>Disaster Management: Case Studies</a:t>
            </a:r>
            <a:endParaRPr lang="en-US" sz="2850" dirty="0"/>
          </a:p>
        </p:txBody>
      </p:sp>
      <p:sp>
        <p:nvSpPr>
          <p:cNvPr id="5" name="Shape 1"/>
          <p:cNvSpPr/>
          <p:nvPr/>
        </p:nvSpPr>
        <p:spPr>
          <a:xfrm>
            <a:off x="6297811" y="1343263"/>
            <a:ext cx="22860" cy="6246971"/>
          </a:xfrm>
          <a:prstGeom prst="roundRect">
            <a:avLst>
              <a:gd name="adj" fmla="val 302400"/>
            </a:avLst>
          </a:prstGeom>
          <a:solidFill>
            <a:srgbClr val="922022"/>
          </a:solidFill>
          <a:ln/>
        </p:spPr>
      </p:sp>
      <p:sp>
        <p:nvSpPr>
          <p:cNvPr id="6" name="Shape 2"/>
          <p:cNvSpPr/>
          <p:nvPr/>
        </p:nvSpPr>
        <p:spPr>
          <a:xfrm>
            <a:off x="6471523" y="1702118"/>
            <a:ext cx="576024" cy="22860"/>
          </a:xfrm>
          <a:prstGeom prst="roundRect">
            <a:avLst>
              <a:gd name="adj" fmla="val 302400"/>
            </a:avLst>
          </a:prstGeom>
          <a:solidFill>
            <a:srgbClr val="922022"/>
          </a:solidFill>
          <a:ln/>
        </p:spPr>
      </p:sp>
      <p:sp>
        <p:nvSpPr>
          <p:cNvPr id="7" name="Shape 3"/>
          <p:cNvSpPr/>
          <p:nvPr/>
        </p:nvSpPr>
        <p:spPr>
          <a:xfrm>
            <a:off x="6124099" y="1528405"/>
            <a:ext cx="370284" cy="370284"/>
          </a:xfrm>
          <a:prstGeom prst="roundRect">
            <a:avLst>
              <a:gd name="adj" fmla="val 18669"/>
            </a:avLst>
          </a:prstGeom>
          <a:solidFill>
            <a:srgbClr val="790709"/>
          </a:solidFill>
          <a:ln w="7620">
            <a:solidFill>
              <a:srgbClr val="922022"/>
            </a:solidFill>
            <a:prstDash val="solid"/>
          </a:ln>
        </p:spPr>
      </p:sp>
      <p:sp>
        <p:nvSpPr>
          <p:cNvPr id="8" name="Text 4"/>
          <p:cNvSpPr/>
          <p:nvPr/>
        </p:nvSpPr>
        <p:spPr>
          <a:xfrm>
            <a:off x="6270546" y="1603772"/>
            <a:ext cx="77272" cy="219432"/>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1</a:t>
            </a:r>
            <a:endParaRPr lang="en-US" sz="1700" dirty="0"/>
          </a:p>
        </p:txBody>
      </p:sp>
      <p:sp>
        <p:nvSpPr>
          <p:cNvPr id="9" name="Text 5"/>
          <p:cNvSpPr/>
          <p:nvPr/>
        </p:nvSpPr>
        <p:spPr>
          <a:xfrm>
            <a:off x="7214473" y="1507808"/>
            <a:ext cx="1948815" cy="228600"/>
          </a:xfrm>
          <a:prstGeom prst="rect">
            <a:avLst/>
          </a:prstGeom>
          <a:noFill/>
          <a:ln/>
        </p:spPr>
        <p:txBody>
          <a:bodyPr wrap="none" lIns="0" tIns="0" rIns="0" bIns="0" rtlCol="0" anchor="t"/>
          <a:lstStyle/>
          <a:p>
            <a:pPr algn="l" indent="0" marL="0">
              <a:lnSpc>
                <a:spcPts val="1800"/>
              </a:lnSpc>
              <a:buNone/>
            </a:pPr>
            <a:r>
              <a:rPr lang="en-US" sz="1400" dirty="0">
                <a:solidFill>
                  <a:srgbClr val="E5E0DF"/>
                </a:solidFill>
                <a:latin typeface="Barlow" pitchFamily="34" charset="0"/>
                <a:ea typeface="Barlow" pitchFamily="34" charset="-122"/>
                <a:cs typeface="Barlow" pitchFamily="34" charset="-120"/>
              </a:rPr>
              <a:t>Hurricane Katrina (2005)</a:t>
            </a:r>
            <a:endParaRPr lang="en-US" sz="1400" dirty="0"/>
          </a:p>
        </p:txBody>
      </p:sp>
      <p:sp>
        <p:nvSpPr>
          <p:cNvPr id="10" name="Text 6"/>
          <p:cNvSpPr/>
          <p:nvPr/>
        </p:nvSpPr>
        <p:spPr>
          <a:xfrm>
            <a:off x="7214473" y="1835110"/>
            <a:ext cx="6839903" cy="1316236"/>
          </a:xfrm>
          <a:prstGeom prst="rect">
            <a:avLst/>
          </a:prstGeom>
          <a:noFill/>
          <a:ln/>
        </p:spPr>
        <p:txBody>
          <a:bodyPr wrap="square" lIns="0" tIns="0" rIns="0" bIns="0" rtlCol="0" anchor="t"/>
          <a:lstStyle/>
          <a:p>
            <a:pPr algn="l" indent="0" marL="0">
              <a:lnSpc>
                <a:spcPts val="2050"/>
              </a:lnSpc>
              <a:buNone/>
            </a:pPr>
            <a:r>
              <a:rPr lang="en-US" sz="1250" dirty="0">
                <a:solidFill>
                  <a:srgbClr val="E5E0DF"/>
                </a:solidFill>
                <a:latin typeface="Barlow" pitchFamily="34" charset="0"/>
                <a:ea typeface="Barlow" pitchFamily="34" charset="-122"/>
                <a:cs typeface="Barlow" pitchFamily="34" charset="-120"/>
              </a:rPr>
              <a:t>The devastating Hurricane Katrina in 2005 highlighted the importance of effective disaster preparedness and response. The storm caused widespread flooding and destruction in New Orleans and surrounding areas, resulting in significant loss of life and property damage. Lessons learned from Katrina led to improvements in disaster planning and response, including enhanced flood control systems and improved coordination between federal, state, and local agencies.</a:t>
            </a:r>
            <a:endParaRPr lang="en-US" sz="1250" dirty="0"/>
          </a:p>
        </p:txBody>
      </p:sp>
      <p:sp>
        <p:nvSpPr>
          <p:cNvPr id="11" name="Shape 7"/>
          <p:cNvSpPr/>
          <p:nvPr/>
        </p:nvSpPr>
        <p:spPr>
          <a:xfrm>
            <a:off x="6471523" y="3839289"/>
            <a:ext cx="576024" cy="22860"/>
          </a:xfrm>
          <a:prstGeom prst="roundRect">
            <a:avLst>
              <a:gd name="adj" fmla="val 302400"/>
            </a:avLst>
          </a:prstGeom>
          <a:solidFill>
            <a:srgbClr val="922022"/>
          </a:solidFill>
          <a:ln/>
        </p:spPr>
      </p:sp>
      <p:sp>
        <p:nvSpPr>
          <p:cNvPr id="12" name="Shape 8"/>
          <p:cNvSpPr/>
          <p:nvPr/>
        </p:nvSpPr>
        <p:spPr>
          <a:xfrm>
            <a:off x="6124099" y="3665577"/>
            <a:ext cx="370284" cy="370284"/>
          </a:xfrm>
          <a:prstGeom prst="roundRect">
            <a:avLst>
              <a:gd name="adj" fmla="val 18669"/>
            </a:avLst>
          </a:prstGeom>
          <a:solidFill>
            <a:srgbClr val="790709"/>
          </a:solidFill>
          <a:ln w="7620">
            <a:solidFill>
              <a:srgbClr val="922022"/>
            </a:solidFill>
            <a:prstDash val="solid"/>
          </a:ln>
        </p:spPr>
      </p:sp>
      <p:sp>
        <p:nvSpPr>
          <p:cNvPr id="13" name="Text 9"/>
          <p:cNvSpPr/>
          <p:nvPr/>
        </p:nvSpPr>
        <p:spPr>
          <a:xfrm>
            <a:off x="6249472" y="3740944"/>
            <a:ext cx="119420" cy="219432"/>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2</a:t>
            </a:r>
            <a:endParaRPr lang="en-US" sz="1700" dirty="0"/>
          </a:p>
        </p:txBody>
      </p:sp>
      <p:sp>
        <p:nvSpPr>
          <p:cNvPr id="14" name="Text 10"/>
          <p:cNvSpPr/>
          <p:nvPr/>
        </p:nvSpPr>
        <p:spPr>
          <a:xfrm>
            <a:off x="7214473" y="3644979"/>
            <a:ext cx="3055025" cy="228600"/>
          </a:xfrm>
          <a:prstGeom prst="rect">
            <a:avLst/>
          </a:prstGeom>
          <a:noFill/>
          <a:ln/>
        </p:spPr>
        <p:txBody>
          <a:bodyPr wrap="none" lIns="0" tIns="0" rIns="0" bIns="0" rtlCol="0" anchor="t"/>
          <a:lstStyle/>
          <a:p>
            <a:pPr algn="l" indent="0" marL="0">
              <a:lnSpc>
                <a:spcPts val="1800"/>
              </a:lnSpc>
              <a:buNone/>
            </a:pPr>
            <a:r>
              <a:rPr lang="en-US" sz="1400" dirty="0">
                <a:solidFill>
                  <a:srgbClr val="E5E0DF"/>
                </a:solidFill>
                <a:latin typeface="Barlow" pitchFamily="34" charset="0"/>
                <a:ea typeface="Barlow" pitchFamily="34" charset="-122"/>
                <a:cs typeface="Barlow" pitchFamily="34" charset="-120"/>
              </a:rPr>
              <a:t>Tohoku Earthquake and Tsunami (2011)</a:t>
            </a:r>
            <a:endParaRPr lang="en-US" sz="1400" dirty="0"/>
          </a:p>
        </p:txBody>
      </p:sp>
      <p:sp>
        <p:nvSpPr>
          <p:cNvPr id="15" name="Text 11"/>
          <p:cNvSpPr/>
          <p:nvPr/>
        </p:nvSpPr>
        <p:spPr>
          <a:xfrm>
            <a:off x="7214473" y="3972282"/>
            <a:ext cx="6839903" cy="1316236"/>
          </a:xfrm>
          <a:prstGeom prst="rect">
            <a:avLst/>
          </a:prstGeom>
          <a:noFill/>
          <a:ln/>
        </p:spPr>
        <p:txBody>
          <a:bodyPr wrap="square" lIns="0" tIns="0" rIns="0" bIns="0" rtlCol="0" anchor="t"/>
          <a:lstStyle/>
          <a:p>
            <a:pPr algn="l" indent="0" marL="0">
              <a:lnSpc>
                <a:spcPts val="2050"/>
              </a:lnSpc>
              <a:buNone/>
            </a:pPr>
            <a:r>
              <a:rPr lang="en-US" sz="1250" dirty="0">
                <a:solidFill>
                  <a:srgbClr val="E5E0DF"/>
                </a:solidFill>
                <a:latin typeface="Barlow" pitchFamily="34" charset="0"/>
                <a:ea typeface="Barlow" pitchFamily="34" charset="-122"/>
                <a:cs typeface="Barlow" pitchFamily="34" charset="-120"/>
              </a:rPr>
              <a:t>The 2011 Tohoku earthquake and tsunami in Japan demonstrated the critical role of early warning systems and resilient infrastructure in disaster management. The earthquake triggered a massive tsunami that devastated coastal areas, causing significant loss of life and damage to infrastructure. Japan's robust early warning system and well-prepared disaster response plan helped mitigate the impact of the disaster.</a:t>
            </a:r>
            <a:endParaRPr lang="en-US" sz="1250" dirty="0"/>
          </a:p>
        </p:txBody>
      </p:sp>
      <p:sp>
        <p:nvSpPr>
          <p:cNvPr id="16" name="Shape 12"/>
          <p:cNvSpPr/>
          <p:nvPr/>
        </p:nvSpPr>
        <p:spPr>
          <a:xfrm>
            <a:off x="6471523" y="5976461"/>
            <a:ext cx="576024" cy="22860"/>
          </a:xfrm>
          <a:prstGeom prst="roundRect">
            <a:avLst>
              <a:gd name="adj" fmla="val 302400"/>
            </a:avLst>
          </a:prstGeom>
          <a:solidFill>
            <a:srgbClr val="922022"/>
          </a:solidFill>
          <a:ln/>
        </p:spPr>
      </p:sp>
      <p:sp>
        <p:nvSpPr>
          <p:cNvPr id="17" name="Shape 13"/>
          <p:cNvSpPr/>
          <p:nvPr/>
        </p:nvSpPr>
        <p:spPr>
          <a:xfrm>
            <a:off x="6124099" y="5802749"/>
            <a:ext cx="370284" cy="370284"/>
          </a:xfrm>
          <a:prstGeom prst="roundRect">
            <a:avLst>
              <a:gd name="adj" fmla="val 18669"/>
            </a:avLst>
          </a:prstGeom>
          <a:solidFill>
            <a:srgbClr val="790709"/>
          </a:solidFill>
          <a:ln w="7620">
            <a:solidFill>
              <a:srgbClr val="922022"/>
            </a:solidFill>
            <a:prstDash val="solid"/>
          </a:ln>
        </p:spPr>
      </p:sp>
      <p:sp>
        <p:nvSpPr>
          <p:cNvPr id="18" name="Text 14"/>
          <p:cNvSpPr/>
          <p:nvPr/>
        </p:nvSpPr>
        <p:spPr>
          <a:xfrm>
            <a:off x="6251734" y="5878116"/>
            <a:ext cx="115014" cy="219432"/>
          </a:xfrm>
          <a:prstGeom prst="rect">
            <a:avLst/>
          </a:prstGeom>
          <a:noFill/>
          <a:ln/>
        </p:spPr>
        <p:txBody>
          <a:bodyPr wrap="none" lIns="0" tIns="0" rIns="0" bIns="0" rtlCol="0" anchor="t"/>
          <a:lstStyle/>
          <a:p>
            <a:pPr algn="ctr" indent="0" marL="0">
              <a:lnSpc>
                <a:spcPts val="1700"/>
              </a:lnSpc>
              <a:buNone/>
            </a:pPr>
            <a:r>
              <a:rPr lang="en-US" sz="1700" dirty="0">
                <a:solidFill>
                  <a:srgbClr val="E5E0DF"/>
                </a:solidFill>
                <a:latin typeface="Barlow" pitchFamily="34" charset="0"/>
                <a:ea typeface="Barlow" pitchFamily="34" charset="-122"/>
                <a:cs typeface="Barlow" pitchFamily="34" charset="-120"/>
              </a:rPr>
              <a:t>3</a:t>
            </a:r>
            <a:endParaRPr lang="en-US" sz="1700" dirty="0"/>
          </a:p>
        </p:txBody>
      </p:sp>
      <p:sp>
        <p:nvSpPr>
          <p:cNvPr id="19" name="Text 15"/>
          <p:cNvSpPr/>
          <p:nvPr/>
        </p:nvSpPr>
        <p:spPr>
          <a:xfrm>
            <a:off x="7214473" y="5782151"/>
            <a:ext cx="2597468" cy="228600"/>
          </a:xfrm>
          <a:prstGeom prst="rect">
            <a:avLst/>
          </a:prstGeom>
          <a:noFill/>
          <a:ln/>
        </p:spPr>
        <p:txBody>
          <a:bodyPr wrap="none" lIns="0" tIns="0" rIns="0" bIns="0" rtlCol="0" anchor="t"/>
          <a:lstStyle/>
          <a:p>
            <a:pPr algn="l" indent="0" marL="0">
              <a:lnSpc>
                <a:spcPts val="1800"/>
              </a:lnSpc>
              <a:buNone/>
            </a:pPr>
            <a:r>
              <a:rPr lang="en-US" sz="1400" dirty="0">
                <a:solidFill>
                  <a:srgbClr val="E5E0DF"/>
                </a:solidFill>
                <a:latin typeface="Barlow" pitchFamily="34" charset="0"/>
                <a:ea typeface="Barlow" pitchFamily="34" charset="-122"/>
                <a:cs typeface="Barlow" pitchFamily="34" charset="-120"/>
              </a:rPr>
              <a:t>Australian Bushfires (2019-2020)</a:t>
            </a:r>
            <a:endParaRPr lang="en-US" sz="1400" dirty="0"/>
          </a:p>
        </p:txBody>
      </p:sp>
      <p:sp>
        <p:nvSpPr>
          <p:cNvPr id="20" name="Text 16"/>
          <p:cNvSpPr/>
          <p:nvPr/>
        </p:nvSpPr>
        <p:spPr>
          <a:xfrm>
            <a:off x="7214473" y="6109454"/>
            <a:ext cx="6839903" cy="1316236"/>
          </a:xfrm>
          <a:prstGeom prst="rect">
            <a:avLst/>
          </a:prstGeom>
          <a:noFill/>
          <a:ln/>
        </p:spPr>
        <p:txBody>
          <a:bodyPr wrap="square" lIns="0" tIns="0" rIns="0" bIns="0" rtlCol="0" anchor="t"/>
          <a:lstStyle/>
          <a:p>
            <a:pPr algn="l" indent="0" marL="0">
              <a:lnSpc>
                <a:spcPts val="2050"/>
              </a:lnSpc>
              <a:buNone/>
            </a:pPr>
            <a:r>
              <a:rPr lang="en-US" sz="1250" dirty="0">
                <a:solidFill>
                  <a:srgbClr val="E5E0DF"/>
                </a:solidFill>
                <a:latin typeface="Barlow" pitchFamily="34" charset="0"/>
                <a:ea typeface="Barlow" pitchFamily="34" charset="-122"/>
                <a:cs typeface="Barlow" pitchFamily="34" charset="-120"/>
              </a:rPr>
              <a:t>The catastrophic bushfires that raged across Australia in 2019-2020 exposed the vulnerability of ecosystems to climate change and the importance of integrated fire management strategies. The fires caused widespread ecological damage and loss of wildlife habitat. The Australian government has since implemented measures to improve fire preparedness and response, including increased investment in fire prevention and mitigation efforts.</a:t>
            </a:r>
            <a:endParaRPr lang="en-US" sz="12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690205" y="542211"/>
            <a:ext cx="6307217" cy="547807"/>
          </a:xfrm>
          <a:prstGeom prst="rect">
            <a:avLst/>
          </a:prstGeom>
          <a:noFill/>
          <a:ln/>
        </p:spPr>
        <p:txBody>
          <a:bodyPr wrap="none" lIns="0" tIns="0" rIns="0" bIns="0" rtlCol="0" anchor="t"/>
          <a:lstStyle/>
          <a:p>
            <a:pPr indent="0" marL="0">
              <a:lnSpc>
                <a:spcPts val="4300"/>
              </a:lnSpc>
              <a:buNone/>
            </a:pPr>
            <a:r>
              <a:rPr lang="en-US" sz="3450" dirty="0">
                <a:solidFill>
                  <a:srgbClr val="FFFFFF"/>
                </a:solidFill>
                <a:latin typeface="Barlow" pitchFamily="34" charset="0"/>
                <a:ea typeface="Barlow" pitchFamily="34" charset="-122"/>
                <a:cs typeface="Barlow" pitchFamily="34" charset="-120"/>
              </a:rPr>
              <a:t>Sustainable Mining: Case Studies</a:t>
            </a:r>
            <a:endParaRPr lang="en-US" sz="3450" dirty="0"/>
          </a:p>
        </p:txBody>
      </p:sp>
      <p:pic>
        <p:nvPicPr>
          <p:cNvPr id="3" name="Image 0" descr="preencoded.png">    </p:cNvPr>
          <p:cNvPicPr>
            <a:picLocks noChangeAspect="1"/>
          </p:cNvPicPr>
          <p:nvPr/>
        </p:nvPicPr>
        <p:blipFill>
          <a:blip r:embed="rId1"/>
          <a:stretch>
            <a:fillRect/>
          </a:stretch>
        </p:blipFill>
        <p:spPr>
          <a:xfrm>
            <a:off x="690205" y="1484352"/>
            <a:ext cx="6477119" cy="4003119"/>
          </a:xfrm>
          <a:prstGeom prst="rect">
            <a:avLst/>
          </a:prstGeom>
        </p:spPr>
      </p:pic>
      <p:sp>
        <p:nvSpPr>
          <p:cNvPr id="4" name="Text 1"/>
          <p:cNvSpPr/>
          <p:nvPr/>
        </p:nvSpPr>
        <p:spPr>
          <a:xfrm>
            <a:off x="690205" y="5733931"/>
            <a:ext cx="2976801" cy="273844"/>
          </a:xfrm>
          <a:prstGeom prst="rect">
            <a:avLst/>
          </a:prstGeom>
          <a:noFill/>
          <a:ln/>
        </p:spPr>
        <p:txBody>
          <a:bodyPr wrap="none" lIns="0" tIns="0" rIns="0" bIns="0" rtlCol="0" anchor="t"/>
          <a:lstStyle/>
          <a:p>
            <a:pPr algn="l" indent="0" marL="0">
              <a:lnSpc>
                <a:spcPts val="2150"/>
              </a:lnSpc>
              <a:buNone/>
            </a:pPr>
            <a:r>
              <a:rPr lang="en-US" sz="1700" dirty="0">
                <a:solidFill>
                  <a:srgbClr val="E5E0DF"/>
                </a:solidFill>
                <a:latin typeface="Barlow" pitchFamily="34" charset="0"/>
                <a:ea typeface="Barlow" pitchFamily="34" charset="-122"/>
                <a:cs typeface="Barlow" pitchFamily="34" charset="-120"/>
              </a:rPr>
              <a:t>Reclamation and Rehabilitation</a:t>
            </a:r>
            <a:endParaRPr lang="en-US" sz="1700" dirty="0"/>
          </a:p>
        </p:txBody>
      </p:sp>
      <p:sp>
        <p:nvSpPr>
          <p:cNvPr id="5" name="Text 2"/>
          <p:cNvSpPr/>
          <p:nvPr/>
        </p:nvSpPr>
        <p:spPr>
          <a:xfrm>
            <a:off x="690205" y="6126004"/>
            <a:ext cx="6477119" cy="1892379"/>
          </a:xfrm>
          <a:prstGeom prst="rect">
            <a:avLst/>
          </a:prstGeom>
          <a:noFill/>
          <a:ln/>
        </p:spPr>
        <p:txBody>
          <a:bodyPr wrap="square" lIns="0" tIns="0" rIns="0" bIns="0" rtlCol="0" anchor="t"/>
          <a:lstStyle/>
          <a:p>
            <a:pPr algn="l" indent="0" marL="0">
              <a:lnSpc>
                <a:spcPts val="2450"/>
              </a:lnSpc>
              <a:buNone/>
            </a:pPr>
            <a:r>
              <a:rPr lang="en-US" sz="1550" dirty="0">
                <a:solidFill>
                  <a:srgbClr val="E5E0DF"/>
                </a:solidFill>
                <a:latin typeface="Barlow" pitchFamily="34" charset="0"/>
                <a:ea typeface="Barlow" pitchFamily="34" charset="-122"/>
                <a:cs typeface="Barlow" pitchFamily="34" charset="-120"/>
              </a:rPr>
              <a:t>The Kennecott Copper Mine in Utah, USA, is an example of successful reclamation and rehabilitation efforts. The mine, which is one of the world's largest open-pit copper mines, has been operating for over 100 years. The company has implemented a comprehensive program to reclaim the land after mining, restoring it to a productive state for agriculture and wildlife habitat.</a:t>
            </a:r>
            <a:endParaRPr lang="en-US" sz="1550" dirty="0"/>
          </a:p>
        </p:txBody>
      </p:sp>
      <p:pic>
        <p:nvPicPr>
          <p:cNvPr id="6" name="Image 1" descr="preencoded.png">    </p:cNvPr>
          <p:cNvPicPr>
            <a:picLocks noChangeAspect="1"/>
          </p:cNvPicPr>
          <p:nvPr/>
        </p:nvPicPr>
        <p:blipFill>
          <a:blip r:embed="rId2"/>
          <a:stretch>
            <a:fillRect/>
          </a:stretch>
        </p:blipFill>
        <p:spPr>
          <a:xfrm>
            <a:off x="7463076" y="1484352"/>
            <a:ext cx="6477119" cy="4003119"/>
          </a:xfrm>
          <a:prstGeom prst="rect">
            <a:avLst/>
          </a:prstGeom>
        </p:spPr>
      </p:pic>
      <p:sp>
        <p:nvSpPr>
          <p:cNvPr id="7" name="Text 3"/>
          <p:cNvSpPr/>
          <p:nvPr/>
        </p:nvSpPr>
        <p:spPr>
          <a:xfrm>
            <a:off x="7463076" y="5733931"/>
            <a:ext cx="3713202" cy="273844"/>
          </a:xfrm>
          <a:prstGeom prst="rect">
            <a:avLst/>
          </a:prstGeom>
          <a:noFill/>
          <a:ln/>
        </p:spPr>
        <p:txBody>
          <a:bodyPr wrap="none" lIns="0" tIns="0" rIns="0" bIns="0" rtlCol="0" anchor="t"/>
          <a:lstStyle/>
          <a:p>
            <a:pPr algn="l" indent="0" marL="0">
              <a:lnSpc>
                <a:spcPts val="2150"/>
              </a:lnSpc>
              <a:buNone/>
            </a:pPr>
            <a:r>
              <a:rPr lang="en-US" sz="1700" dirty="0">
                <a:solidFill>
                  <a:srgbClr val="E5E0DF"/>
                </a:solidFill>
                <a:latin typeface="Barlow" pitchFamily="34" charset="0"/>
                <a:ea typeface="Barlow" pitchFamily="34" charset="-122"/>
                <a:cs typeface="Barlow" pitchFamily="34" charset="-120"/>
              </a:rPr>
              <a:t>Integrated Environmental Management</a:t>
            </a:r>
            <a:endParaRPr lang="en-US" sz="1700" dirty="0"/>
          </a:p>
        </p:txBody>
      </p:sp>
      <p:sp>
        <p:nvSpPr>
          <p:cNvPr id="8" name="Text 4"/>
          <p:cNvSpPr/>
          <p:nvPr/>
        </p:nvSpPr>
        <p:spPr>
          <a:xfrm>
            <a:off x="7463076" y="6126004"/>
            <a:ext cx="6477119" cy="1892379"/>
          </a:xfrm>
          <a:prstGeom prst="rect">
            <a:avLst/>
          </a:prstGeom>
          <a:noFill/>
          <a:ln/>
        </p:spPr>
        <p:txBody>
          <a:bodyPr wrap="square" lIns="0" tIns="0" rIns="0" bIns="0" rtlCol="0" anchor="t"/>
          <a:lstStyle/>
          <a:p>
            <a:pPr algn="l" indent="0" marL="0">
              <a:lnSpc>
                <a:spcPts val="2450"/>
              </a:lnSpc>
              <a:buNone/>
            </a:pPr>
            <a:r>
              <a:rPr lang="en-US" sz="1550" dirty="0">
                <a:solidFill>
                  <a:srgbClr val="E5E0DF"/>
                </a:solidFill>
                <a:latin typeface="Barlow" pitchFamily="34" charset="0"/>
                <a:ea typeface="Barlow" pitchFamily="34" charset="-122"/>
                <a:cs typeface="Barlow" pitchFamily="34" charset="-120"/>
              </a:rPr>
              <a:t>The Anglo American Platinum mine in South Africa has adopted a holistic approach to environmental management. The company has implemented a comprehensive system for monitoring and controlling air and water quality, minimizing waste generation, and restoring mined land. Their approach emphasizes responsible mining practices that minimize environmental impacts.</a:t>
            </a:r>
            <a:endParaRPr lang="en-US" sz="15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2024-09-04T06:55:38Z</dcterms:created>
  <dcterms:modified xsi:type="dcterms:W3CDTF">2024-09-04T06:55:38Z</dcterms:modified>
</cp:coreProperties>
</file>