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9"/>
  </p:notesMasterIdLst>
  <p:sldIdLst>
    <p:sldId id="274" r:id="rId2"/>
    <p:sldId id="267" r:id="rId3"/>
    <p:sldId id="268" r:id="rId4"/>
    <p:sldId id="269" r:id="rId5"/>
    <p:sldId id="270" r:id="rId6"/>
    <p:sldId id="256" r:id="rId7"/>
    <p:sldId id="257" r:id="rId8"/>
    <p:sldId id="258" r:id="rId9"/>
    <p:sldId id="259" r:id="rId10"/>
    <p:sldId id="260" r:id="rId11"/>
    <p:sldId id="261" r:id="rId12"/>
    <p:sldId id="262" r:id="rId13"/>
    <p:sldId id="263" r:id="rId14"/>
    <p:sldId id="264" r:id="rId15"/>
    <p:sldId id="265" r:id="rId16"/>
    <p:sldId id="272" r:id="rId17"/>
    <p:sldId id="271"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F28B1-A7AF-4F04-8B70-FF961FE4612B}" type="datetimeFigureOut">
              <a:rPr lang="en-IN" smtClean="0"/>
              <a:t>08-05-2025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0A6CA0-DD58-43C8-9902-C5BF98D7916F}" type="slidenum">
              <a:rPr lang="en-IN" smtClean="0"/>
              <a:t>‹#›</a:t>
            </a:fld>
            <a:endParaRPr lang="en-IN"/>
          </a:p>
        </p:txBody>
      </p:sp>
    </p:spTree>
    <p:extLst>
      <p:ext uri="{BB962C8B-B14F-4D97-AF65-F5344CB8AC3E}">
        <p14:creationId xmlns:p14="http://schemas.microsoft.com/office/powerpoint/2010/main" val="1773067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B84C0B7-0DFE-49F8-8440-1B2CEE7C7635}"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788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5/8/2025</a:t>
            </a:fld>
            <a:endParaRPr lang="en-US" dirty="0"/>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337686438"/>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5/8/2025</a:t>
            </a:fld>
            <a:endParaRPr lang="en-US" dirty="0"/>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77610381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678737" y="5883275"/>
            <a:ext cx="2743200" cy="365125"/>
          </a:xfrm>
          <a:prstGeom prst="rect">
            <a:avLst/>
          </a:prstGeom>
        </p:spPr>
        <p:txBody>
          <a:bodyPr/>
          <a:lstStyle/>
          <a:p>
            <a:fld id="{C149CB55-9857-4E6C-B73B-FDFC172C4CE3}"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a:xfrm>
            <a:off x="10514011" y="5883275"/>
            <a:ext cx="764215" cy="365125"/>
          </a:xfrm>
          <a:prstGeom prst="rect">
            <a:avLst/>
          </a:prstGeom>
        </p:spPr>
        <p:txBody>
          <a:bodyPr/>
          <a:lstStyle/>
          <a:p>
            <a:fld id="{6A993730-B82D-4494-9FF8-F97C6D671740}" type="slidenum">
              <a:rPr lang="en-IN" smtClean="0"/>
              <a:t>‹#›</a:t>
            </a:fld>
            <a:endParaRPr lang="en-IN"/>
          </a:p>
        </p:txBody>
      </p:sp>
      <p:pic>
        <p:nvPicPr>
          <p:cNvPr id="3" name="Picture 2">
            <a:extLst>
              <a:ext uri="{FF2B5EF4-FFF2-40B4-BE49-F238E27FC236}">
                <a16:creationId xmlns:a16="http://schemas.microsoft.com/office/drawing/2014/main" id="{D369D5FD-BAEB-125F-D0C8-DD17721C345F}"/>
              </a:ext>
            </a:extLst>
          </p:cNvPr>
          <p:cNvPicPr>
            <a:picLocks noChangeAspect="1"/>
          </p:cNvPicPr>
          <p:nvPr userDrawn="1"/>
        </p:nvPicPr>
        <p:blipFill>
          <a:blip r:embed="rId2"/>
          <a:srcRect t="9192"/>
          <a:stretch/>
        </p:blipFill>
        <p:spPr>
          <a:xfrm>
            <a:off x="3121617" y="0"/>
            <a:ext cx="5736056" cy="676820"/>
          </a:xfrm>
          <a:prstGeom prst="rect">
            <a:avLst/>
          </a:prstGeom>
        </p:spPr>
      </p:pic>
    </p:spTree>
    <p:extLst>
      <p:ext uri="{BB962C8B-B14F-4D97-AF65-F5344CB8AC3E}">
        <p14:creationId xmlns:p14="http://schemas.microsoft.com/office/powerpoint/2010/main" val="1049130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5/8/2025</a:t>
            </a:fld>
            <a:endParaRPr lang="en-US" dirty="0"/>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extLst>
      <p:ext uri="{BB962C8B-B14F-4D97-AF65-F5344CB8AC3E}">
        <p14:creationId xmlns:p14="http://schemas.microsoft.com/office/powerpoint/2010/main" val="276355866"/>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27916A-488B-4497-A40F-77957EC0BFE1}" type="datetime1">
              <a:rPr lang="en-IN" smtClean="0"/>
              <a:t>08-05-2025</a:t>
            </a:fld>
            <a:endParaRPr lang="en-IN"/>
          </a:p>
        </p:txBody>
      </p:sp>
      <p:sp>
        <p:nvSpPr>
          <p:cNvPr id="5" name="Footer Placeholder 4"/>
          <p:cNvSpPr>
            <a:spLocks noGrp="1"/>
          </p:cNvSpPr>
          <p:nvPr>
            <p:ph type="ftr" sz="quarter" idx="11"/>
          </p:nvPr>
        </p:nvSpPr>
        <p:spPr/>
        <p:txBody>
          <a:bodyPr/>
          <a:lstStyle/>
          <a:p>
            <a:r>
              <a:rPr lang="en-IN"/>
              <a:t>ATME COLLEGE OF ENGINEERING </a:t>
            </a:r>
          </a:p>
        </p:txBody>
      </p:sp>
      <p:sp>
        <p:nvSpPr>
          <p:cNvPr id="6" name="Slide Number Placeholder 5"/>
          <p:cNvSpPr>
            <a:spLocks noGrp="1"/>
          </p:cNvSpPr>
          <p:nvPr>
            <p:ph type="sldNum" sz="quarter" idx="12"/>
          </p:nvPr>
        </p:nvSpPr>
        <p:spPr/>
        <p:txBody>
          <a:bodyPr/>
          <a:lstStyle/>
          <a:p>
            <a:fld id="{6A993730-B82D-4494-9FF8-F97C6D671740}" type="slidenum">
              <a:rPr lang="en-IN" smtClean="0"/>
              <a:t>‹#›</a:t>
            </a:fld>
            <a:endParaRPr lang="en-IN"/>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98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5/8/2025</a:t>
            </a:fld>
            <a:endParaRPr lang="en-US" dirty="0"/>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043499760"/>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5/8/2025</a:t>
            </a:fld>
            <a:endParaRPr lang="en-US" dirty="0"/>
          </a:p>
        </p:txBody>
      </p:sp>
      <p:sp>
        <p:nvSpPr>
          <p:cNvPr id="8" name="Footer Placeholder 7"/>
          <p:cNvSpPr>
            <a:spLocks noGrp="1"/>
          </p:cNvSpPr>
          <p:nvPr>
            <p:ph type="ftr" sz="quarter" idx="11"/>
          </p:nvPr>
        </p:nvSpPr>
        <p:spPr/>
        <p:txBody>
          <a:bodyPr/>
          <a:lstStyle/>
          <a:p>
            <a:r>
              <a:rPr lang="en-IN"/>
              <a:t>ATME COLLEGE OF ENGINEERING </a:t>
            </a:r>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660003634"/>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D39661F-D95A-4629-8B5A-991FC68A990A}" type="datetime1">
              <a:rPr lang="en-IN" smtClean="0"/>
              <a:t>08-05-2025</a:t>
            </a:fld>
            <a:endParaRPr lang="en-IN"/>
          </a:p>
        </p:txBody>
      </p:sp>
      <p:sp>
        <p:nvSpPr>
          <p:cNvPr id="4" name="Footer Placeholder 3"/>
          <p:cNvSpPr>
            <a:spLocks noGrp="1"/>
          </p:cNvSpPr>
          <p:nvPr>
            <p:ph type="ftr" sz="quarter" idx="11"/>
          </p:nvPr>
        </p:nvSpPr>
        <p:spPr/>
        <p:txBody>
          <a:bodyPr/>
          <a:lstStyle/>
          <a:p>
            <a:r>
              <a:rPr lang="en-IN"/>
              <a:t>ATME COLLEGE OF ENGINEERING </a:t>
            </a:r>
          </a:p>
        </p:txBody>
      </p:sp>
      <p:sp>
        <p:nvSpPr>
          <p:cNvPr id="5" name="Slide Number Placeholder 4"/>
          <p:cNvSpPr>
            <a:spLocks noGrp="1"/>
          </p:cNvSpPr>
          <p:nvPr>
            <p:ph type="sldNum" sz="quarter" idx="12"/>
          </p:nvPr>
        </p:nvSpPr>
        <p:spPr/>
        <p:txBody>
          <a:bodyPr/>
          <a:lstStyle/>
          <a:p>
            <a:fld id="{6A993730-B82D-4494-9FF8-F97C6D671740}" type="slidenum">
              <a:rPr lang="en-IN" smtClean="0"/>
              <a:t>‹#›</a:t>
            </a:fld>
            <a:endParaRPr lang="en-IN"/>
          </a:p>
        </p:txBody>
      </p:sp>
      <p:pic>
        <p:nvPicPr>
          <p:cNvPr id="6" name="Picture 5">
            <a:extLst>
              <a:ext uri="{FF2B5EF4-FFF2-40B4-BE49-F238E27FC236}">
                <a16:creationId xmlns:a16="http://schemas.microsoft.com/office/drawing/2014/main" id="{06508AF1-864F-1A1C-030C-AD291376EEBC}"/>
              </a:ext>
            </a:extLst>
          </p:cNvPr>
          <p:cNvPicPr>
            <a:picLocks noChangeAspect="1"/>
          </p:cNvPicPr>
          <p:nvPr userDrawn="1"/>
        </p:nvPicPr>
        <p:blipFill>
          <a:blip r:embed="rId2"/>
          <a:srcRect t="8955" r="-563" b="7764"/>
          <a:stretch/>
        </p:blipFill>
        <p:spPr>
          <a:xfrm>
            <a:off x="1727199" y="0"/>
            <a:ext cx="8786811" cy="858982"/>
          </a:xfrm>
          <a:prstGeom prst="rect">
            <a:avLst/>
          </a:prstGeom>
        </p:spPr>
      </p:pic>
    </p:spTree>
    <p:extLst>
      <p:ext uri="{BB962C8B-B14F-4D97-AF65-F5344CB8AC3E}">
        <p14:creationId xmlns:p14="http://schemas.microsoft.com/office/powerpoint/2010/main" val="3242807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5785744-957D-4D55-9FE2-B58D1F90D703}" type="datetime1">
              <a:rPr lang="en-IN" smtClean="0"/>
              <a:t>08-05-2025</a:t>
            </a:fld>
            <a:endParaRPr lang="en-IN"/>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IN"/>
              <a:t>ATME COLLEGE OF ENGINEERING </a:t>
            </a:r>
          </a:p>
        </p:txBody>
      </p:sp>
      <p:sp>
        <p:nvSpPr>
          <p:cNvPr id="9" name="Slide Number Placeholder 8"/>
          <p:cNvSpPr>
            <a:spLocks noGrp="1"/>
          </p:cNvSpPr>
          <p:nvPr>
            <p:ph type="sldNum" sz="quarter" idx="12"/>
          </p:nvPr>
        </p:nvSpPr>
        <p:spPr/>
        <p:txBody>
          <a:bodyPr/>
          <a:lstStyle/>
          <a:p>
            <a:fld id="{6A993730-B82D-4494-9FF8-F97C6D671740}" type="slidenum">
              <a:rPr lang="en-IN" smtClean="0"/>
              <a:t>‹#›</a:t>
            </a:fld>
            <a:endParaRPr lang="en-IN"/>
          </a:p>
        </p:txBody>
      </p:sp>
      <p:pic>
        <p:nvPicPr>
          <p:cNvPr id="4" name="Picture 3">
            <a:extLst>
              <a:ext uri="{FF2B5EF4-FFF2-40B4-BE49-F238E27FC236}">
                <a16:creationId xmlns:a16="http://schemas.microsoft.com/office/drawing/2014/main" id="{42183948-E5AA-597E-182B-A6B215DCD133}"/>
              </a:ext>
            </a:extLst>
          </p:cNvPr>
          <p:cNvPicPr>
            <a:picLocks noChangeAspect="1"/>
          </p:cNvPicPr>
          <p:nvPr userDrawn="1"/>
        </p:nvPicPr>
        <p:blipFill>
          <a:blip r:embed="rId2"/>
          <a:srcRect t="9192"/>
          <a:stretch/>
        </p:blipFill>
        <p:spPr>
          <a:xfrm>
            <a:off x="3121617" y="0"/>
            <a:ext cx="5736056" cy="676820"/>
          </a:xfrm>
          <a:prstGeom prst="rect">
            <a:avLst/>
          </a:prstGeom>
        </p:spPr>
      </p:pic>
    </p:spTree>
    <p:extLst>
      <p:ext uri="{BB962C8B-B14F-4D97-AF65-F5344CB8AC3E}">
        <p14:creationId xmlns:p14="http://schemas.microsoft.com/office/powerpoint/2010/main" val="1200309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5/8/2025</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IN"/>
              <a:t>ATME COLLEGE OF ENGINEERING </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721916825"/>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A201A20-63A7-41CB-8AB4-D241CD75B849}" type="datetime1">
              <a:rPr lang="en-IN" smtClean="0"/>
              <a:t>08-05-2025</a:t>
            </a:fld>
            <a:endParaRPr lang="en-IN"/>
          </a:p>
        </p:txBody>
      </p:sp>
      <p:sp>
        <p:nvSpPr>
          <p:cNvPr id="6" name="Footer Placeholder 5"/>
          <p:cNvSpPr>
            <a:spLocks noGrp="1"/>
          </p:cNvSpPr>
          <p:nvPr>
            <p:ph type="ftr" sz="quarter" idx="11"/>
          </p:nvPr>
        </p:nvSpPr>
        <p:spPr/>
        <p:txBody>
          <a:bodyPr/>
          <a:lstStyle/>
          <a:p>
            <a:r>
              <a:rPr lang="en-IN"/>
              <a:t>ATME COLLEGE OF ENGINEERING </a:t>
            </a:r>
          </a:p>
        </p:txBody>
      </p:sp>
      <p:sp>
        <p:nvSpPr>
          <p:cNvPr id="7" name="Slide Number Placeholder 6"/>
          <p:cNvSpPr>
            <a:spLocks noGrp="1"/>
          </p:cNvSpPr>
          <p:nvPr>
            <p:ph type="sldNum" sz="quarter" idx="12"/>
          </p:nvPr>
        </p:nvSpPr>
        <p:spPr/>
        <p:txBody>
          <a:bodyPr/>
          <a:lstStyle/>
          <a:p>
            <a:fld id="{6A993730-B82D-4494-9FF8-F97C6D671740}" type="slidenum">
              <a:rPr lang="en-IN" smtClean="0"/>
              <a:t>‹#›</a:t>
            </a:fld>
            <a:endParaRPr lang="en-IN"/>
          </a:p>
        </p:txBody>
      </p:sp>
    </p:spTree>
    <p:extLst>
      <p:ext uri="{BB962C8B-B14F-4D97-AF65-F5344CB8AC3E}">
        <p14:creationId xmlns:p14="http://schemas.microsoft.com/office/powerpoint/2010/main" val="1763956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5/8/2025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IN"/>
              <a:t>ATME COLLEGE OF ENGINEERING </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13197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8AD3F3-2F7E-6C38-DE7E-959E3BAA46C8}"/>
              </a:ext>
            </a:extLst>
          </p:cNvPr>
          <p:cNvSpPr>
            <a:spLocks noGrp="1"/>
          </p:cNvSpPr>
          <p:nvPr>
            <p:ph type="ftr" sz="quarter" idx="11"/>
          </p:nvPr>
        </p:nvSpPr>
        <p:spPr/>
        <p:txBody>
          <a:bodyPr/>
          <a:lstStyle/>
          <a:p>
            <a:r>
              <a:rPr lang="en-IN"/>
              <a:t>ATME COLLEGE OF ENGINEERING </a:t>
            </a:r>
          </a:p>
        </p:txBody>
      </p:sp>
      <p:sp>
        <p:nvSpPr>
          <p:cNvPr id="3" name="TextBox 2">
            <a:extLst>
              <a:ext uri="{FF2B5EF4-FFF2-40B4-BE49-F238E27FC236}">
                <a16:creationId xmlns:a16="http://schemas.microsoft.com/office/drawing/2014/main" id="{769DC34E-F50C-6B8C-B857-D482C6946CC1}"/>
              </a:ext>
            </a:extLst>
          </p:cNvPr>
          <p:cNvSpPr txBox="1"/>
          <p:nvPr/>
        </p:nvSpPr>
        <p:spPr>
          <a:xfrm>
            <a:off x="2143432" y="1671484"/>
            <a:ext cx="8268929" cy="369332"/>
          </a:xfrm>
          <a:prstGeom prst="rect">
            <a:avLst/>
          </a:prstGeom>
          <a:noFill/>
        </p:spPr>
        <p:txBody>
          <a:bodyPr wrap="square" rtlCol="0">
            <a:spAutoFit/>
          </a:bodyPr>
          <a:lstStyle/>
          <a:p>
            <a:pPr algn="ctr"/>
            <a:r>
              <a:rPr lang="en-IN" b="1" dirty="0"/>
              <a:t>MODULE -1 </a:t>
            </a:r>
          </a:p>
        </p:txBody>
      </p:sp>
    </p:spTree>
    <p:extLst>
      <p:ext uri="{BB962C8B-B14F-4D97-AF65-F5344CB8AC3E}">
        <p14:creationId xmlns:p14="http://schemas.microsoft.com/office/powerpoint/2010/main" val="2655805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BF6C9B7D-1EB7-07B2-23D5-FFFE65CC6E19}"/>
              </a:ext>
            </a:extLst>
          </p:cNvPr>
          <p:cNvSpPr>
            <a:spLocks noChangeArrowheads="1"/>
          </p:cNvSpPr>
          <p:nvPr/>
        </p:nvSpPr>
        <p:spPr bwMode="auto">
          <a:xfrm>
            <a:off x="2035277" y="675401"/>
            <a:ext cx="8487965"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Usage of URLs: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Web Browsing</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Entering URLs in a browser's address bar to access websites.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Linking</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Embedding URLs in web pages as hyperlinks.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APIs</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Using URLs to access and interact with web APIs.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File Transfer</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Using URLs to specify locations for uploading or downloading files.</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Email</a:t>
            </a:r>
            <a:r>
              <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Using mailto: URLs to create email links.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2" name="Footer Placeholder 1">
            <a:extLst>
              <a:ext uri="{FF2B5EF4-FFF2-40B4-BE49-F238E27FC236}">
                <a16:creationId xmlns:a16="http://schemas.microsoft.com/office/drawing/2014/main" id="{9F63270B-E8C2-9D0D-0D07-128A831479D1}"/>
              </a:ext>
            </a:extLst>
          </p:cNvPr>
          <p:cNvSpPr>
            <a:spLocks noGrp="1"/>
          </p:cNvSpPr>
          <p:nvPr>
            <p:ph type="ftr" sz="quarter" idx="11"/>
          </p:nvPr>
        </p:nvSpPr>
        <p:spPr/>
        <p:txBody>
          <a:bodyPr/>
          <a:lstStyle/>
          <a:p>
            <a:r>
              <a:rPr lang="en-IN"/>
              <a:t>ATME COLLEGE OF ENGINEERING </a:t>
            </a:r>
          </a:p>
        </p:txBody>
      </p:sp>
    </p:spTree>
    <p:extLst>
      <p:ext uri="{BB962C8B-B14F-4D97-AF65-F5344CB8AC3E}">
        <p14:creationId xmlns:p14="http://schemas.microsoft.com/office/powerpoint/2010/main" val="3456547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4D5E5E-0452-8C36-CA0D-7ADFEFBEE516}"/>
              </a:ext>
            </a:extLst>
          </p:cNvPr>
          <p:cNvSpPr txBox="1"/>
          <p:nvPr/>
        </p:nvSpPr>
        <p:spPr>
          <a:xfrm>
            <a:off x="914400" y="43934"/>
            <a:ext cx="10609006" cy="6724918"/>
          </a:xfrm>
          <a:prstGeom prst="rect">
            <a:avLst/>
          </a:prstGeom>
          <a:noFill/>
        </p:spPr>
        <p:txBody>
          <a:bodyPr wrap="square">
            <a:spAutoFit/>
          </a:bodyPr>
          <a:lstStyle/>
          <a:p>
            <a:pPr algn="just">
              <a:lnSpc>
                <a:spcPct val="150000"/>
              </a:lnSpc>
            </a:pPr>
            <a:endParaRPr lang="en-US" b="1" dirty="0"/>
          </a:p>
          <a:p>
            <a:pPr algn="just">
              <a:lnSpc>
                <a:spcPct val="150000"/>
              </a:lnSpc>
            </a:pPr>
            <a:endParaRPr lang="en-US" b="1" dirty="0"/>
          </a:p>
          <a:p>
            <a:pPr algn="just">
              <a:lnSpc>
                <a:spcPct val="150000"/>
              </a:lnSpc>
            </a:pPr>
            <a:r>
              <a:rPr lang="en-US" b="1" dirty="0"/>
              <a:t>XHTML5 is a variant of HTML5 that adheres to the stricter syntax rules of XML</a:t>
            </a:r>
            <a:r>
              <a:rPr lang="en-US" dirty="0"/>
              <a:t>. This means that XHTML5 documents must be well-formed XML documents. The tags and elements used in XHTML5 are largely the same as those in HTML5, but they must follow XML syntax rules, such as properly closing all tags and nesting elements correctly.</a:t>
            </a:r>
          </a:p>
          <a:p>
            <a:pPr algn="just">
              <a:lnSpc>
                <a:spcPct val="150000"/>
              </a:lnSpc>
            </a:pPr>
            <a:r>
              <a:rPr lang="en-US" b="1" dirty="0"/>
              <a:t>Key XHTML5 Tags and Their Usage:</a:t>
            </a:r>
          </a:p>
          <a:p>
            <a:pPr marL="342900" indent="-342900" algn="just">
              <a:lnSpc>
                <a:spcPct val="150000"/>
              </a:lnSpc>
              <a:buFont typeface="+mj-lt"/>
              <a:buAutoNum type="arabicPeriod"/>
            </a:pPr>
            <a:r>
              <a:rPr lang="en-US" b="1" dirty="0"/>
              <a:t>Document Structure Tags:</a:t>
            </a:r>
          </a:p>
          <a:p>
            <a:pPr marL="742950" lvl="1" indent="-285750" algn="just">
              <a:buFont typeface="Arial" panose="020B0604020202020204" pitchFamily="34" charset="0"/>
              <a:buChar char="•"/>
            </a:pPr>
            <a:r>
              <a:rPr lang="en-US" sz="1600" b="1" dirty="0"/>
              <a:t>&lt;!DOCTYPE html&gt;: </a:t>
            </a:r>
            <a:r>
              <a:rPr lang="en-US" sz="1600" dirty="0"/>
              <a:t>Declares the document type and version.</a:t>
            </a:r>
          </a:p>
          <a:p>
            <a:pPr marL="742950" lvl="1" indent="-285750" algn="just">
              <a:buFont typeface="Arial" panose="020B0604020202020204" pitchFamily="34" charset="0"/>
              <a:buChar char="•"/>
            </a:pPr>
            <a:r>
              <a:rPr lang="en-US" sz="1600" dirty="0"/>
              <a:t>&lt;html&gt;: Root element of an XHTML5 document.</a:t>
            </a:r>
          </a:p>
          <a:p>
            <a:pPr marL="742950" lvl="1" indent="-285750" algn="just">
              <a:buFont typeface="Arial" panose="020B0604020202020204" pitchFamily="34" charset="0"/>
              <a:buChar char="•"/>
            </a:pPr>
            <a:r>
              <a:rPr lang="en-US" sz="1600" dirty="0"/>
              <a:t>&lt;head&gt;: Contains meta-information about the document.</a:t>
            </a:r>
          </a:p>
          <a:p>
            <a:pPr marL="742950" lvl="1" indent="-285750" algn="just">
              <a:buFont typeface="Arial" panose="020B0604020202020204" pitchFamily="34" charset="0"/>
              <a:buChar char="•"/>
            </a:pPr>
            <a:r>
              <a:rPr lang="en-US" sz="1600" dirty="0"/>
              <a:t>&lt;title&gt;: Specifies the document's title, which is displayed in the browser's title bar.</a:t>
            </a:r>
          </a:p>
          <a:p>
            <a:pPr marL="742950" lvl="1" indent="-285750" algn="just">
              <a:buFont typeface="Arial" panose="020B0604020202020204" pitchFamily="34" charset="0"/>
              <a:buChar char="•"/>
            </a:pPr>
            <a:r>
              <a:rPr lang="en-US" sz="1600" dirty="0"/>
              <a:t>&lt;body&gt;: Contains the content of the document.  </a:t>
            </a:r>
          </a:p>
          <a:p>
            <a:pPr marL="342900" indent="-342900" algn="just">
              <a:lnSpc>
                <a:spcPct val="150000"/>
              </a:lnSpc>
              <a:buFont typeface="+mj-lt"/>
              <a:buAutoNum type="arabicPeriod"/>
            </a:pPr>
            <a:r>
              <a:rPr lang="en-US" b="1" dirty="0"/>
              <a:t>Metadata and Linking Tags:</a:t>
            </a:r>
          </a:p>
          <a:p>
            <a:pPr marL="742950" lvl="1" indent="-285750" algn="just">
              <a:buFont typeface="Arial" panose="020B0604020202020204" pitchFamily="34" charset="0"/>
              <a:buChar char="•"/>
            </a:pPr>
            <a:r>
              <a:rPr lang="en-US" dirty="0"/>
              <a:t>&lt;meta&gt;: Defines metadata about the HTML document (character set, author, viewport settings, etc.).</a:t>
            </a:r>
          </a:p>
          <a:p>
            <a:pPr marL="742950" lvl="1" indent="-285750" algn="just">
              <a:buFont typeface="Arial" panose="020B0604020202020204" pitchFamily="34" charset="0"/>
              <a:buChar char="•"/>
            </a:pPr>
            <a:r>
              <a:rPr lang="en-US" dirty="0"/>
              <a:t>&lt;link&gt;: Defines a relationship between the current document and an external resource (like stylesheets).</a:t>
            </a:r>
          </a:p>
          <a:p>
            <a:pPr marL="742950" lvl="1" indent="-285750" algn="just">
              <a:buFont typeface="Arial" panose="020B0604020202020204" pitchFamily="34" charset="0"/>
              <a:buChar char="•"/>
            </a:pPr>
            <a:r>
              <a:rPr lang="en-US" dirty="0"/>
              <a:t>&lt;style&gt;: Contains CSS styles.</a:t>
            </a:r>
          </a:p>
          <a:p>
            <a:pPr marL="742950" lvl="1" indent="-285750" algn="just">
              <a:buFont typeface="Arial" panose="020B0604020202020204" pitchFamily="34" charset="0"/>
              <a:buChar char="•"/>
            </a:pPr>
            <a:r>
              <a:rPr lang="en-US" dirty="0"/>
              <a:t>&lt;script&gt;: Contains or links to JavaScript code.</a:t>
            </a:r>
          </a:p>
          <a:p>
            <a:pPr marL="342900" indent="-342900" algn="just">
              <a:buFont typeface="+mj-lt"/>
              <a:buAutoNum type="arabicPeriod"/>
            </a:pPr>
            <a:endParaRPr lang="en-US" dirty="0"/>
          </a:p>
          <a:p>
            <a:pPr algn="just"/>
            <a:endParaRPr lang="en-IN" dirty="0"/>
          </a:p>
        </p:txBody>
      </p:sp>
      <p:sp>
        <p:nvSpPr>
          <p:cNvPr id="2" name="Footer Placeholder 1">
            <a:extLst>
              <a:ext uri="{FF2B5EF4-FFF2-40B4-BE49-F238E27FC236}">
                <a16:creationId xmlns:a16="http://schemas.microsoft.com/office/drawing/2014/main" id="{60832AEE-DB0F-9A1E-1ABA-BA95442696FE}"/>
              </a:ext>
            </a:extLst>
          </p:cNvPr>
          <p:cNvSpPr>
            <a:spLocks noGrp="1"/>
          </p:cNvSpPr>
          <p:nvPr>
            <p:ph type="ftr" sz="quarter" idx="11"/>
          </p:nvPr>
        </p:nvSpPr>
        <p:spPr>
          <a:xfrm rot="5400000">
            <a:off x="-3153881" y="7709673"/>
            <a:ext cx="6672887" cy="365125"/>
          </a:xfrm>
        </p:spPr>
        <p:txBody>
          <a:bodyPr/>
          <a:lstStyle/>
          <a:p>
            <a:r>
              <a:rPr lang="en-IN" dirty="0"/>
              <a:t>ATME COLLEGE OF ENGINEERING </a:t>
            </a:r>
          </a:p>
        </p:txBody>
      </p:sp>
    </p:spTree>
    <p:extLst>
      <p:ext uri="{BB962C8B-B14F-4D97-AF65-F5344CB8AC3E}">
        <p14:creationId xmlns:p14="http://schemas.microsoft.com/office/powerpoint/2010/main" val="2340022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F3AEE2-C990-B6B0-6FA0-4B90F43FCAE4}"/>
              </a:ext>
            </a:extLst>
          </p:cNvPr>
          <p:cNvSpPr>
            <a:spLocks noChangeArrowheads="1"/>
          </p:cNvSpPr>
          <p:nvPr/>
        </p:nvSpPr>
        <p:spPr bwMode="auto">
          <a:xfrm>
            <a:off x="1533833" y="747140"/>
            <a:ext cx="9783096" cy="511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just" defTabSz="914400" rtl="0" eaLnBrk="0" fontAlgn="base" latinLnBrk="0" hangingPunct="0">
              <a:lnSpc>
                <a:spcPct val="150000"/>
              </a:lnSpc>
              <a:spcBef>
                <a:spcPct val="0"/>
              </a:spcBef>
              <a:spcAft>
                <a:spcPct val="0"/>
              </a:spcAft>
              <a:buClrTx/>
              <a:buSzTx/>
              <a:tabLs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Sectioning Tags:</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&lt;header&gt;: Defines a header for a document or section.</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&lt;nav&gt;: Defines navigation links.</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&lt;section&gt;: Defines a section in a document.</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&lt;article&gt;: Defines an independent, self-contained article.</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&lt;aside&gt;: Defines content aside from the main content.</a:t>
            </a:r>
          </a:p>
          <a:p>
            <a:pPr marL="800100" lvl="1" indent="-34290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&lt;footer&gt;: Defines a footer for a document or section.</a:t>
            </a:r>
          </a:p>
          <a:p>
            <a:pPr algn="just" defTabSz="914400" eaLnBrk="0" fontAlgn="base" hangingPunct="0">
              <a:lnSpc>
                <a:spcPct val="150000"/>
              </a:lnSpc>
              <a:spcBef>
                <a:spcPct val="0"/>
              </a:spcBef>
              <a:spcAft>
                <a:spcPct val="0"/>
              </a:spcAft>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a:p>
            <a:pPr marL="342900" indent="-342900" algn="just" defTabSz="914400" eaLnBrk="0" fontAlgn="base" hangingPunct="0">
              <a:lnSpc>
                <a:spcPct val="150000"/>
              </a:lnSpc>
              <a:spcBef>
                <a:spcPct val="0"/>
              </a:spcBef>
              <a:spcAft>
                <a:spcPct val="0"/>
              </a:spcAft>
              <a:buFont typeface="+mj-lt"/>
              <a:buAutoNum type="arabicPeriod"/>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a:p>
            <a:pPr marL="342900" indent="-342900" algn="just" defTabSz="914400" eaLnBrk="0" fontAlgn="base" hangingPunct="0">
              <a:lnSpc>
                <a:spcPct val="150000"/>
              </a:lnSpc>
              <a:spcBef>
                <a:spcPct val="0"/>
              </a:spcBef>
              <a:spcAft>
                <a:spcPct val="0"/>
              </a:spcAft>
              <a:buFont typeface="+mj-lt"/>
              <a:buAutoNum type="arabicPeriod"/>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3" name="Footer Placeholder 2">
            <a:extLst>
              <a:ext uri="{FF2B5EF4-FFF2-40B4-BE49-F238E27FC236}">
                <a16:creationId xmlns:a16="http://schemas.microsoft.com/office/drawing/2014/main" id="{106F102C-6A68-8A8D-00A0-EE7CCA192482}"/>
              </a:ext>
            </a:extLst>
          </p:cNvPr>
          <p:cNvSpPr>
            <a:spLocks noGrp="1"/>
          </p:cNvSpPr>
          <p:nvPr>
            <p:ph type="ftr" sz="quarter" idx="11"/>
          </p:nvPr>
        </p:nvSpPr>
        <p:spPr/>
        <p:txBody>
          <a:bodyPr/>
          <a:lstStyle/>
          <a:p>
            <a:r>
              <a:rPr lang="en-IN"/>
              <a:t>ATME COLLEGE OF ENGINEERING </a:t>
            </a:r>
          </a:p>
        </p:txBody>
      </p:sp>
    </p:spTree>
    <p:extLst>
      <p:ext uri="{BB962C8B-B14F-4D97-AF65-F5344CB8AC3E}">
        <p14:creationId xmlns:p14="http://schemas.microsoft.com/office/powerpoint/2010/main" val="280412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F3AEE2-C990-B6B0-6FA0-4B90F43FCAE4}"/>
              </a:ext>
            </a:extLst>
          </p:cNvPr>
          <p:cNvSpPr>
            <a:spLocks noChangeArrowheads="1"/>
          </p:cNvSpPr>
          <p:nvPr/>
        </p:nvSpPr>
        <p:spPr bwMode="auto">
          <a:xfrm>
            <a:off x="1396182" y="732616"/>
            <a:ext cx="9783096" cy="5575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defTabSz="914400" eaLnBrk="0" fontAlgn="base" hangingPunct="0">
              <a:lnSpc>
                <a:spcPct val="150000"/>
              </a:lnSpc>
              <a:spcBef>
                <a:spcPct val="0"/>
              </a:spcBef>
              <a:spcAft>
                <a:spcPct val="0"/>
              </a:spcAf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Content Tags:</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&lt;h1&gt; to &lt;h6&gt;: Defines HTML headings.</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&lt;p&gt;: Defines a paragraph.</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hr</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 thematic change in the content.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&lt;pre&gt;: Defines preformatted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&lt;blockquote&gt;: Defines a section that is quoted from another source.</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ol</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an ordered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ul</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an unordered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&lt;li&gt;: Defines a list item.</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&lt;dl&gt;: Defines a description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&lt;dt&gt;: Defines a term/name in a description list.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&lt;dd&gt;: Defines a description of a term/name in a description list.</a:t>
            </a:r>
          </a:p>
        </p:txBody>
      </p:sp>
      <p:sp>
        <p:nvSpPr>
          <p:cNvPr id="3" name="Footer Placeholder 2">
            <a:extLst>
              <a:ext uri="{FF2B5EF4-FFF2-40B4-BE49-F238E27FC236}">
                <a16:creationId xmlns:a16="http://schemas.microsoft.com/office/drawing/2014/main" id="{6FDA7850-E2CC-88CD-5718-B4FDF7D4AC0F}"/>
              </a:ext>
            </a:extLst>
          </p:cNvPr>
          <p:cNvSpPr>
            <a:spLocks noGrp="1"/>
          </p:cNvSpPr>
          <p:nvPr>
            <p:ph type="ftr" sz="quarter" idx="11"/>
          </p:nvPr>
        </p:nvSpPr>
        <p:spPr>
          <a:xfrm>
            <a:off x="146858" y="6384720"/>
            <a:ext cx="6672887" cy="365125"/>
          </a:xfrm>
        </p:spPr>
        <p:txBody>
          <a:bodyPr/>
          <a:lstStyle/>
          <a:p>
            <a:r>
              <a:rPr lang="en-IN" dirty="0"/>
              <a:t>ATME COLLEGE OF ENGINEERING </a:t>
            </a:r>
          </a:p>
        </p:txBody>
      </p:sp>
    </p:spTree>
    <p:extLst>
      <p:ext uri="{BB962C8B-B14F-4D97-AF65-F5344CB8AC3E}">
        <p14:creationId xmlns:p14="http://schemas.microsoft.com/office/powerpoint/2010/main" val="92427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61C292-4A67-CC7C-013C-A30DCA202547}"/>
              </a:ext>
            </a:extLst>
          </p:cNvPr>
          <p:cNvSpPr>
            <a:spLocks noChangeArrowheads="1"/>
          </p:cNvSpPr>
          <p:nvPr/>
        </p:nvSpPr>
        <p:spPr bwMode="auto">
          <a:xfrm>
            <a:off x="1896870" y="1115373"/>
            <a:ext cx="9246752" cy="511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 Formatting Tags</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&lt;a&gt;: Defines a hyperlink.</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em</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emphasized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&lt;strong&gt;: Defines important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&lt;small&gt;: Defines smaller text.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&lt;s&gt;: Defines text that is no longer correct.</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&lt;cite&gt;: Defines the title of a work.</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&lt;q&gt;: Defines a short inline quotation.</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&lt;code&gt;: Defines a piece of computer code.</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abbr</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Defines an abbreviation.</a:t>
            </a:r>
          </a:p>
          <a:p>
            <a:pPr marL="742950" lvl="1" indent="-285750" algn="just"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&lt;time&gt;: Defines a specific time (or datetime).</a:t>
            </a:r>
          </a:p>
        </p:txBody>
      </p:sp>
      <p:sp>
        <p:nvSpPr>
          <p:cNvPr id="3" name="Footer Placeholder 2">
            <a:extLst>
              <a:ext uri="{FF2B5EF4-FFF2-40B4-BE49-F238E27FC236}">
                <a16:creationId xmlns:a16="http://schemas.microsoft.com/office/drawing/2014/main" id="{46335630-E636-A82D-2C1D-565B44F51E03}"/>
              </a:ext>
            </a:extLst>
          </p:cNvPr>
          <p:cNvSpPr>
            <a:spLocks noGrp="1"/>
          </p:cNvSpPr>
          <p:nvPr>
            <p:ph type="ftr" sz="quarter" idx="11"/>
          </p:nvPr>
        </p:nvSpPr>
        <p:spPr/>
        <p:txBody>
          <a:bodyPr/>
          <a:lstStyle/>
          <a:p>
            <a:r>
              <a:rPr lang="en-IN" dirty="0"/>
              <a:t>ATME COLLEGE OF ENGINEERING </a:t>
            </a:r>
          </a:p>
        </p:txBody>
      </p:sp>
    </p:spTree>
    <p:extLst>
      <p:ext uri="{BB962C8B-B14F-4D97-AF65-F5344CB8AC3E}">
        <p14:creationId xmlns:p14="http://schemas.microsoft.com/office/powerpoint/2010/main" val="2247964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B0FA06-2BE2-48DA-5162-3984F1FFA1F5}"/>
              </a:ext>
            </a:extLst>
          </p:cNvPr>
          <p:cNvSpPr>
            <a:spLocks noChangeArrowheads="1"/>
          </p:cNvSpPr>
          <p:nvPr/>
        </p:nvSpPr>
        <p:spPr bwMode="auto">
          <a:xfrm>
            <a:off x="1251074" y="1204798"/>
            <a:ext cx="10353368" cy="326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Multimedia Tags</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t>
            </a:r>
            <a:r>
              <a:rPr kumimoji="0" lang="en-US" altLang="en-US" sz="20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img</a:t>
            </a: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&gt;: Embeds an image.</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&lt;audio&gt;: Embeds sound content.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&lt;video&gt;: Embeds video content.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&lt;source&gt;: Specifies multiple media resources for &lt;audio&gt; and &lt;video&gt;.</a:t>
            </a:r>
          </a:p>
          <a:p>
            <a:pPr marL="800100" lvl="1" indent="-342900" defTabSz="914400" eaLnBrk="0" fontAlgn="base" hangingPunct="0">
              <a:lnSpc>
                <a:spcPct val="150000"/>
              </a:lnSpc>
              <a:spcBef>
                <a:spcPct val="0"/>
              </a:spcBef>
              <a:spcAft>
                <a:spcPct val="0"/>
              </a:spcAft>
              <a:buFont typeface="Arial" panose="020B0604020202020204" pitchFamily="34" charset="0"/>
              <a:buChar char="•"/>
            </a:pPr>
            <a:r>
              <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&lt;track&gt;: Specifies text tracks for &lt;audio&gt; and &lt;video&gt;.</a:t>
            </a: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3" name="Footer Placeholder 2">
            <a:extLst>
              <a:ext uri="{FF2B5EF4-FFF2-40B4-BE49-F238E27FC236}">
                <a16:creationId xmlns:a16="http://schemas.microsoft.com/office/drawing/2014/main" id="{A32A4782-06F8-87F1-23CA-E99C26B6465D}"/>
              </a:ext>
            </a:extLst>
          </p:cNvPr>
          <p:cNvSpPr>
            <a:spLocks noGrp="1"/>
          </p:cNvSpPr>
          <p:nvPr>
            <p:ph type="ftr" sz="quarter" idx="11"/>
          </p:nvPr>
        </p:nvSpPr>
        <p:spPr/>
        <p:txBody>
          <a:bodyPr/>
          <a:lstStyle/>
          <a:p>
            <a:r>
              <a:rPr lang="en-IN"/>
              <a:t>ATME COLLEGE OF ENGINEERING </a:t>
            </a:r>
          </a:p>
        </p:txBody>
      </p:sp>
    </p:spTree>
    <p:extLst>
      <p:ext uri="{BB962C8B-B14F-4D97-AF65-F5344CB8AC3E}">
        <p14:creationId xmlns:p14="http://schemas.microsoft.com/office/powerpoint/2010/main" val="2926852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3E79B79-D887-16FF-E5A4-041AA7373DF1}"/>
              </a:ext>
            </a:extLst>
          </p:cNvPr>
          <p:cNvSpPr>
            <a:spLocks noGrp="1"/>
          </p:cNvSpPr>
          <p:nvPr>
            <p:ph type="ftr" sz="quarter" idx="11"/>
          </p:nvPr>
        </p:nvSpPr>
        <p:spPr/>
        <p:txBody>
          <a:bodyPr/>
          <a:lstStyle/>
          <a:p>
            <a:r>
              <a:rPr lang="en-IN"/>
              <a:t>ATME COLLEGE OF ENGINEERING </a:t>
            </a:r>
          </a:p>
        </p:txBody>
      </p:sp>
      <p:sp>
        <p:nvSpPr>
          <p:cNvPr id="3" name="TextBox 2">
            <a:extLst>
              <a:ext uri="{FF2B5EF4-FFF2-40B4-BE49-F238E27FC236}">
                <a16:creationId xmlns:a16="http://schemas.microsoft.com/office/drawing/2014/main" id="{6A2EBD1E-046B-EAF2-E083-9C114106AE0A}"/>
              </a:ext>
            </a:extLst>
          </p:cNvPr>
          <p:cNvSpPr txBox="1"/>
          <p:nvPr/>
        </p:nvSpPr>
        <p:spPr>
          <a:xfrm>
            <a:off x="1022555" y="977500"/>
            <a:ext cx="10550013" cy="5216813"/>
          </a:xfrm>
          <a:prstGeom prst="rect">
            <a:avLst/>
          </a:prstGeom>
          <a:noFill/>
        </p:spPr>
        <p:txBody>
          <a:bodyPr wrap="square" rtlCol="0">
            <a:spAutoFit/>
          </a:bodyPr>
          <a:lstStyle/>
          <a:p>
            <a:pPr algn="just">
              <a:lnSpc>
                <a:spcPct val="150000"/>
              </a:lnSpc>
            </a:pPr>
            <a:r>
              <a:rPr lang="en-US" b="1" dirty="0"/>
              <a:t>HTTP (Hypertext Transfer Protocol) </a:t>
            </a:r>
            <a:r>
              <a:rPr lang="en-US" dirty="0"/>
              <a:t>is the foundation of data communication on the World Wide Web. It operates in two main phases: the </a:t>
            </a:r>
            <a:r>
              <a:rPr lang="en-US" b="1" dirty="0"/>
              <a:t>Request</a:t>
            </a:r>
            <a:r>
              <a:rPr lang="en-US" dirty="0"/>
              <a:t> phase and the </a:t>
            </a:r>
            <a:r>
              <a:rPr lang="en-US" b="1" dirty="0"/>
              <a:t>Response</a:t>
            </a:r>
            <a:r>
              <a:rPr lang="en-US" dirty="0"/>
              <a:t> phase. Here's a detailed explanation of each:</a:t>
            </a:r>
          </a:p>
          <a:p>
            <a:pPr algn="just">
              <a:lnSpc>
                <a:spcPct val="150000"/>
              </a:lnSpc>
            </a:pPr>
            <a:r>
              <a:rPr lang="en-US" b="1" dirty="0"/>
              <a:t>Request Phase</a:t>
            </a:r>
          </a:p>
          <a:p>
            <a:pPr algn="just">
              <a:lnSpc>
                <a:spcPct val="150000"/>
              </a:lnSpc>
            </a:pPr>
            <a:r>
              <a:rPr lang="en-US" dirty="0"/>
              <a:t>This is the initial phase in the HTTP communication process where the client (usually a web browser) sends a request to the server.</a:t>
            </a:r>
          </a:p>
          <a:p>
            <a:pPr algn="just">
              <a:lnSpc>
                <a:spcPct val="150000"/>
              </a:lnSpc>
            </a:pPr>
            <a:r>
              <a:rPr lang="en-US" b="1" dirty="0"/>
              <a:t>Key Components of the Request Phase:</a:t>
            </a:r>
          </a:p>
          <a:p>
            <a:pPr marL="285750" indent="-285750" algn="just">
              <a:buFont typeface="Arial" panose="020B0604020202020204" pitchFamily="34" charset="0"/>
              <a:buChar char="•"/>
            </a:pPr>
            <a:r>
              <a:rPr lang="en-US" b="1" dirty="0"/>
              <a:t>Request Line: </a:t>
            </a:r>
            <a:r>
              <a:rPr lang="en-US" dirty="0"/>
              <a:t>This includes the HTTP method (GET, POST, PUT, DELETE, etc.), the URL of the resource being requested, and the HTTP version (e.g., HTTP/1.1). Example: GET /index.html HTTP/1.1</a:t>
            </a:r>
          </a:p>
          <a:p>
            <a:pPr marL="285750" indent="-285750" algn="just">
              <a:buFont typeface="Arial" panose="020B0604020202020204" pitchFamily="34" charset="0"/>
              <a:buChar char="•"/>
            </a:pPr>
            <a:r>
              <a:rPr lang="en-US" b="1" dirty="0"/>
              <a:t>Headers: </a:t>
            </a:r>
            <a:r>
              <a:rPr lang="en-US" dirty="0"/>
              <a:t>These provide additional information about the request, such as the type of browser making the request (User-Agent), the accepted response formats (Accept), and whether the connection should be kept alive (Connection: keep-alive)Example: Host: www.example.com</a:t>
            </a:r>
          </a:p>
          <a:p>
            <a:pPr marL="285750" indent="-285750" algn="just">
              <a:buFont typeface="Arial" panose="020B0604020202020204" pitchFamily="34" charset="0"/>
              <a:buChar char="•"/>
            </a:pPr>
            <a:r>
              <a:rPr lang="en-US" b="1" dirty="0"/>
              <a:t>Body: </a:t>
            </a:r>
            <a:r>
              <a:rPr lang="en-US" dirty="0"/>
              <a:t>This part of the request is used mainly with methods like POST or PUT, where data needs to be sent to the server, such as form data or JSON </a:t>
            </a:r>
            <a:r>
              <a:rPr lang="en-US" dirty="0" err="1"/>
              <a:t>objects.Example</a:t>
            </a:r>
            <a:r>
              <a:rPr lang="en-US" dirty="0"/>
              <a:t>: username=</a:t>
            </a:r>
            <a:r>
              <a:rPr lang="en-US" dirty="0" err="1"/>
              <a:t>john&amp;password</a:t>
            </a:r>
            <a:r>
              <a:rPr lang="en-US" dirty="0"/>
              <a:t>=1234</a:t>
            </a:r>
          </a:p>
          <a:p>
            <a:pPr algn="just"/>
            <a:endParaRPr lang="en-US" dirty="0"/>
          </a:p>
        </p:txBody>
      </p:sp>
    </p:spTree>
    <p:extLst>
      <p:ext uri="{BB962C8B-B14F-4D97-AF65-F5344CB8AC3E}">
        <p14:creationId xmlns:p14="http://schemas.microsoft.com/office/powerpoint/2010/main" val="178391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EFB636-0E43-069C-041F-1BEFD46AAD57}"/>
              </a:ext>
            </a:extLst>
          </p:cNvPr>
          <p:cNvSpPr>
            <a:spLocks noGrp="1"/>
          </p:cNvSpPr>
          <p:nvPr>
            <p:ph type="ftr" sz="quarter" idx="11"/>
          </p:nvPr>
        </p:nvSpPr>
        <p:spPr/>
        <p:txBody>
          <a:bodyPr/>
          <a:lstStyle/>
          <a:p>
            <a:r>
              <a:rPr lang="en-IN"/>
              <a:t>ATME COLLEGE OF ENGINEERING </a:t>
            </a:r>
          </a:p>
        </p:txBody>
      </p:sp>
      <p:sp>
        <p:nvSpPr>
          <p:cNvPr id="3" name="TextBox 2">
            <a:extLst>
              <a:ext uri="{FF2B5EF4-FFF2-40B4-BE49-F238E27FC236}">
                <a16:creationId xmlns:a16="http://schemas.microsoft.com/office/drawing/2014/main" id="{AD10F554-4E3A-D673-8973-248325F43F6E}"/>
              </a:ext>
            </a:extLst>
          </p:cNvPr>
          <p:cNvSpPr txBox="1"/>
          <p:nvPr/>
        </p:nvSpPr>
        <p:spPr>
          <a:xfrm>
            <a:off x="913774" y="609600"/>
            <a:ext cx="10894768" cy="5909310"/>
          </a:xfrm>
          <a:prstGeom prst="rect">
            <a:avLst/>
          </a:prstGeom>
          <a:noFill/>
        </p:spPr>
        <p:txBody>
          <a:bodyPr wrap="square" rtlCol="0">
            <a:spAutoFit/>
          </a:bodyPr>
          <a:lstStyle/>
          <a:p>
            <a:pPr algn="just"/>
            <a:r>
              <a:rPr lang="en-US" b="1" dirty="0"/>
              <a:t>Response Phase</a:t>
            </a:r>
          </a:p>
          <a:p>
            <a:pPr algn="just">
              <a:lnSpc>
                <a:spcPct val="150000"/>
              </a:lnSpc>
            </a:pPr>
            <a:r>
              <a:rPr lang="en-US" dirty="0"/>
              <a:t>After the server processes the client's request, it sends back a response. This phase includes the server’s status code, headers, and the requested resource or error message.</a:t>
            </a:r>
          </a:p>
          <a:p>
            <a:pPr algn="just">
              <a:lnSpc>
                <a:spcPct val="150000"/>
              </a:lnSpc>
            </a:pPr>
            <a:r>
              <a:rPr lang="en-US" b="1" dirty="0"/>
              <a:t>Key Components of the Response Phase:</a:t>
            </a:r>
          </a:p>
          <a:p>
            <a:pPr marL="285750" indent="-285750" algn="just">
              <a:lnSpc>
                <a:spcPct val="150000"/>
              </a:lnSpc>
              <a:buFont typeface="Arial" panose="020B0604020202020204" pitchFamily="34" charset="0"/>
              <a:buChar char="•"/>
            </a:pPr>
            <a:r>
              <a:rPr lang="en-US" b="1" dirty="0"/>
              <a:t>Status Line: </a:t>
            </a:r>
            <a:r>
              <a:rPr lang="en-US" dirty="0"/>
              <a:t>This indicates the result of the request with a status code (e.g., 200 OK, 404 Not Found) and the HTTP version used.</a:t>
            </a:r>
          </a:p>
          <a:p>
            <a:pPr algn="just">
              <a:lnSpc>
                <a:spcPct val="150000"/>
              </a:lnSpc>
            </a:pPr>
            <a:r>
              <a:rPr lang="en-US" dirty="0"/>
              <a:t>	Example: HTTP/1.1 200 OK</a:t>
            </a:r>
          </a:p>
          <a:p>
            <a:pPr marL="285750" indent="-285750" algn="just">
              <a:lnSpc>
                <a:spcPct val="150000"/>
              </a:lnSpc>
              <a:buFont typeface="Arial" panose="020B0604020202020204" pitchFamily="34" charset="0"/>
              <a:buChar char="•"/>
            </a:pPr>
            <a:r>
              <a:rPr lang="en-US" b="1" dirty="0"/>
              <a:t>Headers: </a:t>
            </a:r>
            <a:r>
              <a:rPr lang="en-US" dirty="0"/>
              <a:t>These provide additional information about the server and the response, such as the content type (Content-Type), length of the content (Content-Length), and server information (Server).</a:t>
            </a:r>
          </a:p>
          <a:p>
            <a:pPr algn="just">
              <a:lnSpc>
                <a:spcPct val="150000"/>
              </a:lnSpc>
            </a:pPr>
            <a:r>
              <a:rPr lang="en-US" dirty="0"/>
              <a:t>	Example: Content-Type: text/html; charset=UTF-8</a:t>
            </a:r>
          </a:p>
          <a:p>
            <a:pPr marL="285750" indent="-285750" algn="just">
              <a:lnSpc>
                <a:spcPct val="150000"/>
              </a:lnSpc>
              <a:buFont typeface="Arial" panose="020B0604020202020204" pitchFamily="34" charset="0"/>
              <a:buChar char="•"/>
            </a:pPr>
            <a:r>
              <a:rPr lang="en-US" b="1" dirty="0"/>
              <a:t>Body: </a:t>
            </a:r>
            <a:r>
              <a:rPr lang="en-US" dirty="0"/>
              <a:t>This part contains the actual content requested by the client, such as an HTML page, image, or JSON data. It can also contain an error message if the request was not successful.</a:t>
            </a:r>
          </a:p>
          <a:p>
            <a:pPr algn="just">
              <a:lnSpc>
                <a:spcPct val="150000"/>
              </a:lnSpc>
            </a:pPr>
            <a:r>
              <a:rPr lang="en-US" dirty="0"/>
              <a:t>	Example: &lt;html&gt;&lt;body&gt;Hello, World!&lt;/body&gt;&lt;/html&gt;</a:t>
            </a:r>
          </a:p>
          <a:p>
            <a:pPr algn="just"/>
            <a:endParaRPr lang="en-US" dirty="0"/>
          </a:p>
          <a:p>
            <a:pPr algn="just"/>
            <a:endParaRPr lang="en-IN" dirty="0"/>
          </a:p>
        </p:txBody>
      </p:sp>
    </p:spTree>
    <p:extLst>
      <p:ext uri="{BB962C8B-B14F-4D97-AF65-F5344CB8AC3E}">
        <p14:creationId xmlns:p14="http://schemas.microsoft.com/office/powerpoint/2010/main" val="2205367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EE5F0EC-B735-CC60-0D78-CA2E2D2215D3}"/>
              </a:ext>
            </a:extLst>
          </p:cNvPr>
          <p:cNvSpPr>
            <a:spLocks noGrp="1"/>
          </p:cNvSpPr>
          <p:nvPr>
            <p:ph type="ftr" sz="quarter" idx="11"/>
          </p:nvPr>
        </p:nvSpPr>
        <p:spPr>
          <a:xfrm>
            <a:off x="0" y="6421130"/>
            <a:ext cx="6672887" cy="365125"/>
          </a:xfrm>
        </p:spPr>
        <p:txBody>
          <a:bodyPr/>
          <a:lstStyle/>
          <a:p>
            <a:r>
              <a:rPr lang="en-IN" dirty="0"/>
              <a:t>ATME COLLEGE OF ENGINEERING </a:t>
            </a:r>
          </a:p>
        </p:txBody>
      </p:sp>
      <p:sp>
        <p:nvSpPr>
          <p:cNvPr id="5" name="TextBox 4">
            <a:extLst>
              <a:ext uri="{FF2B5EF4-FFF2-40B4-BE49-F238E27FC236}">
                <a16:creationId xmlns:a16="http://schemas.microsoft.com/office/drawing/2014/main" id="{226871AA-FB2C-E586-2449-0218E155DBE5}"/>
              </a:ext>
            </a:extLst>
          </p:cNvPr>
          <p:cNvSpPr txBox="1"/>
          <p:nvPr/>
        </p:nvSpPr>
        <p:spPr>
          <a:xfrm>
            <a:off x="747253" y="1896815"/>
            <a:ext cx="11051458" cy="4524315"/>
          </a:xfrm>
          <a:prstGeom prst="rect">
            <a:avLst/>
          </a:prstGeom>
          <a:noFill/>
        </p:spPr>
        <p:txBody>
          <a:bodyPr wrap="square" rtlCol="0">
            <a:spAutoFit/>
          </a:bodyPr>
          <a:lstStyle/>
          <a:p>
            <a:pPr algn="just"/>
            <a:r>
              <a:rPr lang="en-US" b="1" dirty="0"/>
              <a:t>WEB BROWSERS </a:t>
            </a:r>
            <a:r>
              <a:rPr lang="en-US" dirty="0"/>
              <a:t>are software applications used to access and view websites on the internet. They interpret and display HTML, CSS, JavaScript, and other web technologies, allowing users to interact with web content. Here’s a brief overview:</a:t>
            </a:r>
          </a:p>
          <a:p>
            <a:pPr algn="just"/>
            <a:r>
              <a:rPr lang="en-US" b="1" dirty="0"/>
              <a:t>Key Functions:</a:t>
            </a:r>
          </a:p>
          <a:p>
            <a:pPr marL="285750" indent="-285750" algn="just">
              <a:buFont typeface="Arial" panose="020B0604020202020204" pitchFamily="34" charset="0"/>
              <a:buChar char="•"/>
            </a:pPr>
            <a:r>
              <a:rPr lang="en-US" b="1" dirty="0"/>
              <a:t>Rendering Engine</a:t>
            </a:r>
            <a:r>
              <a:rPr lang="en-US" dirty="0"/>
              <a:t>: This component of the browser is responsible for displaying the content of a webpage. It interprets HTML, CSS, and JavaScript, transforming the code into a visual and interactive interface that users can see and interact with.</a:t>
            </a:r>
          </a:p>
          <a:p>
            <a:pPr marL="285750" indent="-285750" algn="just">
              <a:buFont typeface="Arial" panose="020B0604020202020204" pitchFamily="34" charset="0"/>
              <a:buChar char="•"/>
            </a:pPr>
            <a:r>
              <a:rPr lang="en-US" b="1" dirty="0"/>
              <a:t>User Interface</a:t>
            </a:r>
            <a:r>
              <a:rPr lang="en-US" dirty="0"/>
              <a:t>: This includes the address bar, back/forward buttons, bookmarks, and other elements that allow users to navigate and control their browsing experience.</a:t>
            </a:r>
          </a:p>
          <a:p>
            <a:pPr marL="285750" indent="-285750" algn="just">
              <a:buFont typeface="Arial" panose="020B0604020202020204" pitchFamily="34" charset="0"/>
              <a:buChar char="•"/>
            </a:pPr>
            <a:r>
              <a:rPr lang="en-US" b="1" dirty="0"/>
              <a:t>Networking</a:t>
            </a:r>
            <a:r>
              <a:rPr lang="en-US" dirty="0"/>
              <a:t>: Browsers use networking protocols, like HTTP and HTTPS, to fetch resources from web servers. This includes HTML files, images, and other data necessary to display a webpage.</a:t>
            </a:r>
          </a:p>
          <a:p>
            <a:pPr marL="285750" indent="-285750" algn="just">
              <a:buFont typeface="Arial" panose="020B0604020202020204" pitchFamily="34" charset="0"/>
              <a:buChar char="•"/>
            </a:pPr>
            <a:r>
              <a:rPr lang="en-US" b="1" dirty="0"/>
              <a:t>JavaScript Engine</a:t>
            </a:r>
            <a:r>
              <a:rPr lang="en-US" dirty="0"/>
              <a:t>: A critical part of modern web browsers, this engine interprets and executes JavaScript code, enabling dynamic content, interactivity, and web applications.</a:t>
            </a:r>
          </a:p>
          <a:p>
            <a:pPr marL="285750" indent="-285750" algn="just">
              <a:buFont typeface="Arial" panose="020B0604020202020204" pitchFamily="34" charset="0"/>
              <a:buChar char="•"/>
            </a:pPr>
            <a:r>
              <a:rPr lang="en-US" b="1" dirty="0"/>
              <a:t>Data Storage</a:t>
            </a:r>
            <a:r>
              <a:rPr lang="en-US" dirty="0"/>
              <a:t>: Browsers can store data locally on a user’s device through cookies, local storage, and other mechanisms, which allows for persistent user sessions, personalization, and offline functionality.</a:t>
            </a:r>
          </a:p>
          <a:p>
            <a:pPr algn="just"/>
            <a:endParaRPr lang="en-IN" dirty="0"/>
          </a:p>
        </p:txBody>
      </p:sp>
    </p:spTree>
    <p:extLst>
      <p:ext uri="{BB962C8B-B14F-4D97-AF65-F5344CB8AC3E}">
        <p14:creationId xmlns:p14="http://schemas.microsoft.com/office/powerpoint/2010/main" val="1724121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EE5F0EC-B735-CC60-0D78-CA2E2D2215D3}"/>
              </a:ext>
            </a:extLst>
          </p:cNvPr>
          <p:cNvSpPr>
            <a:spLocks noGrp="1"/>
          </p:cNvSpPr>
          <p:nvPr>
            <p:ph type="ftr" sz="quarter" idx="11"/>
          </p:nvPr>
        </p:nvSpPr>
        <p:spPr>
          <a:xfrm>
            <a:off x="0" y="6421130"/>
            <a:ext cx="6672887" cy="365125"/>
          </a:xfrm>
        </p:spPr>
        <p:txBody>
          <a:bodyPr/>
          <a:lstStyle/>
          <a:p>
            <a:r>
              <a:rPr lang="en-IN" dirty="0"/>
              <a:t>ATME COLLEGE OF ENGINEERING </a:t>
            </a:r>
          </a:p>
        </p:txBody>
      </p:sp>
      <p:sp>
        <p:nvSpPr>
          <p:cNvPr id="5" name="TextBox 4">
            <a:extLst>
              <a:ext uri="{FF2B5EF4-FFF2-40B4-BE49-F238E27FC236}">
                <a16:creationId xmlns:a16="http://schemas.microsoft.com/office/drawing/2014/main" id="{226871AA-FB2C-E586-2449-0218E155DBE5}"/>
              </a:ext>
            </a:extLst>
          </p:cNvPr>
          <p:cNvSpPr txBox="1"/>
          <p:nvPr/>
        </p:nvSpPr>
        <p:spPr>
          <a:xfrm>
            <a:off x="776750" y="912157"/>
            <a:ext cx="11051458" cy="5033686"/>
          </a:xfrm>
          <a:prstGeom prst="rect">
            <a:avLst/>
          </a:prstGeom>
          <a:noFill/>
        </p:spPr>
        <p:txBody>
          <a:bodyPr wrap="square" rtlCol="0">
            <a:spAutoFit/>
          </a:bodyPr>
          <a:lstStyle/>
          <a:p>
            <a:pPr algn="just">
              <a:lnSpc>
                <a:spcPct val="150000"/>
              </a:lnSpc>
            </a:pPr>
            <a:r>
              <a:rPr lang="en-US" b="1" dirty="0"/>
              <a:t>Popular Web Browsers:</a:t>
            </a:r>
          </a:p>
          <a:p>
            <a:pPr marL="742950" lvl="1" indent="-285750" algn="just">
              <a:lnSpc>
                <a:spcPct val="150000"/>
              </a:lnSpc>
              <a:buFont typeface="Arial" panose="020B0604020202020204" pitchFamily="34" charset="0"/>
              <a:buChar char="•"/>
            </a:pPr>
            <a:r>
              <a:rPr lang="en-US" b="1" dirty="0"/>
              <a:t>Google Chrome</a:t>
            </a:r>
            <a:r>
              <a:rPr lang="en-US" dirty="0"/>
              <a:t>: Known for its speed, simplicity, and extensive support for web standards. Chrome is one of the most widely used browsers globally.</a:t>
            </a:r>
          </a:p>
          <a:p>
            <a:pPr marL="742950" lvl="1" indent="-285750" algn="just">
              <a:lnSpc>
                <a:spcPct val="150000"/>
              </a:lnSpc>
              <a:buFont typeface="Arial" panose="020B0604020202020204" pitchFamily="34" charset="0"/>
              <a:buChar char="•"/>
            </a:pPr>
            <a:r>
              <a:rPr lang="en-US" b="1" dirty="0"/>
              <a:t>Mozilla Firefox</a:t>
            </a:r>
            <a:r>
              <a:rPr lang="en-US" dirty="0"/>
              <a:t>: Emphasizes privacy, security, and open-source principles. It offers extensive customization options through add-ons and themes.</a:t>
            </a:r>
          </a:p>
          <a:p>
            <a:pPr marL="742950" lvl="1" indent="-285750" algn="just">
              <a:lnSpc>
                <a:spcPct val="150000"/>
              </a:lnSpc>
              <a:buFont typeface="Arial" panose="020B0604020202020204" pitchFamily="34" charset="0"/>
              <a:buChar char="•"/>
            </a:pPr>
            <a:r>
              <a:rPr lang="en-US" b="1" dirty="0"/>
              <a:t>Microsoft Edge</a:t>
            </a:r>
            <a:r>
              <a:rPr lang="en-US" dirty="0"/>
              <a:t>: Built on the Chromium engine, Edge offers fast performance, integration with Windows, and features like vertical tabs and collections.</a:t>
            </a:r>
          </a:p>
          <a:p>
            <a:pPr marL="742950" lvl="1" indent="-285750" algn="just">
              <a:lnSpc>
                <a:spcPct val="150000"/>
              </a:lnSpc>
              <a:buFont typeface="Arial" panose="020B0604020202020204" pitchFamily="34" charset="0"/>
              <a:buChar char="•"/>
            </a:pPr>
            <a:r>
              <a:rPr lang="en-US" b="1" dirty="0"/>
              <a:t>Safari</a:t>
            </a:r>
            <a:r>
              <a:rPr lang="en-US" dirty="0"/>
              <a:t>: Apple’s web browser, optimized for macOS and iOS. It emphasizes speed, energy efficiency, and deep integration with Apple’s ecosystem.</a:t>
            </a:r>
          </a:p>
          <a:p>
            <a:pPr marL="742950" lvl="1" indent="-285750" algn="just">
              <a:lnSpc>
                <a:spcPct val="150000"/>
              </a:lnSpc>
              <a:buFont typeface="Arial" panose="020B0604020202020204" pitchFamily="34" charset="0"/>
              <a:buChar char="•"/>
            </a:pPr>
            <a:r>
              <a:rPr lang="en-US" b="1" dirty="0"/>
              <a:t>Opera</a:t>
            </a:r>
            <a:r>
              <a:rPr lang="en-US" dirty="0"/>
              <a:t>: Features a built-in ad blocker, VPN, and various customization options. Opera is known for its unique features like a sidebar and integrated messaging apps.</a:t>
            </a:r>
          </a:p>
          <a:p>
            <a:pPr algn="just">
              <a:lnSpc>
                <a:spcPct val="150000"/>
              </a:lnSpc>
            </a:pPr>
            <a:endParaRPr lang="en-IN" dirty="0"/>
          </a:p>
        </p:txBody>
      </p:sp>
      <p:pic>
        <p:nvPicPr>
          <p:cNvPr id="1026" name="Picture 2">
            <a:extLst>
              <a:ext uri="{FF2B5EF4-FFF2-40B4-BE49-F238E27FC236}">
                <a16:creationId xmlns:a16="http://schemas.microsoft.com/office/drawing/2014/main" id="{413B609E-8E1F-5A6A-1227-5FAE7D801E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45591" y="5230239"/>
            <a:ext cx="2385345" cy="143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670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354FAF-65B9-838F-0A1B-0AD9DFBF2C23}"/>
              </a:ext>
            </a:extLst>
          </p:cNvPr>
          <p:cNvSpPr>
            <a:spLocks noGrp="1"/>
          </p:cNvSpPr>
          <p:nvPr>
            <p:ph type="ftr" sz="quarter" idx="11"/>
          </p:nvPr>
        </p:nvSpPr>
        <p:spPr/>
        <p:txBody>
          <a:bodyPr/>
          <a:lstStyle/>
          <a:p>
            <a:r>
              <a:rPr lang="en-IN"/>
              <a:t>ATME COLLEGE OF ENGINEERING </a:t>
            </a:r>
          </a:p>
        </p:txBody>
      </p:sp>
      <p:sp>
        <p:nvSpPr>
          <p:cNvPr id="6" name="TextBox 5">
            <a:extLst>
              <a:ext uri="{FF2B5EF4-FFF2-40B4-BE49-F238E27FC236}">
                <a16:creationId xmlns:a16="http://schemas.microsoft.com/office/drawing/2014/main" id="{15309917-9B64-1D60-C9C7-241294421693}"/>
              </a:ext>
            </a:extLst>
          </p:cNvPr>
          <p:cNvSpPr txBox="1"/>
          <p:nvPr/>
        </p:nvSpPr>
        <p:spPr>
          <a:xfrm>
            <a:off x="1128281" y="1166842"/>
            <a:ext cx="10267307" cy="4524315"/>
          </a:xfrm>
          <a:prstGeom prst="rect">
            <a:avLst/>
          </a:prstGeom>
          <a:noFill/>
        </p:spPr>
        <p:txBody>
          <a:bodyPr wrap="square" rtlCol="0">
            <a:spAutoFit/>
          </a:bodyPr>
          <a:lstStyle/>
          <a:p>
            <a:pPr algn="just"/>
            <a:r>
              <a:rPr lang="en-US" dirty="0">
                <a:latin typeface="Cambria" panose="02040503050406030204" pitchFamily="18" charset="0"/>
                <a:ea typeface="Cambria" panose="02040503050406030204" pitchFamily="18" charset="0"/>
              </a:rPr>
              <a:t>A </a:t>
            </a:r>
            <a:r>
              <a:rPr lang="en-US" b="1" dirty="0">
                <a:latin typeface="Cambria" panose="02040503050406030204" pitchFamily="18" charset="0"/>
                <a:ea typeface="Cambria" panose="02040503050406030204" pitchFamily="18" charset="0"/>
              </a:rPr>
              <a:t>web server</a:t>
            </a:r>
            <a:r>
              <a:rPr lang="en-US" dirty="0">
                <a:latin typeface="Cambria" panose="02040503050406030204" pitchFamily="18" charset="0"/>
                <a:ea typeface="Cambria" panose="02040503050406030204" pitchFamily="18" charset="0"/>
              </a:rPr>
              <a:t> is a system that delivers web content or services to end users over the internet. It consists of both hardware and software components, and its primary role is to process incoming requests from web browsers and return the appropriate web content.</a:t>
            </a:r>
          </a:p>
          <a:p>
            <a:pPr algn="just"/>
            <a:r>
              <a:rPr lang="en-US" b="1" dirty="0">
                <a:latin typeface="Cambria" panose="02040503050406030204" pitchFamily="18" charset="0"/>
                <a:ea typeface="Cambria" panose="02040503050406030204" pitchFamily="18" charset="0"/>
              </a:rPr>
              <a:t>Key Components:</a:t>
            </a:r>
          </a:p>
          <a:p>
            <a:pPr marL="285750"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Hardware</a:t>
            </a:r>
            <a:r>
              <a:rPr lang="en-US" dirty="0">
                <a:latin typeface="Cambria" panose="02040503050406030204" pitchFamily="18" charset="0"/>
                <a:ea typeface="Cambria" panose="02040503050406030204" pitchFamily="18" charset="0"/>
              </a:rPr>
              <a:t>:</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The physical machine that stores the web server software and website's files (HTML, CSS, JavaScript, images, etc.).</a:t>
            </a:r>
          </a:p>
          <a:p>
            <a:pPr marL="742950" lvl="1" indent="-285750" algn="just">
              <a:buFont typeface="Arial" panose="020B0604020202020204" pitchFamily="34" charset="0"/>
              <a:buChar char="•"/>
            </a:pPr>
            <a:r>
              <a:rPr lang="en-US" dirty="0">
                <a:latin typeface="Cambria" panose="02040503050406030204" pitchFamily="18" charset="0"/>
                <a:ea typeface="Cambria" panose="02040503050406030204" pitchFamily="18" charset="0"/>
              </a:rPr>
              <a:t>It handles requests from users and sends back the requested web content.</a:t>
            </a:r>
          </a:p>
          <a:p>
            <a:pPr marL="285750"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Software</a:t>
            </a:r>
            <a:r>
              <a:rPr lang="en-US" dirty="0">
                <a:latin typeface="Cambria" panose="02040503050406030204" pitchFamily="18" charset="0"/>
                <a:ea typeface="Cambria" panose="02040503050406030204" pitchFamily="18" charset="0"/>
              </a:rPr>
              <a:t>:</a:t>
            </a: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Web Server Software</a:t>
            </a:r>
            <a:r>
              <a:rPr lang="en-US" dirty="0">
                <a:latin typeface="Cambria" panose="02040503050406030204" pitchFamily="18" charset="0"/>
                <a:ea typeface="Cambria" panose="02040503050406030204" pitchFamily="18" charset="0"/>
              </a:rPr>
              <a:t>: Manages the communication between the server and clients (usually web browsers). Examples include:</a:t>
            </a:r>
          </a:p>
          <a:p>
            <a:pPr marL="1200150" lvl="2"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Apache HTTP Server</a:t>
            </a:r>
            <a:r>
              <a:rPr lang="en-US" dirty="0">
                <a:latin typeface="Cambria" panose="02040503050406030204" pitchFamily="18" charset="0"/>
                <a:ea typeface="Cambria" panose="02040503050406030204" pitchFamily="18" charset="0"/>
              </a:rPr>
              <a:t>: Widely used open-source web server known for its reliability.</a:t>
            </a:r>
          </a:p>
          <a:p>
            <a:pPr marL="1200150" lvl="2"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Nginx</a:t>
            </a:r>
            <a:r>
              <a:rPr lang="en-US" dirty="0">
                <a:latin typeface="Cambria" panose="02040503050406030204" pitchFamily="18" charset="0"/>
                <a:ea typeface="Cambria" panose="02040503050406030204" pitchFamily="18" charset="0"/>
              </a:rPr>
              <a:t>: High-performance web server used for serving static content and reverse proxying.</a:t>
            </a:r>
          </a:p>
          <a:p>
            <a:pPr marL="1200150" lvl="2"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Microsoft IIS</a:t>
            </a:r>
            <a:r>
              <a:rPr lang="en-US" dirty="0">
                <a:latin typeface="Cambria" panose="02040503050406030204" pitchFamily="18" charset="0"/>
                <a:ea typeface="Cambria" panose="02040503050406030204" pitchFamily="18" charset="0"/>
              </a:rPr>
              <a:t>: A web server created by Microsoft for Windows servers.</a:t>
            </a: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Operating System</a:t>
            </a:r>
            <a:r>
              <a:rPr lang="en-US" dirty="0">
                <a:latin typeface="Cambria" panose="02040503050406030204" pitchFamily="18" charset="0"/>
                <a:ea typeface="Cambria" panose="02040503050406030204" pitchFamily="18" charset="0"/>
              </a:rPr>
              <a:t>: The server runs on an OS like Linux, Windows Server, or Unix.</a:t>
            </a:r>
          </a:p>
          <a:p>
            <a:pPr algn="just"/>
            <a:endParaRPr lang="en-IN" dirty="0">
              <a:latin typeface="Cambria" panose="02040503050406030204" pitchFamily="18" charset="0"/>
              <a:ea typeface="Cambria" panose="02040503050406030204" pitchFamily="18" charset="0"/>
            </a:endParaRPr>
          </a:p>
        </p:txBody>
      </p:sp>
      <p:pic>
        <p:nvPicPr>
          <p:cNvPr id="7" name="Picture 6">
            <a:extLst>
              <a:ext uri="{FF2B5EF4-FFF2-40B4-BE49-F238E27FC236}">
                <a16:creationId xmlns:a16="http://schemas.microsoft.com/office/drawing/2014/main" id="{BFFC7030-9AAC-E5F1-61AC-DE9733E98B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2973" y="4953868"/>
            <a:ext cx="3842849" cy="125520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7EFBAA-CBBC-62FC-215A-AC0A75311354}"/>
              </a:ext>
            </a:extLst>
          </p:cNvPr>
          <p:cNvSpPr txBox="1"/>
          <p:nvPr/>
        </p:nvSpPr>
        <p:spPr>
          <a:xfrm>
            <a:off x="1128281" y="797510"/>
            <a:ext cx="6096000" cy="369332"/>
          </a:xfrm>
          <a:prstGeom prst="rect">
            <a:avLst/>
          </a:prstGeom>
          <a:noFill/>
        </p:spPr>
        <p:txBody>
          <a:bodyPr wrap="square">
            <a:spAutoFit/>
          </a:bodyPr>
          <a:lstStyle/>
          <a:p>
            <a:r>
              <a:rPr lang="en-US" b="1" dirty="0">
                <a:latin typeface="Cambria" panose="02040503050406030204" pitchFamily="18" charset="0"/>
                <a:ea typeface="Cambria" panose="02040503050406030204" pitchFamily="18" charset="0"/>
              </a:rPr>
              <a:t>WEB SERVER</a:t>
            </a:r>
            <a:r>
              <a:rPr lang="en-US" dirty="0">
                <a:latin typeface="Cambria" panose="02040503050406030204" pitchFamily="18" charset="0"/>
                <a:ea typeface="Cambria" panose="02040503050406030204" pitchFamily="18" charset="0"/>
              </a:rPr>
              <a:t> </a:t>
            </a:r>
            <a:endParaRPr lang="en-IN"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06073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354FAF-65B9-838F-0A1B-0AD9DFBF2C23}"/>
              </a:ext>
            </a:extLst>
          </p:cNvPr>
          <p:cNvSpPr>
            <a:spLocks noGrp="1"/>
          </p:cNvSpPr>
          <p:nvPr>
            <p:ph type="ftr" sz="quarter" idx="11"/>
          </p:nvPr>
        </p:nvSpPr>
        <p:spPr/>
        <p:txBody>
          <a:bodyPr/>
          <a:lstStyle/>
          <a:p>
            <a:r>
              <a:rPr lang="en-IN"/>
              <a:t>ATME COLLEGE OF ENGINEERING </a:t>
            </a:r>
          </a:p>
        </p:txBody>
      </p:sp>
      <p:sp>
        <p:nvSpPr>
          <p:cNvPr id="2" name="TextBox 1">
            <a:extLst>
              <a:ext uri="{FF2B5EF4-FFF2-40B4-BE49-F238E27FC236}">
                <a16:creationId xmlns:a16="http://schemas.microsoft.com/office/drawing/2014/main" id="{3A3FF2F4-3421-E4E3-234F-270E318D233E}"/>
              </a:ext>
            </a:extLst>
          </p:cNvPr>
          <p:cNvSpPr txBox="1"/>
          <p:nvPr/>
        </p:nvSpPr>
        <p:spPr>
          <a:xfrm>
            <a:off x="894736" y="1381472"/>
            <a:ext cx="10776155" cy="5078313"/>
          </a:xfrm>
          <a:prstGeom prst="rect">
            <a:avLst/>
          </a:prstGeom>
          <a:noFill/>
        </p:spPr>
        <p:txBody>
          <a:bodyPr wrap="square" rtlCol="0">
            <a:spAutoFit/>
          </a:bodyPr>
          <a:lstStyle/>
          <a:p>
            <a:pPr algn="just"/>
            <a:r>
              <a:rPr lang="en-US" b="1" dirty="0">
                <a:latin typeface="Cambria" panose="02040503050406030204" pitchFamily="18" charset="0"/>
                <a:ea typeface="Cambria" panose="02040503050406030204" pitchFamily="18" charset="0"/>
              </a:rPr>
              <a:t>Functions of a Web Server:</a:t>
            </a: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HTTP/HTTPS Requests</a:t>
            </a:r>
            <a:r>
              <a:rPr lang="en-US" dirty="0">
                <a:latin typeface="Cambria" panose="02040503050406030204" pitchFamily="18" charset="0"/>
                <a:ea typeface="Cambria" panose="02040503050406030204" pitchFamily="18" charset="0"/>
              </a:rPr>
              <a:t>: The server listens for incoming requests from clients, interprets them, and responds with the appropriate content.</a:t>
            </a: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Serving Static Content</a:t>
            </a:r>
            <a:r>
              <a:rPr lang="en-US" dirty="0">
                <a:latin typeface="Cambria" panose="02040503050406030204" pitchFamily="18" charset="0"/>
                <a:ea typeface="Cambria" panose="02040503050406030204" pitchFamily="18" charset="0"/>
              </a:rPr>
              <a:t>: Files like HTML, images, CSS, and JavaScript are served directly to the user.</a:t>
            </a: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Handling Dynamic Content</a:t>
            </a:r>
            <a:r>
              <a:rPr lang="en-US" dirty="0">
                <a:latin typeface="Cambria" panose="02040503050406030204" pitchFamily="18" charset="0"/>
                <a:ea typeface="Cambria" panose="02040503050406030204" pitchFamily="18" charset="0"/>
              </a:rPr>
              <a:t>: Works with scripting languages like PHP, Python, or Ruby to generate content dynamically.</a:t>
            </a: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Security</a:t>
            </a:r>
            <a:r>
              <a:rPr lang="en-US" dirty="0">
                <a:latin typeface="Cambria" panose="02040503050406030204" pitchFamily="18" charset="0"/>
                <a:ea typeface="Cambria" panose="02040503050406030204" pitchFamily="18" charset="0"/>
              </a:rPr>
              <a:t>: Implements SSL/TLS for encrypted connections (HTTPS), firewalls, and other security protocols.</a:t>
            </a:r>
          </a:p>
          <a:p>
            <a:pPr marL="742950" lvl="1" indent="-285750" algn="just">
              <a:buFont typeface="Arial" panose="020B0604020202020204" pitchFamily="34" charset="0"/>
              <a:buChar char="•"/>
            </a:pPr>
            <a:r>
              <a:rPr lang="en-US" b="1" dirty="0">
                <a:latin typeface="Cambria" panose="02040503050406030204" pitchFamily="18" charset="0"/>
                <a:ea typeface="Cambria" panose="02040503050406030204" pitchFamily="18" charset="0"/>
              </a:rPr>
              <a:t>Logging</a:t>
            </a:r>
            <a:r>
              <a:rPr lang="en-US" dirty="0">
                <a:latin typeface="Cambria" panose="02040503050406030204" pitchFamily="18" charset="0"/>
                <a:ea typeface="Cambria" panose="02040503050406030204" pitchFamily="18" charset="0"/>
              </a:rPr>
              <a:t>: Tracks all requests and errors, which is essential for monitoring and troubleshooting.</a:t>
            </a:r>
          </a:p>
          <a:p>
            <a:endParaRPr lang="en-US" b="1" dirty="0">
              <a:latin typeface="Cambria" panose="02040503050406030204" pitchFamily="18" charset="0"/>
              <a:ea typeface="Cambria" panose="02040503050406030204" pitchFamily="18" charset="0"/>
            </a:endParaRPr>
          </a:p>
          <a:p>
            <a:r>
              <a:rPr lang="en-US" b="1" dirty="0">
                <a:latin typeface="Cambria" panose="02040503050406030204" pitchFamily="18" charset="0"/>
                <a:ea typeface="Cambria" panose="02040503050406030204" pitchFamily="18" charset="0"/>
              </a:rPr>
              <a:t>Types of Web Servers:</a:t>
            </a:r>
          </a:p>
          <a:p>
            <a:pPr marL="742950" lvl="1" indent="-285750">
              <a:buFont typeface="Arial" panose="020B0604020202020204" pitchFamily="34" charset="0"/>
              <a:buChar char="•"/>
            </a:pPr>
            <a:r>
              <a:rPr lang="en-US" b="1" dirty="0">
                <a:latin typeface="Cambria" panose="02040503050406030204" pitchFamily="18" charset="0"/>
                <a:ea typeface="Cambria" panose="02040503050406030204" pitchFamily="18" charset="0"/>
              </a:rPr>
              <a:t>Dedicated Web Server</a:t>
            </a:r>
            <a:r>
              <a:rPr lang="en-US" dirty="0">
                <a:latin typeface="Cambria" panose="02040503050406030204" pitchFamily="18" charset="0"/>
                <a:ea typeface="Cambria" panose="02040503050406030204" pitchFamily="18" charset="0"/>
              </a:rPr>
              <a:t>: A server dedicated to a single client or organization.</a:t>
            </a:r>
          </a:p>
          <a:p>
            <a:pPr marL="742950" lvl="1" indent="-285750">
              <a:buFont typeface="Arial" panose="020B0604020202020204" pitchFamily="34" charset="0"/>
              <a:buChar char="•"/>
            </a:pPr>
            <a:r>
              <a:rPr lang="en-US" b="1" dirty="0">
                <a:latin typeface="Cambria" panose="02040503050406030204" pitchFamily="18" charset="0"/>
                <a:ea typeface="Cambria" panose="02040503050406030204" pitchFamily="18" charset="0"/>
              </a:rPr>
              <a:t>Shared Web Server</a:t>
            </a:r>
            <a:r>
              <a:rPr lang="en-US" dirty="0">
                <a:latin typeface="Cambria" panose="02040503050406030204" pitchFamily="18" charset="0"/>
                <a:ea typeface="Cambria" panose="02040503050406030204" pitchFamily="18" charset="0"/>
              </a:rPr>
              <a:t>: Multiple websites share the same server resources.</a:t>
            </a:r>
          </a:p>
          <a:p>
            <a:pPr marL="742950" lvl="1" indent="-285750">
              <a:buFont typeface="Arial" panose="020B0604020202020204" pitchFamily="34" charset="0"/>
              <a:buChar char="•"/>
            </a:pPr>
            <a:r>
              <a:rPr lang="en-US" b="1" dirty="0">
                <a:latin typeface="Cambria" panose="02040503050406030204" pitchFamily="18" charset="0"/>
                <a:ea typeface="Cambria" panose="02040503050406030204" pitchFamily="18" charset="0"/>
              </a:rPr>
              <a:t>Virtual Private Server (VPS)</a:t>
            </a:r>
            <a:r>
              <a:rPr lang="en-US" dirty="0">
                <a:latin typeface="Cambria" panose="02040503050406030204" pitchFamily="18" charset="0"/>
                <a:ea typeface="Cambria" panose="02040503050406030204" pitchFamily="18" charset="0"/>
              </a:rPr>
              <a:t>: A hybrid solution that offers dedicated resources within a shared environment.</a:t>
            </a:r>
          </a:p>
          <a:p>
            <a:pPr marL="742950" lvl="1" indent="-285750">
              <a:buFont typeface="Arial" panose="020B0604020202020204" pitchFamily="34" charset="0"/>
              <a:buChar char="•"/>
            </a:pPr>
            <a:r>
              <a:rPr lang="en-US" b="1" dirty="0">
                <a:latin typeface="Cambria" panose="02040503050406030204" pitchFamily="18" charset="0"/>
                <a:ea typeface="Cambria" panose="02040503050406030204" pitchFamily="18" charset="0"/>
              </a:rPr>
              <a:t>Cloud Servers</a:t>
            </a:r>
            <a:r>
              <a:rPr lang="en-US" dirty="0">
                <a:latin typeface="Cambria" panose="02040503050406030204" pitchFamily="18" charset="0"/>
                <a:ea typeface="Cambria" panose="02040503050406030204" pitchFamily="18" charset="0"/>
              </a:rPr>
              <a:t>: Servers hosted in the cloud, offering scalability and reliability.</a:t>
            </a:r>
          </a:p>
          <a:p>
            <a:pPr algn="just"/>
            <a:endParaRPr lang="en-US" dirty="0">
              <a:latin typeface="Cambria" panose="02040503050406030204" pitchFamily="18" charset="0"/>
              <a:ea typeface="Cambria" panose="02040503050406030204" pitchFamily="18" charset="0"/>
            </a:endParaRPr>
          </a:p>
          <a:p>
            <a:endParaRPr lang="en-IN"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70290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493CC0F-5603-76B2-5156-4D57469192D4}"/>
              </a:ext>
            </a:extLst>
          </p:cNvPr>
          <p:cNvSpPr txBox="1"/>
          <p:nvPr/>
        </p:nvSpPr>
        <p:spPr>
          <a:xfrm>
            <a:off x="860322" y="228600"/>
            <a:ext cx="10471355" cy="6324808"/>
          </a:xfrm>
          <a:prstGeom prst="rect">
            <a:avLst/>
          </a:prstGeom>
          <a:noFill/>
        </p:spPr>
        <p:txBody>
          <a:bodyPr wrap="square">
            <a:spAutoFit/>
          </a:bodyPr>
          <a:lstStyle/>
          <a:p>
            <a:pPr algn="just"/>
            <a:r>
              <a:rPr lang="en-US" b="1" dirty="0">
                <a:latin typeface="Cambria" panose="02040503050406030204" pitchFamily="18" charset="0"/>
                <a:ea typeface="Cambria" panose="02040503050406030204" pitchFamily="18" charset="0"/>
              </a:rPr>
              <a:t>MIME stands for Multipurpose Internet Mail Extensions</a:t>
            </a:r>
            <a:r>
              <a:rPr lang="en-US" dirty="0">
                <a:latin typeface="Cambria" panose="02040503050406030204" pitchFamily="18" charset="0"/>
                <a:ea typeface="Cambria" panose="02040503050406030204" pitchFamily="18" charset="0"/>
              </a:rPr>
              <a:t>. It is a standard that extends the format of email messages to support text in character sets other than ASCII, as well as attachments like audio, video, images, and application programs.</a:t>
            </a:r>
          </a:p>
          <a:p>
            <a:pPr algn="just"/>
            <a:endParaRPr lang="en-US" dirty="0">
              <a:latin typeface="Cambria" panose="02040503050406030204" pitchFamily="18" charset="0"/>
              <a:ea typeface="Cambria" panose="02040503050406030204" pitchFamily="18" charset="0"/>
            </a:endParaRPr>
          </a:p>
          <a:p>
            <a:pPr algn="just"/>
            <a:r>
              <a:rPr lang="en-US" b="1" dirty="0">
                <a:latin typeface="Cambria" panose="02040503050406030204" pitchFamily="18" charset="0"/>
                <a:ea typeface="Cambria" panose="02040503050406030204" pitchFamily="18" charset="0"/>
              </a:rPr>
              <a:t>Key Features of MIME:</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Text in Character Sets Other than ASCII: </a:t>
            </a:r>
            <a:r>
              <a:rPr lang="en-US" dirty="0">
                <a:latin typeface="Cambria" panose="02040503050406030204" pitchFamily="18" charset="0"/>
                <a:ea typeface="Cambria" panose="02040503050406030204" pitchFamily="18" charset="0"/>
              </a:rPr>
              <a:t>MIME allows email messages to contain text in character sets other than US-ASCII, enabling the use of various languages and special characters.</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Attachments: </a:t>
            </a:r>
            <a:r>
              <a:rPr lang="en-US" dirty="0">
                <a:latin typeface="Cambria" panose="02040503050406030204" pitchFamily="18" charset="0"/>
                <a:ea typeface="Cambria" panose="02040503050406030204" pitchFamily="18" charset="0"/>
              </a:rPr>
              <a:t>MIME enables emails to include non-text attachments such as images, audio, video, and application files.</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Message Bodies with Multiple Parts: </a:t>
            </a:r>
            <a:r>
              <a:rPr lang="en-US" dirty="0">
                <a:latin typeface="Cambria" panose="02040503050406030204" pitchFamily="18" charset="0"/>
                <a:ea typeface="Cambria" panose="02040503050406030204" pitchFamily="18" charset="0"/>
              </a:rPr>
              <a:t>An email message can be divided into several parts, each of which can be of a different type (e.g., plain text, HTML, image, etc.).</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Encoding for Safe Transmission: </a:t>
            </a:r>
            <a:r>
              <a:rPr lang="en-US" dirty="0">
                <a:latin typeface="Cambria" panose="02040503050406030204" pitchFamily="18" charset="0"/>
                <a:ea typeface="Cambria" panose="02040503050406030204" pitchFamily="18" charset="0"/>
              </a:rPr>
              <a:t>MIME uses encoding methods (like Base64 or quoted-printable) to convert binary data into ASCII text, ensuring safe transmission over email systems that only support plain text.</a:t>
            </a:r>
          </a:p>
          <a:p>
            <a:pPr marL="285750" indent="-285750" algn="just">
              <a:lnSpc>
                <a:spcPct val="150000"/>
              </a:lnSpc>
              <a:buFont typeface="Arial" panose="020B0604020202020204" pitchFamily="34" charset="0"/>
              <a:buChar char="•"/>
            </a:pPr>
            <a:r>
              <a:rPr lang="en-US" b="1" dirty="0">
                <a:latin typeface="Cambria" panose="02040503050406030204" pitchFamily="18" charset="0"/>
                <a:ea typeface="Cambria" panose="02040503050406030204" pitchFamily="18" charset="0"/>
              </a:rPr>
              <a:t>Content Type and Headers: </a:t>
            </a:r>
            <a:r>
              <a:rPr lang="en-US" dirty="0">
                <a:latin typeface="Cambria" panose="02040503050406030204" pitchFamily="18" charset="0"/>
                <a:ea typeface="Cambria" panose="02040503050406030204" pitchFamily="18" charset="0"/>
              </a:rPr>
              <a:t>MIME introduces new headers such as Content-Type and Content-Disposition to specify the media type and how the content should be handled.</a:t>
            </a:r>
          </a:p>
          <a:p>
            <a:pPr algn="just"/>
            <a:endParaRPr lang="en-IN" dirty="0">
              <a:latin typeface="Cambria" panose="02040503050406030204" pitchFamily="18" charset="0"/>
              <a:ea typeface="Cambria" panose="02040503050406030204" pitchFamily="18" charset="0"/>
            </a:endParaRPr>
          </a:p>
        </p:txBody>
      </p:sp>
      <p:sp>
        <p:nvSpPr>
          <p:cNvPr id="2" name="Footer Placeholder 1">
            <a:extLst>
              <a:ext uri="{FF2B5EF4-FFF2-40B4-BE49-F238E27FC236}">
                <a16:creationId xmlns:a16="http://schemas.microsoft.com/office/drawing/2014/main" id="{C96607D7-0107-1427-629C-8A32228F2E5C}"/>
              </a:ext>
            </a:extLst>
          </p:cNvPr>
          <p:cNvSpPr>
            <a:spLocks noGrp="1"/>
          </p:cNvSpPr>
          <p:nvPr>
            <p:ph type="ftr" sz="quarter" idx="11"/>
          </p:nvPr>
        </p:nvSpPr>
        <p:spPr>
          <a:xfrm>
            <a:off x="860322" y="6188283"/>
            <a:ext cx="6672887" cy="365125"/>
          </a:xfrm>
        </p:spPr>
        <p:txBody>
          <a:bodyPr/>
          <a:lstStyle/>
          <a:p>
            <a:r>
              <a:rPr lang="en-IN" dirty="0"/>
              <a:t>ATME COLLEGE OF ENGINEERING </a:t>
            </a:r>
          </a:p>
        </p:txBody>
      </p:sp>
    </p:spTree>
    <p:extLst>
      <p:ext uri="{BB962C8B-B14F-4D97-AF65-F5344CB8AC3E}">
        <p14:creationId xmlns:p14="http://schemas.microsoft.com/office/powerpoint/2010/main" val="1404253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5C28FC-2D64-B41D-DB8C-8FC91D969C26}"/>
              </a:ext>
            </a:extLst>
          </p:cNvPr>
          <p:cNvSpPr>
            <a:spLocks noChangeArrowheads="1"/>
          </p:cNvSpPr>
          <p:nvPr/>
        </p:nvSpPr>
        <p:spPr bwMode="auto">
          <a:xfrm>
            <a:off x="963560" y="972024"/>
            <a:ext cx="9320981"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Common MIME Types:</a:t>
            </a:r>
          </a:p>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text/plain: Plain text</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text/html: HTML content</a:t>
            </a:r>
          </a:p>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Image</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image/jpeg: JPEG images</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image/</a:t>
            </a:r>
            <a:r>
              <a:rPr kumimoji="0" lang="en-US" altLang="en-US" sz="1600" b="0" i="0" u="none" strike="noStrike" cap="none" normalizeH="0" baseline="0" dirty="0" err="1">
                <a:ln>
                  <a:noFill/>
                </a:ln>
                <a:solidFill>
                  <a:schemeClr val="tx1"/>
                </a:solidFill>
                <a:effectLst/>
                <a:latin typeface="Cambria" panose="02040503050406030204" pitchFamily="18" charset="0"/>
                <a:ea typeface="Cambria" panose="02040503050406030204" pitchFamily="18" charset="0"/>
              </a:rPr>
              <a:t>png</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 PNG images</a:t>
            </a:r>
          </a:p>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Audio</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audio/mpeg: MPEG audio</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audio/wav: WAV audio</a:t>
            </a:r>
          </a:p>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Video</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video/mp4: MP4 video</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video/mpeg: MPEG video</a:t>
            </a:r>
          </a:p>
          <a:p>
            <a:pPr marL="285750" marR="0" lvl="0"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1"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Application</a:t>
            </a: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application/pdf: PDF documents</a:t>
            </a:r>
          </a:p>
          <a:p>
            <a:pPr marL="742950" marR="0" lvl="1" indent="-285750" algn="just" defTabSz="914400" rtl="0" eaLnBrk="0" fontAlgn="base" latinLnBrk="0" hangingPunct="0">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rPr>
              <a:t>application/zip: ZIP archives</a:t>
            </a:r>
          </a:p>
          <a:p>
            <a:pPr marL="0" marR="0" lvl="0" indent="0" algn="just" defTabSz="914400" rtl="0" eaLnBrk="0" fontAlgn="base" latinLnBrk="0" hangingPunct="0">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Cambria" panose="02040503050406030204" pitchFamily="18" charset="0"/>
              <a:ea typeface="Cambria" panose="02040503050406030204" pitchFamily="18" charset="0"/>
            </a:endParaRPr>
          </a:p>
        </p:txBody>
      </p:sp>
      <p:sp>
        <p:nvSpPr>
          <p:cNvPr id="3" name="Footer Placeholder 2">
            <a:extLst>
              <a:ext uri="{FF2B5EF4-FFF2-40B4-BE49-F238E27FC236}">
                <a16:creationId xmlns:a16="http://schemas.microsoft.com/office/drawing/2014/main" id="{8EA960E2-B910-8961-AF4F-9A93443FB9E8}"/>
              </a:ext>
            </a:extLst>
          </p:cNvPr>
          <p:cNvSpPr>
            <a:spLocks noGrp="1"/>
          </p:cNvSpPr>
          <p:nvPr>
            <p:ph type="ftr" sz="quarter" idx="11"/>
          </p:nvPr>
        </p:nvSpPr>
        <p:spPr>
          <a:xfrm>
            <a:off x="363167" y="6342702"/>
            <a:ext cx="6672887" cy="365125"/>
          </a:xfrm>
        </p:spPr>
        <p:txBody>
          <a:bodyPr/>
          <a:lstStyle/>
          <a:p>
            <a:r>
              <a:rPr lang="en-IN" dirty="0"/>
              <a:t>ATME COLLEGE OF ENGINEERING </a:t>
            </a:r>
          </a:p>
        </p:txBody>
      </p:sp>
    </p:spTree>
    <p:extLst>
      <p:ext uri="{BB962C8B-B14F-4D97-AF65-F5344CB8AC3E}">
        <p14:creationId xmlns:p14="http://schemas.microsoft.com/office/powerpoint/2010/main" val="1631111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5C28FC-2D64-B41D-DB8C-8FC91D969C26}"/>
              </a:ext>
            </a:extLst>
          </p:cNvPr>
          <p:cNvSpPr>
            <a:spLocks noChangeArrowheads="1"/>
          </p:cNvSpPr>
          <p:nvPr/>
        </p:nvSpPr>
        <p:spPr bwMode="auto">
          <a:xfrm>
            <a:off x="924231" y="1102984"/>
            <a:ext cx="10638503"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spcBef>
                <a:spcPct val="0"/>
              </a:spcBef>
              <a:spcAft>
                <a:spcPct val="0"/>
              </a:spcAft>
              <a:buClrTx/>
              <a:buSzTx/>
              <a:buFontTx/>
              <a:buNone/>
              <a:tabLst/>
            </a:pPr>
            <a:r>
              <a:rPr lang="en-US" b="1" dirty="0">
                <a:latin typeface="Cambria" panose="02040503050406030204" pitchFamily="18" charset="0"/>
                <a:ea typeface="Cambria" panose="02040503050406030204" pitchFamily="18" charset="0"/>
              </a:rPr>
              <a:t>A URL, or Uniform Resource Locator</a:t>
            </a:r>
            <a:r>
              <a:rPr lang="en-US" dirty="0">
                <a:latin typeface="Cambria" panose="02040503050406030204" pitchFamily="18" charset="0"/>
                <a:ea typeface="Cambria" panose="02040503050406030204" pitchFamily="18" charset="0"/>
              </a:rPr>
              <a:t>, is a reference or address used to access resources on the internet. It is a specific type of Uniform Resource Identifier (URI) that provides the means to locate and retrieve the resource.</a:t>
            </a:r>
          </a:p>
          <a:p>
            <a:pPr marL="0" marR="0" lvl="0" indent="0" algn="just" defTabSz="914400" rtl="0" eaLnBrk="0" fontAlgn="base" latinLnBrk="0" hangingPunct="0">
              <a:spcBef>
                <a:spcPct val="0"/>
              </a:spcBef>
              <a:spcAft>
                <a:spcPct val="0"/>
              </a:spcAft>
              <a:buClrTx/>
              <a:buSzTx/>
              <a:buFontTx/>
              <a:buNone/>
              <a:tabLst/>
            </a:pPr>
            <a:r>
              <a:rPr lang="en-US" b="1" dirty="0">
                <a:latin typeface="Cambria" panose="02040503050406030204" pitchFamily="18" charset="0"/>
                <a:ea typeface="Cambria" panose="02040503050406030204" pitchFamily="18" charset="0"/>
              </a:rPr>
              <a:t>Structure of a URL:</a:t>
            </a:r>
          </a:p>
          <a:p>
            <a:pPr marL="0" marR="0" lvl="0" indent="0" algn="just" defTabSz="914400" rtl="0" eaLnBrk="0" fontAlgn="base" latinLnBrk="0" hangingPunct="0">
              <a:spcBef>
                <a:spcPct val="0"/>
              </a:spcBef>
              <a:spcAft>
                <a:spcPct val="0"/>
              </a:spcAft>
              <a:buClrTx/>
              <a:buSzTx/>
              <a:buFontTx/>
              <a:buNone/>
              <a:tabLst/>
            </a:pPr>
            <a:r>
              <a:rPr lang="en-US" dirty="0">
                <a:latin typeface="Cambria" panose="02040503050406030204" pitchFamily="18" charset="0"/>
                <a:ea typeface="Cambria" panose="02040503050406030204" pitchFamily="18" charset="0"/>
              </a:rPr>
              <a:t>A typical URL has the following structure:</a:t>
            </a:r>
          </a:p>
          <a:p>
            <a:pPr marL="0" marR="0" lvl="0" indent="0" algn="ctr" defTabSz="914400" rtl="0" eaLnBrk="0" fontAlgn="base" latinLnBrk="0" hangingPunct="0">
              <a:spcBef>
                <a:spcPct val="0"/>
              </a:spcBef>
              <a:spcAft>
                <a:spcPct val="0"/>
              </a:spcAft>
              <a:buClrTx/>
              <a:buSzTx/>
              <a:buFontTx/>
              <a:buNone/>
              <a:tabLst/>
            </a:pPr>
            <a:r>
              <a:rPr lang="en-IN" b="1" i="1" dirty="0">
                <a:latin typeface="Cambria" panose="02040503050406030204" pitchFamily="18" charset="0"/>
                <a:ea typeface="Cambria" panose="02040503050406030204" pitchFamily="18" charset="0"/>
              </a:rPr>
              <a:t>protocol://hostname[:port]/path[?query][#fragment]</a:t>
            </a:r>
          </a:p>
          <a:p>
            <a:pPr marL="0" marR="0" lvl="0" indent="0" algn="ctr" defTabSz="914400" rtl="0" eaLnBrk="0" fontAlgn="base" latinLnBrk="0" hangingPunct="0">
              <a:spcBef>
                <a:spcPct val="0"/>
              </a:spcBef>
              <a:spcAft>
                <a:spcPct val="0"/>
              </a:spcAft>
              <a:buClrTx/>
              <a:buSzTx/>
              <a:buFontTx/>
              <a:buNone/>
              <a:tabLst/>
            </a:pPr>
            <a:endParaRPr lang="en-IN" b="1" i="1" dirty="0">
              <a:latin typeface="Cambria" panose="02040503050406030204" pitchFamily="18" charset="0"/>
              <a:ea typeface="Cambria" panose="02040503050406030204" pitchFamily="18" charset="0"/>
            </a:endParaRPr>
          </a:p>
          <a:p>
            <a:pPr marL="0" marR="0" lvl="0" indent="0" algn="just" defTabSz="914400" rtl="0" eaLnBrk="0" fontAlgn="base" latinLnBrk="0" hangingPunct="0">
              <a:spcBef>
                <a:spcPct val="0"/>
              </a:spcBef>
              <a:spcAft>
                <a:spcPct val="0"/>
              </a:spcAft>
              <a:buClrTx/>
              <a:buSzTx/>
              <a:buFontTx/>
              <a:buNone/>
              <a:tabLst/>
            </a:pPr>
            <a:r>
              <a:rPr lang="en-US" b="1" dirty="0">
                <a:latin typeface="Cambria" panose="02040503050406030204" pitchFamily="18" charset="0"/>
                <a:ea typeface="Cambria" panose="02040503050406030204" pitchFamily="18" charset="0"/>
              </a:rPr>
              <a:t>Protocol: </a:t>
            </a:r>
            <a:r>
              <a:rPr lang="en-US" dirty="0">
                <a:latin typeface="Cambria" panose="02040503050406030204" pitchFamily="18" charset="0"/>
                <a:ea typeface="Cambria" panose="02040503050406030204" pitchFamily="18" charset="0"/>
              </a:rPr>
              <a:t>Specifies the method used to access the resource. Common protocols include:</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http: </a:t>
            </a:r>
            <a:r>
              <a:rPr lang="en-US" dirty="0" err="1">
                <a:latin typeface="Cambria" panose="02040503050406030204" pitchFamily="18" charset="0"/>
                <a:ea typeface="Cambria" panose="02040503050406030204" pitchFamily="18" charset="0"/>
              </a:rPr>
              <a:t>HyperText</a:t>
            </a:r>
            <a:r>
              <a:rPr lang="en-US" dirty="0">
                <a:latin typeface="Cambria" panose="02040503050406030204" pitchFamily="18" charset="0"/>
                <a:ea typeface="Cambria" panose="02040503050406030204" pitchFamily="18" charset="0"/>
              </a:rPr>
              <a:t> Transfer Protocol</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https: </a:t>
            </a:r>
            <a:r>
              <a:rPr lang="en-US" dirty="0">
                <a:latin typeface="Cambria" panose="02040503050406030204" pitchFamily="18" charset="0"/>
                <a:ea typeface="Cambria" panose="02040503050406030204" pitchFamily="18" charset="0"/>
              </a:rPr>
              <a:t>Secure </a:t>
            </a:r>
            <a:r>
              <a:rPr lang="en-US" dirty="0" err="1">
                <a:latin typeface="Cambria" panose="02040503050406030204" pitchFamily="18" charset="0"/>
                <a:ea typeface="Cambria" panose="02040503050406030204" pitchFamily="18" charset="0"/>
              </a:rPr>
              <a:t>HyperText</a:t>
            </a:r>
            <a:r>
              <a:rPr lang="en-US" dirty="0">
                <a:latin typeface="Cambria" panose="02040503050406030204" pitchFamily="18" charset="0"/>
                <a:ea typeface="Cambria" panose="02040503050406030204" pitchFamily="18" charset="0"/>
              </a:rPr>
              <a:t> Transfer Protocol</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ftp: </a:t>
            </a:r>
            <a:r>
              <a:rPr lang="en-US" dirty="0">
                <a:latin typeface="Cambria" panose="02040503050406030204" pitchFamily="18" charset="0"/>
                <a:ea typeface="Cambria" panose="02040503050406030204" pitchFamily="18" charset="0"/>
              </a:rPr>
              <a:t>File Transfer Protocol</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mailto: </a:t>
            </a:r>
            <a:r>
              <a:rPr lang="en-US" dirty="0">
                <a:latin typeface="Cambria" panose="02040503050406030204" pitchFamily="18" charset="0"/>
                <a:ea typeface="Cambria" panose="02040503050406030204" pitchFamily="18" charset="0"/>
              </a:rPr>
              <a:t>Email address</a:t>
            </a:r>
          </a:p>
          <a:p>
            <a:pPr marR="0" lvl="0" algn="just" defTabSz="914400" rtl="0" eaLnBrk="0" fontAlgn="base" latinLnBrk="0" hangingPunct="0">
              <a:spcBef>
                <a:spcPct val="0"/>
              </a:spcBef>
              <a:spcAft>
                <a:spcPct val="0"/>
              </a:spcAft>
              <a:buClrTx/>
              <a:buSzTx/>
              <a:tabLst/>
            </a:pPr>
            <a:endParaRPr lang="en-US" b="1" i="1" dirty="0">
              <a:latin typeface="Cambria" panose="02040503050406030204" pitchFamily="18" charset="0"/>
              <a:ea typeface="Cambria" panose="02040503050406030204" pitchFamily="18" charset="0"/>
            </a:endParaRPr>
          </a:p>
        </p:txBody>
      </p:sp>
      <p:sp>
        <p:nvSpPr>
          <p:cNvPr id="3" name="Footer Placeholder 2">
            <a:extLst>
              <a:ext uri="{FF2B5EF4-FFF2-40B4-BE49-F238E27FC236}">
                <a16:creationId xmlns:a16="http://schemas.microsoft.com/office/drawing/2014/main" id="{58FA8832-1734-24C0-F6E1-010A796AF758}"/>
              </a:ext>
            </a:extLst>
          </p:cNvPr>
          <p:cNvSpPr>
            <a:spLocks noGrp="1"/>
          </p:cNvSpPr>
          <p:nvPr>
            <p:ph type="ftr" sz="quarter" idx="11"/>
          </p:nvPr>
        </p:nvSpPr>
        <p:spPr/>
        <p:txBody>
          <a:bodyPr/>
          <a:lstStyle/>
          <a:p>
            <a:r>
              <a:rPr lang="en-IN" dirty="0"/>
              <a:t>ATME COLLEGE OF ENGINEERING </a:t>
            </a:r>
          </a:p>
        </p:txBody>
      </p:sp>
    </p:spTree>
    <p:extLst>
      <p:ext uri="{BB962C8B-B14F-4D97-AF65-F5344CB8AC3E}">
        <p14:creationId xmlns:p14="http://schemas.microsoft.com/office/powerpoint/2010/main" val="54713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5C28FC-2D64-B41D-DB8C-8FC91D969C26}"/>
              </a:ext>
            </a:extLst>
          </p:cNvPr>
          <p:cNvSpPr>
            <a:spLocks noChangeArrowheads="1"/>
          </p:cNvSpPr>
          <p:nvPr/>
        </p:nvSpPr>
        <p:spPr bwMode="auto">
          <a:xfrm>
            <a:off x="855406" y="1702751"/>
            <a:ext cx="10638503"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just" defTabSz="914400" rtl="0" eaLnBrk="0" fontAlgn="base" latinLnBrk="0" hangingPunct="0">
              <a:spcBef>
                <a:spcPct val="0"/>
              </a:spcBef>
              <a:spcAft>
                <a:spcPct val="0"/>
              </a:spcAft>
              <a:buClrTx/>
              <a:buSzTx/>
              <a:tabLst/>
            </a:pPr>
            <a:r>
              <a:rPr lang="en-US" b="1" dirty="0">
                <a:latin typeface="Cambria" panose="02040503050406030204" pitchFamily="18" charset="0"/>
                <a:ea typeface="Cambria" panose="02040503050406030204" pitchFamily="18" charset="0"/>
              </a:rPr>
              <a:t>Hostname: </a:t>
            </a:r>
            <a:r>
              <a:rPr lang="en-US" dirty="0">
                <a:latin typeface="Cambria" panose="02040503050406030204" pitchFamily="18" charset="0"/>
                <a:ea typeface="Cambria" panose="02040503050406030204" pitchFamily="18" charset="0"/>
              </a:rPr>
              <a:t>The domain name or IP address of the server where the resource is located. For example:</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www.example.com</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192.168.1.1</a:t>
            </a:r>
          </a:p>
          <a:p>
            <a:pPr marR="0" lvl="0" algn="just" defTabSz="914400" rtl="0" eaLnBrk="0" fontAlgn="base" latinLnBrk="0" hangingPunct="0">
              <a:spcBef>
                <a:spcPct val="0"/>
              </a:spcBef>
              <a:spcAft>
                <a:spcPct val="0"/>
              </a:spcAft>
              <a:buClrTx/>
              <a:buSzTx/>
              <a:tabLst/>
            </a:pPr>
            <a:r>
              <a:rPr lang="en-US" b="1" dirty="0">
                <a:latin typeface="Cambria" panose="02040503050406030204" pitchFamily="18" charset="0"/>
                <a:ea typeface="Cambria" panose="02040503050406030204" pitchFamily="18" charset="0"/>
              </a:rPr>
              <a:t>Port (optional): </a:t>
            </a:r>
            <a:r>
              <a:rPr lang="en-US" dirty="0">
                <a:latin typeface="Cambria" panose="02040503050406030204" pitchFamily="18" charset="0"/>
                <a:ea typeface="Cambria" panose="02040503050406030204" pitchFamily="18" charset="0"/>
              </a:rPr>
              <a:t>The port number on the server to connect to. If omitted, defaults are used (e.g., 80 for HTTP, 443 for HTTPS).</a:t>
            </a:r>
          </a:p>
          <a:p>
            <a:pPr marR="0" lvl="0" algn="just" defTabSz="914400" rtl="0" eaLnBrk="0" fontAlgn="base" latinLnBrk="0" hangingPunct="0">
              <a:spcBef>
                <a:spcPct val="0"/>
              </a:spcBef>
              <a:spcAft>
                <a:spcPct val="0"/>
              </a:spcAft>
              <a:buClrTx/>
              <a:buSzTx/>
              <a:tabLst/>
            </a:pPr>
            <a:r>
              <a:rPr lang="en-US" b="1" dirty="0">
                <a:latin typeface="Cambria" panose="02040503050406030204" pitchFamily="18" charset="0"/>
                <a:ea typeface="Cambria" panose="02040503050406030204" pitchFamily="18" charset="0"/>
              </a:rPr>
              <a:t>Path: </a:t>
            </a:r>
            <a:r>
              <a:rPr lang="en-US" dirty="0">
                <a:latin typeface="Cambria" panose="02040503050406030204" pitchFamily="18" charset="0"/>
                <a:ea typeface="Cambria" panose="02040503050406030204" pitchFamily="18" charset="0"/>
              </a:rPr>
              <a:t>The specific location or file on the server. It is often structured in a hierarchical manner.</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/index.html</a:t>
            </a:r>
          </a:p>
          <a:p>
            <a:pPr marL="742950" lvl="1" indent="-285750" algn="just" defTabSz="914400" eaLnBrk="0" fontAlgn="base" hangingPunct="0">
              <a:spcBef>
                <a:spcPct val="0"/>
              </a:spcBef>
              <a:spcAft>
                <a:spcPct val="0"/>
              </a:spcAft>
              <a:buFont typeface="Arial" panose="020B0604020202020204" pitchFamily="34" charset="0"/>
              <a:buChar char="•"/>
            </a:pPr>
            <a:r>
              <a:rPr lang="en-US" b="1" dirty="0">
                <a:latin typeface="Cambria" panose="02040503050406030204" pitchFamily="18" charset="0"/>
                <a:ea typeface="Cambria" panose="02040503050406030204" pitchFamily="18" charset="0"/>
              </a:rPr>
              <a:t>/images/photo.jpg</a:t>
            </a:r>
          </a:p>
          <a:p>
            <a:pPr marR="0" lvl="0" algn="just" defTabSz="914400" rtl="0" eaLnBrk="0" fontAlgn="base" latinLnBrk="0" hangingPunct="0">
              <a:spcBef>
                <a:spcPct val="0"/>
              </a:spcBef>
              <a:spcAft>
                <a:spcPct val="0"/>
              </a:spcAft>
              <a:buClrTx/>
              <a:buSzTx/>
              <a:tabLst/>
            </a:pPr>
            <a:r>
              <a:rPr lang="en-US" b="1" dirty="0">
                <a:latin typeface="Cambria" panose="02040503050406030204" pitchFamily="18" charset="0"/>
                <a:ea typeface="Cambria" panose="02040503050406030204" pitchFamily="18" charset="0"/>
              </a:rPr>
              <a:t>Query (optional): </a:t>
            </a:r>
            <a:r>
              <a:rPr lang="en-US" dirty="0">
                <a:latin typeface="Cambria" panose="02040503050406030204" pitchFamily="18" charset="0"/>
                <a:ea typeface="Cambria" panose="02040503050406030204" pitchFamily="18" charset="0"/>
              </a:rPr>
              <a:t>A string of key-value pairs used to send data to the server. It starts with a ? and each pair is separated by &amp;.</a:t>
            </a:r>
          </a:p>
          <a:p>
            <a:pPr marL="742950" lvl="1" indent="-285750" algn="just" defTabSz="914400" eaLnBrk="0" fontAlgn="base" hangingPunct="0">
              <a:spcBef>
                <a:spcPct val="0"/>
              </a:spcBef>
              <a:spcAft>
                <a:spcPct val="0"/>
              </a:spcAft>
              <a:buFont typeface="Arial" panose="020B0604020202020204" pitchFamily="34" charset="0"/>
              <a:buChar char="•"/>
            </a:pPr>
            <a:r>
              <a:rPr lang="en-US" dirty="0">
                <a:latin typeface="Cambria" panose="02040503050406030204" pitchFamily="18" charset="0"/>
                <a:ea typeface="Cambria" panose="02040503050406030204" pitchFamily="18" charset="0"/>
              </a:rPr>
              <a:t>?id=123&amp;name=John</a:t>
            </a:r>
            <a:endParaRPr lang="en-US" b="1" dirty="0">
              <a:latin typeface="Cambria" panose="02040503050406030204" pitchFamily="18" charset="0"/>
              <a:ea typeface="Cambria" panose="02040503050406030204" pitchFamily="18" charset="0"/>
            </a:endParaRPr>
          </a:p>
          <a:p>
            <a:pPr marR="0" lvl="0" algn="just" defTabSz="914400" rtl="0" eaLnBrk="0" fontAlgn="base" latinLnBrk="0" hangingPunct="0">
              <a:spcBef>
                <a:spcPct val="0"/>
              </a:spcBef>
              <a:spcAft>
                <a:spcPct val="0"/>
              </a:spcAft>
              <a:buClrTx/>
              <a:buSzTx/>
              <a:tabLst/>
            </a:pPr>
            <a:r>
              <a:rPr lang="en-US" b="1" dirty="0">
                <a:latin typeface="Cambria" panose="02040503050406030204" pitchFamily="18" charset="0"/>
                <a:ea typeface="Cambria" panose="02040503050406030204" pitchFamily="18" charset="0"/>
              </a:rPr>
              <a:t>Fragment (optional): </a:t>
            </a:r>
            <a:r>
              <a:rPr lang="en-US" dirty="0">
                <a:latin typeface="Cambria" panose="02040503050406030204" pitchFamily="18" charset="0"/>
                <a:ea typeface="Cambria" panose="02040503050406030204" pitchFamily="18" charset="0"/>
              </a:rPr>
              <a:t>A reference to a specific part of the resource, indicated by #.</a:t>
            </a:r>
          </a:p>
          <a:p>
            <a:pPr marL="742950" lvl="1" indent="-285750" algn="just" defTabSz="914400" eaLnBrk="0" fontAlgn="base" hangingPunct="0">
              <a:spcBef>
                <a:spcPct val="0"/>
              </a:spcBef>
              <a:spcAft>
                <a:spcPct val="0"/>
              </a:spcAft>
              <a:buFont typeface="Arial" panose="020B0604020202020204" pitchFamily="34" charset="0"/>
              <a:buChar char="•"/>
            </a:pPr>
            <a:r>
              <a:rPr lang="en-US" dirty="0">
                <a:latin typeface="Cambria" panose="02040503050406030204" pitchFamily="18" charset="0"/>
                <a:ea typeface="Cambria" panose="02040503050406030204" pitchFamily="18" charset="0"/>
              </a:rPr>
              <a:t>#section2</a:t>
            </a:r>
          </a:p>
        </p:txBody>
      </p:sp>
      <p:sp>
        <p:nvSpPr>
          <p:cNvPr id="3" name="Footer Placeholder 2">
            <a:extLst>
              <a:ext uri="{FF2B5EF4-FFF2-40B4-BE49-F238E27FC236}">
                <a16:creationId xmlns:a16="http://schemas.microsoft.com/office/drawing/2014/main" id="{B09ADE77-0E0B-23CF-A384-1CC36D35FD25}"/>
              </a:ext>
            </a:extLst>
          </p:cNvPr>
          <p:cNvSpPr>
            <a:spLocks noGrp="1"/>
          </p:cNvSpPr>
          <p:nvPr>
            <p:ph type="ftr" sz="quarter" idx="11"/>
          </p:nvPr>
        </p:nvSpPr>
        <p:spPr>
          <a:xfrm>
            <a:off x="314007" y="6384720"/>
            <a:ext cx="6672887" cy="365125"/>
          </a:xfrm>
        </p:spPr>
        <p:txBody>
          <a:bodyPr/>
          <a:lstStyle/>
          <a:p>
            <a:r>
              <a:rPr lang="en-IN" dirty="0"/>
              <a:t>ATME COLLEGE OF ENGINEERING </a:t>
            </a:r>
          </a:p>
        </p:txBody>
      </p:sp>
    </p:spTree>
    <p:extLst>
      <p:ext uri="{BB962C8B-B14F-4D97-AF65-F5344CB8AC3E}">
        <p14:creationId xmlns:p14="http://schemas.microsoft.com/office/powerpoint/2010/main" val="4231024503"/>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12910</TotalTime>
  <Words>2270</Words>
  <Application>Microsoft Office PowerPoint</Application>
  <PresentationFormat>Widescreen</PresentationFormat>
  <Paragraphs>175</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Cambria</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10</cp:revision>
  <dcterms:created xsi:type="dcterms:W3CDTF">2024-07-22T08:28:24Z</dcterms:created>
  <dcterms:modified xsi:type="dcterms:W3CDTF">2025-05-08T16:13:55Z</dcterms:modified>
</cp:coreProperties>
</file>